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media/image225.jpg" ContentType="image/png"/>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4"/>
    <p:sldMasterId id="2147483696" r:id="rId5"/>
  </p:sldMasterIdLst>
  <p:notesMasterIdLst>
    <p:notesMasterId r:id="rId118"/>
  </p:notesMasterIdLst>
  <p:sldIdLst>
    <p:sldId id="282" r:id="rId6"/>
    <p:sldId id="3049" r:id="rId7"/>
    <p:sldId id="2147469760" r:id="rId8"/>
    <p:sldId id="380" r:id="rId9"/>
    <p:sldId id="389" r:id="rId10"/>
    <p:sldId id="373" r:id="rId11"/>
    <p:sldId id="427" r:id="rId12"/>
    <p:sldId id="428" r:id="rId13"/>
    <p:sldId id="429" r:id="rId14"/>
    <p:sldId id="430" r:id="rId15"/>
    <p:sldId id="432" r:id="rId16"/>
    <p:sldId id="434" r:id="rId17"/>
    <p:sldId id="2076137759" r:id="rId18"/>
    <p:sldId id="433" r:id="rId19"/>
    <p:sldId id="3043" r:id="rId20"/>
    <p:sldId id="524" r:id="rId21"/>
    <p:sldId id="3044" r:id="rId22"/>
    <p:sldId id="548" r:id="rId23"/>
    <p:sldId id="661" r:id="rId24"/>
    <p:sldId id="2076137790" r:id="rId25"/>
    <p:sldId id="2076137791" r:id="rId26"/>
    <p:sldId id="2076137799" r:id="rId27"/>
    <p:sldId id="2076137797" r:id="rId28"/>
    <p:sldId id="2076137810" r:id="rId29"/>
    <p:sldId id="3047" r:id="rId30"/>
    <p:sldId id="2076137811" r:id="rId31"/>
    <p:sldId id="256" r:id="rId32"/>
    <p:sldId id="306" r:id="rId33"/>
    <p:sldId id="307" r:id="rId34"/>
    <p:sldId id="2076137686" r:id="rId35"/>
    <p:sldId id="2076137690" r:id="rId36"/>
    <p:sldId id="2076137691" r:id="rId37"/>
    <p:sldId id="2076137688" r:id="rId38"/>
    <p:sldId id="2076137704" r:id="rId39"/>
    <p:sldId id="2147469753" r:id="rId40"/>
    <p:sldId id="2147469755" r:id="rId41"/>
    <p:sldId id="2147469754" r:id="rId42"/>
    <p:sldId id="2147469762" r:id="rId43"/>
    <p:sldId id="2147469763" r:id="rId44"/>
    <p:sldId id="2076137679" r:id="rId45"/>
    <p:sldId id="2076137680" r:id="rId46"/>
    <p:sldId id="2076137712" r:id="rId47"/>
    <p:sldId id="2076137685" r:id="rId48"/>
    <p:sldId id="2147469775" r:id="rId49"/>
    <p:sldId id="2076137692" r:id="rId50"/>
    <p:sldId id="2076137714" r:id="rId51"/>
    <p:sldId id="2076137694" r:id="rId52"/>
    <p:sldId id="2076137695" r:id="rId53"/>
    <p:sldId id="2147469773" r:id="rId54"/>
    <p:sldId id="2147469774" r:id="rId55"/>
    <p:sldId id="2076137699" r:id="rId56"/>
    <p:sldId id="2147469746" r:id="rId57"/>
    <p:sldId id="2076137700" r:id="rId58"/>
    <p:sldId id="2076137697" r:id="rId59"/>
    <p:sldId id="2076137829" r:id="rId60"/>
    <p:sldId id="2076137702" r:id="rId61"/>
    <p:sldId id="2147469693" r:id="rId62"/>
    <p:sldId id="2076137703" r:id="rId63"/>
    <p:sldId id="2147469752" r:id="rId64"/>
    <p:sldId id="2076137709" r:id="rId65"/>
    <p:sldId id="2147469751" r:id="rId66"/>
    <p:sldId id="2076137812" r:id="rId67"/>
    <p:sldId id="3059" r:id="rId68"/>
    <p:sldId id="2076137716" r:id="rId69"/>
    <p:sldId id="2076137721" r:id="rId70"/>
    <p:sldId id="2076137724" r:id="rId71"/>
    <p:sldId id="2076137719" r:id="rId72"/>
    <p:sldId id="2076137718" r:id="rId73"/>
    <p:sldId id="2076137722" r:id="rId74"/>
    <p:sldId id="2076137723" r:id="rId75"/>
    <p:sldId id="2076137813" r:id="rId76"/>
    <p:sldId id="2076137725" r:id="rId77"/>
    <p:sldId id="2147469767" r:id="rId78"/>
    <p:sldId id="2147469766" r:id="rId79"/>
    <p:sldId id="2076137726" r:id="rId80"/>
    <p:sldId id="2076137732" r:id="rId81"/>
    <p:sldId id="2147469776" r:id="rId82"/>
    <p:sldId id="2076137766" r:id="rId83"/>
    <p:sldId id="2076137765" r:id="rId84"/>
    <p:sldId id="2076137758" r:id="rId85"/>
    <p:sldId id="2147469769" r:id="rId86"/>
    <p:sldId id="2147469777" r:id="rId87"/>
    <p:sldId id="2147469778" r:id="rId88"/>
    <p:sldId id="2147469768" r:id="rId89"/>
    <p:sldId id="2147469770" r:id="rId90"/>
    <p:sldId id="2147469772" r:id="rId91"/>
    <p:sldId id="2147469771" r:id="rId92"/>
    <p:sldId id="372" r:id="rId93"/>
    <p:sldId id="2076137754" r:id="rId94"/>
    <p:sldId id="2076137729" r:id="rId95"/>
    <p:sldId id="2076137816" r:id="rId96"/>
    <p:sldId id="2076137822" r:id="rId97"/>
    <p:sldId id="2076137821" r:id="rId98"/>
    <p:sldId id="2076137817" r:id="rId99"/>
    <p:sldId id="2076137818" r:id="rId100"/>
    <p:sldId id="2076137819" r:id="rId101"/>
    <p:sldId id="2076137820" r:id="rId102"/>
    <p:sldId id="2076137730" r:id="rId103"/>
    <p:sldId id="2076137814" r:id="rId104"/>
    <p:sldId id="2076137815" r:id="rId105"/>
    <p:sldId id="2076137823" r:id="rId106"/>
    <p:sldId id="2076137824" r:id="rId107"/>
    <p:sldId id="2076137827" r:id="rId108"/>
    <p:sldId id="2076137825" r:id="rId109"/>
    <p:sldId id="2076137828" r:id="rId110"/>
    <p:sldId id="2937" r:id="rId111"/>
    <p:sldId id="2147469756" r:id="rId112"/>
    <p:sldId id="2147469759" r:id="rId113"/>
    <p:sldId id="2147469757" r:id="rId114"/>
    <p:sldId id="2147469758" r:id="rId115"/>
    <p:sldId id="2147469765" r:id="rId116"/>
    <p:sldId id="2076137736" r:id="rId117"/>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758762A-5F7B-4C9E-8931-E1BE66EBB707}">
          <p14:sldIdLst>
            <p14:sldId id="282"/>
            <p14:sldId id="3049"/>
            <p14:sldId id="2147469760"/>
            <p14:sldId id="380"/>
            <p14:sldId id="389"/>
            <p14:sldId id="373"/>
            <p14:sldId id="427"/>
            <p14:sldId id="428"/>
            <p14:sldId id="429"/>
            <p14:sldId id="430"/>
            <p14:sldId id="432"/>
            <p14:sldId id="434"/>
            <p14:sldId id="2076137759"/>
            <p14:sldId id="433"/>
            <p14:sldId id="3043"/>
            <p14:sldId id="524"/>
            <p14:sldId id="3044"/>
            <p14:sldId id="548"/>
            <p14:sldId id="661"/>
            <p14:sldId id="2076137790"/>
            <p14:sldId id="2076137791"/>
            <p14:sldId id="2076137799"/>
            <p14:sldId id="2076137797"/>
            <p14:sldId id="2076137810"/>
            <p14:sldId id="3047"/>
            <p14:sldId id="2076137811"/>
            <p14:sldId id="256"/>
            <p14:sldId id="306"/>
            <p14:sldId id="307"/>
            <p14:sldId id="2076137686"/>
            <p14:sldId id="2076137690"/>
            <p14:sldId id="2076137691"/>
            <p14:sldId id="2076137688"/>
            <p14:sldId id="2076137704"/>
            <p14:sldId id="2147469753"/>
            <p14:sldId id="2147469755"/>
            <p14:sldId id="2147469754"/>
            <p14:sldId id="2147469762"/>
            <p14:sldId id="2147469763"/>
            <p14:sldId id="2076137679"/>
            <p14:sldId id="2076137680"/>
            <p14:sldId id="2076137712"/>
            <p14:sldId id="2076137685"/>
            <p14:sldId id="2147469775"/>
            <p14:sldId id="2076137692"/>
            <p14:sldId id="2076137714"/>
            <p14:sldId id="2076137694"/>
            <p14:sldId id="2076137695"/>
            <p14:sldId id="2147469773"/>
            <p14:sldId id="2147469774"/>
            <p14:sldId id="2076137699"/>
            <p14:sldId id="2147469746"/>
            <p14:sldId id="2076137700"/>
            <p14:sldId id="2076137697"/>
            <p14:sldId id="2076137829"/>
            <p14:sldId id="2076137702"/>
            <p14:sldId id="2147469693"/>
            <p14:sldId id="2076137703"/>
            <p14:sldId id="2147469752"/>
            <p14:sldId id="2076137709"/>
            <p14:sldId id="2147469751"/>
            <p14:sldId id="2076137812"/>
            <p14:sldId id="3059"/>
            <p14:sldId id="2076137716"/>
            <p14:sldId id="2076137721"/>
            <p14:sldId id="2076137724"/>
            <p14:sldId id="2076137719"/>
            <p14:sldId id="2076137718"/>
            <p14:sldId id="2076137722"/>
            <p14:sldId id="2076137723"/>
            <p14:sldId id="2076137813"/>
            <p14:sldId id="2076137725"/>
            <p14:sldId id="2147469767"/>
            <p14:sldId id="2147469766"/>
            <p14:sldId id="2076137726"/>
            <p14:sldId id="2076137732"/>
            <p14:sldId id="2147469776"/>
            <p14:sldId id="2076137766"/>
            <p14:sldId id="2076137765"/>
            <p14:sldId id="2076137758"/>
            <p14:sldId id="2147469769"/>
            <p14:sldId id="2147469777"/>
            <p14:sldId id="2147469778"/>
            <p14:sldId id="2147469768"/>
            <p14:sldId id="2147469770"/>
            <p14:sldId id="2147469772"/>
            <p14:sldId id="2147469771"/>
            <p14:sldId id="372"/>
            <p14:sldId id="2076137754"/>
          </p14:sldIdLst>
        </p14:section>
        <p14:section name="Spare" id="{49F8DC5A-07E1-43ED-BFF0-2F8E4B37E8A6}">
          <p14:sldIdLst>
            <p14:sldId id="2076137729"/>
            <p14:sldId id="2076137816"/>
            <p14:sldId id="2076137822"/>
            <p14:sldId id="2076137821"/>
            <p14:sldId id="2076137817"/>
            <p14:sldId id="2076137818"/>
            <p14:sldId id="2076137819"/>
            <p14:sldId id="2076137820"/>
            <p14:sldId id="2076137730"/>
            <p14:sldId id="2076137814"/>
            <p14:sldId id="2076137815"/>
            <p14:sldId id="2076137823"/>
            <p14:sldId id="2076137824"/>
            <p14:sldId id="2076137827"/>
            <p14:sldId id="2076137825"/>
            <p14:sldId id="2076137828"/>
            <p14:sldId id="2937"/>
            <p14:sldId id="2147469756"/>
            <p14:sldId id="2147469759"/>
            <p14:sldId id="2147469757"/>
            <p14:sldId id="2147469758"/>
            <p14:sldId id="2147469765"/>
            <p14:sldId id="2076137736"/>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BEBEB"/>
    <a:srgbClr val="FFDE82"/>
    <a:srgbClr val="FAD6D6"/>
    <a:srgbClr val="623026"/>
    <a:srgbClr val="FBD100"/>
    <a:srgbClr val="F2CB00"/>
    <a:srgbClr val="E1398F"/>
    <a:srgbClr val="7F6600"/>
    <a:srgbClr val="826900"/>
    <a:srgbClr val="F084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28" autoAdjust="0"/>
    <p:restoredTop sz="85993" autoAdjust="0"/>
  </p:normalViewPr>
  <p:slideViewPr>
    <p:cSldViewPr snapToGrid="0" snapToObjects="1">
      <p:cViewPr varScale="1">
        <p:scale>
          <a:sx n="120" d="100"/>
          <a:sy n="120" d="100"/>
        </p:scale>
        <p:origin x="78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12" Type="http://schemas.openxmlformats.org/officeDocument/2006/relationships/slide" Target="slides/slide107.xml"/><Relationship Id="rId16" Type="http://schemas.openxmlformats.org/officeDocument/2006/relationships/slide" Target="slides/slide1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slide" Target="slides/slide97.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113" Type="http://schemas.openxmlformats.org/officeDocument/2006/relationships/slide" Target="slides/slide108.xml"/><Relationship Id="rId118" Type="http://schemas.openxmlformats.org/officeDocument/2006/relationships/notesMaster" Target="notesMasters/notesMaster1.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08" Type="http://schemas.openxmlformats.org/officeDocument/2006/relationships/slide" Target="slides/slide103.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presProps" Target="presProps.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theme" Target="theme/theme1.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t>11-11-2022</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t>‹#›</a:t>
            </a:fld>
            <a:endParaRPr lang="nl-NL"/>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github.com/dapr/components-contrib/tree/master/nameresolution"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spcBef>
                <a:spcPts val="0"/>
              </a:spcBef>
              <a:spcAft>
                <a:spcPts val="0"/>
              </a:spcAft>
              <a:buFont typeface="Symbol" panose="05050102010706020507" pitchFamily="18" charset="2"/>
              <a:buChar char=""/>
            </a:pPr>
            <a:r>
              <a:rPr lang="nl-NL" sz="1100" dirty="0">
                <a:effectLst/>
                <a:latin typeface="Calibri" panose="020F0502020204030204" pitchFamily="34" charset="0"/>
                <a:ea typeface="Times New Roman" panose="02020603050405020304" pitchFamily="18" charset="0"/>
                <a:cs typeface="Times New Roman" panose="02020603050405020304" pitchFamily="18" charset="0"/>
              </a:rPr>
              <a:t>Wat is een microservice? (waarom, problemen met </a:t>
            </a:r>
            <a:r>
              <a:rPr lang="nl-NL" sz="1100" dirty="0" err="1">
                <a:effectLst/>
                <a:latin typeface="Calibri" panose="020F0502020204030204" pitchFamily="34" charset="0"/>
                <a:ea typeface="Times New Roman" panose="02020603050405020304" pitchFamily="18" charset="0"/>
                <a:cs typeface="Times New Roman" panose="02020603050405020304" pitchFamily="18" charset="0"/>
              </a:rPr>
              <a:t>monolitische</a:t>
            </a:r>
            <a:r>
              <a:rPr lang="nl-NL" sz="1100" dirty="0">
                <a:effectLst/>
                <a:latin typeface="Calibri" panose="020F0502020204030204" pitchFamily="34" charset="0"/>
                <a:ea typeface="Times New Roman" panose="02020603050405020304" pitchFamily="18" charset="0"/>
                <a:cs typeface="Times New Roman" panose="02020603050405020304" pitchFamily="18" charset="0"/>
              </a:rPr>
              <a:t> applicaties, hoe microservice architectuur, generieke voorzieningen &amp; platform voor microservices, data &amp; events als </a:t>
            </a:r>
            <a:r>
              <a:rPr lang="nl-NL" sz="1100" dirty="0" err="1">
                <a:effectLst/>
                <a:latin typeface="Calibri" panose="020F0502020204030204" pitchFamily="34" charset="0"/>
                <a:ea typeface="Times New Roman" panose="02020603050405020304" pitchFamily="18" charset="0"/>
                <a:cs typeface="Times New Roman" panose="02020603050405020304" pitchFamily="18" charset="0"/>
              </a:rPr>
              <a:t>glue</a:t>
            </a:r>
            <a:r>
              <a:rPr lang="nl-NL" sz="1100" dirty="0">
                <a:effectLst/>
                <a:latin typeface="Calibri" panose="020F0502020204030204" pitchFamily="34" charset="0"/>
                <a:ea typeface="Times New Roman" panose="02020603050405020304" pitchFamily="18" charset="0"/>
                <a:cs typeface="Times New Roman" panose="02020603050405020304" pitchFamily="18" charset="0"/>
              </a:rPr>
              <a:t> tussen microservices)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nl-NL" sz="1100" dirty="0">
                <a:effectLst/>
                <a:latin typeface="Calibri" panose="020F0502020204030204" pitchFamily="34" charset="0"/>
                <a:ea typeface="Times New Roman" panose="02020603050405020304" pitchFamily="18" charset="0"/>
              </a:rPr>
              <a:t>Hier alvast stilstaan bij het belang van een event broker en een korte intro van </a:t>
            </a:r>
            <a:r>
              <a:rPr lang="nl-NL" sz="1100" dirty="0" err="1">
                <a:effectLst/>
                <a:latin typeface="Calibri" panose="020F0502020204030204" pitchFamily="34" charset="0"/>
                <a:ea typeface="Times New Roman" panose="02020603050405020304" pitchFamily="18" charset="0"/>
              </a:rPr>
              <a:t>Kafka</a:t>
            </a:r>
            <a:r>
              <a:rPr lang="nl-NL" sz="1100" dirty="0">
                <a:effectLst/>
                <a:latin typeface="Calibri" panose="020F0502020204030204" pitchFamily="34" charset="0"/>
                <a:ea typeface="Times New Roman" panose="02020603050405020304" pitchFamily="18" charset="0"/>
              </a:rPr>
              <a:t> (meer in college 2)</a:t>
            </a:r>
            <a:endParaRPr lang="en-US"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nl-NL" sz="1100" dirty="0">
                <a:effectLst/>
                <a:latin typeface="Calibri" panose="020F0502020204030204" pitchFamily="34" charset="0"/>
                <a:ea typeface="Times New Roman" panose="02020603050405020304" pitchFamily="18" charset="0"/>
                <a:cs typeface="Times New Roman" panose="02020603050405020304" pitchFamily="18" charset="0"/>
              </a:rPr>
              <a:t>Implementatie van microservices: afhandelen van http </a:t>
            </a:r>
            <a:r>
              <a:rPr lang="nl-NL" sz="1100" dirty="0" err="1">
                <a:effectLst/>
                <a:latin typeface="Calibri" panose="020F0502020204030204" pitchFamily="34" charset="0"/>
                <a:ea typeface="Times New Roman" panose="02020603050405020304" pitchFamily="18" charset="0"/>
                <a:cs typeface="Times New Roman" panose="02020603050405020304" pitchFamily="18" charset="0"/>
              </a:rPr>
              <a:t>requests</a:t>
            </a:r>
            <a:r>
              <a:rPr lang="nl-NL" sz="1100" dirty="0">
                <a:effectLst/>
                <a:latin typeface="Calibri" panose="020F0502020204030204" pitchFamily="34" charset="0"/>
                <a:ea typeface="Times New Roman" panose="02020603050405020304" pitchFamily="18" charset="0"/>
                <a:cs typeface="Times New Roman" panose="02020603050405020304" pitchFamily="18" charset="0"/>
              </a:rPr>
              <a:t>, consumeren en publiceren van events, doen van http calls:  wat zijn activiteiten die iedere microservice moet uitvoeren? </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(state mgt, pub/sub, secrets, config mgt, </a:t>
            </a:r>
            <a:r>
              <a:rPr lang="en-US" sz="1100" dirty="0" err="1">
                <a:effectLst/>
                <a:latin typeface="Calibri" panose="020F0502020204030204" pitchFamily="34" charset="0"/>
                <a:ea typeface="Times New Roman" panose="02020603050405020304" pitchFamily="18" charset="0"/>
                <a:cs typeface="Times New Roman" panose="02020603050405020304" pitchFamily="18" charset="0"/>
              </a:rPr>
              <a:t>aanroepen</a:t>
            </a:r>
            <a:r>
              <a:rPr lang="en-US" sz="1100" dirty="0">
                <a:effectLst/>
                <a:latin typeface="Calibri" panose="020F0502020204030204" pitchFamily="34" charset="0"/>
                <a:ea typeface="Times New Roman" panose="02020603050405020304" pitchFamily="18" charset="0"/>
                <a:cs typeface="Times New Roman" panose="02020603050405020304" pitchFamily="18" charset="0"/>
              </a:rPr>
              <a:t> 3rd party (cloud) services,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spcBef>
                <a:spcPts val="0"/>
              </a:spcBef>
              <a:spcAft>
                <a:spcPts val="0"/>
              </a:spcAft>
              <a:buFont typeface="Symbol" panose="05050102010706020507" pitchFamily="18" charset="2"/>
              <a:buChar char=""/>
            </a:pPr>
            <a:r>
              <a:rPr lang="nl-NL" sz="1100" dirty="0">
                <a:effectLst/>
                <a:latin typeface="Calibri" panose="020F0502020204030204" pitchFamily="34" charset="0"/>
                <a:ea typeface="Times New Roman" panose="02020603050405020304" pitchFamily="18" charset="0"/>
                <a:cs typeface="Times New Roman" panose="02020603050405020304" pitchFamily="18" charset="0"/>
              </a:rPr>
              <a:t>Introductie en demo van Dapr.io </a:t>
            </a:r>
            <a:r>
              <a:rPr lang="nl-NL" sz="1100" dirty="0" err="1">
                <a:effectLst/>
                <a:latin typeface="Calibri" panose="020F0502020204030204" pitchFamily="34" charset="0"/>
                <a:ea typeface="Times New Roman" panose="02020603050405020304" pitchFamily="18" charset="0"/>
                <a:cs typeface="Times New Roman" panose="02020603050405020304" pitchFamily="18" charset="0"/>
              </a:rPr>
              <a:t>framework</a:t>
            </a:r>
            <a:r>
              <a:rPr lang="nl-NL" sz="1100" dirty="0">
                <a:effectLst/>
                <a:latin typeface="Calibri" panose="020F0502020204030204" pitchFamily="34" charset="0"/>
                <a:ea typeface="Times New Roman" panose="02020603050405020304" pitchFamily="18" charset="0"/>
                <a:cs typeface="Times New Roman" panose="02020603050405020304" pitchFamily="18" charset="0"/>
              </a:rPr>
              <a:t> – de personal </a:t>
            </a:r>
            <a:r>
              <a:rPr lang="nl-NL" sz="1100" dirty="0" err="1">
                <a:effectLst/>
                <a:latin typeface="Calibri" panose="020F0502020204030204" pitchFamily="34" charset="0"/>
                <a:ea typeface="Times New Roman" panose="02020603050405020304" pitchFamily="18" charset="0"/>
                <a:cs typeface="Times New Roman" panose="02020603050405020304" pitchFamily="18" charset="0"/>
              </a:rPr>
              <a:t>assistant</a:t>
            </a:r>
            <a:r>
              <a:rPr lang="nl-NL" sz="1100" dirty="0">
                <a:effectLst/>
                <a:latin typeface="Calibri" panose="020F0502020204030204" pitchFamily="34" charset="0"/>
                <a:ea typeface="Times New Roman" panose="02020603050405020304" pitchFamily="18" charset="0"/>
                <a:cs typeface="Times New Roman" panose="02020603050405020304" pitchFamily="18" charset="0"/>
              </a:rPr>
              <a:t> die iedere applicatie eenvoudig laat aansluiten op generieke voorzieningen én die applicaties (microservices) met elkaar laat interacteren op ontkoppelde wijze; </a:t>
            </a:r>
            <a:r>
              <a:rPr lang="nl-NL" sz="1100" dirty="0" err="1">
                <a:effectLst/>
                <a:latin typeface="Calibri" panose="020F0502020204030204" pitchFamily="34" charset="0"/>
                <a:ea typeface="Times New Roman" panose="02020603050405020304" pitchFamily="18" charset="0"/>
                <a:cs typeface="Times New Roman" panose="02020603050405020304" pitchFamily="18" charset="0"/>
              </a:rPr>
              <a:t>note</a:t>
            </a:r>
            <a:r>
              <a:rPr lang="nl-NL" sz="1100" dirty="0">
                <a:effectLst/>
                <a:latin typeface="Calibri" panose="020F0502020204030204" pitchFamily="34" charset="0"/>
                <a:ea typeface="Times New Roman" panose="02020603050405020304" pitchFamily="18" charset="0"/>
                <a:cs typeface="Times New Roman" panose="02020603050405020304" pitchFamily="18" charset="0"/>
              </a:rPr>
              <a:t>: ik zal wijzen op de ondersteuning in Dapr.io voor diverse technologieën zoals </a:t>
            </a:r>
            <a:r>
              <a:rPr lang="nl-NL" sz="1100" dirty="0" err="1">
                <a:effectLst/>
                <a:latin typeface="Calibri" panose="020F0502020204030204" pitchFamily="34" charset="0"/>
                <a:ea typeface="Times New Roman" panose="02020603050405020304" pitchFamily="18" charset="0"/>
                <a:cs typeface="Times New Roman" panose="02020603050405020304" pitchFamily="18" charset="0"/>
              </a:rPr>
              <a:t>RabbitMQ</a:t>
            </a:r>
            <a:r>
              <a:rPr lang="nl-NL"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nl-NL" sz="1100" dirty="0" err="1">
                <a:effectLst/>
                <a:latin typeface="Calibri" panose="020F0502020204030204" pitchFamily="34" charset="0"/>
                <a:ea typeface="Times New Roman" panose="02020603050405020304" pitchFamily="18" charset="0"/>
                <a:cs typeface="Times New Roman" panose="02020603050405020304" pitchFamily="18" charset="0"/>
              </a:rPr>
              <a:t>MySQL</a:t>
            </a:r>
            <a:r>
              <a:rPr lang="nl-NL" sz="1100" dirty="0">
                <a:effectLst/>
                <a:latin typeface="Calibri" panose="020F0502020204030204" pitchFamily="34" charset="0"/>
                <a:ea typeface="Times New Roman" panose="02020603050405020304" pitchFamily="18" charset="0"/>
                <a:cs typeface="Times New Roman" panose="02020603050405020304" pitchFamily="18" charset="0"/>
              </a:rPr>
              <a:t>, </a:t>
            </a:r>
            <a:r>
              <a:rPr lang="nl-NL" sz="1100" dirty="0" err="1">
                <a:effectLst/>
                <a:latin typeface="Calibri" panose="020F0502020204030204" pitchFamily="34" charset="0"/>
                <a:ea typeface="Times New Roman" panose="02020603050405020304" pitchFamily="18" charset="0"/>
                <a:cs typeface="Times New Roman" panose="02020603050405020304" pitchFamily="18" charset="0"/>
              </a:rPr>
              <a:t>Redis</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nl-NL" sz="1100" dirty="0" err="1">
                <a:effectLst/>
                <a:latin typeface="Calibri" panose="020F0502020204030204" pitchFamily="34" charset="0"/>
                <a:ea typeface="Times New Roman" panose="02020603050405020304" pitchFamily="18" charset="0"/>
              </a:rPr>
              <a:t>Handson</a:t>
            </a:r>
            <a:r>
              <a:rPr lang="nl-NL" sz="1100" dirty="0">
                <a:effectLst/>
                <a:latin typeface="Calibri" panose="020F0502020204030204" pitchFamily="34" charset="0"/>
                <a:ea typeface="Times New Roman" panose="02020603050405020304" pitchFamily="18" charset="0"/>
              </a:rPr>
              <a:t> met </a:t>
            </a:r>
            <a:r>
              <a:rPr lang="nl-NL" sz="1100" dirty="0" err="1">
                <a:effectLst/>
                <a:latin typeface="Calibri" panose="020F0502020204030204" pitchFamily="34" charset="0"/>
                <a:ea typeface="Times New Roman" panose="02020603050405020304" pitchFamily="18" charset="0"/>
              </a:rPr>
              <a:t>Dapr</a:t>
            </a:r>
            <a:r>
              <a:rPr lang="nl-NL" sz="1100" dirty="0">
                <a:effectLst/>
                <a:latin typeface="Calibri" panose="020F0502020204030204" pitchFamily="34" charset="0"/>
                <a:ea typeface="Times New Roman" panose="02020603050405020304" pitchFamily="18" charset="0"/>
              </a:rPr>
              <a:t> – meegeleverde applicaties in Java en C#</a:t>
            </a:r>
            <a:endParaRPr lang="en-US" sz="1100" dirty="0">
              <a:effectLst/>
              <a:latin typeface="Calibri" panose="020F0502020204030204" pitchFamily="34" charset="0"/>
              <a:ea typeface="Calibri" panose="020F0502020204030204" pitchFamily="34" charset="0"/>
            </a:endParaRPr>
          </a:p>
          <a:p>
            <a:pPr marL="342900" marR="0" lvl="0" indent="-342900">
              <a:spcBef>
                <a:spcPts val="0"/>
              </a:spcBef>
              <a:spcAft>
                <a:spcPts val="0"/>
              </a:spcAft>
              <a:buFont typeface="Symbol" panose="05050102010706020507" pitchFamily="18" charset="2"/>
              <a:buChar char=""/>
            </a:pPr>
            <a:r>
              <a:rPr lang="nl-NL" sz="1100" dirty="0">
                <a:effectLst/>
                <a:latin typeface="Calibri" panose="020F0502020204030204" pitchFamily="34" charset="0"/>
                <a:ea typeface="Times New Roman" panose="02020603050405020304" pitchFamily="18" charset="0"/>
                <a:cs typeface="Times New Roman" panose="02020603050405020304" pitchFamily="18" charset="0"/>
              </a:rPr>
              <a:t>Zelf implementeren van microservice – introductie van </a:t>
            </a:r>
            <a:r>
              <a:rPr lang="nl-NL" sz="1100" dirty="0" err="1">
                <a:effectLst/>
                <a:latin typeface="Calibri" panose="020F0502020204030204" pitchFamily="34" charset="0"/>
                <a:ea typeface="Times New Roman" panose="02020603050405020304" pitchFamily="18" charset="0"/>
                <a:cs typeface="Times New Roman" panose="02020603050405020304" pitchFamily="18" charset="0"/>
              </a:rPr>
              <a:t>NodeJS</a:t>
            </a:r>
            <a:r>
              <a:rPr lang="nl-NL" sz="1100" dirty="0">
                <a:effectLst/>
                <a:latin typeface="Calibri" panose="020F0502020204030204" pitchFamily="34" charset="0"/>
                <a:ea typeface="Times New Roman" panose="02020603050405020304" pitchFamily="18" charset="0"/>
                <a:cs typeface="Times New Roman" panose="02020603050405020304" pitchFamily="18" charset="0"/>
              </a:rPr>
              <a:t> ;</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marR="0" lvl="1" indent="-285750">
              <a:spcBef>
                <a:spcPts val="0"/>
              </a:spcBef>
              <a:spcAft>
                <a:spcPts val="0"/>
              </a:spcAft>
              <a:buFont typeface="Courier New" panose="02070309020205020404" pitchFamily="49" charset="0"/>
              <a:buChar char="o"/>
            </a:pPr>
            <a:r>
              <a:rPr lang="nl-NL" sz="1100" dirty="0" err="1">
                <a:effectLst/>
                <a:latin typeface="Calibri" panose="020F0502020204030204" pitchFamily="34" charset="0"/>
                <a:ea typeface="Times New Roman" panose="02020603050405020304" pitchFamily="18" charset="0"/>
              </a:rPr>
              <a:t>Handson</a:t>
            </a:r>
            <a:r>
              <a:rPr lang="nl-NL" sz="1100" dirty="0">
                <a:effectLst/>
                <a:latin typeface="Calibri" panose="020F0502020204030204" pitchFamily="34" charset="0"/>
                <a:ea typeface="Times New Roman" panose="02020603050405020304" pitchFamily="18" charset="0"/>
              </a:rPr>
              <a:t>: afbouwen eenvoudige services in </a:t>
            </a:r>
            <a:r>
              <a:rPr lang="nl-NL" sz="1100" dirty="0" err="1">
                <a:effectLst/>
                <a:latin typeface="Calibri" panose="020F0502020204030204" pitchFamily="34" charset="0"/>
                <a:ea typeface="Times New Roman" panose="02020603050405020304" pitchFamily="18" charset="0"/>
              </a:rPr>
              <a:t>NodeJs</a:t>
            </a:r>
            <a:r>
              <a:rPr lang="nl-NL" sz="1100" dirty="0">
                <a:effectLst/>
                <a:latin typeface="Calibri" panose="020F0502020204030204" pitchFamily="34" charset="0"/>
                <a:ea typeface="Times New Roman" panose="02020603050405020304" pitchFamily="18" charset="0"/>
              </a:rPr>
              <a:t> en via Dapr.io interactie met elkaar en met generieke voorzieningen</a:t>
            </a:r>
            <a:endParaRPr lang="en-US" sz="1100" dirty="0">
              <a:effectLst/>
              <a:latin typeface="Calibri" panose="020F0502020204030204" pitchFamily="34"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1</a:t>
            </a:fld>
            <a:endParaRPr lang="nl-NL"/>
          </a:p>
        </p:txBody>
      </p:sp>
    </p:spTree>
    <p:extLst>
      <p:ext uri="{BB962C8B-B14F-4D97-AF65-F5344CB8AC3E}">
        <p14:creationId xmlns:p14="http://schemas.microsoft.com/office/powerpoint/2010/main" val="40946863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40</a:t>
            </a:fld>
            <a:endParaRPr lang="en-US"/>
          </a:p>
        </p:txBody>
      </p:sp>
    </p:spTree>
    <p:extLst>
      <p:ext uri="{BB962C8B-B14F-4D97-AF65-F5344CB8AC3E}">
        <p14:creationId xmlns:p14="http://schemas.microsoft.com/office/powerpoint/2010/main" val="30039784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BB38B7A-8725-4956-B3BD-FBC8499B1155}" type="slidenum">
              <a:rPr lang="en-US" smtClean="0"/>
              <a:t>41</a:t>
            </a:fld>
            <a:endParaRPr lang="en-US"/>
          </a:p>
        </p:txBody>
      </p:sp>
    </p:spTree>
    <p:extLst>
      <p:ext uri="{BB962C8B-B14F-4D97-AF65-F5344CB8AC3E}">
        <p14:creationId xmlns:p14="http://schemas.microsoft.com/office/powerpoint/2010/main" val="33264838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BB38B7A-8725-4956-B3BD-FBC8499B1155}" type="slidenum">
              <a:rPr lang="en-US" smtClean="0"/>
              <a:t>42</a:t>
            </a:fld>
            <a:endParaRPr lang="en-US"/>
          </a:p>
        </p:txBody>
      </p:sp>
    </p:spTree>
    <p:extLst>
      <p:ext uri="{BB962C8B-B14F-4D97-AF65-F5344CB8AC3E}">
        <p14:creationId xmlns:p14="http://schemas.microsoft.com/office/powerpoint/2010/main" val="3340249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43</a:t>
            </a:fld>
            <a:endParaRPr lang="en-US"/>
          </a:p>
        </p:txBody>
      </p:sp>
    </p:spTree>
    <p:extLst>
      <p:ext uri="{BB962C8B-B14F-4D97-AF65-F5344CB8AC3E}">
        <p14:creationId xmlns:p14="http://schemas.microsoft.com/office/powerpoint/2010/main" val="17382072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44</a:t>
            </a:fld>
            <a:endParaRPr lang="en-US"/>
          </a:p>
        </p:txBody>
      </p:sp>
    </p:spTree>
    <p:extLst>
      <p:ext uri="{BB962C8B-B14F-4D97-AF65-F5344CB8AC3E}">
        <p14:creationId xmlns:p14="http://schemas.microsoft.com/office/powerpoint/2010/main" val="11693354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45</a:t>
            </a:fld>
            <a:endParaRPr lang="en-US"/>
          </a:p>
        </p:txBody>
      </p:sp>
    </p:spTree>
    <p:extLst>
      <p:ext uri="{BB962C8B-B14F-4D97-AF65-F5344CB8AC3E}">
        <p14:creationId xmlns:p14="http://schemas.microsoft.com/office/powerpoint/2010/main" val="6301327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46</a:t>
            </a:fld>
            <a:endParaRPr lang="en-US"/>
          </a:p>
        </p:txBody>
      </p:sp>
    </p:spTree>
    <p:extLst>
      <p:ext uri="{BB962C8B-B14F-4D97-AF65-F5344CB8AC3E}">
        <p14:creationId xmlns:p14="http://schemas.microsoft.com/office/powerpoint/2010/main" val="6301327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47</a:t>
            </a:fld>
            <a:endParaRPr lang="en-US"/>
          </a:p>
        </p:txBody>
      </p:sp>
    </p:spTree>
    <p:extLst>
      <p:ext uri="{BB962C8B-B14F-4D97-AF65-F5344CB8AC3E}">
        <p14:creationId xmlns:p14="http://schemas.microsoft.com/office/powerpoint/2010/main" val="21498325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48</a:t>
            </a:fld>
            <a:endParaRPr lang="en-US"/>
          </a:p>
        </p:txBody>
      </p:sp>
    </p:spTree>
    <p:extLst>
      <p:ext uri="{BB962C8B-B14F-4D97-AF65-F5344CB8AC3E}">
        <p14:creationId xmlns:p14="http://schemas.microsoft.com/office/powerpoint/2010/main" val="3581142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51</a:t>
            </a:fld>
            <a:endParaRPr lang="en-US"/>
          </a:p>
        </p:txBody>
      </p:sp>
    </p:spTree>
    <p:extLst>
      <p:ext uri="{BB962C8B-B14F-4D97-AF65-F5344CB8AC3E}">
        <p14:creationId xmlns:p14="http://schemas.microsoft.com/office/powerpoint/2010/main" val="20122259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63B65-3DAB-4BC6-BF8B-CCBC4CF41C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29418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52</a:t>
            </a:fld>
            <a:endParaRPr lang="en-US"/>
          </a:p>
        </p:txBody>
      </p:sp>
    </p:spTree>
    <p:extLst>
      <p:ext uri="{BB962C8B-B14F-4D97-AF65-F5344CB8AC3E}">
        <p14:creationId xmlns:p14="http://schemas.microsoft.com/office/powerpoint/2010/main" val="2073736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53</a:t>
            </a:fld>
            <a:endParaRPr lang="en-US"/>
          </a:p>
        </p:txBody>
      </p:sp>
    </p:spTree>
    <p:extLst>
      <p:ext uri="{BB962C8B-B14F-4D97-AF65-F5344CB8AC3E}">
        <p14:creationId xmlns:p14="http://schemas.microsoft.com/office/powerpoint/2010/main" val="40064909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54</a:t>
            </a:fld>
            <a:endParaRPr lang="en-US"/>
          </a:p>
        </p:txBody>
      </p:sp>
    </p:spTree>
    <p:extLst>
      <p:ext uri="{BB962C8B-B14F-4D97-AF65-F5344CB8AC3E}">
        <p14:creationId xmlns:p14="http://schemas.microsoft.com/office/powerpoint/2010/main" val="41109808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55</a:t>
            </a:fld>
            <a:endParaRPr lang="en-US"/>
          </a:p>
        </p:txBody>
      </p:sp>
    </p:spTree>
    <p:extLst>
      <p:ext uri="{BB962C8B-B14F-4D97-AF65-F5344CB8AC3E}">
        <p14:creationId xmlns:p14="http://schemas.microsoft.com/office/powerpoint/2010/main" val="37632739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56</a:t>
            </a:fld>
            <a:endParaRPr lang="en-US"/>
          </a:p>
        </p:txBody>
      </p:sp>
    </p:spTree>
    <p:extLst>
      <p:ext uri="{BB962C8B-B14F-4D97-AF65-F5344CB8AC3E}">
        <p14:creationId xmlns:p14="http://schemas.microsoft.com/office/powerpoint/2010/main" val="193320479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a:solidFill>
                  <a:srgbClr val="222222"/>
                </a:solidFill>
                <a:effectLst/>
                <a:latin typeface="Open Sans" panose="020B0606030504020204" pitchFamily="34" charset="0"/>
              </a:rPr>
              <a:t>Service A makes an http/</a:t>
            </a:r>
            <a:r>
              <a:rPr lang="en-US" b="0" i="0" err="1">
                <a:solidFill>
                  <a:srgbClr val="222222"/>
                </a:solidFill>
                <a:effectLst/>
                <a:latin typeface="Open Sans" panose="020B0606030504020204" pitchFamily="34" charset="0"/>
              </a:rPr>
              <a:t>gRPC</a:t>
            </a:r>
            <a:r>
              <a:rPr lang="en-US" b="0" i="0">
                <a:solidFill>
                  <a:srgbClr val="222222"/>
                </a:solidFill>
                <a:effectLst/>
                <a:latin typeface="Open Sans" panose="020B0606030504020204" pitchFamily="34" charset="0"/>
              </a:rPr>
              <a:t> call meant for Service B. The call goes to the local Dapr sidecar.</a:t>
            </a:r>
          </a:p>
          <a:p>
            <a:pPr algn="l">
              <a:buFont typeface="+mj-lt"/>
              <a:buAutoNum type="arabicPeriod"/>
            </a:pPr>
            <a:r>
              <a:rPr lang="en-US" b="0" i="0">
                <a:solidFill>
                  <a:srgbClr val="222222"/>
                </a:solidFill>
                <a:effectLst/>
                <a:latin typeface="Open Sans" panose="020B0606030504020204" pitchFamily="34" charset="0"/>
              </a:rPr>
              <a:t>Dapr discovers Service B’s location using the </a:t>
            </a:r>
            <a:r>
              <a:rPr lang="en-US" b="0" i="0" u="none" strike="noStrike">
                <a:solidFill>
                  <a:srgbClr val="3176D9"/>
                </a:solidFill>
                <a:effectLst/>
                <a:latin typeface="Open Sans" panose="020B0606030504020204" pitchFamily="34" charset="0"/>
                <a:hlinkClick r:id="rId3"/>
              </a:rPr>
              <a:t>name resolution component</a:t>
            </a:r>
            <a:r>
              <a:rPr lang="en-US" b="0" i="0">
                <a:solidFill>
                  <a:srgbClr val="222222"/>
                </a:solidFill>
                <a:effectLst/>
                <a:latin typeface="Open Sans" panose="020B0606030504020204" pitchFamily="34" charset="0"/>
              </a:rPr>
              <a:t> installed for the given hosting platform.</a:t>
            </a:r>
          </a:p>
          <a:p>
            <a:pPr algn="l">
              <a:buFont typeface="+mj-lt"/>
              <a:buAutoNum type="arabicPeriod"/>
            </a:pPr>
            <a:r>
              <a:rPr lang="en-US" b="0" i="0">
                <a:solidFill>
                  <a:srgbClr val="222222"/>
                </a:solidFill>
                <a:effectLst/>
                <a:latin typeface="Open Sans" panose="020B0606030504020204" pitchFamily="34" charset="0"/>
              </a:rPr>
              <a:t>Dapr forwards the message to Service B’s Dapr sidecar</a:t>
            </a:r>
          </a:p>
          <a:p>
            <a:pPr marL="742950" lvl="1" indent="-285750" algn="l">
              <a:buFont typeface="+mj-lt"/>
              <a:buAutoNum type="arabicPeriod"/>
            </a:pPr>
            <a:r>
              <a:rPr lang="en-US" b="0" i="0">
                <a:solidFill>
                  <a:srgbClr val="222222"/>
                </a:solidFill>
                <a:effectLst/>
                <a:latin typeface="Open Sans" panose="020B0606030504020204" pitchFamily="34" charset="0"/>
              </a:rPr>
              <a:t>Note: All calls between Dapr sidecars go over </a:t>
            </a:r>
            <a:r>
              <a:rPr lang="en-US" b="0" i="0" err="1">
                <a:solidFill>
                  <a:srgbClr val="222222"/>
                </a:solidFill>
                <a:effectLst/>
                <a:latin typeface="Open Sans" panose="020B0606030504020204" pitchFamily="34" charset="0"/>
              </a:rPr>
              <a:t>gRPC</a:t>
            </a:r>
            <a:r>
              <a:rPr lang="en-US" b="0" i="0">
                <a:solidFill>
                  <a:srgbClr val="222222"/>
                </a:solidFill>
                <a:effectLst/>
                <a:latin typeface="Open Sans" panose="020B0606030504020204" pitchFamily="34" charset="0"/>
              </a:rPr>
              <a:t> for performance. Only calls between services and Dapr sidecars are either HTTP or </a:t>
            </a:r>
            <a:r>
              <a:rPr lang="en-US" b="0" i="0" err="1">
                <a:solidFill>
                  <a:srgbClr val="222222"/>
                </a:solidFill>
                <a:effectLst/>
                <a:latin typeface="Open Sans" panose="020B0606030504020204" pitchFamily="34" charset="0"/>
              </a:rPr>
              <a:t>gRPC</a:t>
            </a:r>
            <a:endParaRPr lang="en-US" b="0" i="0">
              <a:solidFill>
                <a:srgbClr val="222222"/>
              </a:solidFill>
              <a:effectLst/>
              <a:latin typeface="Open Sans" panose="020B0606030504020204" pitchFamily="34" charset="0"/>
            </a:endParaRPr>
          </a:p>
          <a:p>
            <a:pPr algn="l">
              <a:buFont typeface="+mj-lt"/>
              <a:buAutoNum type="arabicPeriod"/>
            </a:pPr>
            <a:r>
              <a:rPr lang="en-US" b="0" i="0">
                <a:solidFill>
                  <a:srgbClr val="222222"/>
                </a:solidFill>
                <a:effectLst/>
                <a:latin typeface="Open Sans" panose="020B0606030504020204" pitchFamily="34" charset="0"/>
              </a:rPr>
              <a:t>Service B’s Dapr sidecar forwards the request to the specified endpoint (or method) on Service B. Service B then runs its business logic code.</a:t>
            </a:r>
          </a:p>
          <a:p>
            <a:pPr algn="l">
              <a:buFont typeface="+mj-lt"/>
              <a:buAutoNum type="arabicPeriod"/>
            </a:pPr>
            <a:r>
              <a:rPr lang="en-US" b="0" i="0">
                <a:solidFill>
                  <a:srgbClr val="222222"/>
                </a:solidFill>
                <a:effectLst/>
                <a:latin typeface="Open Sans" panose="020B0606030504020204" pitchFamily="34" charset="0"/>
              </a:rPr>
              <a:t>Service B sends a response to Service A. The response goes to Service B’s sidecar.</a:t>
            </a:r>
          </a:p>
          <a:p>
            <a:pPr algn="l">
              <a:buFont typeface="+mj-lt"/>
              <a:buAutoNum type="arabicPeriod"/>
            </a:pPr>
            <a:r>
              <a:rPr lang="en-US" b="0" i="0">
                <a:solidFill>
                  <a:srgbClr val="222222"/>
                </a:solidFill>
                <a:effectLst/>
                <a:latin typeface="Open Sans" panose="020B0606030504020204" pitchFamily="34" charset="0"/>
              </a:rPr>
              <a:t>Dapr forwards the response to Service A’s Dapr sidecar.</a:t>
            </a:r>
          </a:p>
          <a:p>
            <a:pPr algn="l">
              <a:buFont typeface="+mj-lt"/>
              <a:buAutoNum type="arabicPeriod"/>
            </a:pPr>
            <a:r>
              <a:rPr lang="en-US" b="0" i="0">
                <a:solidFill>
                  <a:srgbClr val="222222"/>
                </a:solidFill>
                <a:effectLst/>
                <a:latin typeface="Open Sans" panose="020B0606030504020204" pitchFamily="34" charset="0"/>
              </a:rPr>
              <a:t>Service A receives the response.</a:t>
            </a:r>
          </a:p>
          <a:p>
            <a:endParaRPr lang="en-US"/>
          </a:p>
        </p:txBody>
      </p:sp>
      <p:sp>
        <p:nvSpPr>
          <p:cNvPr id="4" name="Slide Number Placeholder 3"/>
          <p:cNvSpPr>
            <a:spLocks noGrp="1"/>
          </p:cNvSpPr>
          <p:nvPr>
            <p:ph type="sldNum" sz="quarter" idx="5"/>
          </p:nvPr>
        </p:nvSpPr>
        <p:spPr/>
        <p:txBody>
          <a:bodyPr/>
          <a:lstStyle/>
          <a:p>
            <a:fld id="{D53CC575-5AFE-644B-9E36-67C82C11BDD9}" type="slidenum">
              <a:rPr lang="en-US" smtClean="0"/>
              <a:t>57</a:t>
            </a:fld>
            <a:endParaRPr lang="en-US"/>
          </a:p>
        </p:txBody>
      </p:sp>
    </p:spTree>
    <p:extLst>
      <p:ext uri="{BB962C8B-B14F-4D97-AF65-F5344CB8AC3E}">
        <p14:creationId xmlns:p14="http://schemas.microsoft.com/office/powerpoint/2010/main" val="23599492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58</a:t>
            </a:fld>
            <a:endParaRPr lang="en-US"/>
          </a:p>
        </p:txBody>
      </p:sp>
    </p:spTree>
    <p:extLst>
      <p:ext uri="{BB962C8B-B14F-4D97-AF65-F5344CB8AC3E}">
        <p14:creationId xmlns:p14="http://schemas.microsoft.com/office/powerpoint/2010/main" val="420107915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60</a:t>
            </a:fld>
            <a:endParaRPr lang="en-US"/>
          </a:p>
        </p:txBody>
      </p:sp>
    </p:spTree>
    <p:extLst>
      <p:ext uri="{BB962C8B-B14F-4D97-AF65-F5344CB8AC3E}">
        <p14:creationId xmlns:p14="http://schemas.microsoft.com/office/powerpoint/2010/main" val="24414609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63B65-3DAB-4BC6-BF8B-CCBC4CF41C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5397782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1" dirty="0" err="1"/>
              <a:t>gitpod.io#https</a:t>
            </a:r>
            <a:r>
              <a:rPr lang="en-US" sz="1200" b="1" i="1" dirty="0"/>
              <a:t>://</a:t>
            </a:r>
            <a:r>
              <a:rPr lang="en-US" sz="1200" i="1" dirty="0"/>
              <a:t>lucasjellema/fontys-fall2022-microservices-messaging-kafka-dapr</a:t>
            </a:r>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79</a:t>
            </a:fld>
            <a:endParaRPr lang="nl-NL"/>
          </a:p>
        </p:txBody>
      </p:sp>
    </p:spTree>
    <p:extLst>
      <p:ext uri="{BB962C8B-B14F-4D97-AF65-F5344CB8AC3E}">
        <p14:creationId xmlns:p14="http://schemas.microsoft.com/office/powerpoint/2010/main" val="22197497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63B65-3DAB-4BC6-BF8B-CCBC4CF41C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977067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https://github.com/lucasjellema/fontys-2022-microservices-kafka-dapr</a:t>
            </a:r>
          </a:p>
        </p:txBody>
      </p:sp>
      <p:sp>
        <p:nvSpPr>
          <p:cNvPr id="4" name="Slide Number Placeholder 3"/>
          <p:cNvSpPr>
            <a:spLocks noGrp="1"/>
          </p:cNvSpPr>
          <p:nvPr>
            <p:ph type="sldNum" sz="quarter" idx="5"/>
          </p:nvPr>
        </p:nvSpPr>
        <p:spPr/>
        <p:txBody>
          <a:bodyPr/>
          <a:lstStyle/>
          <a:p>
            <a:fld id="{CDFB967C-E8DF-AF4B-9B57-A68D256EEC90}" type="slidenum">
              <a:rPr lang="nl-NL" smtClean="0"/>
              <a:t>111</a:t>
            </a:fld>
            <a:endParaRPr lang="nl-NL"/>
          </a:p>
        </p:txBody>
      </p:sp>
    </p:spTree>
    <p:extLst>
      <p:ext uri="{BB962C8B-B14F-4D97-AF65-F5344CB8AC3E}">
        <p14:creationId xmlns:p14="http://schemas.microsoft.com/office/powerpoint/2010/main" val="30039037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112</a:t>
            </a:fld>
            <a:endParaRPr lang="en-US"/>
          </a:p>
        </p:txBody>
      </p:sp>
    </p:spTree>
    <p:extLst>
      <p:ext uri="{BB962C8B-B14F-4D97-AF65-F5344CB8AC3E}">
        <p14:creationId xmlns:p14="http://schemas.microsoft.com/office/powerpoint/2010/main" val="19587980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63B65-3DAB-4BC6-BF8B-CCBC4CF41C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40415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63B65-3DAB-4BC6-BF8B-CCBC4CF41C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30840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63B65-3DAB-4BC6-BF8B-CCBC4CF41C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6780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35</a:t>
            </a:fld>
            <a:endParaRPr lang="en-US"/>
          </a:p>
        </p:txBody>
      </p:sp>
    </p:spTree>
    <p:extLst>
      <p:ext uri="{BB962C8B-B14F-4D97-AF65-F5344CB8AC3E}">
        <p14:creationId xmlns:p14="http://schemas.microsoft.com/office/powerpoint/2010/main" val="1783179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36</a:t>
            </a:fld>
            <a:endParaRPr lang="en-US"/>
          </a:p>
        </p:txBody>
      </p:sp>
    </p:spTree>
    <p:extLst>
      <p:ext uri="{BB962C8B-B14F-4D97-AF65-F5344CB8AC3E}">
        <p14:creationId xmlns:p14="http://schemas.microsoft.com/office/powerpoint/2010/main" val="2658428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37</a:t>
            </a:fld>
            <a:endParaRPr lang="en-US"/>
          </a:p>
        </p:txBody>
      </p:sp>
    </p:spTree>
    <p:extLst>
      <p:ext uri="{BB962C8B-B14F-4D97-AF65-F5344CB8AC3E}">
        <p14:creationId xmlns:p14="http://schemas.microsoft.com/office/powerpoint/2010/main" val="37140310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14.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2.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2.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2.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14.jpe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2.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
        <p:nvSpPr>
          <p:cNvPr id="4" name="TextBox 3">
            <a:extLst>
              <a:ext uri="{FF2B5EF4-FFF2-40B4-BE49-F238E27FC236}">
                <a16:creationId xmlns:a16="http://schemas.microsoft.com/office/drawing/2014/main" id="{BA4B19F2-4DEF-4EC8-AE33-C56BCC597FA6}"/>
              </a:ext>
            </a:extLst>
          </p:cNvPr>
          <p:cNvSpPr txBox="1"/>
          <p:nvPr userDrawn="1"/>
        </p:nvSpPr>
        <p:spPr>
          <a:xfrm>
            <a:off x="8199628" y="5006453"/>
            <a:ext cx="906261" cy="92333"/>
          </a:xfrm>
          <a:prstGeom prst="rect">
            <a:avLst/>
          </a:prstGeom>
          <a:noFill/>
        </p:spPr>
        <p:txBody>
          <a:bodyPr wrap="square" lIns="0" tIns="0" rIns="0" bIns="0" rtlCol="0">
            <a:spAutoFit/>
          </a:bodyPr>
          <a:lstStyle/>
          <a:p>
            <a:r>
              <a:rPr lang="nl-NL" sz="600" dirty="0">
                <a:solidFill>
                  <a:schemeClr val="bg1"/>
                </a:solidFill>
              </a:rPr>
              <a:t>Classificatie: vertrouwelijk</a:t>
            </a:r>
          </a:p>
        </p:txBody>
      </p:sp>
      <p:cxnSp>
        <p:nvCxnSpPr>
          <p:cNvPr id="11" name="Straight Connector 10">
            <a:extLst>
              <a:ext uri="{FF2B5EF4-FFF2-40B4-BE49-F238E27FC236}">
                <a16:creationId xmlns:a16="http://schemas.microsoft.com/office/drawing/2014/main" id="{5AD2F62D-6A82-4FE0-937D-1C950B914A0F}"/>
              </a:ext>
            </a:extLst>
          </p:cNvPr>
          <p:cNvCxnSpPr/>
          <p:nvPr userDrawn="1"/>
        </p:nvCxnSpPr>
        <p:spPr>
          <a:xfrm>
            <a:off x="8156624" y="5008785"/>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3456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Microservices, Messaging, Kafka and Dapr - Fontys - November 2022</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a:t>Foto</a:t>
            </a:r>
          </a:p>
        </p:txBody>
      </p:sp>
      <p:pic>
        <p:nvPicPr>
          <p:cNvPr id="11" name="Picture 10"/>
          <p:cNvPicPr>
            <a:picLocks noChangeAspect="1"/>
          </p:cNvPicPr>
          <p:nvPr userDrawn="1"/>
        </p:nvPicPr>
        <p:blipFill>
          <a:blip r:embed="rId3"/>
          <a:srcRect/>
          <a:stretch/>
        </p:blipFill>
        <p:spPr>
          <a:xfrm>
            <a:off x="648000" y="109047"/>
            <a:ext cx="2880360" cy="647129"/>
          </a:xfrm>
          <a:prstGeom prst="rect">
            <a:avLst/>
          </a:prstGeom>
        </p:spPr>
      </p:pic>
      <p:sp>
        <p:nvSpPr>
          <p:cNvPr id="3" name="TextBox 2">
            <a:extLst>
              <a:ext uri="{FF2B5EF4-FFF2-40B4-BE49-F238E27FC236}">
                <a16:creationId xmlns:a16="http://schemas.microsoft.com/office/drawing/2014/main" id="{58D28EBC-47FB-4F20-866C-5F0E3F6614B7}"/>
              </a:ext>
            </a:extLst>
          </p:cNvPr>
          <p:cNvSpPr txBox="1"/>
          <p:nvPr userDrawn="1"/>
        </p:nvSpPr>
        <p:spPr>
          <a:xfrm>
            <a:off x="8199628" y="5006453"/>
            <a:ext cx="906261" cy="92333"/>
          </a:xfrm>
          <a:prstGeom prst="rect">
            <a:avLst/>
          </a:prstGeom>
          <a:noFill/>
        </p:spPr>
        <p:txBody>
          <a:bodyPr wrap="square" lIns="0" tIns="0" rIns="0" bIns="0" rtlCol="0">
            <a:spAutoFit/>
          </a:bodyPr>
          <a:lstStyle/>
          <a:p>
            <a:r>
              <a:rPr lang="nl-NL" sz="600" dirty="0">
                <a:solidFill>
                  <a:schemeClr val="bg1"/>
                </a:solidFill>
              </a:rPr>
              <a:t>Classificatie: vertrouwelijk</a:t>
            </a:r>
          </a:p>
        </p:txBody>
      </p:sp>
      <p:cxnSp>
        <p:nvCxnSpPr>
          <p:cNvPr id="13" name="Straight Connector 12">
            <a:extLst>
              <a:ext uri="{FF2B5EF4-FFF2-40B4-BE49-F238E27FC236}">
                <a16:creationId xmlns:a16="http://schemas.microsoft.com/office/drawing/2014/main" id="{FE7B3157-46D3-4AFC-99C9-581636B15A13}"/>
              </a:ext>
            </a:extLst>
          </p:cNvPr>
          <p:cNvCxnSpPr/>
          <p:nvPr userDrawn="1"/>
        </p:nvCxnSpPr>
        <p:spPr>
          <a:xfrm>
            <a:off x="8156624" y="5008785"/>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71CBBF8-15FD-4FE7-A3BB-23855337C6DE}"/>
              </a:ext>
            </a:extLst>
          </p:cNvPr>
          <p:cNvCxnSpPr/>
          <p:nvPr userDrawn="1"/>
        </p:nvCxnSpPr>
        <p:spPr>
          <a:xfrm>
            <a:off x="7954108" y="5008786"/>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Microservices, Messaging, Kafka and Dapr - Fontys - November 2022</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ext uri="{BB962C8B-B14F-4D97-AF65-F5344CB8AC3E}">
        <p14:creationId xmlns:p14="http://schemas.microsoft.com/office/powerpoint/2010/main" val="958155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Microservices, Messaging, Kafka and Dapr - Fontys - November 2022</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Microservices, Messaging, Kafka and Dapr - Fontys - November 2022</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nl-NL"/>
          </a:p>
        </p:txBody>
      </p:sp>
      <p:sp>
        <p:nvSpPr>
          <p:cNvPr id="3" name="Footer Placeholder 2"/>
          <p:cNvSpPr>
            <a:spLocks noGrp="1"/>
          </p:cNvSpPr>
          <p:nvPr>
            <p:ph type="ftr" sz="quarter" idx="11"/>
          </p:nvPr>
        </p:nvSpPr>
        <p:spPr/>
        <p:txBody>
          <a:bodyPr/>
          <a:lstStyle/>
          <a:p>
            <a:r>
              <a:rPr lang="en-US"/>
              <a:t>Microservices, Messaging, Kafka and Dapr - Fontys - November 2022</a:t>
            </a:r>
            <a:endParaRPr lang="nl-NL"/>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297158"/>
            <a:ext cx="4000500" cy="353174"/>
          </a:xfrm>
          <a:noFill/>
        </p:spPr>
        <p:txBody>
          <a:bodyPr wrap="square" lIns="0" tIns="0" rIns="0" bIns="0" anchor="b" anchorCtr="0">
            <a:spAutoFit/>
          </a:bodyPr>
          <a:lstStyle>
            <a:lvl1pPr>
              <a:defRPr sz="2700" spc="-38" baseline="0">
                <a:solidFill>
                  <a:srgbClr val="202192"/>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38150" y="2971800"/>
            <a:ext cx="4000500" cy="276679"/>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 text</a:t>
            </a:r>
          </a:p>
        </p:txBody>
      </p:sp>
      <p:sp>
        <p:nvSpPr>
          <p:cNvPr id="12" name="Freeform: Shape 11">
            <a:extLst>
              <a:ext uri="{FF2B5EF4-FFF2-40B4-BE49-F238E27FC236}">
                <a16:creationId xmlns:a16="http://schemas.microsoft.com/office/drawing/2014/main" id="{B714BAC9-2542-4822-9C55-4B2E039BBE54}"/>
              </a:ext>
            </a:extLst>
          </p:cNvPr>
          <p:cNvSpPr/>
          <p:nvPr/>
        </p:nvSpPr>
        <p:spPr>
          <a:xfrm>
            <a:off x="1247956" y="378897"/>
            <a:ext cx="641391" cy="73628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sz="1013"/>
          </a:p>
        </p:txBody>
      </p:sp>
      <p:sp>
        <p:nvSpPr>
          <p:cNvPr id="59" name="Freeform: Shape 58">
            <a:extLst>
              <a:ext uri="{FF2B5EF4-FFF2-40B4-BE49-F238E27FC236}">
                <a16:creationId xmlns:a16="http://schemas.microsoft.com/office/drawing/2014/main" id="{145D3C42-C92E-4E83-B2FA-8207925EE200}"/>
              </a:ext>
            </a:extLst>
          </p:cNvPr>
          <p:cNvSpPr/>
          <p:nvPr userDrawn="1"/>
        </p:nvSpPr>
        <p:spPr>
          <a:xfrm>
            <a:off x="211302" y="1"/>
            <a:ext cx="640613" cy="477002"/>
          </a:xfrm>
          <a:custGeom>
            <a:avLst/>
            <a:gdLst>
              <a:gd name="connsiteX0" fmla="*/ 0 w 854151"/>
              <a:gd name="connsiteY0" fmla="*/ 0 h 636003"/>
              <a:gd name="connsiteX1" fmla="*/ 854151 w 854151"/>
              <a:gd name="connsiteY1" fmla="*/ 0 h 636003"/>
              <a:gd name="connsiteX2" fmla="*/ 850611 w 854151"/>
              <a:gd name="connsiteY2" fmla="*/ 424698 h 636003"/>
              <a:gd name="connsiteX3" fmla="*/ 427625 w 854151"/>
              <a:gd name="connsiteY3" fmla="*/ 636003 h 636003"/>
              <a:gd name="connsiteX4" fmla="*/ 0 w 854151"/>
              <a:gd name="connsiteY4" fmla="*/ 419682 h 63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151" h="636003">
                <a:moveTo>
                  <a:pt x="0" y="0"/>
                </a:moveTo>
                <a:lnTo>
                  <a:pt x="854151" y="0"/>
                </a:lnTo>
                <a:lnTo>
                  <a:pt x="850611" y="424698"/>
                </a:lnTo>
                <a:lnTo>
                  <a:pt x="427625" y="636003"/>
                </a:lnTo>
                <a:lnTo>
                  <a:pt x="0" y="419682"/>
                </a:lnTo>
                <a:close/>
              </a:path>
            </a:pathLst>
          </a:custGeom>
          <a:solidFill>
            <a:srgbClr val="B6C5EE"/>
          </a:solidFill>
          <a:ln w="6218" cap="flat">
            <a:noFill/>
            <a:prstDash val="solid"/>
            <a:miter/>
          </a:ln>
        </p:spPr>
        <p:txBody>
          <a:bodyPr rtlCol="0" anchor="ctr"/>
          <a:lstStyle/>
          <a:p>
            <a:endParaRPr lang="en-US" sz="1013"/>
          </a:p>
        </p:txBody>
      </p:sp>
      <p:sp>
        <p:nvSpPr>
          <p:cNvPr id="18" name="Freeform: Shape 17">
            <a:extLst>
              <a:ext uri="{FF2B5EF4-FFF2-40B4-BE49-F238E27FC236}">
                <a16:creationId xmlns:a16="http://schemas.microsoft.com/office/drawing/2014/main" id="{5E312C0C-F49B-4AFD-87E0-1586D6EF8AE5}"/>
              </a:ext>
            </a:extLst>
          </p:cNvPr>
          <p:cNvSpPr/>
          <p:nvPr/>
        </p:nvSpPr>
        <p:spPr>
          <a:xfrm>
            <a:off x="544697" y="372545"/>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sz="1013"/>
          </a:p>
        </p:txBody>
      </p:sp>
      <p:sp>
        <p:nvSpPr>
          <p:cNvPr id="19" name="Freeform: Shape 18">
            <a:extLst>
              <a:ext uri="{FF2B5EF4-FFF2-40B4-BE49-F238E27FC236}">
                <a16:creationId xmlns:a16="http://schemas.microsoft.com/office/drawing/2014/main" id="{4A67BE46-C6B4-4D7A-93AA-93A654A23CCD}"/>
              </a:ext>
            </a:extLst>
          </p:cNvPr>
          <p:cNvSpPr/>
          <p:nvPr userDrawn="1"/>
        </p:nvSpPr>
        <p:spPr>
          <a:xfrm>
            <a:off x="1598768" y="1000474"/>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sz="1013"/>
          </a:p>
        </p:txBody>
      </p:sp>
      <p:sp>
        <p:nvSpPr>
          <p:cNvPr id="20" name="Freeform: Shape 19">
            <a:extLst>
              <a:ext uri="{FF2B5EF4-FFF2-40B4-BE49-F238E27FC236}">
                <a16:creationId xmlns:a16="http://schemas.microsoft.com/office/drawing/2014/main" id="{9E23EEB3-5394-4252-89D2-91778768A382}"/>
              </a:ext>
            </a:extLst>
          </p:cNvPr>
          <p:cNvSpPr/>
          <p:nvPr userDrawn="1"/>
        </p:nvSpPr>
        <p:spPr>
          <a:xfrm>
            <a:off x="2295677" y="1000474"/>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sz="1013"/>
          </a:p>
        </p:txBody>
      </p:sp>
      <p:sp>
        <p:nvSpPr>
          <p:cNvPr id="21" name="Freeform: Shape 20">
            <a:extLst>
              <a:ext uri="{FF2B5EF4-FFF2-40B4-BE49-F238E27FC236}">
                <a16:creationId xmlns:a16="http://schemas.microsoft.com/office/drawing/2014/main" id="{7F9E826C-2249-4ED5-9A53-05929318E1F3}"/>
              </a:ext>
            </a:extLst>
          </p:cNvPr>
          <p:cNvSpPr/>
          <p:nvPr userDrawn="1"/>
        </p:nvSpPr>
        <p:spPr>
          <a:xfrm>
            <a:off x="2652840" y="385247"/>
            <a:ext cx="641391" cy="73628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sz="1013"/>
          </a:p>
        </p:txBody>
      </p:sp>
      <p:sp>
        <p:nvSpPr>
          <p:cNvPr id="22" name="Freeform: Shape 21">
            <a:extLst>
              <a:ext uri="{FF2B5EF4-FFF2-40B4-BE49-F238E27FC236}">
                <a16:creationId xmlns:a16="http://schemas.microsoft.com/office/drawing/2014/main" id="{7EB4BC3D-E96B-4F9D-A0AA-9D5F5414A6AE}"/>
              </a:ext>
            </a:extLst>
          </p:cNvPr>
          <p:cNvSpPr/>
          <p:nvPr userDrawn="1"/>
        </p:nvSpPr>
        <p:spPr>
          <a:xfrm>
            <a:off x="3349749" y="385246"/>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sz="1013"/>
          </a:p>
        </p:txBody>
      </p:sp>
      <p:sp>
        <p:nvSpPr>
          <p:cNvPr id="72" name="Freeform: Shape 71">
            <a:extLst>
              <a:ext uri="{FF2B5EF4-FFF2-40B4-BE49-F238E27FC236}">
                <a16:creationId xmlns:a16="http://schemas.microsoft.com/office/drawing/2014/main" id="{5AF89D7F-023D-4E17-B749-5822862CB75E}"/>
              </a:ext>
            </a:extLst>
          </p:cNvPr>
          <p:cNvSpPr/>
          <p:nvPr userDrawn="1"/>
        </p:nvSpPr>
        <p:spPr>
          <a:xfrm>
            <a:off x="3001296" y="3450"/>
            <a:ext cx="640849" cy="505304"/>
          </a:xfrm>
          <a:custGeom>
            <a:avLst/>
            <a:gdLst>
              <a:gd name="connsiteX0" fmla="*/ 0 w 854465"/>
              <a:gd name="connsiteY0" fmla="*/ 0 h 673738"/>
              <a:gd name="connsiteX1" fmla="*/ 854465 w 854465"/>
              <a:gd name="connsiteY1" fmla="*/ 0 h 673738"/>
              <a:gd name="connsiteX2" fmla="*/ 850611 w 854465"/>
              <a:gd name="connsiteY2" fmla="*/ 462433 h 673738"/>
              <a:gd name="connsiteX3" fmla="*/ 427625 w 854465"/>
              <a:gd name="connsiteY3" fmla="*/ 673738 h 673738"/>
              <a:gd name="connsiteX4" fmla="*/ 0 w 854465"/>
              <a:gd name="connsiteY4" fmla="*/ 457417 h 673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465" h="673738">
                <a:moveTo>
                  <a:pt x="0" y="0"/>
                </a:moveTo>
                <a:lnTo>
                  <a:pt x="854465" y="0"/>
                </a:lnTo>
                <a:lnTo>
                  <a:pt x="850611" y="462433"/>
                </a:lnTo>
                <a:lnTo>
                  <a:pt x="427625" y="673738"/>
                </a:lnTo>
                <a:lnTo>
                  <a:pt x="0" y="457417"/>
                </a:lnTo>
                <a:close/>
              </a:path>
            </a:pathLst>
          </a:custGeom>
          <a:solidFill>
            <a:srgbClr val="B6C5EE"/>
          </a:solidFill>
          <a:ln w="6218" cap="flat">
            <a:noFill/>
            <a:prstDash val="solid"/>
            <a:miter/>
          </a:ln>
        </p:spPr>
        <p:txBody>
          <a:bodyPr rtlCol="0" anchor="ctr"/>
          <a:lstStyle/>
          <a:p>
            <a:endParaRPr lang="en-US" sz="1013"/>
          </a:p>
        </p:txBody>
      </p:sp>
      <p:sp>
        <p:nvSpPr>
          <p:cNvPr id="71" name="Freeform: Shape 70">
            <a:extLst>
              <a:ext uri="{FF2B5EF4-FFF2-40B4-BE49-F238E27FC236}">
                <a16:creationId xmlns:a16="http://schemas.microsoft.com/office/drawing/2014/main" id="{7BD9AA66-F1C1-4B93-8984-974539B5939D}"/>
              </a:ext>
            </a:extLst>
          </p:cNvPr>
          <p:cNvSpPr/>
          <p:nvPr userDrawn="1"/>
        </p:nvSpPr>
        <p:spPr>
          <a:xfrm>
            <a:off x="1624171" y="0"/>
            <a:ext cx="640877" cy="508754"/>
          </a:xfrm>
          <a:custGeom>
            <a:avLst/>
            <a:gdLst>
              <a:gd name="connsiteX0" fmla="*/ 0 w 854503"/>
              <a:gd name="connsiteY0" fmla="*/ 0 h 678338"/>
              <a:gd name="connsiteX1" fmla="*/ 854503 w 854503"/>
              <a:gd name="connsiteY1" fmla="*/ 0 h 678338"/>
              <a:gd name="connsiteX2" fmla="*/ 850611 w 854503"/>
              <a:gd name="connsiteY2" fmla="*/ 467033 h 678338"/>
              <a:gd name="connsiteX3" fmla="*/ 427625 w 854503"/>
              <a:gd name="connsiteY3" fmla="*/ 678338 h 678338"/>
              <a:gd name="connsiteX4" fmla="*/ 0 w 854503"/>
              <a:gd name="connsiteY4" fmla="*/ 462017 h 678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503" h="678338">
                <a:moveTo>
                  <a:pt x="0" y="0"/>
                </a:moveTo>
                <a:lnTo>
                  <a:pt x="854503" y="0"/>
                </a:lnTo>
                <a:lnTo>
                  <a:pt x="850611" y="467033"/>
                </a:lnTo>
                <a:lnTo>
                  <a:pt x="427625" y="678338"/>
                </a:lnTo>
                <a:lnTo>
                  <a:pt x="0" y="462017"/>
                </a:lnTo>
                <a:close/>
              </a:path>
            </a:pathLst>
          </a:custGeom>
          <a:solidFill>
            <a:srgbClr val="B6C5EE"/>
          </a:solidFill>
          <a:ln w="6218" cap="flat">
            <a:noFill/>
            <a:prstDash val="solid"/>
            <a:miter/>
          </a:ln>
        </p:spPr>
        <p:txBody>
          <a:bodyPr rtlCol="0" anchor="ctr"/>
          <a:lstStyle/>
          <a:p>
            <a:endParaRPr lang="en-US" sz="1013"/>
          </a:p>
        </p:txBody>
      </p:sp>
      <p:sp>
        <p:nvSpPr>
          <p:cNvPr id="25" name="Freeform: Shape 24">
            <a:extLst>
              <a:ext uri="{FF2B5EF4-FFF2-40B4-BE49-F238E27FC236}">
                <a16:creationId xmlns:a16="http://schemas.microsoft.com/office/drawing/2014/main" id="{B67FF8B2-39EA-4340-876F-0418EC9ECF9F}"/>
              </a:ext>
            </a:extLst>
          </p:cNvPr>
          <p:cNvSpPr/>
          <p:nvPr userDrawn="1"/>
        </p:nvSpPr>
        <p:spPr>
          <a:xfrm>
            <a:off x="3700562" y="1000474"/>
            <a:ext cx="641391" cy="73628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sz="1013"/>
          </a:p>
        </p:txBody>
      </p:sp>
      <p:sp>
        <p:nvSpPr>
          <p:cNvPr id="26" name="Freeform: Shape 25">
            <a:extLst>
              <a:ext uri="{FF2B5EF4-FFF2-40B4-BE49-F238E27FC236}">
                <a16:creationId xmlns:a16="http://schemas.microsoft.com/office/drawing/2014/main" id="{47B69E1D-79A1-4BCF-8F02-8AAFD05B18AC}"/>
              </a:ext>
            </a:extLst>
          </p:cNvPr>
          <p:cNvSpPr/>
          <p:nvPr userDrawn="1"/>
        </p:nvSpPr>
        <p:spPr>
          <a:xfrm>
            <a:off x="4051374" y="372545"/>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sz="1013"/>
          </a:p>
        </p:txBody>
      </p:sp>
      <p:sp>
        <p:nvSpPr>
          <p:cNvPr id="27" name="Freeform: Shape 26">
            <a:extLst>
              <a:ext uri="{FF2B5EF4-FFF2-40B4-BE49-F238E27FC236}">
                <a16:creationId xmlns:a16="http://schemas.microsoft.com/office/drawing/2014/main" id="{4AD416F0-1749-42AD-839E-04FACFC1B757}"/>
              </a:ext>
            </a:extLst>
          </p:cNvPr>
          <p:cNvSpPr/>
          <p:nvPr userDrawn="1"/>
        </p:nvSpPr>
        <p:spPr>
          <a:xfrm>
            <a:off x="4754633" y="372546"/>
            <a:ext cx="641391" cy="73628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sz="1013"/>
          </a:p>
        </p:txBody>
      </p:sp>
      <p:sp>
        <p:nvSpPr>
          <p:cNvPr id="28" name="Freeform: Shape 27">
            <a:extLst>
              <a:ext uri="{FF2B5EF4-FFF2-40B4-BE49-F238E27FC236}">
                <a16:creationId xmlns:a16="http://schemas.microsoft.com/office/drawing/2014/main" id="{4E67C78E-479B-4D7B-BBFF-C5902FFC5ACA}"/>
              </a:ext>
            </a:extLst>
          </p:cNvPr>
          <p:cNvSpPr/>
          <p:nvPr userDrawn="1"/>
        </p:nvSpPr>
        <p:spPr>
          <a:xfrm>
            <a:off x="5076053" y="1000474"/>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sz="1013"/>
          </a:p>
        </p:txBody>
      </p:sp>
      <p:sp>
        <p:nvSpPr>
          <p:cNvPr id="29" name="Freeform: Shape 28">
            <a:extLst>
              <a:ext uri="{FF2B5EF4-FFF2-40B4-BE49-F238E27FC236}">
                <a16:creationId xmlns:a16="http://schemas.microsoft.com/office/drawing/2014/main" id="{FBE3FB7C-5915-4CC1-AACC-FBAE85A2688F}"/>
              </a:ext>
            </a:extLst>
          </p:cNvPr>
          <p:cNvSpPr/>
          <p:nvPr userDrawn="1"/>
        </p:nvSpPr>
        <p:spPr>
          <a:xfrm>
            <a:off x="4734714" y="1641104"/>
            <a:ext cx="641391" cy="73628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sz="1013"/>
          </a:p>
        </p:txBody>
      </p:sp>
      <p:sp>
        <p:nvSpPr>
          <p:cNvPr id="30" name="Freeform: Shape 29">
            <a:extLst>
              <a:ext uri="{FF2B5EF4-FFF2-40B4-BE49-F238E27FC236}">
                <a16:creationId xmlns:a16="http://schemas.microsoft.com/office/drawing/2014/main" id="{33E248E6-3ED4-43DF-A1A5-B8549D30E66B}"/>
              </a:ext>
            </a:extLst>
          </p:cNvPr>
          <p:cNvSpPr/>
          <p:nvPr userDrawn="1"/>
        </p:nvSpPr>
        <p:spPr>
          <a:xfrm>
            <a:off x="5432270" y="1634952"/>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sz="1013"/>
          </a:p>
        </p:txBody>
      </p:sp>
      <p:sp>
        <p:nvSpPr>
          <p:cNvPr id="73" name="Freeform: Shape 72">
            <a:extLst>
              <a:ext uri="{FF2B5EF4-FFF2-40B4-BE49-F238E27FC236}">
                <a16:creationId xmlns:a16="http://schemas.microsoft.com/office/drawing/2014/main" id="{4A0F6ADF-8FBF-4182-BC61-C7DAB07D2A74}"/>
              </a:ext>
            </a:extLst>
          </p:cNvPr>
          <p:cNvSpPr/>
          <p:nvPr userDrawn="1"/>
        </p:nvSpPr>
        <p:spPr>
          <a:xfrm>
            <a:off x="5118794" y="1"/>
            <a:ext cx="640825" cy="502403"/>
          </a:xfrm>
          <a:custGeom>
            <a:avLst/>
            <a:gdLst>
              <a:gd name="connsiteX0" fmla="*/ 0 w 854433"/>
              <a:gd name="connsiteY0" fmla="*/ 0 h 669871"/>
              <a:gd name="connsiteX1" fmla="*/ 854433 w 854433"/>
              <a:gd name="connsiteY1" fmla="*/ 0 h 669871"/>
              <a:gd name="connsiteX2" fmla="*/ 850611 w 854433"/>
              <a:gd name="connsiteY2" fmla="*/ 458566 h 669871"/>
              <a:gd name="connsiteX3" fmla="*/ 427625 w 854433"/>
              <a:gd name="connsiteY3" fmla="*/ 669871 h 669871"/>
              <a:gd name="connsiteX4" fmla="*/ 0 w 854433"/>
              <a:gd name="connsiteY4" fmla="*/ 453550 h 669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433" h="669871">
                <a:moveTo>
                  <a:pt x="0" y="0"/>
                </a:moveTo>
                <a:lnTo>
                  <a:pt x="854433" y="0"/>
                </a:lnTo>
                <a:lnTo>
                  <a:pt x="850611" y="458566"/>
                </a:lnTo>
                <a:lnTo>
                  <a:pt x="427625" y="669871"/>
                </a:lnTo>
                <a:lnTo>
                  <a:pt x="0" y="453550"/>
                </a:lnTo>
                <a:close/>
              </a:path>
            </a:pathLst>
          </a:custGeom>
          <a:solidFill>
            <a:srgbClr val="73CDF4"/>
          </a:solidFill>
          <a:ln w="6218" cap="flat">
            <a:noFill/>
            <a:prstDash val="solid"/>
            <a:miter/>
          </a:ln>
        </p:spPr>
        <p:txBody>
          <a:bodyPr rtlCol="0" anchor="ctr"/>
          <a:lstStyle/>
          <a:p>
            <a:endParaRPr lang="en-US" sz="1013"/>
          </a:p>
        </p:txBody>
      </p:sp>
      <p:sp>
        <p:nvSpPr>
          <p:cNvPr id="32" name="Freeform: Shape 31">
            <a:extLst>
              <a:ext uri="{FF2B5EF4-FFF2-40B4-BE49-F238E27FC236}">
                <a16:creationId xmlns:a16="http://schemas.microsoft.com/office/drawing/2014/main" id="{5E34951F-6B1C-44A1-B1B1-A3CD318ED1B2}"/>
              </a:ext>
            </a:extLst>
          </p:cNvPr>
          <p:cNvSpPr/>
          <p:nvPr userDrawn="1"/>
        </p:nvSpPr>
        <p:spPr>
          <a:xfrm>
            <a:off x="6129825" y="1634952"/>
            <a:ext cx="641391" cy="73628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sz="1013"/>
          </a:p>
        </p:txBody>
      </p:sp>
      <p:sp>
        <p:nvSpPr>
          <p:cNvPr id="33" name="Freeform: Shape 32">
            <a:extLst>
              <a:ext uri="{FF2B5EF4-FFF2-40B4-BE49-F238E27FC236}">
                <a16:creationId xmlns:a16="http://schemas.microsoft.com/office/drawing/2014/main" id="{9B0E3524-B4C0-4EE5-8620-FC77A6676DC7}"/>
              </a:ext>
            </a:extLst>
          </p:cNvPr>
          <p:cNvSpPr/>
          <p:nvPr userDrawn="1"/>
        </p:nvSpPr>
        <p:spPr>
          <a:xfrm>
            <a:off x="6483193" y="1013174"/>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sz="1013"/>
          </a:p>
        </p:txBody>
      </p:sp>
      <p:pic>
        <p:nvPicPr>
          <p:cNvPr id="35" name="Graphic 34">
            <a:extLst>
              <a:ext uri="{FF2B5EF4-FFF2-40B4-BE49-F238E27FC236}">
                <a16:creationId xmlns:a16="http://schemas.microsoft.com/office/drawing/2014/main" id="{E620B015-8E0C-47E1-A9DD-7B74D5BD67B0}"/>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l="11099" t="21382" r="11638" b="21775"/>
          <a:stretch/>
        </p:blipFill>
        <p:spPr>
          <a:xfrm>
            <a:off x="6585038" y="2451325"/>
            <a:ext cx="1869711" cy="1375537"/>
          </a:xfrm>
          <a:prstGeom prst="rect">
            <a:avLst/>
          </a:prstGeom>
        </p:spPr>
      </p:pic>
      <p:sp>
        <p:nvSpPr>
          <p:cNvPr id="36" name="Freeform: Shape 35">
            <a:extLst>
              <a:ext uri="{FF2B5EF4-FFF2-40B4-BE49-F238E27FC236}">
                <a16:creationId xmlns:a16="http://schemas.microsoft.com/office/drawing/2014/main" id="{352A1330-3AEC-478A-A546-B6061242E1D6}"/>
              </a:ext>
            </a:extLst>
          </p:cNvPr>
          <p:cNvSpPr/>
          <p:nvPr userDrawn="1"/>
        </p:nvSpPr>
        <p:spPr>
          <a:xfrm>
            <a:off x="7184888" y="1013174"/>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sz="1013"/>
          </a:p>
        </p:txBody>
      </p:sp>
      <p:sp>
        <p:nvSpPr>
          <p:cNvPr id="38" name="Freeform: Shape 37">
            <a:extLst>
              <a:ext uri="{FF2B5EF4-FFF2-40B4-BE49-F238E27FC236}">
                <a16:creationId xmlns:a16="http://schemas.microsoft.com/office/drawing/2014/main" id="{90C0A52A-D59E-4408-A1F1-324BD80C9B66}"/>
              </a:ext>
            </a:extLst>
          </p:cNvPr>
          <p:cNvSpPr/>
          <p:nvPr userDrawn="1"/>
        </p:nvSpPr>
        <p:spPr>
          <a:xfrm>
            <a:off x="7886584" y="1000474"/>
            <a:ext cx="641391" cy="73628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sz="1013"/>
          </a:p>
        </p:txBody>
      </p:sp>
      <p:sp>
        <p:nvSpPr>
          <p:cNvPr id="39" name="Freeform: Shape 38">
            <a:extLst>
              <a:ext uri="{FF2B5EF4-FFF2-40B4-BE49-F238E27FC236}">
                <a16:creationId xmlns:a16="http://schemas.microsoft.com/office/drawing/2014/main" id="{B14FF700-FC0D-4D62-A045-34C343EE59C3}"/>
              </a:ext>
            </a:extLst>
          </p:cNvPr>
          <p:cNvSpPr/>
          <p:nvPr userDrawn="1"/>
        </p:nvSpPr>
        <p:spPr>
          <a:xfrm>
            <a:off x="5076053" y="2256428"/>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sz="1013"/>
          </a:p>
        </p:txBody>
      </p:sp>
      <p:sp>
        <p:nvSpPr>
          <p:cNvPr id="40" name="Freeform: Shape 39">
            <a:extLst>
              <a:ext uri="{FF2B5EF4-FFF2-40B4-BE49-F238E27FC236}">
                <a16:creationId xmlns:a16="http://schemas.microsoft.com/office/drawing/2014/main" id="{D3B33179-2EBE-481D-A07D-435F373A14CF}"/>
              </a:ext>
            </a:extLst>
          </p:cNvPr>
          <p:cNvSpPr/>
          <p:nvPr userDrawn="1"/>
        </p:nvSpPr>
        <p:spPr>
          <a:xfrm>
            <a:off x="7523318" y="385246"/>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sz="1013"/>
          </a:p>
        </p:txBody>
      </p:sp>
      <p:sp>
        <p:nvSpPr>
          <p:cNvPr id="74" name="Freeform: Shape 73">
            <a:extLst>
              <a:ext uri="{FF2B5EF4-FFF2-40B4-BE49-F238E27FC236}">
                <a16:creationId xmlns:a16="http://schemas.microsoft.com/office/drawing/2014/main" id="{7EF4C9F2-8D5F-4C25-9B3C-43A039009E5B}"/>
              </a:ext>
            </a:extLst>
          </p:cNvPr>
          <p:cNvSpPr/>
          <p:nvPr userDrawn="1"/>
        </p:nvSpPr>
        <p:spPr>
          <a:xfrm>
            <a:off x="7184888" y="-2082"/>
            <a:ext cx="640895" cy="510836"/>
          </a:xfrm>
          <a:custGeom>
            <a:avLst/>
            <a:gdLst>
              <a:gd name="connsiteX0" fmla="*/ 0 w 854526"/>
              <a:gd name="connsiteY0" fmla="*/ 0 h 681114"/>
              <a:gd name="connsiteX1" fmla="*/ 854526 w 854526"/>
              <a:gd name="connsiteY1" fmla="*/ 0 h 681114"/>
              <a:gd name="connsiteX2" fmla="*/ 850611 w 854526"/>
              <a:gd name="connsiteY2" fmla="*/ 469809 h 681114"/>
              <a:gd name="connsiteX3" fmla="*/ 427625 w 854526"/>
              <a:gd name="connsiteY3" fmla="*/ 681114 h 681114"/>
              <a:gd name="connsiteX4" fmla="*/ 0 w 854526"/>
              <a:gd name="connsiteY4" fmla="*/ 464793 h 681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526" h="681114">
                <a:moveTo>
                  <a:pt x="0" y="0"/>
                </a:moveTo>
                <a:lnTo>
                  <a:pt x="854526" y="0"/>
                </a:lnTo>
                <a:lnTo>
                  <a:pt x="850611" y="469809"/>
                </a:lnTo>
                <a:lnTo>
                  <a:pt x="427625" y="681114"/>
                </a:lnTo>
                <a:lnTo>
                  <a:pt x="0" y="464793"/>
                </a:lnTo>
                <a:close/>
              </a:path>
            </a:pathLst>
          </a:custGeom>
          <a:solidFill>
            <a:srgbClr val="202192"/>
          </a:solidFill>
          <a:ln w="6218" cap="flat">
            <a:noFill/>
            <a:prstDash val="solid"/>
            <a:miter/>
          </a:ln>
        </p:spPr>
        <p:txBody>
          <a:bodyPr rtlCol="0" anchor="ctr"/>
          <a:lstStyle/>
          <a:p>
            <a:endParaRPr lang="en-US" sz="1013"/>
          </a:p>
        </p:txBody>
      </p:sp>
      <p:sp>
        <p:nvSpPr>
          <p:cNvPr id="43" name="Freeform: Shape 42">
            <a:extLst>
              <a:ext uri="{FF2B5EF4-FFF2-40B4-BE49-F238E27FC236}">
                <a16:creationId xmlns:a16="http://schemas.microsoft.com/office/drawing/2014/main" id="{F2872CE4-5954-4E05-80D5-30A0D014EF26}"/>
              </a:ext>
            </a:extLst>
          </p:cNvPr>
          <p:cNvSpPr/>
          <p:nvPr userDrawn="1"/>
        </p:nvSpPr>
        <p:spPr>
          <a:xfrm>
            <a:off x="5432270" y="2883750"/>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sz="1013"/>
          </a:p>
        </p:txBody>
      </p:sp>
      <p:sp>
        <p:nvSpPr>
          <p:cNvPr id="45" name="Freeform: Shape 44">
            <a:extLst>
              <a:ext uri="{FF2B5EF4-FFF2-40B4-BE49-F238E27FC236}">
                <a16:creationId xmlns:a16="http://schemas.microsoft.com/office/drawing/2014/main" id="{67966BD0-559E-437E-8F5E-C38DDBDC3622}"/>
              </a:ext>
            </a:extLst>
          </p:cNvPr>
          <p:cNvSpPr/>
          <p:nvPr userDrawn="1"/>
        </p:nvSpPr>
        <p:spPr>
          <a:xfrm>
            <a:off x="5118793" y="3512382"/>
            <a:ext cx="641391" cy="73628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sz="1013"/>
          </a:p>
        </p:txBody>
      </p:sp>
      <p:sp>
        <p:nvSpPr>
          <p:cNvPr id="75" name="Freeform: Shape 74">
            <a:extLst>
              <a:ext uri="{FF2B5EF4-FFF2-40B4-BE49-F238E27FC236}">
                <a16:creationId xmlns:a16="http://schemas.microsoft.com/office/drawing/2014/main" id="{5486BAD8-DE38-4681-B48C-3A39F8DBA365}"/>
              </a:ext>
            </a:extLst>
          </p:cNvPr>
          <p:cNvSpPr/>
          <p:nvPr userDrawn="1"/>
        </p:nvSpPr>
        <p:spPr>
          <a:xfrm>
            <a:off x="8588280" y="1000474"/>
            <a:ext cx="555721" cy="736290"/>
          </a:xfrm>
          <a:custGeom>
            <a:avLst/>
            <a:gdLst>
              <a:gd name="connsiteX0" fmla="*/ 439727 w 740961"/>
              <a:gd name="connsiteY0" fmla="*/ 0 h 981720"/>
              <a:gd name="connsiteX1" fmla="*/ 740961 w 740961"/>
              <a:gd name="connsiteY1" fmla="*/ 160391 h 981720"/>
              <a:gd name="connsiteX2" fmla="*/ 740961 w 740961"/>
              <a:gd name="connsiteY2" fmla="*/ 825191 h 981720"/>
              <a:gd name="connsiteX3" fmla="*/ 427625 w 740961"/>
              <a:gd name="connsiteY3" fmla="*/ 981720 h 981720"/>
              <a:gd name="connsiteX4" fmla="*/ 0 w 740961"/>
              <a:gd name="connsiteY4" fmla="*/ 765399 h 981720"/>
              <a:gd name="connsiteX5" fmla="*/ 0 w 740961"/>
              <a:gd name="connsiteY5" fmla="*/ 221211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961" h="981720">
                <a:moveTo>
                  <a:pt x="439727" y="0"/>
                </a:moveTo>
                <a:lnTo>
                  <a:pt x="740961" y="160391"/>
                </a:lnTo>
                <a:lnTo>
                  <a:pt x="740961" y="825191"/>
                </a:lnTo>
                <a:lnTo>
                  <a:pt x="427625" y="981720"/>
                </a:lnTo>
                <a:lnTo>
                  <a:pt x="0" y="765399"/>
                </a:lnTo>
                <a:lnTo>
                  <a:pt x="0" y="221211"/>
                </a:lnTo>
                <a:close/>
              </a:path>
            </a:pathLst>
          </a:custGeom>
          <a:solidFill>
            <a:srgbClr val="73CDF4"/>
          </a:solidFill>
          <a:ln w="6218" cap="flat">
            <a:noFill/>
            <a:prstDash val="solid"/>
            <a:miter/>
          </a:ln>
        </p:spPr>
        <p:txBody>
          <a:bodyPr rtlCol="0" anchor="ctr"/>
          <a:lstStyle/>
          <a:p>
            <a:endParaRPr lang="en-US" sz="1013"/>
          </a:p>
        </p:txBody>
      </p:sp>
      <p:sp>
        <p:nvSpPr>
          <p:cNvPr id="47" name="Freeform: Shape 46">
            <a:extLst>
              <a:ext uri="{FF2B5EF4-FFF2-40B4-BE49-F238E27FC236}">
                <a16:creationId xmlns:a16="http://schemas.microsoft.com/office/drawing/2014/main" id="{6ADD551A-D265-47F5-9D79-EAD8A1FC2212}"/>
              </a:ext>
            </a:extLst>
          </p:cNvPr>
          <p:cNvSpPr/>
          <p:nvPr userDrawn="1"/>
        </p:nvSpPr>
        <p:spPr>
          <a:xfrm>
            <a:off x="5439488" y="4143676"/>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sz="1013"/>
          </a:p>
        </p:txBody>
      </p:sp>
      <p:sp>
        <p:nvSpPr>
          <p:cNvPr id="48" name="Freeform: Shape 47">
            <a:extLst>
              <a:ext uri="{FF2B5EF4-FFF2-40B4-BE49-F238E27FC236}">
                <a16:creationId xmlns:a16="http://schemas.microsoft.com/office/drawing/2014/main" id="{52D84AC9-50B0-4088-9CB9-F47403181BA7}"/>
              </a:ext>
            </a:extLst>
          </p:cNvPr>
          <p:cNvSpPr/>
          <p:nvPr userDrawn="1"/>
        </p:nvSpPr>
        <p:spPr>
          <a:xfrm>
            <a:off x="6129825" y="4143676"/>
            <a:ext cx="641391" cy="73628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sz="1013"/>
          </a:p>
        </p:txBody>
      </p:sp>
      <p:sp>
        <p:nvSpPr>
          <p:cNvPr id="81" name="Freeform: Shape 80">
            <a:extLst>
              <a:ext uri="{FF2B5EF4-FFF2-40B4-BE49-F238E27FC236}">
                <a16:creationId xmlns:a16="http://schemas.microsoft.com/office/drawing/2014/main" id="{B31EC242-D9C8-4923-AFD5-DFD18015DF25}"/>
              </a:ext>
            </a:extLst>
          </p:cNvPr>
          <p:cNvSpPr/>
          <p:nvPr userDrawn="1"/>
        </p:nvSpPr>
        <p:spPr>
          <a:xfrm>
            <a:off x="5779528" y="4768137"/>
            <a:ext cx="641391" cy="375364"/>
          </a:xfrm>
          <a:custGeom>
            <a:avLst/>
            <a:gdLst>
              <a:gd name="connsiteX0" fmla="*/ 439727 w 855188"/>
              <a:gd name="connsiteY0" fmla="*/ 0 h 500485"/>
              <a:gd name="connsiteX1" fmla="*/ 855188 w 855188"/>
              <a:gd name="connsiteY1" fmla="*/ 221211 h 500485"/>
              <a:gd name="connsiteX2" fmla="*/ 852861 w 855188"/>
              <a:gd name="connsiteY2" fmla="*/ 500485 h 500485"/>
              <a:gd name="connsiteX3" fmla="*/ 0 w 855188"/>
              <a:gd name="connsiteY3" fmla="*/ 500485 h 500485"/>
              <a:gd name="connsiteX4" fmla="*/ 0 w 855188"/>
              <a:gd name="connsiteY4" fmla="*/ 221211 h 500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0485">
                <a:moveTo>
                  <a:pt x="439727" y="0"/>
                </a:moveTo>
                <a:lnTo>
                  <a:pt x="855188" y="221211"/>
                </a:lnTo>
                <a:lnTo>
                  <a:pt x="852861" y="500485"/>
                </a:lnTo>
                <a:lnTo>
                  <a:pt x="0" y="500485"/>
                </a:lnTo>
                <a:lnTo>
                  <a:pt x="0" y="221211"/>
                </a:lnTo>
                <a:close/>
              </a:path>
            </a:pathLst>
          </a:custGeom>
          <a:solidFill>
            <a:srgbClr val="B6C5EE"/>
          </a:solidFill>
          <a:ln w="6218" cap="flat">
            <a:noFill/>
            <a:prstDash val="solid"/>
            <a:miter/>
          </a:ln>
        </p:spPr>
        <p:txBody>
          <a:bodyPr rtlCol="0" anchor="ctr"/>
          <a:lstStyle/>
          <a:p>
            <a:endParaRPr lang="en-US" sz="1013"/>
          </a:p>
        </p:txBody>
      </p:sp>
      <p:sp>
        <p:nvSpPr>
          <p:cNvPr id="80" name="Freeform: Shape 79">
            <a:extLst>
              <a:ext uri="{FF2B5EF4-FFF2-40B4-BE49-F238E27FC236}">
                <a16:creationId xmlns:a16="http://schemas.microsoft.com/office/drawing/2014/main" id="{7EB9F71A-254B-4D52-B363-C0A75ECA96D7}"/>
              </a:ext>
            </a:extLst>
          </p:cNvPr>
          <p:cNvSpPr/>
          <p:nvPr userDrawn="1"/>
        </p:nvSpPr>
        <p:spPr>
          <a:xfrm>
            <a:off x="6469865" y="4763418"/>
            <a:ext cx="641391" cy="380083"/>
          </a:xfrm>
          <a:custGeom>
            <a:avLst/>
            <a:gdLst>
              <a:gd name="connsiteX0" fmla="*/ 439727 w 855188"/>
              <a:gd name="connsiteY0" fmla="*/ 0 h 506777"/>
              <a:gd name="connsiteX1" fmla="*/ 855188 w 855188"/>
              <a:gd name="connsiteY1" fmla="*/ 221211 h 506777"/>
              <a:gd name="connsiteX2" fmla="*/ 852808 w 855188"/>
              <a:gd name="connsiteY2" fmla="*/ 506777 h 506777"/>
              <a:gd name="connsiteX3" fmla="*/ 0 w 855188"/>
              <a:gd name="connsiteY3" fmla="*/ 506777 h 506777"/>
              <a:gd name="connsiteX4" fmla="*/ 0 w 855188"/>
              <a:gd name="connsiteY4" fmla="*/ 221211 h 506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6777">
                <a:moveTo>
                  <a:pt x="439727" y="0"/>
                </a:moveTo>
                <a:lnTo>
                  <a:pt x="855188" y="221211"/>
                </a:lnTo>
                <a:lnTo>
                  <a:pt x="852808" y="506777"/>
                </a:lnTo>
                <a:lnTo>
                  <a:pt x="0" y="506777"/>
                </a:lnTo>
                <a:lnTo>
                  <a:pt x="0" y="221211"/>
                </a:lnTo>
                <a:close/>
              </a:path>
            </a:pathLst>
          </a:custGeom>
          <a:solidFill>
            <a:srgbClr val="73CDF4"/>
          </a:solidFill>
          <a:ln w="6218" cap="flat">
            <a:noFill/>
            <a:prstDash val="solid"/>
            <a:miter/>
          </a:ln>
        </p:spPr>
        <p:txBody>
          <a:bodyPr rtlCol="0" anchor="ctr"/>
          <a:lstStyle/>
          <a:p>
            <a:endParaRPr lang="en-US" sz="1013"/>
          </a:p>
        </p:txBody>
      </p:sp>
      <p:sp>
        <p:nvSpPr>
          <p:cNvPr id="79" name="Freeform: Shape 78">
            <a:extLst>
              <a:ext uri="{FF2B5EF4-FFF2-40B4-BE49-F238E27FC236}">
                <a16:creationId xmlns:a16="http://schemas.microsoft.com/office/drawing/2014/main" id="{1E218E9C-1291-4C5F-98A9-EB57C5B368AA}"/>
              </a:ext>
            </a:extLst>
          </p:cNvPr>
          <p:cNvSpPr/>
          <p:nvPr userDrawn="1"/>
        </p:nvSpPr>
        <p:spPr>
          <a:xfrm>
            <a:off x="7160201" y="4775355"/>
            <a:ext cx="641391" cy="368145"/>
          </a:xfrm>
          <a:custGeom>
            <a:avLst/>
            <a:gdLst>
              <a:gd name="connsiteX0" fmla="*/ 439727 w 855188"/>
              <a:gd name="connsiteY0" fmla="*/ 0 h 490860"/>
              <a:gd name="connsiteX1" fmla="*/ 855188 w 855188"/>
              <a:gd name="connsiteY1" fmla="*/ 221211 h 490860"/>
              <a:gd name="connsiteX2" fmla="*/ 852941 w 855188"/>
              <a:gd name="connsiteY2" fmla="*/ 490860 h 490860"/>
              <a:gd name="connsiteX3" fmla="*/ 0 w 855188"/>
              <a:gd name="connsiteY3" fmla="*/ 490860 h 490860"/>
              <a:gd name="connsiteX4" fmla="*/ 0 w 855188"/>
              <a:gd name="connsiteY4" fmla="*/ 221211 h 49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490860">
                <a:moveTo>
                  <a:pt x="439727" y="0"/>
                </a:moveTo>
                <a:lnTo>
                  <a:pt x="855188" y="221211"/>
                </a:lnTo>
                <a:lnTo>
                  <a:pt x="852941" y="490860"/>
                </a:lnTo>
                <a:lnTo>
                  <a:pt x="0" y="490860"/>
                </a:lnTo>
                <a:lnTo>
                  <a:pt x="0" y="221211"/>
                </a:lnTo>
                <a:close/>
              </a:path>
            </a:pathLst>
          </a:custGeom>
          <a:solidFill>
            <a:srgbClr val="B6C5EE"/>
          </a:solidFill>
          <a:ln w="6218" cap="flat">
            <a:noFill/>
            <a:prstDash val="solid"/>
            <a:miter/>
          </a:ln>
        </p:spPr>
        <p:txBody>
          <a:bodyPr rtlCol="0" anchor="ctr"/>
          <a:lstStyle/>
          <a:p>
            <a:endParaRPr lang="en-US" sz="1013"/>
          </a:p>
        </p:txBody>
      </p:sp>
      <p:sp>
        <p:nvSpPr>
          <p:cNvPr id="53" name="Freeform: Shape 52">
            <a:extLst>
              <a:ext uri="{FF2B5EF4-FFF2-40B4-BE49-F238E27FC236}">
                <a16:creationId xmlns:a16="http://schemas.microsoft.com/office/drawing/2014/main" id="{05AF648A-4BF7-4F91-9873-44723D668A40}"/>
              </a:ext>
            </a:extLst>
          </p:cNvPr>
          <p:cNvSpPr/>
          <p:nvPr userDrawn="1"/>
        </p:nvSpPr>
        <p:spPr>
          <a:xfrm>
            <a:off x="7519893" y="4143026"/>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sz="1013"/>
          </a:p>
        </p:txBody>
      </p:sp>
      <p:sp>
        <p:nvSpPr>
          <p:cNvPr id="78" name="Freeform: Shape 77">
            <a:extLst>
              <a:ext uri="{FF2B5EF4-FFF2-40B4-BE49-F238E27FC236}">
                <a16:creationId xmlns:a16="http://schemas.microsoft.com/office/drawing/2014/main" id="{FB3F0254-CB27-4424-99C8-5D017646EA18}"/>
              </a:ext>
            </a:extLst>
          </p:cNvPr>
          <p:cNvSpPr/>
          <p:nvPr userDrawn="1"/>
        </p:nvSpPr>
        <p:spPr>
          <a:xfrm>
            <a:off x="7859933" y="4763418"/>
            <a:ext cx="641391" cy="380083"/>
          </a:xfrm>
          <a:custGeom>
            <a:avLst/>
            <a:gdLst>
              <a:gd name="connsiteX0" fmla="*/ 439727 w 855188"/>
              <a:gd name="connsiteY0" fmla="*/ 0 h 506777"/>
              <a:gd name="connsiteX1" fmla="*/ 855188 w 855188"/>
              <a:gd name="connsiteY1" fmla="*/ 221211 h 506777"/>
              <a:gd name="connsiteX2" fmla="*/ 852808 w 855188"/>
              <a:gd name="connsiteY2" fmla="*/ 506777 h 506777"/>
              <a:gd name="connsiteX3" fmla="*/ 0 w 855188"/>
              <a:gd name="connsiteY3" fmla="*/ 506777 h 506777"/>
              <a:gd name="connsiteX4" fmla="*/ 0 w 855188"/>
              <a:gd name="connsiteY4" fmla="*/ 221211 h 506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6777">
                <a:moveTo>
                  <a:pt x="439727" y="0"/>
                </a:moveTo>
                <a:lnTo>
                  <a:pt x="855188" y="221211"/>
                </a:lnTo>
                <a:lnTo>
                  <a:pt x="852808" y="506777"/>
                </a:lnTo>
                <a:lnTo>
                  <a:pt x="0" y="506777"/>
                </a:lnTo>
                <a:lnTo>
                  <a:pt x="0" y="221211"/>
                </a:lnTo>
                <a:close/>
              </a:path>
            </a:pathLst>
          </a:custGeom>
          <a:solidFill>
            <a:srgbClr val="202192"/>
          </a:solidFill>
          <a:ln w="6218" cap="flat">
            <a:noFill/>
            <a:prstDash val="solid"/>
            <a:miter/>
          </a:ln>
        </p:spPr>
        <p:txBody>
          <a:bodyPr rtlCol="0" anchor="ctr"/>
          <a:lstStyle/>
          <a:p>
            <a:endParaRPr lang="en-US" sz="1013"/>
          </a:p>
        </p:txBody>
      </p:sp>
      <p:sp>
        <p:nvSpPr>
          <p:cNvPr id="77" name="Freeform: Shape 76">
            <a:extLst>
              <a:ext uri="{FF2B5EF4-FFF2-40B4-BE49-F238E27FC236}">
                <a16:creationId xmlns:a16="http://schemas.microsoft.com/office/drawing/2014/main" id="{5EAA76B9-A02A-428F-BAAF-F0DB0090BDF7}"/>
              </a:ext>
            </a:extLst>
          </p:cNvPr>
          <p:cNvSpPr/>
          <p:nvPr userDrawn="1"/>
        </p:nvSpPr>
        <p:spPr>
          <a:xfrm>
            <a:off x="8559665" y="4775355"/>
            <a:ext cx="584336" cy="368145"/>
          </a:xfrm>
          <a:custGeom>
            <a:avLst/>
            <a:gdLst>
              <a:gd name="connsiteX0" fmla="*/ 439727 w 779115"/>
              <a:gd name="connsiteY0" fmla="*/ 0 h 490860"/>
              <a:gd name="connsiteX1" fmla="*/ 779115 w 779115"/>
              <a:gd name="connsiteY1" fmla="*/ 180706 h 490860"/>
              <a:gd name="connsiteX2" fmla="*/ 779115 w 779115"/>
              <a:gd name="connsiteY2" fmla="*/ 490860 h 490860"/>
              <a:gd name="connsiteX3" fmla="*/ 0 w 779115"/>
              <a:gd name="connsiteY3" fmla="*/ 490860 h 490860"/>
              <a:gd name="connsiteX4" fmla="*/ 0 w 779115"/>
              <a:gd name="connsiteY4" fmla="*/ 221211 h 49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115" h="490860">
                <a:moveTo>
                  <a:pt x="439727" y="0"/>
                </a:moveTo>
                <a:lnTo>
                  <a:pt x="779115" y="180706"/>
                </a:lnTo>
                <a:lnTo>
                  <a:pt x="779115" y="490860"/>
                </a:lnTo>
                <a:lnTo>
                  <a:pt x="0" y="490860"/>
                </a:lnTo>
                <a:lnTo>
                  <a:pt x="0" y="221211"/>
                </a:lnTo>
                <a:close/>
              </a:path>
            </a:pathLst>
          </a:custGeom>
          <a:solidFill>
            <a:srgbClr val="B6C5EE"/>
          </a:solidFill>
          <a:ln w="6218" cap="flat">
            <a:noFill/>
            <a:prstDash val="solid"/>
            <a:miter/>
          </a:ln>
        </p:spPr>
        <p:txBody>
          <a:bodyPr rtlCol="0" anchor="ctr"/>
          <a:lstStyle/>
          <a:p>
            <a:endParaRPr lang="en-US" sz="1013"/>
          </a:p>
        </p:txBody>
      </p:sp>
      <p:sp>
        <p:nvSpPr>
          <p:cNvPr id="56" name="Freeform: Shape 55">
            <a:extLst>
              <a:ext uri="{FF2B5EF4-FFF2-40B4-BE49-F238E27FC236}">
                <a16:creationId xmlns:a16="http://schemas.microsoft.com/office/drawing/2014/main" id="{9D89CCDF-5339-4E38-A96A-F2FAD84D1289}"/>
              </a:ext>
            </a:extLst>
          </p:cNvPr>
          <p:cNvSpPr/>
          <p:nvPr userDrawn="1"/>
        </p:nvSpPr>
        <p:spPr>
          <a:xfrm>
            <a:off x="8237432" y="1620864"/>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sz="1013"/>
          </a:p>
        </p:txBody>
      </p:sp>
    </p:spTree>
    <p:extLst>
      <p:ext uri="{BB962C8B-B14F-4D97-AF65-F5344CB8AC3E}">
        <p14:creationId xmlns:p14="http://schemas.microsoft.com/office/powerpoint/2010/main" val="17765580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626355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Code Righ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441198" y="342900"/>
            <a:ext cx="3693844" cy="830997"/>
          </a:xfrm>
        </p:spPr>
        <p:txBody>
          <a:bodyPr/>
          <a:lstStyle>
            <a:lvl1pPr>
              <a:defRPr>
                <a:solidFill>
                  <a:schemeClr val="tx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441724" y="1003604"/>
            <a:ext cx="3693317" cy="276999"/>
          </a:xfrm>
        </p:spPr>
        <p:txBody>
          <a:bodyPr wrap="square">
            <a:spAutoFit/>
          </a:bodyPr>
          <a:lstStyle>
            <a:lvl1pPr marL="0" indent="0">
              <a:lnSpc>
                <a:spcPct val="100000"/>
              </a:lnSpc>
              <a:spcBef>
                <a:spcPts val="450"/>
              </a:spcBef>
              <a:spcAft>
                <a:spcPts val="0"/>
              </a:spcAft>
              <a:buNone/>
              <a:defRPr sz="18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5"/>
              </a:spcBef>
              <a:spcAft>
                <a:spcPts val="45"/>
              </a:spcAft>
              <a:buNone/>
              <a:defRPr sz="1800" b="0" i="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4343401" y="0"/>
            <a:ext cx="4798676" cy="51435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4343401" y="0"/>
            <a:ext cx="2374899" cy="415370"/>
          </a:xfrm>
          <a:solidFill>
            <a:schemeClr val="bg1">
              <a:lumMod val="50000"/>
            </a:schemeClr>
          </a:solidFill>
        </p:spPr>
        <p:txBody>
          <a:bodyPr lIns="182880" tIns="91440" bIns="9144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451350" y="531890"/>
            <a:ext cx="4584701" cy="276999"/>
          </a:xfrm>
        </p:spPr>
        <p:txBody>
          <a:bodyPr/>
          <a:lstStyle>
            <a:lvl1pPr marL="0" indent="0">
              <a:buNone/>
              <a:tabLst/>
              <a:defRPr sz="1800">
                <a:solidFill>
                  <a:schemeClr val="bg1"/>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5278523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79308"/>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296363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234833"/>
            <a:ext cx="4000500" cy="415499"/>
          </a:xfrm>
          <a:noFill/>
        </p:spPr>
        <p:txBody>
          <a:bodyPr wrap="square" lIns="0" tIns="0" rIns="0" bIns="0" anchor="b" anchorCtr="0">
            <a:spAutoFit/>
          </a:bodyPr>
          <a:lstStyle>
            <a:lvl1pPr>
              <a:defRPr sz="2700" spc="-38" baseline="0">
                <a:solidFill>
                  <a:srgbClr val="202192"/>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38150" y="2971800"/>
            <a:ext cx="4000500"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 text</a:t>
            </a:r>
          </a:p>
        </p:txBody>
      </p:sp>
      <p:sp>
        <p:nvSpPr>
          <p:cNvPr id="12" name="Freeform: Shape 11">
            <a:extLst>
              <a:ext uri="{FF2B5EF4-FFF2-40B4-BE49-F238E27FC236}">
                <a16:creationId xmlns:a16="http://schemas.microsoft.com/office/drawing/2014/main" id="{B714BAC9-2542-4822-9C55-4B2E039BBE54}"/>
              </a:ext>
            </a:extLst>
          </p:cNvPr>
          <p:cNvSpPr/>
          <p:nvPr/>
        </p:nvSpPr>
        <p:spPr>
          <a:xfrm>
            <a:off x="1247956" y="378897"/>
            <a:ext cx="641391" cy="73628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sz="1013"/>
          </a:p>
        </p:txBody>
      </p:sp>
      <p:sp>
        <p:nvSpPr>
          <p:cNvPr id="59" name="Freeform: Shape 58">
            <a:extLst>
              <a:ext uri="{FF2B5EF4-FFF2-40B4-BE49-F238E27FC236}">
                <a16:creationId xmlns:a16="http://schemas.microsoft.com/office/drawing/2014/main" id="{145D3C42-C92E-4E83-B2FA-8207925EE200}"/>
              </a:ext>
            </a:extLst>
          </p:cNvPr>
          <p:cNvSpPr/>
          <p:nvPr userDrawn="1"/>
        </p:nvSpPr>
        <p:spPr>
          <a:xfrm>
            <a:off x="211302" y="1"/>
            <a:ext cx="640613" cy="477002"/>
          </a:xfrm>
          <a:custGeom>
            <a:avLst/>
            <a:gdLst>
              <a:gd name="connsiteX0" fmla="*/ 0 w 854151"/>
              <a:gd name="connsiteY0" fmla="*/ 0 h 636003"/>
              <a:gd name="connsiteX1" fmla="*/ 854151 w 854151"/>
              <a:gd name="connsiteY1" fmla="*/ 0 h 636003"/>
              <a:gd name="connsiteX2" fmla="*/ 850611 w 854151"/>
              <a:gd name="connsiteY2" fmla="*/ 424698 h 636003"/>
              <a:gd name="connsiteX3" fmla="*/ 427625 w 854151"/>
              <a:gd name="connsiteY3" fmla="*/ 636003 h 636003"/>
              <a:gd name="connsiteX4" fmla="*/ 0 w 854151"/>
              <a:gd name="connsiteY4" fmla="*/ 419682 h 63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151" h="636003">
                <a:moveTo>
                  <a:pt x="0" y="0"/>
                </a:moveTo>
                <a:lnTo>
                  <a:pt x="854151" y="0"/>
                </a:lnTo>
                <a:lnTo>
                  <a:pt x="850611" y="424698"/>
                </a:lnTo>
                <a:lnTo>
                  <a:pt x="427625" y="636003"/>
                </a:lnTo>
                <a:lnTo>
                  <a:pt x="0" y="419682"/>
                </a:lnTo>
                <a:close/>
              </a:path>
            </a:pathLst>
          </a:custGeom>
          <a:solidFill>
            <a:srgbClr val="B6C5EE"/>
          </a:solidFill>
          <a:ln w="6218" cap="flat">
            <a:noFill/>
            <a:prstDash val="solid"/>
            <a:miter/>
          </a:ln>
        </p:spPr>
        <p:txBody>
          <a:bodyPr rtlCol="0" anchor="ctr"/>
          <a:lstStyle/>
          <a:p>
            <a:endParaRPr lang="en-US" sz="1013"/>
          </a:p>
        </p:txBody>
      </p:sp>
      <p:sp>
        <p:nvSpPr>
          <p:cNvPr id="18" name="Freeform: Shape 17">
            <a:extLst>
              <a:ext uri="{FF2B5EF4-FFF2-40B4-BE49-F238E27FC236}">
                <a16:creationId xmlns:a16="http://schemas.microsoft.com/office/drawing/2014/main" id="{5E312C0C-F49B-4AFD-87E0-1586D6EF8AE5}"/>
              </a:ext>
            </a:extLst>
          </p:cNvPr>
          <p:cNvSpPr/>
          <p:nvPr/>
        </p:nvSpPr>
        <p:spPr>
          <a:xfrm>
            <a:off x="544697" y="372545"/>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sz="1013"/>
          </a:p>
        </p:txBody>
      </p:sp>
      <p:sp>
        <p:nvSpPr>
          <p:cNvPr id="19" name="Freeform: Shape 18">
            <a:extLst>
              <a:ext uri="{FF2B5EF4-FFF2-40B4-BE49-F238E27FC236}">
                <a16:creationId xmlns:a16="http://schemas.microsoft.com/office/drawing/2014/main" id="{4A67BE46-C6B4-4D7A-93AA-93A654A23CCD}"/>
              </a:ext>
            </a:extLst>
          </p:cNvPr>
          <p:cNvSpPr/>
          <p:nvPr userDrawn="1"/>
        </p:nvSpPr>
        <p:spPr>
          <a:xfrm>
            <a:off x="1598768" y="1000474"/>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sz="1013"/>
          </a:p>
        </p:txBody>
      </p:sp>
      <p:sp>
        <p:nvSpPr>
          <p:cNvPr id="20" name="Freeform: Shape 19">
            <a:extLst>
              <a:ext uri="{FF2B5EF4-FFF2-40B4-BE49-F238E27FC236}">
                <a16:creationId xmlns:a16="http://schemas.microsoft.com/office/drawing/2014/main" id="{9E23EEB3-5394-4252-89D2-91778768A382}"/>
              </a:ext>
            </a:extLst>
          </p:cNvPr>
          <p:cNvSpPr/>
          <p:nvPr userDrawn="1"/>
        </p:nvSpPr>
        <p:spPr>
          <a:xfrm>
            <a:off x="2295677" y="1000474"/>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sz="1013"/>
          </a:p>
        </p:txBody>
      </p:sp>
      <p:sp>
        <p:nvSpPr>
          <p:cNvPr id="21" name="Freeform: Shape 20">
            <a:extLst>
              <a:ext uri="{FF2B5EF4-FFF2-40B4-BE49-F238E27FC236}">
                <a16:creationId xmlns:a16="http://schemas.microsoft.com/office/drawing/2014/main" id="{7F9E826C-2249-4ED5-9A53-05929318E1F3}"/>
              </a:ext>
            </a:extLst>
          </p:cNvPr>
          <p:cNvSpPr/>
          <p:nvPr userDrawn="1"/>
        </p:nvSpPr>
        <p:spPr>
          <a:xfrm>
            <a:off x="2652840" y="385247"/>
            <a:ext cx="641391" cy="73628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sz="1013"/>
          </a:p>
        </p:txBody>
      </p:sp>
      <p:sp>
        <p:nvSpPr>
          <p:cNvPr id="22" name="Freeform: Shape 21">
            <a:extLst>
              <a:ext uri="{FF2B5EF4-FFF2-40B4-BE49-F238E27FC236}">
                <a16:creationId xmlns:a16="http://schemas.microsoft.com/office/drawing/2014/main" id="{7EB4BC3D-E96B-4F9D-A0AA-9D5F5414A6AE}"/>
              </a:ext>
            </a:extLst>
          </p:cNvPr>
          <p:cNvSpPr/>
          <p:nvPr userDrawn="1"/>
        </p:nvSpPr>
        <p:spPr>
          <a:xfrm>
            <a:off x="3349749" y="385246"/>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sz="1013"/>
          </a:p>
        </p:txBody>
      </p:sp>
      <p:sp>
        <p:nvSpPr>
          <p:cNvPr id="72" name="Freeform: Shape 71">
            <a:extLst>
              <a:ext uri="{FF2B5EF4-FFF2-40B4-BE49-F238E27FC236}">
                <a16:creationId xmlns:a16="http://schemas.microsoft.com/office/drawing/2014/main" id="{5AF89D7F-023D-4E17-B749-5822862CB75E}"/>
              </a:ext>
            </a:extLst>
          </p:cNvPr>
          <p:cNvSpPr/>
          <p:nvPr userDrawn="1"/>
        </p:nvSpPr>
        <p:spPr>
          <a:xfrm>
            <a:off x="3001296" y="3450"/>
            <a:ext cx="640849" cy="505304"/>
          </a:xfrm>
          <a:custGeom>
            <a:avLst/>
            <a:gdLst>
              <a:gd name="connsiteX0" fmla="*/ 0 w 854465"/>
              <a:gd name="connsiteY0" fmla="*/ 0 h 673738"/>
              <a:gd name="connsiteX1" fmla="*/ 854465 w 854465"/>
              <a:gd name="connsiteY1" fmla="*/ 0 h 673738"/>
              <a:gd name="connsiteX2" fmla="*/ 850611 w 854465"/>
              <a:gd name="connsiteY2" fmla="*/ 462433 h 673738"/>
              <a:gd name="connsiteX3" fmla="*/ 427625 w 854465"/>
              <a:gd name="connsiteY3" fmla="*/ 673738 h 673738"/>
              <a:gd name="connsiteX4" fmla="*/ 0 w 854465"/>
              <a:gd name="connsiteY4" fmla="*/ 457417 h 673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465" h="673738">
                <a:moveTo>
                  <a:pt x="0" y="0"/>
                </a:moveTo>
                <a:lnTo>
                  <a:pt x="854465" y="0"/>
                </a:lnTo>
                <a:lnTo>
                  <a:pt x="850611" y="462433"/>
                </a:lnTo>
                <a:lnTo>
                  <a:pt x="427625" y="673738"/>
                </a:lnTo>
                <a:lnTo>
                  <a:pt x="0" y="457417"/>
                </a:lnTo>
                <a:close/>
              </a:path>
            </a:pathLst>
          </a:custGeom>
          <a:solidFill>
            <a:srgbClr val="B6C5EE"/>
          </a:solidFill>
          <a:ln w="6218" cap="flat">
            <a:noFill/>
            <a:prstDash val="solid"/>
            <a:miter/>
          </a:ln>
        </p:spPr>
        <p:txBody>
          <a:bodyPr rtlCol="0" anchor="ctr"/>
          <a:lstStyle/>
          <a:p>
            <a:endParaRPr lang="en-US" sz="1013"/>
          </a:p>
        </p:txBody>
      </p:sp>
      <p:sp>
        <p:nvSpPr>
          <p:cNvPr id="71" name="Freeform: Shape 70">
            <a:extLst>
              <a:ext uri="{FF2B5EF4-FFF2-40B4-BE49-F238E27FC236}">
                <a16:creationId xmlns:a16="http://schemas.microsoft.com/office/drawing/2014/main" id="{7BD9AA66-F1C1-4B93-8984-974539B5939D}"/>
              </a:ext>
            </a:extLst>
          </p:cNvPr>
          <p:cNvSpPr/>
          <p:nvPr userDrawn="1"/>
        </p:nvSpPr>
        <p:spPr>
          <a:xfrm>
            <a:off x="1624171" y="0"/>
            <a:ext cx="640877" cy="508754"/>
          </a:xfrm>
          <a:custGeom>
            <a:avLst/>
            <a:gdLst>
              <a:gd name="connsiteX0" fmla="*/ 0 w 854503"/>
              <a:gd name="connsiteY0" fmla="*/ 0 h 678338"/>
              <a:gd name="connsiteX1" fmla="*/ 854503 w 854503"/>
              <a:gd name="connsiteY1" fmla="*/ 0 h 678338"/>
              <a:gd name="connsiteX2" fmla="*/ 850611 w 854503"/>
              <a:gd name="connsiteY2" fmla="*/ 467033 h 678338"/>
              <a:gd name="connsiteX3" fmla="*/ 427625 w 854503"/>
              <a:gd name="connsiteY3" fmla="*/ 678338 h 678338"/>
              <a:gd name="connsiteX4" fmla="*/ 0 w 854503"/>
              <a:gd name="connsiteY4" fmla="*/ 462017 h 678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503" h="678338">
                <a:moveTo>
                  <a:pt x="0" y="0"/>
                </a:moveTo>
                <a:lnTo>
                  <a:pt x="854503" y="0"/>
                </a:lnTo>
                <a:lnTo>
                  <a:pt x="850611" y="467033"/>
                </a:lnTo>
                <a:lnTo>
                  <a:pt x="427625" y="678338"/>
                </a:lnTo>
                <a:lnTo>
                  <a:pt x="0" y="462017"/>
                </a:lnTo>
                <a:close/>
              </a:path>
            </a:pathLst>
          </a:custGeom>
          <a:solidFill>
            <a:srgbClr val="B6C5EE"/>
          </a:solidFill>
          <a:ln w="6218" cap="flat">
            <a:noFill/>
            <a:prstDash val="solid"/>
            <a:miter/>
          </a:ln>
        </p:spPr>
        <p:txBody>
          <a:bodyPr rtlCol="0" anchor="ctr"/>
          <a:lstStyle/>
          <a:p>
            <a:endParaRPr lang="en-US" sz="1013"/>
          </a:p>
        </p:txBody>
      </p:sp>
      <p:sp>
        <p:nvSpPr>
          <p:cNvPr id="25" name="Freeform: Shape 24">
            <a:extLst>
              <a:ext uri="{FF2B5EF4-FFF2-40B4-BE49-F238E27FC236}">
                <a16:creationId xmlns:a16="http://schemas.microsoft.com/office/drawing/2014/main" id="{B67FF8B2-39EA-4340-876F-0418EC9ECF9F}"/>
              </a:ext>
            </a:extLst>
          </p:cNvPr>
          <p:cNvSpPr/>
          <p:nvPr userDrawn="1"/>
        </p:nvSpPr>
        <p:spPr>
          <a:xfrm>
            <a:off x="3700562" y="1000474"/>
            <a:ext cx="641391" cy="73628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sz="1013"/>
          </a:p>
        </p:txBody>
      </p:sp>
      <p:sp>
        <p:nvSpPr>
          <p:cNvPr id="26" name="Freeform: Shape 25">
            <a:extLst>
              <a:ext uri="{FF2B5EF4-FFF2-40B4-BE49-F238E27FC236}">
                <a16:creationId xmlns:a16="http://schemas.microsoft.com/office/drawing/2014/main" id="{47B69E1D-79A1-4BCF-8F02-8AAFD05B18AC}"/>
              </a:ext>
            </a:extLst>
          </p:cNvPr>
          <p:cNvSpPr/>
          <p:nvPr userDrawn="1"/>
        </p:nvSpPr>
        <p:spPr>
          <a:xfrm>
            <a:off x="4051374" y="372545"/>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sz="1013"/>
          </a:p>
        </p:txBody>
      </p:sp>
      <p:sp>
        <p:nvSpPr>
          <p:cNvPr id="27" name="Freeform: Shape 26">
            <a:extLst>
              <a:ext uri="{FF2B5EF4-FFF2-40B4-BE49-F238E27FC236}">
                <a16:creationId xmlns:a16="http://schemas.microsoft.com/office/drawing/2014/main" id="{4AD416F0-1749-42AD-839E-04FACFC1B757}"/>
              </a:ext>
            </a:extLst>
          </p:cNvPr>
          <p:cNvSpPr/>
          <p:nvPr userDrawn="1"/>
        </p:nvSpPr>
        <p:spPr>
          <a:xfrm>
            <a:off x="4754633" y="372546"/>
            <a:ext cx="641391" cy="73628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sz="1013"/>
          </a:p>
        </p:txBody>
      </p:sp>
      <p:sp>
        <p:nvSpPr>
          <p:cNvPr id="28" name="Freeform: Shape 27">
            <a:extLst>
              <a:ext uri="{FF2B5EF4-FFF2-40B4-BE49-F238E27FC236}">
                <a16:creationId xmlns:a16="http://schemas.microsoft.com/office/drawing/2014/main" id="{4E67C78E-479B-4D7B-BBFF-C5902FFC5ACA}"/>
              </a:ext>
            </a:extLst>
          </p:cNvPr>
          <p:cNvSpPr/>
          <p:nvPr userDrawn="1"/>
        </p:nvSpPr>
        <p:spPr>
          <a:xfrm>
            <a:off x="5076053" y="1000474"/>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sz="1013"/>
          </a:p>
        </p:txBody>
      </p:sp>
      <p:sp>
        <p:nvSpPr>
          <p:cNvPr id="29" name="Freeform: Shape 28">
            <a:extLst>
              <a:ext uri="{FF2B5EF4-FFF2-40B4-BE49-F238E27FC236}">
                <a16:creationId xmlns:a16="http://schemas.microsoft.com/office/drawing/2014/main" id="{FBE3FB7C-5915-4CC1-AACC-FBAE85A2688F}"/>
              </a:ext>
            </a:extLst>
          </p:cNvPr>
          <p:cNvSpPr/>
          <p:nvPr userDrawn="1"/>
        </p:nvSpPr>
        <p:spPr>
          <a:xfrm>
            <a:off x="4734714" y="1641104"/>
            <a:ext cx="641391" cy="73628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sz="1013"/>
          </a:p>
        </p:txBody>
      </p:sp>
      <p:sp>
        <p:nvSpPr>
          <p:cNvPr id="30" name="Freeform: Shape 29">
            <a:extLst>
              <a:ext uri="{FF2B5EF4-FFF2-40B4-BE49-F238E27FC236}">
                <a16:creationId xmlns:a16="http://schemas.microsoft.com/office/drawing/2014/main" id="{33E248E6-3ED4-43DF-A1A5-B8549D30E66B}"/>
              </a:ext>
            </a:extLst>
          </p:cNvPr>
          <p:cNvSpPr/>
          <p:nvPr userDrawn="1"/>
        </p:nvSpPr>
        <p:spPr>
          <a:xfrm>
            <a:off x="5432270" y="1634952"/>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sz="1013"/>
          </a:p>
        </p:txBody>
      </p:sp>
      <p:sp>
        <p:nvSpPr>
          <p:cNvPr id="73" name="Freeform: Shape 72">
            <a:extLst>
              <a:ext uri="{FF2B5EF4-FFF2-40B4-BE49-F238E27FC236}">
                <a16:creationId xmlns:a16="http://schemas.microsoft.com/office/drawing/2014/main" id="{4A0F6ADF-8FBF-4182-BC61-C7DAB07D2A74}"/>
              </a:ext>
            </a:extLst>
          </p:cNvPr>
          <p:cNvSpPr/>
          <p:nvPr userDrawn="1"/>
        </p:nvSpPr>
        <p:spPr>
          <a:xfrm>
            <a:off x="5118794" y="1"/>
            <a:ext cx="640825" cy="502403"/>
          </a:xfrm>
          <a:custGeom>
            <a:avLst/>
            <a:gdLst>
              <a:gd name="connsiteX0" fmla="*/ 0 w 854433"/>
              <a:gd name="connsiteY0" fmla="*/ 0 h 669871"/>
              <a:gd name="connsiteX1" fmla="*/ 854433 w 854433"/>
              <a:gd name="connsiteY1" fmla="*/ 0 h 669871"/>
              <a:gd name="connsiteX2" fmla="*/ 850611 w 854433"/>
              <a:gd name="connsiteY2" fmla="*/ 458566 h 669871"/>
              <a:gd name="connsiteX3" fmla="*/ 427625 w 854433"/>
              <a:gd name="connsiteY3" fmla="*/ 669871 h 669871"/>
              <a:gd name="connsiteX4" fmla="*/ 0 w 854433"/>
              <a:gd name="connsiteY4" fmla="*/ 453550 h 669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433" h="669871">
                <a:moveTo>
                  <a:pt x="0" y="0"/>
                </a:moveTo>
                <a:lnTo>
                  <a:pt x="854433" y="0"/>
                </a:lnTo>
                <a:lnTo>
                  <a:pt x="850611" y="458566"/>
                </a:lnTo>
                <a:lnTo>
                  <a:pt x="427625" y="669871"/>
                </a:lnTo>
                <a:lnTo>
                  <a:pt x="0" y="453550"/>
                </a:lnTo>
                <a:close/>
              </a:path>
            </a:pathLst>
          </a:custGeom>
          <a:solidFill>
            <a:srgbClr val="73CDF4"/>
          </a:solidFill>
          <a:ln w="6218" cap="flat">
            <a:noFill/>
            <a:prstDash val="solid"/>
            <a:miter/>
          </a:ln>
        </p:spPr>
        <p:txBody>
          <a:bodyPr rtlCol="0" anchor="ctr"/>
          <a:lstStyle/>
          <a:p>
            <a:endParaRPr lang="en-US" sz="1013"/>
          </a:p>
        </p:txBody>
      </p:sp>
      <p:sp>
        <p:nvSpPr>
          <p:cNvPr id="32" name="Freeform: Shape 31">
            <a:extLst>
              <a:ext uri="{FF2B5EF4-FFF2-40B4-BE49-F238E27FC236}">
                <a16:creationId xmlns:a16="http://schemas.microsoft.com/office/drawing/2014/main" id="{5E34951F-6B1C-44A1-B1B1-A3CD318ED1B2}"/>
              </a:ext>
            </a:extLst>
          </p:cNvPr>
          <p:cNvSpPr/>
          <p:nvPr userDrawn="1"/>
        </p:nvSpPr>
        <p:spPr>
          <a:xfrm>
            <a:off x="6129825" y="1634952"/>
            <a:ext cx="641391" cy="73628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sz="1013"/>
          </a:p>
        </p:txBody>
      </p:sp>
      <p:sp>
        <p:nvSpPr>
          <p:cNvPr id="33" name="Freeform: Shape 32">
            <a:extLst>
              <a:ext uri="{FF2B5EF4-FFF2-40B4-BE49-F238E27FC236}">
                <a16:creationId xmlns:a16="http://schemas.microsoft.com/office/drawing/2014/main" id="{9B0E3524-B4C0-4EE5-8620-FC77A6676DC7}"/>
              </a:ext>
            </a:extLst>
          </p:cNvPr>
          <p:cNvSpPr/>
          <p:nvPr userDrawn="1"/>
        </p:nvSpPr>
        <p:spPr>
          <a:xfrm>
            <a:off x="6483193" y="1013174"/>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sz="1013"/>
          </a:p>
        </p:txBody>
      </p:sp>
      <p:pic>
        <p:nvPicPr>
          <p:cNvPr id="35" name="Graphic 34">
            <a:extLst>
              <a:ext uri="{FF2B5EF4-FFF2-40B4-BE49-F238E27FC236}">
                <a16:creationId xmlns:a16="http://schemas.microsoft.com/office/drawing/2014/main" id="{E620B015-8E0C-47E1-A9DD-7B74D5BD67B0}"/>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l="11099" t="21382" r="11638" b="21775"/>
          <a:stretch/>
        </p:blipFill>
        <p:spPr>
          <a:xfrm>
            <a:off x="6585038" y="2451325"/>
            <a:ext cx="1869711" cy="1375537"/>
          </a:xfrm>
          <a:prstGeom prst="rect">
            <a:avLst/>
          </a:prstGeom>
        </p:spPr>
      </p:pic>
      <p:sp>
        <p:nvSpPr>
          <p:cNvPr id="36" name="Freeform: Shape 35">
            <a:extLst>
              <a:ext uri="{FF2B5EF4-FFF2-40B4-BE49-F238E27FC236}">
                <a16:creationId xmlns:a16="http://schemas.microsoft.com/office/drawing/2014/main" id="{352A1330-3AEC-478A-A546-B6061242E1D6}"/>
              </a:ext>
            </a:extLst>
          </p:cNvPr>
          <p:cNvSpPr/>
          <p:nvPr userDrawn="1"/>
        </p:nvSpPr>
        <p:spPr>
          <a:xfrm>
            <a:off x="7184888" y="1013174"/>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sz="1013"/>
          </a:p>
        </p:txBody>
      </p:sp>
      <p:sp>
        <p:nvSpPr>
          <p:cNvPr id="38" name="Freeform: Shape 37">
            <a:extLst>
              <a:ext uri="{FF2B5EF4-FFF2-40B4-BE49-F238E27FC236}">
                <a16:creationId xmlns:a16="http://schemas.microsoft.com/office/drawing/2014/main" id="{90C0A52A-D59E-4408-A1F1-324BD80C9B66}"/>
              </a:ext>
            </a:extLst>
          </p:cNvPr>
          <p:cNvSpPr/>
          <p:nvPr userDrawn="1"/>
        </p:nvSpPr>
        <p:spPr>
          <a:xfrm>
            <a:off x="7886584" y="1000474"/>
            <a:ext cx="641391" cy="73628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sz="1013"/>
          </a:p>
        </p:txBody>
      </p:sp>
      <p:sp>
        <p:nvSpPr>
          <p:cNvPr id="39" name="Freeform: Shape 38">
            <a:extLst>
              <a:ext uri="{FF2B5EF4-FFF2-40B4-BE49-F238E27FC236}">
                <a16:creationId xmlns:a16="http://schemas.microsoft.com/office/drawing/2014/main" id="{B14FF700-FC0D-4D62-A045-34C343EE59C3}"/>
              </a:ext>
            </a:extLst>
          </p:cNvPr>
          <p:cNvSpPr/>
          <p:nvPr userDrawn="1"/>
        </p:nvSpPr>
        <p:spPr>
          <a:xfrm>
            <a:off x="5076053" y="2256428"/>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sz="1013"/>
          </a:p>
        </p:txBody>
      </p:sp>
      <p:sp>
        <p:nvSpPr>
          <p:cNvPr id="40" name="Freeform: Shape 39">
            <a:extLst>
              <a:ext uri="{FF2B5EF4-FFF2-40B4-BE49-F238E27FC236}">
                <a16:creationId xmlns:a16="http://schemas.microsoft.com/office/drawing/2014/main" id="{D3B33179-2EBE-481D-A07D-435F373A14CF}"/>
              </a:ext>
            </a:extLst>
          </p:cNvPr>
          <p:cNvSpPr/>
          <p:nvPr userDrawn="1"/>
        </p:nvSpPr>
        <p:spPr>
          <a:xfrm>
            <a:off x="7523318" y="385246"/>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sz="1013"/>
          </a:p>
        </p:txBody>
      </p:sp>
      <p:sp>
        <p:nvSpPr>
          <p:cNvPr id="74" name="Freeform: Shape 73">
            <a:extLst>
              <a:ext uri="{FF2B5EF4-FFF2-40B4-BE49-F238E27FC236}">
                <a16:creationId xmlns:a16="http://schemas.microsoft.com/office/drawing/2014/main" id="{7EF4C9F2-8D5F-4C25-9B3C-43A039009E5B}"/>
              </a:ext>
            </a:extLst>
          </p:cNvPr>
          <p:cNvSpPr/>
          <p:nvPr userDrawn="1"/>
        </p:nvSpPr>
        <p:spPr>
          <a:xfrm>
            <a:off x="7184888" y="-2082"/>
            <a:ext cx="640895" cy="510836"/>
          </a:xfrm>
          <a:custGeom>
            <a:avLst/>
            <a:gdLst>
              <a:gd name="connsiteX0" fmla="*/ 0 w 854526"/>
              <a:gd name="connsiteY0" fmla="*/ 0 h 681114"/>
              <a:gd name="connsiteX1" fmla="*/ 854526 w 854526"/>
              <a:gd name="connsiteY1" fmla="*/ 0 h 681114"/>
              <a:gd name="connsiteX2" fmla="*/ 850611 w 854526"/>
              <a:gd name="connsiteY2" fmla="*/ 469809 h 681114"/>
              <a:gd name="connsiteX3" fmla="*/ 427625 w 854526"/>
              <a:gd name="connsiteY3" fmla="*/ 681114 h 681114"/>
              <a:gd name="connsiteX4" fmla="*/ 0 w 854526"/>
              <a:gd name="connsiteY4" fmla="*/ 464793 h 681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526" h="681114">
                <a:moveTo>
                  <a:pt x="0" y="0"/>
                </a:moveTo>
                <a:lnTo>
                  <a:pt x="854526" y="0"/>
                </a:lnTo>
                <a:lnTo>
                  <a:pt x="850611" y="469809"/>
                </a:lnTo>
                <a:lnTo>
                  <a:pt x="427625" y="681114"/>
                </a:lnTo>
                <a:lnTo>
                  <a:pt x="0" y="464793"/>
                </a:lnTo>
                <a:close/>
              </a:path>
            </a:pathLst>
          </a:custGeom>
          <a:solidFill>
            <a:srgbClr val="202192"/>
          </a:solidFill>
          <a:ln w="6218" cap="flat">
            <a:noFill/>
            <a:prstDash val="solid"/>
            <a:miter/>
          </a:ln>
        </p:spPr>
        <p:txBody>
          <a:bodyPr rtlCol="0" anchor="ctr"/>
          <a:lstStyle/>
          <a:p>
            <a:endParaRPr lang="en-US" sz="1013"/>
          </a:p>
        </p:txBody>
      </p:sp>
      <p:sp>
        <p:nvSpPr>
          <p:cNvPr id="43" name="Freeform: Shape 42">
            <a:extLst>
              <a:ext uri="{FF2B5EF4-FFF2-40B4-BE49-F238E27FC236}">
                <a16:creationId xmlns:a16="http://schemas.microsoft.com/office/drawing/2014/main" id="{F2872CE4-5954-4E05-80D5-30A0D014EF26}"/>
              </a:ext>
            </a:extLst>
          </p:cNvPr>
          <p:cNvSpPr/>
          <p:nvPr userDrawn="1"/>
        </p:nvSpPr>
        <p:spPr>
          <a:xfrm>
            <a:off x="5432270" y="2883750"/>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sz="1013"/>
          </a:p>
        </p:txBody>
      </p:sp>
      <p:sp>
        <p:nvSpPr>
          <p:cNvPr id="45" name="Freeform: Shape 44">
            <a:extLst>
              <a:ext uri="{FF2B5EF4-FFF2-40B4-BE49-F238E27FC236}">
                <a16:creationId xmlns:a16="http://schemas.microsoft.com/office/drawing/2014/main" id="{67966BD0-559E-437E-8F5E-C38DDBDC3622}"/>
              </a:ext>
            </a:extLst>
          </p:cNvPr>
          <p:cNvSpPr/>
          <p:nvPr userDrawn="1"/>
        </p:nvSpPr>
        <p:spPr>
          <a:xfrm>
            <a:off x="5118793" y="3512382"/>
            <a:ext cx="641391" cy="73628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sz="1013"/>
          </a:p>
        </p:txBody>
      </p:sp>
      <p:sp>
        <p:nvSpPr>
          <p:cNvPr id="75" name="Freeform: Shape 74">
            <a:extLst>
              <a:ext uri="{FF2B5EF4-FFF2-40B4-BE49-F238E27FC236}">
                <a16:creationId xmlns:a16="http://schemas.microsoft.com/office/drawing/2014/main" id="{5486BAD8-DE38-4681-B48C-3A39F8DBA365}"/>
              </a:ext>
            </a:extLst>
          </p:cNvPr>
          <p:cNvSpPr/>
          <p:nvPr userDrawn="1"/>
        </p:nvSpPr>
        <p:spPr>
          <a:xfrm>
            <a:off x="8588280" y="1000474"/>
            <a:ext cx="555721" cy="736290"/>
          </a:xfrm>
          <a:custGeom>
            <a:avLst/>
            <a:gdLst>
              <a:gd name="connsiteX0" fmla="*/ 439727 w 740961"/>
              <a:gd name="connsiteY0" fmla="*/ 0 h 981720"/>
              <a:gd name="connsiteX1" fmla="*/ 740961 w 740961"/>
              <a:gd name="connsiteY1" fmla="*/ 160391 h 981720"/>
              <a:gd name="connsiteX2" fmla="*/ 740961 w 740961"/>
              <a:gd name="connsiteY2" fmla="*/ 825191 h 981720"/>
              <a:gd name="connsiteX3" fmla="*/ 427625 w 740961"/>
              <a:gd name="connsiteY3" fmla="*/ 981720 h 981720"/>
              <a:gd name="connsiteX4" fmla="*/ 0 w 740961"/>
              <a:gd name="connsiteY4" fmla="*/ 765399 h 981720"/>
              <a:gd name="connsiteX5" fmla="*/ 0 w 740961"/>
              <a:gd name="connsiteY5" fmla="*/ 221211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961" h="981720">
                <a:moveTo>
                  <a:pt x="439727" y="0"/>
                </a:moveTo>
                <a:lnTo>
                  <a:pt x="740961" y="160391"/>
                </a:lnTo>
                <a:lnTo>
                  <a:pt x="740961" y="825191"/>
                </a:lnTo>
                <a:lnTo>
                  <a:pt x="427625" y="981720"/>
                </a:lnTo>
                <a:lnTo>
                  <a:pt x="0" y="765399"/>
                </a:lnTo>
                <a:lnTo>
                  <a:pt x="0" y="221211"/>
                </a:lnTo>
                <a:close/>
              </a:path>
            </a:pathLst>
          </a:custGeom>
          <a:solidFill>
            <a:srgbClr val="73CDF4"/>
          </a:solidFill>
          <a:ln w="6218" cap="flat">
            <a:noFill/>
            <a:prstDash val="solid"/>
            <a:miter/>
          </a:ln>
        </p:spPr>
        <p:txBody>
          <a:bodyPr rtlCol="0" anchor="ctr"/>
          <a:lstStyle/>
          <a:p>
            <a:endParaRPr lang="en-US" sz="1013"/>
          </a:p>
        </p:txBody>
      </p:sp>
      <p:sp>
        <p:nvSpPr>
          <p:cNvPr id="47" name="Freeform: Shape 46">
            <a:extLst>
              <a:ext uri="{FF2B5EF4-FFF2-40B4-BE49-F238E27FC236}">
                <a16:creationId xmlns:a16="http://schemas.microsoft.com/office/drawing/2014/main" id="{6ADD551A-D265-47F5-9D79-EAD8A1FC2212}"/>
              </a:ext>
            </a:extLst>
          </p:cNvPr>
          <p:cNvSpPr/>
          <p:nvPr userDrawn="1"/>
        </p:nvSpPr>
        <p:spPr>
          <a:xfrm>
            <a:off x="5439488" y="4143676"/>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sz="1013"/>
          </a:p>
        </p:txBody>
      </p:sp>
      <p:sp>
        <p:nvSpPr>
          <p:cNvPr id="48" name="Freeform: Shape 47">
            <a:extLst>
              <a:ext uri="{FF2B5EF4-FFF2-40B4-BE49-F238E27FC236}">
                <a16:creationId xmlns:a16="http://schemas.microsoft.com/office/drawing/2014/main" id="{52D84AC9-50B0-4088-9CB9-F47403181BA7}"/>
              </a:ext>
            </a:extLst>
          </p:cNvPr>
          <p:cNvSpPr/>
          <p:nvPr userDrawn="1"/>
        </p:nvSpPr>
        <p:spPr>
          <a:xfrm>
            <a:off x="6129825" y="4143676"/>
            <a:ext cx="641391" cy="73628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sz="1013"/>
          </a:p>
        </p:txBody>
      </p:sp>
      <p:sp>
        <p:nvSpPr>
          <p:cNvPr id="81" name="Freeform: Shape 80">
            <a:extLst>
              <a:ext uri="{FF2B5EF4-FFF2-40B4-BE49-F238E27FC236}">
                <a16:creationId xmlns:a16="http://schemas.microsoft.com/office/drawing/2014/main" id="{B31EC242-D9C8-4923-AFD5-DFD18015DF25}"/>
              </a:ext>
            </a:extLst>
          </p:cNvPr>
          <p:cNvSpPr/>
          <p:nvPr userDrawn="1"/>
        </p:nvSpPr>
        <p:spPr>
          <a:xfrm>
            <a:off x="5779528" y="4768137"/>
            <a:ext cx="641391" cy="375364"/>
          </a:xfrm>
          <a:custGeom>
            <a:avLst/>
            <a:gdLst>
              <a:gd name="connsiteX0" fmla="*/ 439727 w 855188"/>
              <a:gd name="connsiteY0" fmla="*/ 0 h 500485"/>
              <a:gd name="connsiteX1" fmla="*/ 855188 w 855188"/>
              <a:gd name="connsiteY1" fmla="*/ 221211 h 500485"/>
              <a:gd name="connsiteX2" fmla="*/ 852861 w 855188"/>
              <a:gd name="connsiteY2" fmla="*/ 500485 h 500485"/>
              <a:gd name="connsiteX3" fmla="*/ 0 w 855188"/>
              <a:gd name="connsiteY3" fmla="*/ 500485 h 500485"/>
              <a:gd name="connsiteX4" fmla="*/ 0 w 855188"/>
              <a:gd name="connsiteY4" fmla="*/ 221211 h 500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0485">
                <a:moveTo>
                  <a:pt x="439727" y="0"/>
                </a:moveTo>
                <a:lnTo>
                  <a:pt x="855188" y="221211"/>
                </a:lnTo>
                <a:lnTo>
                  <a:pt x="852861" y="500485"/>
                </a:lnTo>
                <a:lnTo>
                  <a:pt x="0" y="500485"/>
                </a:lnTo>
                <a:lnTo>
                  <a:pt x="0" y="221211"/>
                </a:lnTo>
                <a:close/>
              </a:path>
            </a:pathLst>
          </a:custGeom>
          <a:solidFill>
            <a:srgbClr val="B6C5EE"/>
          </a:solidFill>
          <a:ln w="6218" cap="flat">
            <a:noFill/>
            <a:prstDash val="solid"/>
            <a:miter/>
          </a:ln>
        </p:spPr>
        <p:txBody>
          <a:bodyPr rtlCol="0" anchor="ctr"/>
          <a:lstStyle/>
          <a:p>
            <a:endParaRPr lang="en-US" sz="1013"/>
          </a:p>
        </p:txBody>
      </p:sp>
      <p:sp>
        <p:nvSpPr>
          <p:cNvPr id="80" name="Freeform: Shape 79">
            <a:extLst>
              <a:ext uri="{FF2B5EF4-FFF2-40B4-BE49-F238E27FC236}">
                <a16:creationId xmlns:a16="http://schemas.microsoft.com/office/drawing/2014/main" id="{7EB9F71A-254B-4D52-B363-C0A75ECA96D7}"/>
              </a:ext>
            </a:extLst>
          </p:cNvPr>
          <p:cNvSpPr/>
          <p:nvPr userDrawn="1"/>
        </p:nvSpPr>
        <p:spPr>
          <a:xfrm>
            <a:off x="6469865" y="4763418"/>
            <a:ext cx="641391" cy="380083"/>
          </a:xfrm>
          <a:custGeom>
            <a:avLst/>
            <a:gdLst>
              <a:gd name="connsiteX0" fmla="*/ 439727 w 855188"/>
              <a:gd name="connsiteY0" fmla="*/ 0 h 506777"/>
              <a:gd name="connsiteX1" fmla="*/ 855188 w 855188"/>
              <a:gd name="connsiteY1" fmla="*/ 221211 h 506777"/>
              <a:gd name="connsiteX2" fmla="*/ 852808 w 855188"/>
              <a:gd name="connsiteY2" fmla="*/ 506777 h 506777"/>
              <a:gd name="connsiteX3" fmla="*/ 0 w 855188"/>
              <a:gd name="connsiteY3" fmla="*/ 506777 h 506777"/>
              <a:gd name="connsiteX4" fmla="*/ 0 w 855188"/>
              <a:gd name="connsiteY4" fmla="*/ 221211 h 506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6777">
                <a:moveTo>
                  <a:pt x="439727" y="0"/>
                </a:moveTo>
                <a:lnTo>
                  <a:pt x="855188" y="221211"/>
                </a:lnTo>
                <a:lnTo>
                  <a:pt x="852808" y="506777"/>
                </a:lnTo>
                <a:lnTo>
                  <a:pt x="0" y="506777"/>
                </a:lnTo>
                <a:lnTo>
                  <a:pt x="0" y="221211"/>
                </a:lnTo>
                <a:close/>
              </a:path>
            </a:pathLst>
          </a:custGeom>
          <a:solidFill>
            <a:srgbClr val="73CDF4"/>
          </a:solidFill>
          <a:ln w="6218" cap="flat">
            <a:noFill/>
            <a:prstDash val="solid"/>
            <a:miter/>
          </a:ln>
        </p:spPr>
        <p:txBody>
          <a:bodyPr rtlCol="0" anchor="ctr"/>
          <a:lstStyle/>
          <a:p>
            <a:endParaRPr lang="en-US" sz="1013"/>
          </a:p>
        </p:txBody>
      </p:sp>
      <p:sp>
        <p:nvSpPr>
          <p:cNvPr id="79" name="Freeform: Shape 78">
            <a:extLst>
              <a:ext uri="{FF2B5EF4-FFF2-40B4-BE49-F238E27FC236}">
                <a16:creationId xmlns:a16="http://schemas.microsoft.com/office/drawing/2014/main" id="{1E218E9C-1291-4C5F-98A9-EB57C5B368AA}"/>
              </a:ext>
            </a:extLst>
          </p:cNvPr>
          <p:cNvSpPr/>
          <p:nvPr userDrawn="1"/>
        </p:nvSpPr>
        <p:spPr>
          <a:xfrm>
            <a:off x="7160201" y="4775355"/>
            <a:ext cx="641391" cy="368145"/>
          </a:xfrm>
          <a:custGeom>
            <a:avLst/>
            <a:gdLst>
              <a:gd name="connsiteX0" fmla="*/ 439727 w 855188"/>
              <a:gd name="connsiteY0" fmla="*/ 0 h 490860"/>
              <a:gd name="connsiteX1" fmla="*/ 855188 w 855188"/>
              <a:gd name="connsiteY1" fmla="*/ 221211 h 490860"/>
              <a:gd name="connsiteX2" fmla="*/ 852941 w 855188"/>
              <a:gd name="connsiteY2" fmla="*/ 490860 h 490860"/>
              <a:gd name="connsiteX3" fmla="*/ 0 w 855188"/>
              <a:gd name="connsiteY3" fmla="*/ 490860 h 490860"/>
              <a:gd name="connsiteX4" fmla="*/ 0 w 855188"/>
              <a:gd name="connsiteY4" fmla="*/ 221211 h 49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490860">
                <a:moveTo>
                  <a:pt x="439727" y="0"/>
                </a:moveTo>
                <a:lnTo>
                  <a:pt x="855188" y="221211"/>
                </a:lnTo>
                <a:lnTo>
                  <a:pt x="852941" y="490860"/>
                </a:lnTo>
                <a:lnTo>
                  <a:pt x="0" y="490860"/>
                </a:lnTo>
                <a:lnTo>
                  <a:pt x="0" y="221211"/>
                </a:lnTo>
                <a:close/>
              </a:path>
            </a:pathLst>
          </a:custGeom>
          <a:solidFill>
            <a:srgbClr val="B6C5EE"/>
          </a:solidFill>
          <a:ln w="6218" cap="flat">
            <a:noFill/>
            <a:prstDash val="solid"/>
            <a:miter/>
          </a:ln>
        </p:spPr>
        <p:txBody>
          <a:bodyPr rtlCol="0" anchor="ctr"/>
          <a:lstStyle/>
          <a:p>
            <a:endParaRPr lang="en-US" sz="1013"/>
          </a:p>
        </p:txBody>
      </p:sp>
      <p:sp>
        <p:nvSpPr>
          <p:cNvPr id="53" name="Freeform: Shape 52">
            <a:extLst>
              <a:ext uri="{FF2B5EF4-FFF2-40B4-BE49-F238E27FC236}">
                <a16:creationId xmlns:a16="http://schemas.microsoft.com/office/drawing/2014/main" id="{05AF648A-4BF7-4F91-9873-44723D668A40}"/>
              </a:ext>
            </a:extLst>
          </p:cNvPr>
          <p:cNvSpPr/>
          <p:nvPr userDrawn="1"/>
        </p:nvSpPr>
        <p:spPr>
          <a:xfrm>
            <a:off x="7519893" y="4143026"/>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sz="1013"/>
          </a:p>
        </p:txBody>
      </p:sp>
      <p:sp>
        <p:nvSpPr>
          <p:cNvPr id="78" name="Freeform: Shape 77">
            <a:extLst>
              <a:ext uri="{FF2B5EF4-FFF2-40B4-BE49-F238E27FC236}">
                <a16:creationId xmlns:a16="http://schemas.microsoft.com/office/drawing/2014/main" id="{FB3F0254-CB27-4424-99C8-5D017646EA18}"/>
              </a:ext>
            </a:extLst>
          </p:cNvPr>
          <p:cNvSpPr/>
          <p:nvPr userDrawn="1"/>
        </p:nvSpPr>
        <p:spPr>
          <a:xfrm>
            <a:off x="7859933" y="4763418"/>
            <a:ext cx="641391" cy="380083"/>
          </a:xfrm>
          <a:custGeom>
            <a:avLst/>
            <a:gdLst>
              <a:gd name="connsiteX0" fmla="*/ 439727 w 855188"/>
              <a:gd name="connsiteY0" fmla="*/ 0 h 506777"/>
              <a:gd name="connsiteX1" fmla="*/ 855188 w 855188"/>
              <a:gd name="connsiteY1" fmla="*/ 221211 h 506777"/>
              <a:gd name="connsiteX2" fmla="*/ 852808 w 855188"/>
              <a:gd name="connsiteY2" fmla="*/ 506777 h 506777"/>
              <a:gd name="connsiteX3" fmla="*/ 0 w 855188"/>
              <a:gd name="connsiteY3" fmla="*/ 506777 h 506777"/>
              <a:gd name="connsiteX4" fmla="*/ 0 w 855188"/>
              <a:gd name="connsiteY4" fmla="*/ 221211 h 506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6777">
                <a:moveTo>
                  <a:pt x="439727" y="0"/>
                </a:moveTo>
                <a:lnTo>
                  <a:pt x="855188" y="221211"/>
                </a:lnTo>
                <a:lnTo>
                  <a:pt x="852808" y="506777"/>
                </a:lnTo>
                <a:lnTo>
                  <a:pt x="0" y="506777"/>
                </a:lnTo>
                <a:lnTo>
                  <a:pt x="0" y="221211"/>
                </a:lnTo>
                <a:close/>
              </a:path>
            </a:pathLst>
          </a:custGeom>
          <a:solidFill>
            <a:srgbClr val="202192"/>
          </a:solidFill>
          <a:ln w="6218" cap="flat">
            <a:noFill/>
            <a:prstDash val="solid"/>
            <a:miter/>
          </a:ln>
        </p:spPr>
        <p:txBody>
          <a:bodyPr rtlCol="0" anchor="ctr"/>
          <a:lstStyle/>
          <a:p>
            <a:endParaRPr lang="en-US" sz="1013"/>
          </a:p>
        </p:txBody>
      </p:sp>
      <p:sp>
        <p:nvSpPr>
          <p:cNvPr id="77" name="Freeform: Shape 76">
            <a:extLst>
              <a:ext uri="{FF2B5EF4-FFF2-40B4-BE49-F238E27FC236}">
                <a16:creationId xmlns:a16="http://schemas.microsoft.com/office/drawing/2014/main" id="{5EAA76B9-A02A-428F-BAAF-F0DB0090BDF7}"/>
              </a:ext>
            </a:extLst>
          </p:cNvPr>
          <p:cNvSpPr/>
          <p:nvPr userDrawn="1"/>
        </p:nvSpPr>
        <p:spPr>
          <a:xfrm>
            <a:off x="8559665" y="4775355"/>
            <a:ext cx="584336" cy="368145"/>
          </a:xfrm>
          <a:custGeom>
            <a:avLst/>
            <a:gdLst>
              <a:gd name="connsiteX0" fmla="*/ 439727 w 779115"/>
              <a:gd name="connsiteY0" fmla="*/ 0 h 490860"/>
              <a:gd name="connsiteX1" fmla="*/ 779115 w 779115"/>
              <a:gd name="connsiteY1" fmla="*/ 180706 h 490860"/>
              <a:gd name="connsiteX2" fmla="*/ 779115 w 779115"/>
              <a:gd name="connsiteY2" fmla="*/ 490860 h 490860"/>
              <a:gd name="connsiteX3" fmla="*/ 0 w 779115"/>
              <a:gd name="connsiteY3" fmla="*/ 490860 h 490860"/>
              <a:gd name="connsiteX4" fmla="*/ 0 w 779115"/>
              <a:gd name="connsiteY4" fmla="*/ 221211 h 49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115" h="490860">
                <a:moveTo>
                  <a:pt x="439727" y="0"/>
                </a:moveTo>
                <a:lnTo>
                  <a:pt x="779115" y="180706"/>
                </a:lnTo>
                <a:lnTo>
                  <a:pt x="779115" y="490860"/>
                </a:lnTo>
                <a:lnTo>
                  <a:pt x="0" y="490860"/>
                </a:lnTo>
                <a:lnTo>
                  <a:pt x="0" y="221211"/>
                </a:lnTo>
                <a:close/>
              </a:path>
            </a:pathLst>
          </a:custGeom>
          <a:solidFill>
            <a:srgbClr val="B6C5EE"/>
          </a:solidFill>
          <a:ln w="6218" cap="flat">
            <a:noFill/>
            <a:prstDash val="solid"/>
            <a:miter/>
          </a:ln>
        </p:spPr>
        <p:txBody>
          <a:bodyPr rtlCol="0" anchor="ctr"/>
          <a:lstStyle/>
          <a:p>
            <a:endParaRPr lang="en-US" sz="1013"/>
          </a:p>
        </p:txBody>
      </p:sp>
      <p:sp>
        <p:nvSpPr>
          <p:cNvPr id="56" name="Freeform: Shape 55">
            <a:extLst>
              <a:ext uri="{FF2B5EF4-FFF2-40B4-BE49-F238E27FC236}">
                <a16:creationId xmlns:a16="http://schemas.microsoft.com/office/drawing/2014/main" id="{9D89CCDF-5339-4E38-A96A-F2FAD84D1289}"/>
              </a:ext>
            </a:extLst>
          </p:cNvPr>
          <p:cNvSpPr/>
          <p:nvPr userDrawn="1"/>
        </p:nvSpPr>
        <p:spPr>
          <a:xfrm>
            <a:off x="8237432" y="1620864"/>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sz="1013"/>
          </a:p>
        </p:txBody>
      </p:sp>
    </p:spTree>
    <p:extLst>
      <p:ext uri="{BB962C8B-B14F-4D97-AF65-F5344CB8AC3E}">
        <p14:creationId xmlns:p14="http://schemas.microsoft.com/office/powerpoint/2010/main" val="26440054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TextBox 3">
            <a:extLst>
              <a:ext uri="{FF2B5EF4-FFF2-40B4-BE49-F238E27FC236}">
                <a16:creationId xmlns:a16="http://schemas.microsoft.com/office/drawing/2014/main" id="{765FB1FE-CEE3-4D4B-8E9E-D5016A38A1DD}"/>
              </a:ext>
            </a:extLst>
          </p:cNvPr>
          <p:cNvSpPr txBox="1"/>
          <p:nvPr userDrawn="1"/>
        </p:nvSpPr>
        <p:spPr>
          <a:xfrm>
            <a:off x="8199628" y="5006453"/>
            <a:ext cx="906261" cy="92333"/>
          </a:xfrm>
          <a:prstGeom prst="rect">
            <a:avLst/>
          </a:prstGeom>
          <a:noFill/>
        </p:spPr>
        <p:txBody>
          <a:bodyPr wrap="square" lIns="0" tIns="0" rIns="0" bIns="0" rtlCol="0">
            <a:spAutoFit/>
          </a:bodyPr>
          <a:lstStyle/>
          <a:p>
            <a:r>
              <a:rPr lang="nl-NL" sz="600" dirty="0">
                <a:solidFill>
                  <a:schemeClr val="bg1"/>
                </a:solidFill>
              </a:rPr>
              <a:t>Classificatie: vertrouwelijk</a:t>
            </a:r>
          </a:p>
        </p:txBody>
      </p:sp>
      <p:cxnSp>
        <p:nvCxnSpPr>
          <p:cNvPr id="11" name="Straight Connector 10">
            <a:extLst>
              <a:ext uri="{FF2B5EF4-FFF2-40B4-BE49-F238E27FC236}">
                <a16:creationId xmlns:a16="http://schemas.microsoft.com/office/drawing/2014/main" id="{2D5F0F23-B0A4-4755-9DB9-BDCC458DEDB4}"/>
              </a:ext>
            </a:extLst>
          </p:cNvPr>
          <p:cNvCxnSpPr/>
          <p:nvPr userDrawn="1"/>
        </p:nvCxnSpPr>
        <p:spPr>
          <a:xfrm>
            <a:off x="8156624" y="5008785"/>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5367597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05362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2571829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7990023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438150" y="1077517"/>
            <a:ext cx="3914775" cy="3231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438150" y="1563291"/>
            <a:ext cx="3914775" cy="1209562"/>
          </a:xfrm>
        </p:spPr>
        <p:txBody>
          <a:bodyPr>
            <a:spAutoFit/>
          </a:bodyPr>
          <a:lstStyle>
            <a:lvl1pPr marL="128588" indent="-128588">
              <a:defRPr lang="en-US" sz="1800" dirty="0"/>
            </a:lvl1pPr>
            <a:lvl2pPr marL="257175" indent="-128588">
              <a:defRPr lang="en-US" dirty="0"/>
            </a:lvl2pPr>
            <a:lvl3pPr marL="385763" indent="-128588">
              <a:defRPr lang="en-US" dirty="0"/>
            </a:lvl3pPr>
            <a:lvl4pPr marL="500063" indent="-114300">
              <a:defRPr lang="en-US" dirty="0"/>
            </a:lvl4pPr>
            <a:lvl5pPr marL="595313" indent="-9048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4798219" y="1077517"/>
            <a:ext cx="3914775" cy="3231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4798219" y="1563291"/>
            <a:ext cx="3914775" cy="1209562"/>
          </a:xfrm>
        </p:spPr>
        <p:txBody>
          <a:bodyPr>
            <a:spAutoFit/>
          </a:bodyPr>
          <a:lstStyle>
            <a:lvl1pPr marL="128588" indent="-128588">
              <a:defRPr lang="en-US" sz="1800" dirty="0"/>
            </a:lvl1pPr>
            <a:lvl2pPr marL="257175" indent="-128588">
              <a:defRPr lang="en-US" dirty="0"/>
            </a:lvl2pPr>
            <a:lvl3pPr marL="385763" indent="-128588">
              <a:defRPr lang="en-US" dirty="0"/>
            </a:lvl3pPr>
            <a:lvl4pPr marL="514350" indent="-102394">
              <a:defRPr lang="en-US" dirty="0"/>
            </a:lvl4pPr>
            <a:lvl5pPr marL="595313" indent="-9048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254626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438150" y="1077517"/>
            <a:ext cx="3914775" cy="3231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441723" y="1560909"/>
            <a:ext cx="3911203" cy="1163395"/>
          </a:xfrm>
        </p:spPr>
        <p:txBody>
          <a:bodyPr/>
          <a:lstStyle>
            <a:lvl1pPr>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4798219" y="1077517"/>
            <a:ext cx="3914775" cy="3231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4795839" y="1560909"/>
            <a:ext cx="3911203" cy="1163395"/>
          </a:xfrm>
        </p:spPr>
        <p:txBody>
          <a:bodyPr/>
          <a:lstStyle>
            <a:lvl1pPr>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8472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9"/>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438913" y="1078706"/>
            <a:ext cx="2448306" cy="507831"/>
          </a:xfrm>
        </p:spPr>
        <p:txBody>
          <a:bodyPr anchor="t"/>
          <a:lstStyle>
            <a:lvl1pPr marL="0" indent="0">
              <a:spcBef>
                <a:spcPts val="0"/>
              </a:spcBef>
              <a:buNone/>
              <a:defRPr sz="165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438913" y="1793081"/>
            <a:ext cx="2448306" cy="1320362"/>
          </a:xfrm>
        </p:spPr>
        <p:txBody>
          <a:bodyPr wrap="square">
            <a:spAutoFit/>
          </a:bodyPr>
          <a:lstStyle>
            <a:lvl1pPr marL="132160" indent="-132160">
              <a:defRPr lang="en-US" sz="1500" dirty="0"/>
            </a:lvl1pPr>
            <a:lvl2pPr marL="241697" indent="-113110">
              <a:defRPr lang="en-US" sz="1350" dirty="0"/>
            </a:lvl2pPr>
            <a:lvl3pPr marL="350044" indent="-103585">
              <a:defRPr lang="en-US" dirty="0"/>
            </a:lvl3pPr>
            <a:lvl4pPr marL="446485" indent="-96441">
              <a:defRPr lang="en-US" dirty="0"/>
            </a:lvl4pPr>
            <a:lvl5pPr marL="548879" indent="-9167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3347847" y="1078706"/>
            <a:ext cx="2448306" cy="507831"/>
          </a:xfrm>
        </p:spPr>
        <p:txBody>
          <a:bodyPr anchor="t"/>
          <a:lstStyle>
            <a:lvl1pPr marL="0" indent="0">
              <a:spcBef>
                <a:spcPts val="0"/>
              </a:spcBef>
              <a:buNone/>
              <a:defRPr sz="165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3347847" y="1788101"/>
            <a:ext cx="2448306" cy="1320362"/>
          </a:xfrm>
        </p:spPr>
        <p:txBody>
          <a:bodyPr wrap="square">
            <a:spAutoFit/>
          </a:bodyPr>
          <a:lstStyle>
            <a:lvl1pPr marL="132160" indent="-132160">
              <a:defRPr lang="en-US" sz="1500" dirty="0"/>
            </a:lvl1pPr>
            <a:lvl2pPr marL="298847" indent="-127397">
              <a:defRPr lang="en-US" sz="1350" dirty="0"/>
            </a:lvl2pPr>
            <a:lvl3pPr marL="416719" indent="-117872">
              <a:defRPr lang="en-US" dirty="0"/>
            </a:lvl3pPr>
            <a:lvl4pPr marL="514350" indent="-102394">
              <a:defRPr lang="en-US" dirty="0"/>
            </a:lvl4pPr>
            <a:lvl5pPr marL="600075" indent="-8334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6256781" y="1078706"/>
            <a:ext cx="2448306" cy="507831"/>
          </a:xfrm>
        </p:spPr>
        <p:txBody>
          <a:bodyPr anchor="t"/>
          <a:lstStyle>
            <a:lvl1pPr marL="0" indent="0">
              <a:spcBef>
                <a:spcPts val="0"/>
              </a:spcBef>
              <a:buNone/>
              <a:defRPr sz="165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6256781" y="1793081"/>
            <a:ext cx="2448306" cy="1320362"/>
          </a:xfrm>
        </p:spPr>
        <p:txBody>
          <a:bodyPr wrap="square">
            <a:spAutoFit/>
          </a:bodyPr>
          <a:lstStyle>
            <a:lvl1pPr marL="132160" indent="-132160">
              <a:defRPr lang="en-US" sz="1500" dirty="0"/>
            </a:lvl1pPr>
            <a:lvl2pPr marL="298847" indent="-127397">
              <a:defRPr lang="en-US" sz="1350" dirty="0"/>
            </a:lvl2pPr>
            <a:lvl3pPr marL="416719" indent="-117872">
              <a:defRPr lang="en-US" dirty="0"/>
            </a:lvl3pPr>
            <a:lvl4pPr marL="514350" indent="-102394">
              <a:defRPr lang="en-US" dirty="0"/>
            </a:lvl4pPr>
            <a:lvl5pPr marL="600075" indent="-8334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9065818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9"/>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438151" y="1078707"/>
            <a:ext cx="1899047" cy="461665"/>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438151" y="1712337"/>
            <a:ext cx="1899047" cy="127419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2559844" y="1078707"/>
            <a:ext cx="1900238" cy="461665"/>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559844" y="1707357"/>
            <a:ext cx="1899047" cy="127419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4683157" y="1078707"/>
            <a:ext cx="1899047" cy="461665"/>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4683157" y="1712337"/>
            <a:ext cx="1899047" cy="127419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6804850" y="1078707"/>
            <a:ext cx="1900238" cy="461665"/>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6804850" y="1707357"/>
            <a:ext cx="1899047" cy="127419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2445239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9"/>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438150" y="1078707"/>
            <a:ext cx="1474470" cy="369332"/>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438150" y="1712337"/>
            <a:ext cx="1474470" cy="1089529"/>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136755" y="1078707"/>
            <a:ext cx="1474470" cy="369332"/>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136755" y="1707357"/>
            <a:ext cx="1474470" cy="1089529"/>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3835361" y="1078707"/>
            <a:ext cx="1474470" cy="369332"/>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3835361" y="1712337"/>
            <a:ext cx="1474470" cy="1089529"/>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5533966" y="1078707"/>
            <a:ext cx="1474470" cy="369332"/>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5533966" y="1707357"/>
            <a:ext cx="1474470" cy="1089529"/>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7232571" y="1078707"/>
            <a:ext cx="1474470" cy="369332"/>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7232571" y="1707357"/>
            <a:ext cx="1474470" cy="1089529"/>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790150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425862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endParaRPr lang="en-US" dirty="0"/>
          </a:p>
        </p:txBody>
      </p:sp>
      <p:sp>
        <p:nvSpPr>
          <p:cNvPr id="4" name="TextBox 3">
            <a:extLst>
              <a:ext uri="{FF2B5EF4-FFF2-40B4-BE49-F238E27FC236}">
                <a16:creationId xmlns:a16="http://schemas.microsoft.com/office/drawing/2014/main" id="{E181335E-5BEA-4F13-93A3-E32B1C131F72}"/>
              </a:ext>
            </a:extLst>
          </p:cNvPr>
          <p:cNvSpPr txBox="1"/>
          <p:nvPr userDrawn="1"/>
        </p:nvSpPr>
        <p:spPr>
          <a:xfrm>
            <a:off x="8199628" y="5006453"/>
            <a:ext cx="906261" cy="92333"/>
          </a:xfrm>
          <a:prstGeom prst="rect">
            <a:avLst/>
          </a:prstGeom>
          <a:noFill/>
        </p:spPr>
        <p:txBody>
          <a:bodyPr wrap="square" lIns="0" tIns="0" rIns="0" bIns="0" rtlCol="0">
            <a:spAutoFit/>
          </a:bodyPr>
          <a:lstStyle/>
          <a:p>
            <a:r>
              <a:rPr lang="nl-NL" sz="600" dirty="0">
                <a:solidFill>
                  <a:schemeClr val="bg1"/>
                </a:solidFill>
              </a:rPr>
              <a:t>Classificatie: vertrouwelijk</a:t>
            </a:r>
          </a:p>
        </p:txBody>
      </p:sp>
      <p:cxnSp>
        <p:nvCxnSpPr>
          <p:cNvPr id="11" name="Straight Connector 10">
            <a:extLst>
              <a:ext uri="{FF2B5EF4-FFF2-40B4-BE49-F238E27FC236}">
                <a16:creationId xmlns:a16="http://schemas.microsoft.com/office/drawing/2014/main" id="{1F005DA9-5760-4567-96C3-04D71AD43CBF}"/>
              </a:ext>
            </a:extLst>
          </p:cNvPr>
          <p:cNvCxnSpPr/>
          <p:nvPr userDrawn="1"/>
        </p:nvCxnSpPr>
        <p:spPr>
          <a:xfrm>
            <a:off x="8156624" y="5008785"/>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41198" y="2156252"/>
            <a:ext cx="3095769" cy="830997"/>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59970966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0499974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1512152"/>
            <a:ext cx="3118772"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4000500" y="0"/>
            <a:ext cx="5143500" cy="5143500"/>
          </a:xfrm>
          <a:blipFill>
            <a:blip r:embed="rId2"/>
            <a:stretch>
              <a:fillRect/>
            </a:stretch>
          </a:blipFill>
        </p:spPr>
        <p:txBody>
          <a:bodyPr lIns="0" tIns="237744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56809602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119963" cy="830997"/>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000500" y="0"/>
            <a:ext cx="5143500" cy="5143500"/>
          </a:xfrm>
          <a:blipFill>
            <a:blip r:embed="rId2"/>
            <a:stretch>
              <a:fillRect/>
            </a:stretch>
          </a:blipFill>
        </p:spPr>
        <p:txBody>
          <a:bodyPr lIns="0" tIns="237744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61249442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441198" y="2234804"/>
            <a:ext cx="3122344" cy="646331"/>
          </a:xfrm>
        </p:spPr>
        <p:txBody>
          <a:bodyPr anchor="t"/>
          <a:lstStyle>
            <a:lvl1pPr>
              <a:defRPr sz="21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4000500" y="0"/>
            <a:ext cx="5143500" cy="5143500"/>
          </a:xfrm>
          <a:blipFill>
            <a:blip r:embed="rId2"/>
            <a:stretch>
              <a:fillRect/>
            </a:stretch>
          </a:blipFill>
        </p:spPr>
        <p:txBody>
          <a:bodyPr lIns="0" tIns="237744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82899837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5143500"/>
          </a:xfrm>
          <a:blipFill>
            <a:blip r:embed="rId2"/>
            <a:stretch>
              <a:fillRect/>
            </a:stretch>
          </a:blipFill>
        </p:spPr>
        <p:txBody>
          <a:bodyPr wrap="none" bIns="15544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2743200"/>
            <a:ext cx="9144000" cy="24003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27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379754638"/>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5143500"/>
          </a:xfrm>
          <a:blipFill>
            <a:blip r:embed="rId2"/>
            <a:stretch>
              <a:fillRect/>
            </a:stretch>
          </a:blipFill>
        </p:spPr>
        <p:txBody>
          <a:bodyPr wrap="none" bIns="15544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4251960" cy="51435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27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854195575"/>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5143500"/>
          </a:xfrm>
          <a:blipFill>
            <a:blip r:embed="rId2"/>
            <a:stretch>
              <a:fillRect/>
            </a:stretch>
          </a:blipFill>
        </p:spPr>
        <p:txBody>
          <a:bodyPr wrap="none" bIns="15544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4892040" y="0"/>
            <a:ext cx="4251960" cy="51435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27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55352142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41197" y="4077096"/>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9144000" cy="3429000"/>
          </a:xfrm>
          <a:blipFill>
            <a:blip r:embed="rId2"/>
            <a:stretch>
              <a:fillRect/>
            </a:stretch>
          </a:blipFill>
        </p:spPr>
        <p:txBody>
          <a:bodyPr vert="horz" wrap="square" lIns="0" tIns="1280160" rIns="0" bIns="0" rtlCol="0" anchor="t" anchorCtr="0">
            <a:noAutofit/>
          </a:bodyPr>
          <a:lstStyle>
            <a:lvl1pPr marL="0" indent="0" algn="ctr">
              <a:buNone/>
              <a:defRPr lang="en-US" sz="10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54767320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41197" y="649715"/>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786" y="1714500"/>
            <a:ext cx="9144000" cy="3429000"/>
          </a:xfrm>
          <a:blipFill>
            <a:blip r:embed="rId2"/>
            <a:stretch>
              <a:fillRect/>
            </a:stretch>
          </a:blipFill>
        </p:spPr>
        <p:txBody>
          <a:bodyPr vert="horz" wrap="square" lIns="0" tIns="1371600" rIns="0" bIns="0" rtlCol="0" anchor="t" anchorCtr="0">
            <a:noAutofit/>
          </a:bodyPr>
          <a:lstStyle>
            <a:lvl1pPr marL="0" indent="0" algn="ctr">
              <a:buNone/>
              <a:defRPr lang="en-US" sz="10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43736684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Microservices, Messaging, Kafka and Dapr - Fontys - November 2022</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7743000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4025646" cy="2606040"/>
          </a:xfrm>
          <a:blipFill>
            <a:blip r:embed="rId2"/>
            <a:stretch>
              <a:fillRect/>
            </a:stretch>
          </a:blipFill>
        </p:spPr>
        <p:txBody>
          <a:bodyPr vert="horz" wrap="square" lIns="0" tIns="0" rIns="0" bIns="1005840" rtlCol="0" anchor="ctr" anchorCtr="0">
            <a:noAutofit/>
          </a:bodyPr>
          <a:lstStyle>
            <a:lvl1pPr marL="0" indent="0" algn="ctr">
              <a:buNone/>
              <a:defRPr lang="en-US" sz="7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4679441" y="1519238"/>
            <a:ext cx="4025646" cy="2606040"/>
          </a:xfrm>
          <a:blipFill>
            <a:blip r:embed="rId3"/>
            <a:stretch>
              <a:fillRect/>
            </a:stretch>
          </a:blipFill>
        </p:spPr>
        <p:txBody>
          <a:bodyPr vert="horz" wrap="square" lIns="0" tIns="0" rIns="0" bIns="1005840" rtlCol="0" anchor="ctr" anchorCtr="0">
            <a:noAutofit/>
          </a:bodyPr>
          <a:lstStyle>
            <a:lvl1pPr marL="0" indent="0" algn="ctr">
              <a:buNone/>
              <a:defRPr lang="en-US" sz="7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04623608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268980" y="1519238"/>
            <a:ext cx="2606040" cy="2606040"/>
          </a:xfrm>
          <a:blipFill>
            <a:blip r:embed="rId3"/>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099047" y="1519238"/>
            <a:ext cx="2606040" cy="2606040"/>
          </a:xfrm>
          <a:blipFill>
            <a:blip r:embed="rId4"/>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43321416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2560431" y="1519238"/>
            <a:ext cx="1899666" cy="1899666"/>
          </a:xfrm>
          <a:blipFill>
            <a:blip r:embed="rId3"/>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4683903" y="1519238"/>
            <a:ext cx="1899666" cy="1899666"/>
          </a:xfrm>
          <a:blipFill>
            <a:blip r:embed="rId4"/>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6805421" y="1519238"/>
            <a:ext cx="1899666" cy="1899666"/>
          </a:xfrm>
          <a:blipFill>
            <a:blip r:embed="rId5"/>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03865812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41197" y="649930"/>
            <a:ext cx="8263890" cy="4154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4000500"/>
            <a:ext cx="3669030" cy="207749"/>
          </a:xfrm>
        </p:spPr>
        <p:txBody>
          <a:bodyPr/>
          <a:lstStyle>
            <a:lvl1pPr marL="0" indent="0" algn="ctr">
              <a:spcBef>
                <a:spcPts val="0"/>
              </a:spcBef>
              <a:buNone/>
              <a:defRPr sz="135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1714500"/>
            <a:ext cx="4546854" cy="2105406"/>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036058" y="4000500"/>
            <a:ext cx="3669030" cy="207749"/>
          </a:xfrm>
        </p:spPr>
        <p:txBody>
          <a:bodyPr/>
          <a:lstStyle>
            <a:lvl1pPr marL="0" indent="0" algn="ctr">
              <a:spcBef>
                <a:spcPts val="0"/>
              </a:spcBef>
              <a:buNone/>
              <a:defRPr sz="135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597146" y="1714500"/>
            <a:ext cx="4546854" cy="2105406"/>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2802743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41197" y="649929"/>
            <a:ext cx="8263890" cy="4154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3600450"/>
            <a:ext cx="2139696"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1714500"/>
            <a:ext cx="3017520" cy="1714500"/>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502152" y="3599557"/>
            <a:ext cx="2139696"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3240" y="1714500"/>
            <a:ext cx="3017520" cy="1714500"/>
          </a:xfrm>
          <a:blipFill>
            <a:blip r:embed="rId3"/>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565392" y="3599558"/>
            <a:ext cx="2139696"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6480" y="1714500"/>
            <a:ext cx="3017520" cy="1714500"/>
          </a:xfrm>
          <a:blipFill>
            <a:blip r:embed="rId4"/>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9084422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41197" y="649930"/>
            <a:ext cx="8263890" cy="4154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3600450"/>
            <a:ext cx="1371600"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1714500"/>
            <a:ext cx="2249424" cy="1714500"/>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37104" y="3599557"/>
            <a:ext cx="1371600"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298192" y="1714500"/>
            <a:ext cx="2249424" cy="1714500"/>
          </a:xfrm>
          <a:blipFill>
            <a:blip r:embed="rId3"/>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035296" y="3599558"/>
            <a:ext cx="1371600"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596384" y="1714500"/>
            <a:ext cx="2249424" cy="1714500"/>
          </a:xfrm>
          <a:blipFill>
            <a:blip r:embed="rId4"/>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333488" y="3599557"/>
            <a:ext cx="1371600"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6894576" y="1714500"/>
            <a:ext cx="2249424" cy="1714500"/>
          </a:xfrm>
          <a:blipFill>
            <a:blip r:embed="rId5"/>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22947488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41197" y="649930"/>
            <a:ext cx="8263890" cy="4154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19456" y="3600450"/>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1714500"/>
            <a:ext cx="1789938" cy="1714500"/>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057972" y="3599557"/>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1838516" y="1714500"/>
            <a:ext cx="1789938" cy="1714500"/>
          </a:xfrm>
          <a:blipFill>
            <a:blip r:embed="rId3"/>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3896487" y="3599558"/>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3677031" y="1714500"/>
            <a:ext cx="1789938" cy="1714500"/>
          </a:xfrm>
          <a:blipFill>
            <a:blip r:embed="rId4"/>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5735003" y="3599557"/>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5515547" y="1714500"/>
            <a:ext cx="1789938" cy="1714500"/>
          </a:xfrm>
          <a:blipFill>
            <a:blip r:embed="rId5"/>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7573518" y="3599557"/>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7354062" y="1714500"/>
            <a:ext cx="1789938" cy="1714500"/>
          </a:xfrm>
          <a:blipFill>
            <a:blip r:embed="rId6"/>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2727403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41197" y="652311"/>
            <a:ext cx="8263890" cy="4154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944297" y="1576378"/>
            <a:ext cx="1462680" cy="146268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41197" y="3253941"/>
            <a:ext cx="2468880" cy="207749"/>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840660" y="1576378"/>
            <a:ext cx="1462680" cy="146268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337560" y="3253941"/>
            <a:ext cx="2468880" cy="207749"/>
          </a:xfrm>
        </p:spPr>
        <p:txBody>
          <a:bodyPr/>
          <a:lstStyle>
            <a:lvl1pPr marL="0" indent="0" algn="ctr">
              <a:spcBef>
                <a:spcPts val="0"/>
              </a:spcBef>
              <a:buNone/>
              <a:defRPr sz="135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737023" y="1576378"/>
            <a:ext cx="1462680" cy="146268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33923" y="3253941"/>
            <a:ext cx="2468880" cy="207749"/>
          </a:xfrm>
        </p:spPr>
        <p:txBody>
          <a:bodyPr/>
          <a:lstStyle>
            <a:lvl1pPr marL="0" indent="0" algn="ctr">
              <a:spcBef>
                <a:spcPts val="0"/>
              </a:spcBef>
              <a:buNone/>
              <a:defRPr sz="135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97016666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41197" y="647844"/>
            <a:ext cx="8263890" cy="4154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38150" y="1714500"/>
            <a:ext cx="1735074" cy="1735074"/>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38150" y="360045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615438" y="1714500"/>
            <a:ext cx="1735074" cy="1735074"/>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615438" y="360045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4792725" y="1714500"/>
            <a:ext cx="1735074" cy="1735074"/>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4792725" y="360045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6970013" y="1714500"/>
            <a:ext cx="1735074" cy="1735074"/>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6970013" y="360045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8022996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41197" y="647844"/>
            <a:ext cx="8263890" cy="4154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38150" y="1714500"/>
            <a:ext cx="1303020" cy="130302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38150" y="3176588"/>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179130" y="1714500"/>
            <a:ext cx="1303020" cy="130302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179130" y="3176588"/>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3920490" y="1714500"/>
            <a:ext cx="1303020" cy="130302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3920490" y="3176588"/>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5661089" y="1714500"/>
            <a:ext cx="1303020" cy="130302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5661089" y="3176588"/>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7402067" y="1714500"/>
            <a:ext cx="1303020" cy="130302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7402067" y="3176588"/>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31366861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Microservices, Messaging, Kafka and Dapr - Fontys - November 2022</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38913" y="1732359"/>
            <a:ext cx="2386520" cy="415498"/>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3267075" y="1732360"/>
            <a:ext cx="5439966" cy="323165"/>
          </a:xfrm>
        </p:spPr>
        <p:txBody>
          <a:bodyPr anchor="t"/>
          <a:lstStyle>
            <a:lvl1pPr marL="173831" indent="-173831">
              <a:spcAft>
                <a:spcPts val="45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438912" y="1514475"/>
            <a:ext cx="238658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3265893" y="1514475"/>
            <a:ext cx="5441149"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89944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2362811"/>
            <a:ext cx="2386520" cy="4154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2408977"/>
            <a:ext cx="5000625" cy="323165"/>
          </a:xfrm>
        </p:spPr>
        <p:txBody>
          <a:bodyPr anchor="ctr"/>
          <a:lstStyle>
            <a:lvl1pPr marL="173831" indent="-173831">
              <a:spcAft>
                <a:spcPts val="45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3267075" y="1933575"/>
            <a:ext cx="0" cy="127635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77589691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9144000" cy="51435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2841269" cy="415370"/>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4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3579" y="532685"/>
            <a:ext cx="8263890" cy="276999"/>
          </a:xfrm>
        </p:spPr>
        <p:txBody>
          <a:bodyPr/>
          <a:lstStyle>
            <a:lvl1pPr marL="0" indent="0">
              <a:buNone/>
              <a:tabLst/>
              <a:defRPr sz="1800">
                <a:solidFill>
                  <a:srgbClr val="000000"/>
                </a:solidFill>
                <a:latin typeface="Consolas" panose="020B0609020204030204" pitchFamily="49" charset="0"/>
                <a:cs typeface="Consolas" panose="020B0609020204030204" pitchFamily="49" charset="0"/>
              </a:defRPr>
            </a:lvl1pPr>
            <a:lvl2pPr marL="259915" indent="0">
              <a:buNone/>
              <a:tabLst>
                <a:tab pos="258366" algn="l"/>
              </a:tabLst>
              <a:defRPr sz="1800">
                <a:solidFill>
                  <a:schemeClr val="tx1"/>
                </a:solidFill>
                <a:latin typeface="Consolas" panose="020B0609020204030204" pitchFamily="49" charset="0"/>
                <a:cs typeface="Consolas" panose="020B0609020204030204" pitchFamily="49" charset="0"/>
              </a:defRPr>
            </a:lvl2pPr>
            <a:lvl3pPr marL="438455" indent="0">
              <a:buNone/>
              <a:tabLst>
                <a:tab pos="427435" algn="l"/>
              </a:tabLst>
              <a:defRPr sz="1800">
                <a:solidFill>
                  <a:schemeClr val="tx1"/>
                </a:solidFill>
                <a:latin typeface="Consolas" panose="020B0609020204030204" pitchFamily="49" charset="0"/>
                <a:cs typeface="Consolas" panose="020B0609020204030204" pitchFamily="49" charset="0"/>
              </a:defRPr>
            </a:lvl3pPr>
            <a:lvl4pPr marL="610922" indent="0">
              <a:buNone/>
              <a:tabLst>
                <a:tab pos="600075" algn="l"/>
              </a:tabLst>
              <a:defRPr sz="1800">
                <a:solidFill>
                  <a:schemeClr val="tx1"/>
                </a:solidFill>
                <a:latin typeface="Consolas" panose="020B0609020204030204" pitchFamily="49" charset="0"/>
                <a:cs typeface="Consolas" panose="020B0609020204030204" pitchFamily="49" charset="0"/>
              </a:defRPr>
            </a:lvl4pPr>
            <a:lvl5pPr marL="788248" indent="0">
              <a:buNone/>
              <a:tabLst>
                <a:tab pos="771525" algn="l"/>
              </a:tabLst>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98845141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077516"/>
            <a:ext cx="9144000" cy="406598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077516"/>
            <a:ext cx="2841269" cy="369204"/>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4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574483"/>
            <a:ext cx="8263890" cy="276999"/>
          </a:xfrm>
        </p:spPr>
        <p:txBody>
          <a:bodyPr/>
          <a:lstStyle>
            <a:lvl1pPr marL="0" indent="0">
              <a:buNone/>
              <a:tabLst/>
              <a:defRPr sz="1800">
                <a:solidFill>
                  <a:srgbClr val="000000"/>
                </a:solidFill>
                <a:latin typeface="Consolas" panose="020B0609020204030204" pitchFamily="49" charset="0"/>
                <a:cs typeface="Consolas" panose="020B0609020204030204" pitchFamily="49" charset="0"/>
              </a:defRPr>
            </a:lvl1pPr>
            <a:lvl2pPr marL="259915" indent="0">
              <a:buNone/>
              <a:tabLst>
                <a:tab pos="258366" algn="l"/>
              </a:tabLst>
              <a:defRPr sz="1800">
                <a:solidFill>
                  <a:schemeClr val="tx1"/>
                </a:solidFill>
                <a:latin typeface="Consolas" panose="020B0609020204030204" pitchFamily="49" charset="0"/>
                <a:cs typeface="Consolas" panose="020B0609020204030204" pitchFamily="49" charset="0"/>
              </a:defRPr>
            </a:lvl2pPr>
            <a:lvl3pPr marL="438455" indent="0">
              <a:buNone/>
              <a:tabLst>
                <a:tab pos="427435" algn="l"/>
              </a:tabLst>
              <a:defRPr sz="1800">
                <a:solidFill>
                  <a:schemeClr val="tx1"/>
                </a:solidFill>
                <a:latin typeface="Consolas" panose="020B0609020204030204" pitchFamily="49" charset="0"/>
                <a:cs typeface="Consolas" panose="020B0609020204030204" pitchFamily="49" charset="0"/>
              </a:defRPr>
            </a:lvl3pPr>
            <a:lvl4pPr marL="610922" indent="0">
              <a:buNone/>
              <a:tabLst>
                <a:tab pos="600075" algn="l"/>
              </a:tabLst>
              <a:defRPr sz="1800">
                <a:solidFill>
                  <a:schemeClr val="tx1"/>
                </a:solidFill>
                <a:latin typeface="Consolas" panose="020B0609020204030204" pitchFamily="49" charset="0"/>
                <a:cs typeface="Consolas" panose="020B0609020204030204" pitchFamily="49" charset="0"/>
              </a:defRPr>
            </a:lvl4pPr>
            <a:lvl5pPr marL="788248" indent="0">
              <a:buNone/>
              <a:tabLst>
                <a:tab pos="771525" algn="l"/>
              </a:tabLst>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1873760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39793" y="923011"/>
            <a:ext cx="8263890" cy="276999"/>
          </a:xfrm>
        </p:spPr>
        <p:txBody>
          <a:bodyPr wrap="square">
            <a:spAutoFit/>
          </a:bodyPr>
          <a:lstStyle>
            <a:lvl1pPr marL="0" indent="0">
              <a:spcBef>
                <a:spcPts val="450"/>
              </a:spcBef>
              <a:spcAft>
                <a:spcPts val="0"/>
              </a:spcAft>
              <a:buNone/>
              <a:defRPr sz="1800">
                <a:solidFill>
                  <a:schemeClr val="tx1"/>
                </a:solidFill>
                <a:latin typeface="+mn-lt"/>
                <a:cs typeface="Segoe UI" panose="020B0502040204020203" pitchFamily="34" charset="0"/>
              </a:defRPr>
            </a:lvl1pPr>
            <a:lvl2pPr marL="171398" indent="0">
              <a:buNone/>
              <a:defRPr sz="180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120353"/>
            <a:ext cx="9144000" cy="302314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120354"/>
            <a:ext cx="2841269" cy="369204"/>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9792" y="2618414"/>
            <a:ext cx="8263890" cy="276999"/>
          </a:xfrm>
        </p:spPr>
        <p:txBody>
          <a:bodyPr/>
          <a:lstStyle>
            <a:lvl1pPr marL="0" indent="0">
              <a:buNone/>
              <a:tabLst/>
              <a:defRPr sz="1800">
                <a:solidFill>
                  <a:srgbClr val="000000"/>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2049894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9144000" cy="302314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41197" y="3168436"/>
            <a:ext cx="8263890" cy="369332"/>
          </a:xfrm>
        </p:spPr>
        <p:txBody>
          <a:bodyPr/>
          <a:lstStyle>
            <a:lvl1pPr>
              <a:defRPr sz="24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2841269" cy="369204"/>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9792" y="495381"/>
            <a:ext cx="8263890" cy="276999"/>
          </a:xfrm>
        </p:spPr>
        <p:txBody>
          <a:bodyPr/>
          <a:lstStyle>
            <a:lvl1pPr marL="0" indent="0">
              <a:buNone/>
              <a:tabLst/>
              <a:defRPr sz="1800">
                <a:solidFill>
                  <a:srgbClr val="000000"/>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43364" y="3747379"/>
            <a:ext cx="8263890" cy="276999"/>
          </a:xfrm>
        </p:spPr>
        <p:txBody>
          <a:bodyPr wrap="square">
            <a:spAutoFit/>
          </a:bodyPr>
          <a:lstStyle>
            <a:lvl1pPr marL="0" indent="0">
              <a:spcBef>
                <a:spcPts val="450"/>
              </a:spcBef>
              <a:spcAft>
                <a:spcPts val="0"/>
              </a:spcAft>
              <a:buNone/>
              <a:defRPr sz="1800">
                <a:solidFill>
                  <a:schemeClr val="tx1"/>
                </a:solidFill>
                <a:latin typeface="+mn-lt"/>
                <a:cs typeface="Segoe UI" panose="020B0502040204020203" pitchFamily="34" charset="0"/>
              </a:defRPr>
            </a:lvl1pPr>
            <a:lvl2pPr marL="171398" indent="0">
              <a:buNone/>
              <a:defRPr sz="180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Tree>
    <p:extLst>
      <p:ext uri="{BB962C8B-B14F-4D97-AF65-F5344CB8AC3E}">
        <p14:creationId xmlns:p14="http://schemas.microsoft.com/office/powerpoint/2010/main" val="104832911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441198" y="342901"/>
            <a:ext cx="3030665" cy="369332"/>
          </a:xfrm>
        </p:spPr>
        <p:txBody>
          <a:bodyPr/>
          <a:lstStyle>
            <a:lvl1pPr>
              <a:defRPr sz="24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441724" y="1003604"/>
            <a:ext cx="3030139" cy="276999"/>
          </a:xfrm>
        </p:spPr>
        <p:txBody>
          <a:bodyPr wrap="square">
            <a:spAutoFit/>
          </a:bodyPr>
          <a:lstStyle>
            <a:lvl1pPr marL="0" indent="0">
              <a:lnSpc>
                <a:spcPct val="100000"/>
              </a:lnSpc>
              <a:spcBef>
                <a:spcPts val="450"/>
              </a:spcBef>
              <a:spcAft>
                <a:spcPts val="0"/>
              </a:spcAft>
              <a:buNone/>
              <a:defRPr sz="18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5"/>
              </a:spcBef>
              <a:spcAft>
                <a:spcPts val="45"/>
              </a:spcAft>
              <a:buNone/>
              <a:defRPr sz="1800" b="0" i="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3904488" y="0"/>
            <a:ext cx="5239512" cy="51435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3908822" y="0"/>
            <a:ext cx="2841269" cy="415370"/>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50544" y="531890"/>
            <a:ext cx="4351471" cy="276999"/>
          </a:xfrm>
        </p:spPr>
        <p:txBody>
          <a:bodyPr/>
          <a:lstStyle>
            <a:lvl1pPr marL="0" indent="0">
              <a:buNone/>
              <a:tabLst/>
              <a:defRPr sz="1800">
                <a:solidFill>
                  <a:srgbClr val="2F2F2F"/>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1393526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5239512" cy="51435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5681662" y="342901"/>
            <a:ext cx="3023425" cy="369332"/>
          </a:xfrm>
        </p:spPr>
        <p:txBody>
          <a:bodyPr/>
          <a:lstStyle>
            <a:lvl1pPr>
              <a:defRPr sz="24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2841269" cy="415370"/>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8150" y="529508"/>
            <a:ext cx="4364831" cy="276999"/>
          </a:xfrm>
        </p:spPr>
        <p:txBody>
          <a:bodyPr/>
          <a:lstStyle>
            <a:lvl1pPr marL="0" indent="0">
              <a:buNone/>
              <a:defRPr sz="1800">
                <a:solidFill>
                  <a:srgbClr val="2F2F2F"/>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681662" y="1002506"/>
            <a:ext cx="3025379" cy="276999"/>
          </a:xfrm>
        </p:spPr>
        <p:txBody>
          <a:bodyPr wrap="square">
            <a:spAutoFit/>
          </a:bodyPr>
          <a:lstStyle>
            <a:lvl1pPr marL="0" indent="0">
              <a:lnSpc>
                <a:spcPct val="100000"/>
              </a:lnSpc>
              <a:spcBef>
                <a:spcPts val="450"/>
              </a:spcBef>
              <a:spcAft>
                <a:spcPts val="0"/>
              </a:spcAft>
              <a:buNone/>
              <a:defRPr sz="18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5"/>
              </a:spcBef>
              <a:spcAft>
                <a:spcPts val="45"/>
              </a:spcAft>
              <a:buNone/>
              <a:defRPr sz="1800" b="0" i="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Tree>
    <p:extLst>
      <p:ext uri="{BB962C8B-B14F-4D97-AF65-F5344CB8AC3E}">
        <p14:creationId xmlns:p14="http://schemas.microsoft.com/office/powerpoint/2010/main" val="150041671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43000" y="2508697"/>
            <a:ext cx="6858000" cy="457049"/>
          </a:xfrm>
          <a:noFill/>
        </p:spPr>
        <p:txBody>
          <a:bodyPr lIns="0" tIns="0" rIns="0" bIns="0" anchor="b" anchorCtr="0">
            <a:spAutoFit/>
          </a:bodyPr>
          <a:lstStyle>
            <a:lvl1pPr algn="ctr" defTabSz="699557" rtl="0" eaLnBrk="1" latinLnBrk="0" hangingPunct="1">
              <a:lnSpc>
                <a:spcPct val="90000"/>
              </a:lnSpc>
              <a:spcBef>
                <a:spcPct val="0"/>
              </a:spcBef>
              <a:buNone/>
              <a:defRPr lang="en-US" sz="3300" b="0" kern="1200" cap="none" spc="-38" baseline="0" dirty="0">
                <a:ln w="3175">
                  <a:noFill/>
                </a:ln>
                <a:solidFill>
                  <a:schemeClr val="tx1"/>
                </a:solidFill>
                <a:effectLst/>
                <a:latin typeface="+mj-lt"/>
                <a:ea typeface="+mn-ea"/>
                <a:cs typeface="Segoe UI" pitchFamily="34" charset="0"/>
              </a:defRPr>
            </a:lvl1pPr>
          </a:lstStyle>
          <a:p>
            <a:r>
              <a:rPr lang="en-US"/>
              <a:t>Demo title</a:t>
            </a:r>
          </a:p>
        </p:txBody>
      </p:sp>
      <p:sp>
        <p:nvSpPr>
          <p:cNvPr id="6" name="Text Placeholder 2">
            <a:extLst>
              <a:ext uri="{FF2B5EF4-FFF2-40B4-BE49-F238E27FC236}">
                <a16:creationId xmlns:a16="http://schemas.microsoft.com/office/drawing/2014/main" id="{BD78B980-B29B-42C2-AAC5-862847DDC82C}"/>
              </a:ext>
            </a:extLst>
          </p:cNvPr>
          <p:cNvSpPr txBox="1">
            <a:spLocks/>
          </p:cNvSpPr>
          <p:nvPr userDrawn="1"/>
        </p:nvSpPr>
        <p:spPr>
          <a:xfrm>
            <a:off x="4102085" y="1494880"/>
            <a:ext cx="939832" cy="346249"/>
          </a:xfrm>
          <a:prstGeom prst="rect">
            <a:avLst/>
          </a:prstGeom>
          <a:noFill/>
          <a:ln w="19050">
            <a:gradFill>
              <a:gsLst>
                <a:gs pos="0">
                  <a:srgbClr val="9BF00B"/>
                </a:gs>
                <a:gs pos="100000">
                  <a:srgbClr val="0078D4"/>
                </a:gs>
                <a:gs pos="51000">
                  <a:srgbClr val="50E6FF"/>
                </a:gs>
              </a:gsLst>
              <a:lin ang="0" scaled="0"/>
            </a:gradFill>
          </a:ln>
        </p:spPr>
        <p:txBody>
          <a:bodyPr tIns="68580" bIns="6858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50" b="0" i="0" u="none" strike="noStrike" kern="1200" cap="none" spc="225" normalizeH="0" baseline="0" noProof="0">
                <a:ln>
                  <a:noFill/>
                </a:ln>
                <a:solidFill>
                  <a:srgbClr val="FFFFFF"/>
                </a:solidFill>
                <a:effectLst/>
                <a:uLnTx/>
                <a:uFillTx/>
                <a:latin typeface="Segoe UI Semibold"/>
                <a:ea typeface="+mn-ea"/>
                <a:cs typeface="Segoe UI" panose="020B0502040204020203" pitchFamily="34" charset="0"/>
              </a:rPr>
              <a:t>DEMO</a:t>
            </a:r>
          </a:p>
        </p:txBody>
      </p:sp>
    </p:spTree>
    <p:extLst>
      <p:ext uri="{BB962C8B-B14F-4D97-AF65-F5344CB8AC3E}">
        <p14:creationId xmlns:p14="http://schemas.microsoft.com/office/powerpoint/2010/main" val="26070065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6"/>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741485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Microservices, Messaging, Kafka and Dapr - Fontys - November 2022</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3736218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84710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526558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Code Righ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441198" y="342900"/>
            <a:ext cx="3693844" cy="830997"/>
          </a:xfrm>
        </p:spPr>
        <p:txBody>
          <a:bodyPr/>
          <a:lstStyle>
            <a:lvl1pPr>
              <a:defRPr>
                <a:solidFill>
                  <a:schemeClr val="tx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441724" y="1003604"/>
            <a:ext cx="3693317" cy="276999"/>
          </a:xfrm>
        </p:spPr>
        <p:txBody>
          <a:bodyPr wrap="square">
            <a:spAutoFit/>
          </a:bodyPr>
          <a:lstStyle>
            <a:lvl1pPr marL="0" indent="0">
              <a:lnSpc>
                <a:spcPct val="100000"/>
              </a:lnSpc>
              <a:spcBef>
                <a:spcPts val="450"/>
              </a:spcBef>
              <a:spcAft>
                <a:spcPts val="0"/>
              </a:spcAft>
              <a:buNone/>
              <a:defRPr sz="18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5"/>
              </a:spcBef>
              <a:spcAft>
                <a:spcPts val="45"/>
              </a:spcAft>
              <a:buNone/>
              <a:defRPr sz="1800" b="0" i="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4343401" y="0"/>
            <a:ext cx="4798676" cy="51435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4343401" y="0"/>
            <a:ext cx="2374899" cy="415370"/>
          </a:xfrm>
          <a:solidFill>
            <a:schemeClr val="bg1">
              <a:lumMod val="50000"/>
            </a:schemeClr>
          </a:solidFill>
        </p:spPr>
        <p:txBody>
          <a:bodyPr lIns="182880" tIns="91440" bIns="9144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451350" y="531890"/>
            <a:ext cx="4584701" cy="276999"/>
          </a:xfrm>
        </p:spPr>
        <p:txBody>
          <a:bodyPr/>
          <a:lstStyle>
            <a:lvl1pPr marL="0" indent="0">
              <a:buNone/>
              <a:tabLst/>
              <a:defRPr sz="1800">
                <a:solidFill>
                  <a:schemeClr val="bg1"/>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4397979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0" y="0"/>
            <a:ext cx="4571987" cy="51435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5010137" y="342900"/>
            <a:ext cx="3694950" cy="830997"/>
          </a:xfrm>
        </p:spPr>
        <p:txBody>
          <a:bodyPr/>
          <a:lstStyle>
            <a:lvl1pPr>
              <a:defRPr>
                <a:solidFill>
                  <a:schemeClr val="tx1"/>
                </a:solidFill>
              </a:defRPr>
            </a:lvl1pPr>
          </a:lstStyle>
          <a:p>
            <a:r>
              <a:rPr lang="en-US"/>
              <a:t>Click to edit Master title style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2841269" cy="415370"/>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8150" y="529508"/>
            <a:ext cx="3691865" cy="276999"/>
          </a:xfrm>
        </p:spPr>
        <p:txBody>
          <a:bodyPr/>
          <a:lstStyle>
            <a:lvl1pPr marL="0" indent="0">
              <a:buNone/>
              <a:defRPr sz="1800">
                <a:solidFill>
                  <a:srgbClr val="2F2F2F"/>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013724" y="1002506"/>
            <a:ext cx="3693317" cy="276999"/>
          </a:xfrm>
        </p:spPr>
        <p:txBody>
          <a:bodyPr wrap="square">
            <a:spAutoFit/>
          </a:bodyPr>
          <a:lstStyle>
            <a:lvl1pPr marL="0" indent="0">
              <a:lnSpc>
                <a:spcPct val="100000"/>
              </a:lnSpc>
              <a:spcBef>
                <a:spcPts val="450"/>
              </a:spcBef>
              <a:spcAft>
                <a:spcPts val="0"/>
              </a:spcAft>
              <a:buNone/>
              <a:defRPr sz="18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5"/>
              </a:spcBef>
              <a:spcAft>
                <a:spcPts val="45"/>
              </a:spcAft>
              <a:buNone/>
              <a:defRPr sz="1800" b="0" i="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Tree>
    <p:extLst>
      <p:ext uri="{BB962C8B-B14F-4D97-AF65-F5344CB8AC3E}">
        <p14:creationId xmlns:p14="http://schemas.microsoft.com/office/powerpoint/2010/main" val="40020332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amp; body slid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319818" y="840430"/>
            <a:ext cx="8504831" cy="829865"/>
          </a:xfrm>
        </p:spPr>
        <p:txBody>
          <a:bodyPr wrap="square" lIns="0" tIns="0" rIns="0" bIns="0">
            <a:spAutoFit/>
          </a:bodyPr>
          <a:lstStyle>
            <a:lvl1pPr marL="0" marR="0" indent="0" algn="l" defTabSz="685775" rtl="0" eaLnBrk="1" fontAlgn="auto" latinLnBrk="0" hangingPunct="1">
              <a:lnSpc>
                <a:spcPct val="100000"/>
              </a:lnSpc>
              <a:spcBef>
                <a:spcPts val="0"/>
              </a:spcBef>
              <a:spcAft>
                <a:spcPts val="1029"/>
              </a:spcAft>
              <a:buClrTx/>
              <a:buSzPct val="90000"/>
              <a:buFont typeface="Wingdings" panose="05000000000000000000" pitchFamily="2" charset="2"/>
              <a:buNone/>
              <a:tabLst/>
              <a:defRPr lang="en-US" sz="1324" b="1" i="0" kern="1200" spc="0" baseline="0" dirty="0">
                <a:solidFill>
                  <a:srgbClr val="000000"/>
                </a:solidFill>
                <a:latin typeface="+mn-lt"/>
                <a:ea typeface="+mn-ea"/>
                <a:cs typeface="+mn-cs"/>
              </a:defRPr>
            </a:lvl1pPr>
            <a:lvl2pPr marL="0" indent="0">
              <a:lnSpc>
                <a:spcPct val="100000"/>
              </a:lnSpc>
              <a:spcBef>
                <a:spcPts val="0"/>
              </a:spcBef>
              <a:spcAft>
                <a:spcPts val="1029"/>
              </a:spcAft>
              <a:buNone/>
              <a:defRPr sz="1324">
                <a:solidFill>
                  <a:srgbClr val="000000"/>
                </a:solidFill>
              </a:defRPr>
            </a:lvl2pPr>
            <a:lvl3pPr marL="0" indent="0">
              <a:lnSpc>
                <a:spcPct val="100000"/>
              </a:lnSpc>
              <a:spcBef>
                <a:spcPts val="0"/>
              </a:spcBef>
              <a:spcAft>
                <a:spcPts val="1029"/>
              </a:spcAft>
              <a:buNone/>
              <a:defRPr sz="1029">
                <a:solidFill>
                  <a:srgbClr val="000000"/>
                </a:solidFill>
              </a:defRPr>
            </a:lvl3pPr>
            <a:lvl4pPr marL="504218" indent="0">
              <a:spcBef>
                <a:spcPts val="0"/>
              </a:spcBef>
              <a:spcAft>
                <a:spcPts val="956"/>
              </a:spcAft>
              <a:buNone/>
              <a:defRPr sz="1471"/>
            </a:lvl4pPr>
            <a:lvl5pPr marL="672290"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319819" y="166938"/>
            <a:ext cx="8502029" cy="554507"/>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grpSp>
        <p:nvGrpSpPr>
          <p:cNvPr id="7" name="Group 6">
            <a:extLst>
              <a:ext uri="{FF2B5EF4-FFF2-40B4-BE49-F238E27FC236}">
                <a16:creationId xmlns:a16="http://schemas.microsoft.com/office/drawing/2014/main" id="{6182A7AF-E813-4C15-9BF4-9097D7492EC1}"/>
              </a:ext>
            </a:extLst>
          </p:cNvPr>
          <p:cNvGrpSpPr/>
          <p:nvPr/>
        </p:nvGrpSpPr>
        <p:grpSpPr>
          <a:xfrm>
            <a:off x="327284" y="4823280"/>
            <a:ext cx="8494564" cy="71302"/>
            <a:chOff x="445128" y="6559056"/>
            <a:chExt cx="11553197" cy="96961"/>
          </a:xfrm>
        </p:grpSpPr>
        <p:sp>
          <p:nvSpPr>
            <p:cNvPr id="8" name="TextBox 7">
              <a:extLst>
                <a:ext uri="{FF2B5EF4-FFF2-40B4-BE49-F238E27FC236}">
                  <a16:creationId xmlns:a16="http://schemas.microsoft.com/office/drawing/2014/main" id="{23054922-7BB2-4879-9591-0FC564128406}"/>
                </a:ext>
              </a:extLst>
            </p:cNvPr>
            <p:cNvSpPr txBox="1"/>
            <p:nvPr userDrawn="1"/>
          </p:nvSpPr>
          <p:spPr>
            <a:xfrm>
              <a:off x="445128" y="6559056"/>
              <a:ext cx="978909" cy="96961"/>
            </a:xfrm>
            <a:prstGeom prst="rect">
              <a:avLst/>
            </a:prstGeom>
            <a:noFill/>
          </p:spPr>
          <p:txBody>
            <a:bodyPr wrap="none" lIns="0" tIns="0" rIns="0" bIns="0" rtlCol="0">
              <a:spAutoFit/>
            </a:bodyPr>
            <a:lstStyle/>
            <a:p>
              <a:pPr>
                <a:lnSpc>
                  <a:spcPct val="90000"/>
                </a:lnSpc>
                <a:spcAft>
                  <a:spcPts val="441"/>
                </a:spcAft>
              </a:pPr>
              <a:r>
                <a:rPr lang="en-US" sz="515">
                  <a:solidFill>
                    <a:schemeClr val="bg1">
                      <a:lumMod val="65000"/>
                    </a:schemeClr>
                  </a:solidFill>
                </a:rPr>
                <a:t>© Microsoft Corporation</a:t>
              </a:r>
              <a:endParaRPr lang="en-US" sz="588">
                <a:solidFill>
                  <a:schemeClr val="bg1">
                    <a:lumMod val="65000"/>
                  </a:schemeClr>
                </a:solidFill>
              </a:endParaRPr>
            </a:p>
          </p:txBody>
        </p:sp>
        <p:sp>
          <p:nvSpPr>
            <p:cNvPr id="9" name="Freeform: Shape 8">
              <a:extLst>
                <a:ext uri="{FF2B5EF4-FFF2-40B4-BE49-F238E27FC236}">
                  <a16:creationId xmlns:a16="http://schemas.microsoft.com/office/drawing/2014/main" id="{8F459D94-C874-4D77-AEED-DD630F445785}"/>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033413889"/>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_Title Slide">
    <p:spTree>
      <p:nvGrpSpPr>
        <p:cNvPr id="1" name=""/>
        <p:cNvGrpSpPr/>
        <p:nvPr/>
      </p:nvGrpSpPr>
      <p:grpSpPr>
        <a:xfrm>
          <a:off x="0" y="0"/>
          <a:ext cx="0" cy="0"/>
          <a:chOff x="0" y="0"/>
          <a:chExt cx="0" cy="0"/>
        </a:xfrm>
      </p:grpSpPr>
      <p:sp>
        <p:nvSpPr>
          <p:cNvPr id="3" name="Title Placeholder 1">
            <a:extLst>
              <a:ext uri="{FF2B5EF4-FFF2-40B4-BE49-F238E27FC236}">
                <a16:creationId xmlns:a16="http://schemas.microsoft.com/office/drawing/2014/main" id="{BDBC305C-A9C3-4278-AFC0-C99DFD80A68A}"/>
              </a:ext>
            </a:extLst>
          </p:cNvPr>
          <p:cNvSpPr>
            <a:spLocks noGrp="1"/>
          </p:cNvSpPr>
          <p:nvPr>
            <p:ph type="title" hasCustomPrompt="1"/>
          </p:nvPr>
        </p:nvSpPr>
        <p:spPr>
          <a:xfrm>
            <a:off x="319819" y="166937"/>
            <a:ext cx="8502029" cy="568517"/>
          </a:xfrm>
          <a:prstGeom prst="rect">
            <a:avLst/>
          </a:prstGeom>
        </p:spPr>
        <p:txBody>
          <a:bodyPr vert="horz" wrap="square" lIns="0" tIns="164592" rIns="0" bIns="0" rtlCol="0" anchor="t">
            <a:noAutofit/>
          </a:bodyPr>
          <a:lstStyle>
            <a:lvl1pPr>
              <a:defRPr>
                <a:solidFill>
                  <a:schemeClr val="tx2"/>
                </a:solidFill>
              </a:defRPr>
            </a:lvl1pPr>
          </a:lstStyle>
          <a:p>
            <a:r>
              <a:rPr lang="en-US"/>
              <a:t>Title</a:t>
            </a:r>
          </a:p>
        </p:txBody>
      </p:sp>
      <p:grpSp>
        <p:nvGrpSpPr>
          <p:cNvPr id="7" name="Group 6">
            <a:extLst>
              <a:ext uri="{FF2B5EF4-FFF2-40B4-BE49-F238E27FC236}">
                <a16:creationId xmlns:a16="http://schemas.microsoft.com/office/drawing/2014/main" id="{D93F0F27-6B90-4485-A3C5-1C1E05E189E8}"/>
              </a:ext>
            </a:extLst>
          </p:cNvPr>
          <p:cNvGrpSpPr/>
          <p:nvPr/>
        </p:nvGrpSpPr>
        <p:grpSpPr>
          <a:xfrm>
            <a:off x="327284" y="4823280"/>
            <a:ext cx="8494564" cy="71302"/>
            <a:chOff x="445128" y="6559056"/>
            <a:chExt cx="11553197" cy="96961"/>
          </a:xfrm>
        </p:grpSpPr>
        <p:sp>
          <p:nvSpPr>
            <p:cNvPr id="8" name="TextBox 7">
              <a:extLst>
                <a:ext uri="{FF2B5EF4-FFF2-40B4-BE49-F238E27FC236}">
                  <a16:creationId xmlns:a16="http://schemas.microsoft.com/office/drawing/2014/main" id="{AE9C5276-7B68-429C-9DA6-E4F27E0CA047}"/>
                </a:ext>
              </a:extLst>
            </p:cNvPr>
            <p:cNvSpPr txBox="1"/>
            <p:nvPr userDrawn="1"/>
          </p:nvSpPr>
          <p:spPr>
            <a:xfrm>
              <a:off x="445128" y="6559056"/>
              <a:ext cx="978909" cy="96961"/>
            </a:xfrm>
            <a:prstGeom prst="rect">
              <a:avLst/>
            </a:prstGeom>
            <a:noFill/>
          </p:spPr>
          <p:txBody>
            <a:bodyPr wrap="none" lIns="0" tIns="0" rIns="0" bIns="0" rtlCol="0">
              <a:spAutoFit/>
            </a:bodyPr>
            <a:lstStyle/>
            <a:p>
              <a:pPr>
                <a:lnSpc>
                  <a:spcPct val="90000"/>
                </a:lnSpc>
                <a:spcAft>
                  <a:spcPts val="441"/>
                </a:spcAft>
              </a:pPr>
              <a:r>
                <a:rPr lang="en-US" sz="515">
                  <a:solidFill>
                    <a:schemeClr val="bg1">
                      <a:lumMod val="65000"/>
                    </a:schemeClr>
                  </a:solidFill>
                </a:rPr>
                <a:t>© Microsoft Corporation</a:t>
              </a:r>
              <a:endParaRPr lang="en-US" sz="588">
                <a:solidFill>
                  <a:schemeClr val="bg1">
                    <a:lumMod val="65000"/>
                  </a:schemeClr>
                </a:solidFill>
              </a:endParaRPr>
            </a:p>
          </p:txBody>
        </p:sp>
        <p:sp>
          <p:nvSpPr>
            <p:cNvPr id="9" name="Freeform: Shape 8">
              <a:extLst>
                <a:ext uri="{FF2B5EF4-FFF2-40B4-BE49-F238E27FC236}">
                  <a16:creationId xmlns:a16="http://schemas.microsoft.com/office/drawing/2014/main" id="{F2F457BA-782B-49BA-97AD-00B8135A75A7}"/>
                </a:ext>
              </a:extLst>
            </p:cNvPr>
            <p:cNvSpPr/>
            <p:nvPr userDrawn="1"/>
          </p:nvSpPr>
          <p:spPr bwMode="auto">
            <a:xfrm>
              <a:off x="11784176" y="6573241"/>
              <a:ext cx="214149" cy="61668"/>
            </a:xfrm>
            <a:custGeom>
              <a:avLst/>
              <a:gdLst/>
              <a:ahLst/>
              <a:cxnLst/>
              <a:rect l="l" t="t" r="r" b="b"/>
              <a:pathLst>
                <a:path w="306116" h="88152">
                  <a:moveTo>
                    <a:pt x="280481" y="31681"/>
                  </a:moveTo>
                  <a:cubicBezTo>
                    <a:pt x="275805" y="31681"/>
                    <a:pt x="271835" y="33354"/>
                    <a:pt x="268570" y="36700"/>
                  </a:cubicBezTo>
                  <a:cubicBezTo>
                    <a:pt x="265305" y="40045"/>
                    <a:pt x="263290" y="44419"/>
                    <a:pt x="262524" y="49820"/>
                  </a:cubicBezTo>
                  <a:lnTo>
                    <a:pt x="295959" y="49820"/>
                  </a:lnTo>
                  <a:cubicBezTo>
                    <a:pt x="295919" y="44096"/>
                    <a:pt x="294538" y="39642"/>
                    <a:pt x="291817" y="36458"/>
                  </a:cubicBezTo>
                  <a:cubicBezTo>
                    <a:pt x="289096" y="33273"/>
                    <a:pt x="285318" y="31681"/>
                    <a:pt x="280481" y="31681"/>
                  </a:cubicBezTo>
                  <a:close/>
                  <a:moveTo>
                    <a:pt x="140726" y="24789"/>
                  </a:moveTo>
                  <a:lnTo>
                    <a:pt x="150582" y="24789"/>
                  </a:lnTo>
                  <a:lnTo>
                    <a:pt x="150582" y="60219"/>
                  </a:lnTo>
                  <a:cubicBezTo>
                    <a:pt x="150582" y="73279"/>
                    <a:pt x="155580" y="79809"/>
                    <a:pt x="165576" y="79809"/>
                  </a:cubicBezTo>
                  <a:cubicBezTo>
                    <a:pt x="170413" y="79809"/>
                    <a:pt x="174393" y="78025"/>
                    <a:pt x="177517" y="74458"/>
                  </a:cubicBezTo>
                  <a:cubicBezTo>
                    <a:pt x="180641" y="70891"/>
                    <a:pt x="182203" y="66225"/>
                    <a:pt x="182203" y="60461"/>
                  </a:cubicBezTo>
                  <a:lnTo>
                    <a:pt x="182203" y="24789"/>
                  </a:lnTo>
                  <a:lnTo>
                    <a:pt x="192119" y="24789"/>
                  </a:lnTo>
                  <a:lnTo>
                    <a:pt x="192119" y="86701"/>
                  </a:lnTo>
                  <a:lnTo>
                    <a:pt x="182203" y="86701"/>
                  </a:lnTo>
                  <a:lnTo>
                    <a:pt x="182203" y="76906"/>
                  </a:lnTo>
                  <a:lnTo>
                    <a:pt x="181961" y="76906"/>
                  </a:lnTo>
                  <a:cubicBezTo>
                    <a:pt x="177850" y="84404"/>
                    <a:pt x="171481" y="88152"/>
                    <a:pt x="162855" y="88152"/>
                  </a:cubicBezTo>
                  <a:cubicBezTo>
                    <a:pt x="148103" y="88152"/>
                    <a:pt x="140726" y="79365"/>
                    <a:pt x="140726" y="61791"/>
                  </a:cubicBezTo>
                  <a:close/>
                  <a:moveTo>
                    <a:pt x="235093" y="23700"/>
                  </a:moveTo>
                  <a:cubicBezTo>
                    <a:pt x="237672" y="23700"/>
                    <a:pt x="239648" y="23983"/>
                    <a:pt x="241018" y="24547"/>
                  </a:cubicBezTo>
                  <a:lnTo>
                    <a:pt x="241018" y="34825"/>
                  </a:lnTo>
                  <a:cubicBezTo>
                    <a:pt x="239285" y="33495"/>
                    <a:pt x="236786" y="32830"/>
                    <a:pt x="233521" y="32830"/>
                  </a:cubicBezTo>
                  <a:cubicBezTo>
                    <a:pt x="229288" y="32830"/>
                    <a:pt x="225751" y="34825"/>
                    <a:pt x="222910" y="38816"/>
                  </a:cubicBezTo>
                  <a:cubicBezTo>
                    <a:pt x="220068" y="42806"/>
                    <a:pt x="218647" y="48248"/>
                    <a:pt x="218647" y="55140"/>
                  </a:cubicBezTo>
                  <a:lnTo>
                    <a:pt x="218647" y="86701"/>
                  </a:lnTo>
                  <a:lnTo>
                    <a:pt x="208732" y="86701"/>
                  </a:lnTo>
                  <a:lnTo>
                    <a:pt x="208732" y="24789"/>
                  </a:lnTo>
                  <a:lnTo>
                    <a:pt x="218647" y="24789"/>
                  </a:lnTo>
                  <a:lnTo>
                    <a:pt x="218647" y="37546"/>
                  </a:lnTo>
                  <a:lnTo>
                    <a:pt x="218889" y="37546"/>
                  </a:lnTo>
                  <a:cubicBezTo>
                    <a:pt x="220300" y="33193"/>
                    <a:pt x="222456" y="29797"/>
                    <a:pt x="225358" y="27358"/>
                  </a:cubicBezTo>
                  <a:cubicBezTo>
                    <a:pt x="228261" y="24920"/>
                    <a:pt x="231505" y="23700"/>
                    <a:pt x="235093" y="23700"/>
                  </a:cubicBezTo>
                  <a:close/>
                  <a:moveTo>
                    <a:pt x="280662" y="23338"/>
                  </a:moveTo>
                  <a:cubicBezTo>
                    <a:pt x="288764" y="23338"/>
                    <a:pt x="295032" y="25958"/>
                    <a:pt x="299466" y="31198"/>
                  </a:cubicBezTo>
                  <a:cubicBezTo>
                    <a:pt x="303899" y="36438"/>
                    <a:pt x="306116" y="43713"/>
                    <a:pt x="306116" y="53024"/>
                  </a:cubicBezTo>
                  <a:lnTo>
                    <a:pt x="306116" y="58224"/>
                  </a:lnTo>
                  <a:lnTo>
                    <a:pt x="262403" y="58224"/>
                  </a:lnTo>
                  <a:cubicBezTo>
                    <a:pt x="262564" y="65117"/>
                    <a:pt x="264418" y="70437"/>
                    <a:pt x="267965" y="74186"/>
                  </a:cubicBezTo>
                  <a:cubicBezTo>
                    <a:pt x="271512" y="77934"/>
                    <a:pt x="276390" y="79809"/>
                    <a:pt x="282597" y="79809"/>
                  </a:cubicBezTo>
                  <a:cubicBezTo>
                    <a:pt x="289570" y="79809"/>
                    <a:pt x="295979" y="77511"/>
                    <a:pt x="301824" y="72916"/>
                  </a:cubicBezTo>
                  <a:lnTo>
                    <a:pt x="301824" y="82227"/>
                  </a:lnTo>
                  <a:cubicBezTo>
                    <a:pt x="296382" y="86177"/>
                    <a:pt x="289187" y="88152"/>
                    <a:pt x="280239" y="88152"/>
                  </a:cubicBezTo>
                  <a:cubicBezTo>
                    <a:pt x="271492" y="88152"/>
                    <a:pt x="264620" y="85341"/>
                    <a:pt x="259622" y="79718"/>
                  </a:cubicBezTo>
                  <a:cubicBezTo>
                    <a:pt x="254623" y="74095"/>
                    <a:pt x="252124" y="66185"/>
                    <a:pt x="252124" y="55987"/>
                  </a:cubicBezTo>
                  <a:cubicBezTo>
                    <a:pt x="252124" y="46353"/>
                    <a:pt x="254855" y="38503"/>
                    <a:pt x="260317" y="32437"/>
                  </a:cubicBezTo>
                  <a:cubicBezTo>
                    <a:pt x="265778" y="26371"/>
                    <a:pt x="272560" y="23338"/>
                    <a:pt x="280662" y="23338"/>
                  </a:cubicBezTo>
                  <a:close/>
                  <a:moveTo>
                    <a:pt x="38212" y="10520"/>
                  </a:moveTo>
                  <a:cubicBezTo>
                    <a:pt x="37809" y="12979"/>
                    <a:pt x="37345" y="14913"/>
                    <a:pt x="36821" y="16324"/>
                  </a:cubicBezTo>
                  <a:lnTo>
                    <a:pt x="23338" y="53266"/>
                  </a:lnTo>
                  <a:lnTo>
                    <a:pt x="53388" y="53266"/>
                  </a:lnTo>
                  <a:lnTo>
                    <a:pt x="39784" y="16324"/>
                  </a:lnTo>
                  <a:cubicBezTo>
                    <a:pt x="39340" y="15115"/>
                    <a:pt x="38897" y="13180"/>
                    <a:pt x="38454" y="10520"/>
                  </a:cubicBezTo>
                  <a:close/>
                  <a:moveTo>
                    <a:pt x="33254" y="0"/>
                  </a:moveTo>
                  <a:lnTo>
                    <a:pt x="43774" y="0"/>
                  </a:lnTo>
                  <a:lnTo>
                    <a:pt x="76865" y="85964"/>
                  </a:lnTo>
                  <a:lnTo>
                    <a:pt x="76865" y="83618"/>
                  </a:lnTo>
                  <a:lnTo>
                    <a:pt x="113505" y="33253"/>
                  </a:lnTo>
                  <a:lnTo>
                    <a:pt x="80312" y="33253"/>
                  </a:lnTo>
                  <a:lnTo>
                    <a:pt x="80312" y="24789"/>
                  </a:lnTo>
                  <a:lnTo>
                    <a:pt x="128076" y="24789"/>
                  </a:lnTo>
                  <a:lnTo>
                    <a:pt x="128076" y="27630"/>
                  </a:lnTo>
                  <a:lnTo>
                    <a:pt x="91436" y="78237"/>
                  </a:lnTo>
                  <a:lnTo>
                    <a:pt x="127713" y="78237"/>
                  </a:lnTo>
                  <a:lnTo>
                    <a:pt x="127713" y="86701"/>
                  </a:lnTo>
                  <a:lnTo>
                    <a:pt x="77149" y="86701"/>
                  </a:lnTo>
                  <a:lnTo>
                    <a:pt x="76865" y="86701"/>
                  </a:lnTo>
                  <a:lnTo>
                    <a:pt x="65903" y="86701"/>
                  </a:lnTo>
                  <a:lnTo>
                    <a:pt x="56713" y="62396"/>
                  </a:lnTo>
                  <a:lnTo>
                    <a:pt x="19952" y="62396"/>
                  </a:lnTo>
                  <a:lnTo>
                    <a:pt x="11306" y="86701"/>
                  </a:lnTo>
                  <a:lnTo>
                    <a:pt x="0" y="86701"/>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685577" fontAlgn="base">
                <a:lnSpc>
                  <a:spcPct val="90000"/>
                </a:lnSpc>
                <a:spcBef>
                  <a:spcPct val="0"/>
                </a:spcBef>
                <a:spcAft>
                  <a:spcPct val="0"/>
                </a:spcAft>
              </a:pPr>
              <a:endParaRPr lang="en-US" sz="1765"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52185627"/>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038496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type="obj">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1E893A-B612-FF45-9463-82C30C1FCD3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56FE833-7647-0F4F-8FC6-BB1ABE312A7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2758C20-E6B8-EA40-A8E0-8585BC51E66B}"/>
              </a:ext>
            </a:extLst>
          </p:cNvPr>
          <p:cNvSpPr>
            <a:spLocks noGrp="1"/>
          </p:cNvSpPr>
          <p:nvPr>
            <p:ph type="dt" sz="half" idx="10"/>
          </p:nvPr>
        </p:nvSpPr>
        <p:spPr/>
        <p:txBody>
          <a:bodyPr/>
          <a:lstStyle/>
          <a:p>
            <a:fld id="{EAC26D5B-1604-0F4F-A000-6EB1CA664430}" type="datetimeFigureOut">
              <a:rPr lang="en-US" smtClean="0"/>
              <a:t>11-Nov-22</a:t>
            </a:fld>
            <a:endParaRPr lang="en-US"/>
          </a:p>
        </p:txBody>
      </p:sp>
      <p:sp>
        <p:nvSpPr>
          <p:cNvPr id="5" name="Footer Placeholder 4">
            <a:extLst>
              <a:ext uri="{FF2B5EF4-FFF2-40B4-BE49-F238E27FC236}">
                <a16:creationId xmlns:a16="http://schemas.microsoft.com/office/drawing/2014/main" id="{844F615B-1492-C84B-AE6C-DC27E3A877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156CD7-A14C-F841-9C49-5CCB0B20BBC8}"/>
              </a:ext>
            </a:extLst>
          </p:cNvPr>
          <p:cNvSpPr>
            <a:spLocks noGrp="1"/>
          </p:cNvSpPr>
          <p:nvPr>
            <p:ph type="sldNum" sz="quarter" idx="12"/>
          </p:nvPr>
        </p:nvSpPr>
        <p:spPr/>
        <p:txBody>
          <a:bodyPr/>
          <a:lstStyle/>
          <a:p>
            <a:fld id="{E2242FA9-08EF-2543-90B6-FE171AD005E2}" type="slidenum">
              <a:rPr lang="en-US" smtClean="0"/>
              <a:t>‹#›</a:t>
            </a:fld>
            <a:endParaRPr lang="en-US"/>
          </a:p>
        </p:txBody>
      </p:sp>
    </p:spTree>
    <p:extLst>
      <p:ext uri="{BB962C8B-B14F-4D97-AF65-F5344CB8AC3E}">
        <p14:creationId xmlns:p14="http://schemas.microsoft.com/office/powerpoint/2010/main" val="141428170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CAE2A7-BDB8-FD4A-A813-5C4F6B58FF75}"/>
              </a:ext>
            </a:extLst>
          </p:cNvPr>
          <p:cNvSpPr>
            <a:spLocks noGrp="1"/>
          </p:cNvSpPr>
          <p:nvPr>
            <p:ph type="ctrTitle"/>
          </p:nvPr>
        </p:nvSpPr>
        <p:spPr>
          <a:xfrm>
            <a:off x="1143000" y="1247477"/>
            <a:ext cx="6858000" cy="1384995"/>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992C3CB5-24D7-C845-A899-EC63D0E08762}"/>
              </a:ext>
            </a:extLst>
          </p:cNvPr>
          <p:cNvSpPr>
            <a:spLocks noGrp="1"/>
          </p:cNvSpPr>
          <p:nvPr>
            <p:ph type="subTitle" idx="1"/>
          </p:nvPr>
        </p:nvSpPr>
        <p:spPr>
          <a:xfrm>
            <a:off x="1143000" y="2701528"/>
            <a:ext cx="6858000" cy="276999"/>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4269A37-47C7-BB48-AEB6-CC3E055C47C5}"/>
              </a:ext>
            </a:extLst>
          </p:cNvPr>
          <p:cNvSpPr>
            <a:spLocks noGrp="1"/>
          </p:cNvSpPr>
          <p:nvPr>
            <p:ph type="dt" sz="half" idx="10"/>
          </p:nvPr>
        </p:nvSpPr>
        <p:spPr/>
        <p:txBody>
          <a:bodyPr/>
          <a:lstStyle/>
          <a:p>
            <a:fld id="{EAC26D5B-1604-0F4F-A000-6EB1CA664430}" type="datetimeFigureOut">
              <a:rPr lang="en-US" smtClean="0"/>
              <a:t>11-Nov-22</a:t>
            </a:fld>
            <a:endParaRPr lang="en-US"/>
          </a:p>
        </p:txBody>
      </p:sp>
      <p:sp>
        <p:nvSpPr>
          <p:cNvPr id="5" name="Footer Placeholder 4">
            <a:extLst>
              <a:ext uri="{FF2B5EF4-FFF2-40B4-BE49-F238E27FC236}">
                <a16:creationId xmlns:a16="http://schemas.microsoft.com/office/drawing/2014/main" id="{03392468-65EB-A44A-8C2F-59F5204A0A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43579D-54AA-2B49-B8F4-9B3C41E3B5F9}"/>
              </a:ext>
            </a:extLst>
          </p:cNvPr>
          <p:cNvSpPr>
            <a:spLocks noGrp="1"/>
          </p:cNvSpPr>
          <p:nvPr>
            <p:ph type="sldNum" sz="quarter" idx="12"/>
          </p:nvPr>
        </p:nvSpPr>
        <p:spPr/>
        <p:txBody>
          <a:bodyPr/>
          <a:lstStyle/>
          <a:p>
            <a:fld id="{E2242FA9-08EF-2543-90B6-FE171AD005E2}" type="slidenum">
              <a:rPr lang="en-US" smtClean="0"/>
              <a:t>‹#›</a:t>
            </a:fld>
            <a:endParaRPr lang="en-US"/>
          </a:p>
        </p:txBody>
      </p:sp>
    </p:spTree>
    <p:extLst>
      <p:ext uri="{BB962C8B-B14F-4D97-AF65-F5344CB8AC3E}">
        <p14:creationId xmlns:p14="http://schemas.microsoft.com/office/powerpoint/2010/main" val="29337863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nl-NL"/>
          </a:p>
        </p:txBody>
      </p:sp>
      <p:sp>
        <p:nvSpPr>
          <p:cNvPr id="8" name="Footer Placeholder 7"/>
          <p:cNvSpPr>
            <a:spLocks noGrp="1"/>
          </p:cNvSpPr>
          <p:nvPr>
            <p:ph type="ftr" sz="quarter" idx="11"/>
          </p:nvPr>
        </p:nvSpPr>
        <p:spPr/>
        <p:txBody>
          <a:bodyPr/>
          <a:lstStyle/>
          <a:p>
            <a:r>
              <a:rPr lang="en-US"/>
              <a:t>Microservices, Messaging, Kafka and Dapr - Fontys - November 2022</a:t>
            </a:r>
            <a:endParaRPr lang="nl-NL"/>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473897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Microservices, Messaging, Kafka and Dapr - Fontys - November 2022</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dirty="0"/>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88434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Microservices, Messaging, Kafka and Dapr - Fontys - November 2022</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srcRect/>
          <a:stretch/>
        </p:blipFill>
        <p:spPr>
          <a:xfrm>
            <a:off x="648000" y="109047"/>
            <a:ext cx="2880360" cy="647129"/>
          </a:xfrm>
          <a:prstGeom prst="rect">
            <a:avLst/>
          </a:prstGeom>
        </p:spPr>
      </p:pic>
      <p:sp>
        <p:nvSpPr>
          <p:cNvPr id="3" name="TextBox 2">
            <a:extLst>
              <a:ext uri="{FF2B5EF4-FFF2-40B4-BE49-F238E27FC236}">
                <a16:creationId xmlns:a16="http://schemas.microsoft.com/office/drawing/2014/main" id="{0D2F31DE-CC47-46E6-9A85-8FA9D3E087AF}"/>
              </a:ext>
            </a:extLst>
          </p:cNvPr>
          <p:cNvSpPr txBox="1"/>
          <p:nvPr userDrawn="1"/>
        </p:nvSpPr>
        <p:spPr>
          <a:xfrm>
            <a:off x="8199628" y="5006453"/>
            <a:ext cx="906261" cy="92333"/>
          </a:xfrm>
          <a:prstGeom prst="rect">
            <a:avLst/>
          </a:prstGeom>
          <a:noFill/>
        </p:spPr>
        <p:txBody>
          <a:bodyPr wrap="square" lIns="0" tIns="0" rIns="0" bIns="0" rtlCol="0">
            <a:spAutoFit/>
          </a:bodyPr>
          <a:lstStyle/>
          <a:p>
            <a:r>
              <a:rPr lang="nl-NL" sz="600" dirty="0">
                <a:solidFill>
                  <a:schemeClr val="bg1"/>
                </a:solidFill>
              </a:rPr>
              <a:t>Classificatie: vertrouwelijk</a:t>
            </a:r>
          </a:p>
        </p:txBody>
      </p:sp>
      <p:cxnSp>
        <p:nvCxnSpPr>
          <p:cNvPr id="12" name="Straight Connector 11">
            <a:extLst>
              <a:ext uri="{FF2B5EF4-FFF2-40B4-BE49-F238E27FC236}">
                <a16:creationId xmlns:a16="http://schemas.microsoft.com/office/drawing/2014/main" id="{64652444-B403-452B-9F80-2DBEC21304B7}"/>
              </a:ext>
            </a:extLst>
          </p:cNvPr>
          <p:cNvCxnSpPr/>
          <p:nvPr userDrawn="1"/>
        </p:nvCxnSpPr>
        <p:spPr>
          <a:xfrm>
            <a:off x="8156624" y="5008785"/>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8403894-2111-4467-B024-8A3AE9A67C7C}"/>
              </a:ext>
            </a:extLst>
          </p:cNvPr>
          <p:cNvCxnSpPr/>
          <p:nvPr userDrawn="1"/>
        </p:nvCxnSpPr>
        <p:spPr>
          <a:xfrm>
            <a:off x="7952789" y="5008786"/>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3.jp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9" Type="http://schemas.openxmlformats.org/officeDocument/2006/relationships/slideLayout" Target="../slideLayouts/slideLayout57.xml"/><Relationship Id="rId21" Type="http://schemas.openxmlformats.org/officeDocument/2006/relationships/slideLayout" Target="../slideLayouts/slideLayout39.xml"/><Relationship Id="rId34" Type="http://schemas.openxmlformats.org/officeDocument/2006/relationships/slideLayout" Target="../slideLayouts/slideLayout52.xml"/><Relationship Id="rId42" Type="http://schemas.openxmlformats.org/officeDocument/2006/relationships/slideLayout" Target="../slideLayouts/slideLayout60.xml"/><Relationship Id="rId47" Type="http://schemas.openxmlformats.org/officeDocument/2006/relationships/slideLayout" Target="../slideLayouts/slideLayout65.xml"/><Relationship Id="rId50" Type="http://schemas.openxmlformats.org/officeDocument/2006/relationships/slideLayout" Target="../slideLayouts/slideLayout68.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9" Type="http://schemas.openxmlformats.org/officeDocument/2006/relationships/slideLayout" Target="../slideLayouts/slideLayout47.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32" Type="http://schemas.openxmlformats.org/officeDocument/2006/relationships/slideLayout" Target="../slideLayouts/slideLayout50.xml"/><Relationship Id="rId37" Type="http://schemas.openxmlformats.org/officeDocument/2006/relationships/slideLayout" Target="../slideLayouts/slideLayout55.xml"/><Relationship Id="rId40" Type="http://schemas.openxmlformats.org/officeDocument/2006/relationships/slideLayout" Target="../slideLayouts/slideLayout58.xml"/><Relationship Id="rId45" Type="http://schemas.openxmlformats.org/officeDocument/2006/relationships/slideLayout" Target="../slideLayouts/slideLayout63.xml"/><Relationship Id="rId53" Type="http://schemas.openxmlformats.org/officeDocument/2006/relationships/image" Target="../media/image7.emf"/><Relationship Id="rId5" Type="http://schemas.openxmlformats.org/officeDocument/2006/relationships/slideLayout" Target="../slideLayouts/slideLayout2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31" Type="http://schemas.openxmlformats.org/officeDocument/2006/relationships/slideLayout" Target="../slideLayouts/slideLayout49.xml"/><Relationship Id="rId44" Type="http://schemas.openxmlformats.org/officeDocument/2006/relationships/slideLayout" Target="../slideLayouts/slideLayout62.xml"/><Relationship Id="rId52" Type="http://schemas.openxmlformats.org/officeDocument/2006/relationships/theme" Target="../theme/theme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slideLayout" Target="../slideLayouts/slideLayout48.xml"/><Relationship Id="rId35" Type="http://schemas.openxmlformats.org/officeDocument/2006/relationships/slideLayout" Target="../slideLayouts/slideLayout53.xml"/><Relationship Id="rId43" Type="http://schemas.openxmlformats.org/officeDocument/2006/relationships/slideLayout" Target="../slideLayouts/slideLayout61.xml"/><Relationship Id="rId48" Type="http://schemas.openxmlformats.org/officeDocument/2006/relationships/slideLayout" Target="../slideLayouts/slideLayout66.xml"/><Relationship Id="rId8" Type="http://schemas.openxmlformats.org/officeDocument/2006/relationships/slideLayout" Target="../slideLayouts/slideLayout26.xml"/><Relationship Id="rId51" Type="http://schemas.openxmlformats.org/officeDocument/2006/relationships/slideLayout" Target="../slideLayouts/slideLayout69.xml"/><Relationship Id="rId3" Type="http://schemas.openxmlformats.org/officeDocument/2006/relationships/slideLayout" Target="../slideLayouts/slideLayout21.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33" Type="http://schemas.openxmlformats.org/officeDocument/2006/relationships/slideLayout" Target="../slideLayouts/slideLayout51.xml"/><Relationship Id="rId38" Type="http://schemas.openxmlformats.org/officeDocument/2006/relationships/slideLayout" Target="../slideLayouts/slideLayout56.xml"/><Relationship Id="rId46" Type="http://schemas.openxmlformats.org/officeDocument/2006/relationships/slideLayout" Target="../slideLayouts/slideLayout64.xml"/><Relationship Id="rId20" Type="http://schemas.openxmlformats.org/officeDocument/2006/relationships/slideLayout" Target="../slideLayouts/slideLayout38.xml"/><Relationship Id="rId41" Type="http://schemas.openxmlformats.org/officeDocument/2006/relationships/slideLayout" Target="../slideLayouts/slideLayout59.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36" Type="http://schemas.openxmlformats.org/officeDocument/2006/relationships/slideLayout" Target="../slideLayouts/slideLayout54.xml"/><Relationship Id="rId49" Type="http://schemas.openxmlformats.org/officeDocument/2006/relationships/slideLayout" Target="../slideLayouts/slideLayout6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0"/>
          <a:srcRect/>
          <a:stretch/>
        </p:blipFill>
        <p:spPr>
          <a:xfrm>
            <a:off x="7200000" y="363387"/>
            <a:ext cx="1258824" cy="279738"/>
          </a:xfrm>
          <a:prstGeom prst="rect">
            <a:avLst/>
          </a:prstGeom>
        </p:spPr>
      </p:pic>
      <p:pic>
        <p:nvPicPr>
          <p:cNvPr id="11" name="Picture 10"/>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22">
              <a:alphaModFix amt="45000"/>
            </a:blip>
            <a:stretch>
              <a:fillRect/>
            </a:stretch>
          </a:blipFill>
        </p:spPr>
      </p:pic>
      <p:sp>
        <p:nvSpPr>
          <p:cNvPr id="2" name="Title Placeholder 1"/>
          <p:cNvSpPr>
            <a:spLocks noGrp="1"/>
          </p:cNvSpPr>
          <p:nvPr>
            <p:ph type="title"/>
          </p:nvPr>
        </p:nvSpPr>
        <p:spPr>
          <a:xfrm>
            <a:off x="720000" y="288000"/>
            <a:ext cx="6623999" cy="504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endParaRPr lang="nl-NL"/>
          </a:p>
        </p:txBody>
      </p:sp>
      <p:sp>
        <p:nvSpPr>
          <p:cNvPr id="5" name="Footer Placeholder 4"/>
          <p:cNvSpPr>
            <a:spLocks noGrp="1"/>
          </p:cNvSpPr>
          <p:nvPr>
            <p:ph type="ftr" sz="quarter" idx="3"/>
          </p:nvPr>
        </p:nvSpPr>
        <p:spPr>
          <a:xfrm>
            <a:off x="4968000" y="5004000"/>
            <a:ext cx="2947499" cy="108000"/>
          </a:xfrm>
          <a:prstGeom prst="rect">
            <a:avLst/>
          </a:prstGeom>
        </p:spPr>
        <p:txBody>
          <a:bodyPr vert="horz" lIns="0" tIns="0" rIns="0" bIns="0" rtlCol="0" anchor="t" anchorCtr="0">
            <a:noAutofit/>
          </a:bodyPr>
          <a:lstStyle>
            <a:lvl1pPr algn="r">
              <a:defRPr sz="600">
                <a:solidFill>
                  <a:schemeClr val="bg1"/>
                </a:solidFill>
              </a:defRPr>
            </a:lvl1pPr>
          </a:lstStyle>
          <a:p>
            <a:r>
              <a:rPr lang="en-US"/>
              <a:t>Microservices, Messaging, Kafka and Dapr - Fontys - November 2022</a:t>
            </a:r>
            <a:endParaRPr lang="nl-NL" dirty="0"/>
          </a:p>
        </p:txBody>
      </p:sp>
      <p:sp>
        <p:nvSpPr>
          <p:cNvPr id="6" name="Slide Number Placeholder 5"/>
          <p:cNvSpPr>
            <a:spLocks noGrp="1"/>
          </p:cNvSpPr>
          <p:nvPr>
            <p:ph type="sldNum" sz="quarter" idx="4"/>
          </p:nvPr>
        </p:nvSpPr>
        <p:spPr>
          <a:xfrm>
            <a:off x="7979932"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7958504" y="5008785"/>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F62E2CB-900A-4913-A1FA-61A09A430C6C}"/>
              </a:ext>
            </a:extLst>
          </p:cNvPr>
          <p:cNvSpPr txBox="1"/>
          <p:nvPr userDrawn="1"/>
        </p:nvSpPr>
        <p:spPr>
          <a:xfrm>
            <a:off x="8199628" y="5006453"/>
            <a:ext cx="906261" cy="92333"/>
          </a:xfrm>
          <a:prstGeom prst="rect">
            <a:avLst/>
          </a:prstGeom>
          <a:noFill/>
        </p:spPr>
        <p:txBody>
          <a:bodyPr wrap="square" lIns="0" tIns="0" rIns="0" bIns="0" rtlCol="0">
            <a:spAutoFit/>
          </a:bodyPr>
          <a:lstStyle/>
          <a:p>
            <a:r>
              <a:rPr lang="nl-NL" sz="600" dirty="0">
                <a:solidFill>
                  <a:schemeClr val="bg1"/>
                </a:solidFill>
              </a:rPr>
              <a:t>Classificatie: Public</a:t>
            </a:r>
          </a:p>
        </p:txBody>
      </p:sp>
      <p:cxnSp>
        <p:nvCxnSpPr>
          <p:cNvPr id="15" name="Straight Connector 14">
            <a:extLst>
              <a:ext uri="{FF2B5EF4-FFF2-40B4-BE49-F238E27FC236}">
                <a16:creationId xmlns:a16="http://schemas.microsoft.com/office/drawing/2014/main" id="{EED1CC99-14C4-45EF-90EC-59A7F23F72D4}"/>
              </a:ext>
            </a:extLst>
          </p:cNvPr>
          <p:cNvCxnSpPr/>
          <p:nvPr userDrawn="1"/>
        </p:nvCxnSpPr>
        <p:spPr>
          <a:xfrm>
            <a:off x="8156624" y="5008785"/>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MSIPCMContentMarking" descr="{&quot;HashCode&quot;:448150054,&quot;Placement&quot;:&quot;Header&quot;,&quot;Top&quot;:0.0,&quot;Left&quot;:0.0,&quot;SlideWidth&quot;:720,&quot;SlideHeight&quot;:405}">
            <a:extLst>
              <a:ext uri="{FF2B5EF4-FFF2-40B4-BE49-F238E27FC236}">
                <a16:creationId xmlns:a16="http://schemas.microsoft.com/office/drawing/2014/main" id="{ABBF4053-677B-4C3F-BA7B-924EE60A18A2}"/>
              </a:ext>
            </a:extLst>
          </p:cNvPr>
          <p:cNvSpPr txBox="1"/>
          <p:nvPr userDrawn="1"/>
        </p:nvSpPr>
        <p:spPr>
          <a:xfrm>
            <a:off x="0" y="0"/>
            <a:ext cx="650393"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Publiek</a:t>
            </a:r>
            <a:endParaRPr lang="en-US" sz="1000" dirty="0" err="1">
              <a:solidFill>
                <a:srgbClr val="000000"/>
              </a:solidFill>
              <a:latin typeface="Calibri" panose="020F0502020204030204" pitchFamily="34" charset="0"/>
            </a:endParaRPr>
          </a:p>
        </p:txBody>
      </p:sp>
      <p:sp>
        <p:nvSpPr>
          <p:cNvPr id="13" name="Rectangle 12">
            <a:extLst>
              <a:ext uri="{FF2B5EF4-FFF2-40B4-BE49-F238E27FC236}">
                <a16:creationId xmlns:a16="http://schemas.microsoft.com/office/drawing/2014/main" id="{CB60F3FB-554F-4C4C-8A47-B539D4249FA7}"/>
              </a:ext>
            </a:extLst>
          </p:cNvPr>
          <p:cNvSpPr/>
          <p:nvPr userDrawn="1"/>
        </p:nvSpPr>
        <p:spPr>
          <a:xfrm>
            <a:off x="54708" y="0"/>
            <a:ext cx="595685" cy="1875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673" r:id="rId1"/>
    <p:sldLayoutId id="2147483690" r:id="rId2"/>
    <p:sldLayoutId id="2147483687" r:id="rId3"/>
    <p:sldLayoutId id="2147483674" r:id="rId4"/>
    <p:sldLayoutId id="2147483689" r:id="rId5"/>
    <p:sldLayoutId id="2147483686" r:id="rId6"/>
    <p:sldLayoutId id="2147483677" r:id="rId7"/>
    <p:sldLayoutId id="2147483681" r:id="rId8"/>
    <p:sldLayoutId id="2147483691" r:id="rId9"/>
    <p:sldLayoutId id="2147483682" r:id="rId10"/>
    <p:sldLayoutId id="2147483680" r:id="rId11"/>
    <p:sldLayoutId id="2147483684" r:id="rId12"/>
    <p:sldLayoutId id="2147483685" r:id="rId13"/>
    <p:sldLayoutId id="2147483688" r:id="rId14"/>
    <p:sldLayoutId id="2147483692" r:id="rId15"/>
    <p:sldLayoutId id="2147483693" r:id="rId16"/>
    <p:sldLayoutId id="2147483694" r:id="rId17"/>
    <p:sldLayoutId id="2147483695" r:id="rId18"/>
  </p:sldLayoutIdLst>
  <p:hf sldNum="0"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53" cstate="print">
            <a:extLst>
              <a:ext uri="{28A0092B-C50C-407E-A947-70E740481C1C}">
                <a14:useLocalDpi xmlns:a14="http://schemas.microsoft.com/office/drawing/2010/main"/>
              </a:ext>
            </a:extLst>
          </a:blip>
          <a:srcRect l="762"/>
          <a:stretch/>
        </p:blipFill>
        <p:spPr>
          <a:xfrm rot="5400000">
            <a:off x="7132320" y="2132830"/>
            <a:ext cx="5143500" cy="877841"/>
          </a:xfrm>
          <a:prstGeom prst="rect">
            <a:avLst/>
          </a:prstGeom>
        </p:spPr>
      </p:pic>
      <p:sp>
        <p:nvSpPr>
          <p:cNvPr id="5" name="MSIPCMContentMarking" descr="{&quot;HashCode&quot;:448150054,&quot;Placement&quot;:&quot;Header&quot;,&quot;Top&quot;:0.0,&quot;Left&quot;:0.0,&quot;SlideWidth&quot;:720,&quot;SlideHeight&quot;:405}">
            <a:extLst>
              <a:ext uri="{FF2B5EF4-FFF2-40B4-BE49-F238E27FC236}">
                <a16:creationId xmlns:a16="http://schemas.microsoft.com/office/drawing/2014/main" id="{4119B382-A5CB-AA0A-2B31-1128AAB3F0EE}"/>
              </a:ext>
            </a:extLst>
          </p:cNvPr>
          <p:cNvSpPr txBox="1"/>
          <p:nvPr userDrawn="1"/>
        </p:nvSpPr>
        <p:spPr>
          <a:xfrm>
            <a:off x="0" y="0"/>
            <a:ext cx="650393"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Publiek</a:t>
            </a:r>
            <a:endParaRPr lang="en-US" sz="1000" dirty="0" err="1">
              <a:solidFill>
                <a:srgbClr val="000000"/>
              </a:solidFill>
              <a:latin typeface="Calibri" panose="020F0502020204030204" pitchFamily="34" charset="0"/>
            </a:endParaRPr>
          </a:p>
        </p:txBody>
      </p:sp>
    </p:spTree>
    <p:extLst>
      <p:ext uri="{BB962C8B-B14F-4D97-AF65-F5344CB8AC3E}">
        <p14:creationId xmlns:p14="http://schemas.microsoft.com/office/powerpoint/2010/main" val="237698473"/>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 id="2147483710" r:id="rId14"/>
    <p:sldLayoutId id="2147483711" r:id="rId15"/>
    <p:sldLayoutId id="2147483712" r:id="rId16"/>
    <p:sldLayoutId id="2147483713" r:id="rId17"/>
    <p:sldLayoutId id="2147483714" r:id="rId18"/>
    <p:sldLayoutId id="2147483715" r:id="rId19"/>
    <p:sldLayoutId id="2147483716" r:id="rId20"/>
    <p:sldLayoutId id="2147483717" r:id="rId21"/>
    <p:sldLayoutId id="2147483718" r:id="rId22"/>
    <p:sldLayoutId id="2147483719" r:id="rId23"/>
    <p:sldLayoutId id="2147483720" r:id="rId24"/>
    <p:sldLayoutId id="2147483721" r:id="rId25"/>
    <p:sldLayoutId id="2147483722" r:id="rId26"/>
    <p:sldLayoutId id="2147483723" r:id="rId27"/>
    <p:sldLayoutId id="2147483724" r:id="rId28"/>
    <p:sldLayoutId id="2147483725" r:id="rId29"/>
    <p:sldLayoutId id="2147483726" r:id="rId30"/>
    <p:sldLayoutId id="2147483727" r:id="rId31"/>
    <p:sldLayoutId id="2147483728" r:id="rId32"/>
    <p:sldLayoutId id="2147483729" r:id="rId33"/>
    <p:sldLayoutId id="2147483730" r:id="rId34"/>
    <p:sldLayoutId id="2147483731" r:id="rId35"/>
    <p:sldLayoutId id="2147483732" r:id="rId36"/>
    <p:sldLayoutId id="2147483733" r:id="rId37"/>
    <p:sldLayoutId id="2147483734" r:id="rId38"/>
    <p:sldLayoutId id="2147483735" r:id="rId39"/>
    <p:sldLayoutId id="2147483736" r:id="rId40"/>
    <p:sldLayoutId id="2147483737" r:id="rId41"/>
    <p:sldLayoutId id="2147483738" r:id="rId42"/>
    <p:sldLayoutId id="2147483739" r:id="rId43"/>
    <p:sldLayoutId id="2147483740" r:id="rId44"/>
    <p:sldLayoutId id="2147483741" r:id="rId45"/>
    <p:sldLayoutId id="2147483742" r:id="rId46"/>
    <p:sldLayoutId id="2147483743" r:id="rId47"/>
    <p:sldLayoutId id="2147483744" r:id="rId48"/>
    <p:sldLayoutId id="2147483745" r:id="rId49"/>
    <p:sldLayoutId id="2147483746" r:id="rId50"/>
    <p:sldLayoutId id="2147483747" r:id="rId51"/>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solidFill>
            <a:schemeClr val="tx1"/>
          </a:soli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solidFill>
            <a:schemeClr val="tx1"/>
          </a:soli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2.jpeg"/></Relationships>
</file>

<file path=ppt/slides/_rels/slide1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8" Type="http://schemas.openxmlformats.org/officeDocument/2006/relationships/image" Target="../media/image97.svg"/><Relationship Id="rId3" Type="http://schemas.openxmlformats.org/officeDocument/2006/relationships/image" Target="../media/image78.svg"/><Relationship Id="rId7" Type="http://schemas.openxmlformats.org/officeDocument/2006/relationships/image" Target="../media/image96.png"/><Relationship Id="rId2" Type="http://schemas.openxmlformats.org/officeDocument/2006/relationships/image" Target="../media/image77.png"/><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82.svg"/><Relationship Id="rId4" Type="http://schemas.openxmlformats.org/officeDocument/2006/relationships/image" Target="../media/image81.png"/></Relationships>
</file>

<file path=ppt/slides/_rels/slide10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78.svg"/><Relationship Id="rId7" Type="http://schemas.openxmlformats.org/officeDocument/2006/relationships/image" Target="../media/image97.svg"/><Relationship Id="rId2" Type="http://schemas.openxmlformats.org/officeDocument/2006/relationships/image" Target="../media/image77.png"/><Relationship Id="rId1" Type="http://schemas.openxmlformats.org/officeDocument/2006/relationships/slideLayout" Target="../slideLayouts/slideLayout5.xml"/><Relationship Id="rId6" Type="http://schemas.openxmlformats.org/officeDocument/2006/relationships/image" Target="../media/image96.png"/><Relationship Id="rId5" Type="http://schemas.openxmlformats.org/officeDocument/2006/relationships/image" Target="../media/image82.svg"/><Relationship Id="rId4" Type="http://schemas.openxmlformats.org/officeDocument/2006/relationships/image" Target="../media/image81.png"/></Relationships>
</file>

<file path=ppt/slides/_rels/slide102.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78.svg"/><Relationship Id="rId7" Type="http://schemas.openxmlformats.org/officeDocument/2006/relationships/image" Target="../media/image97.svg"/><Relationship Id="rId2" Type="http://schemas.openxmlformats.org/officeDocument/2006/relationships/image" Target="../media/image77.png"/><Relationship Id="rId1" Type="http://schemas.openxmlformats.org/officeDocument/2006/relationships/slideLayout" Target="../slideLayouts/slideLayout5.xml"/><Relationship Id="rId6" Type="http://schemas.openxmlformats.org/officeDocument/2006/relationships/image" Target="../media/image96.png"/><Relationship Id="rId5" Type="http://schemas.openxmlformats.org/officeDocument/2006/relationships/image" Target="../media/image82.svg"/><Relationship Id="rId10" Type="http://schemas.openxmlformats.org/officeDocument/2006/relationships/image" Target="../media/image57.png"/><Relationship Id="rId4" Type="http://schemas.openxmlformats.org/officeDocument/2006/relationships/image" Target="../media/image81.png"/><Relationship Id="rId9" Type="http://schemas.openxmlformats.org/officeDocument/2006/relationships/image" Target="../media/image176.png"/></Relationships>
</file>

<file path=ppt/slides/_rels/slide103.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101.svg"/><Relationship Id="rId3" Type="http://schemas.openxmlformats.org/officeDocument/2006/relationships/image" Target="../media/image183.png"/><Relationship Id="rId7" Type="http://schemas.openxmlformats.org/officeDocument/2006/relationships/image" Target="../media/image78.svg"/><Relationship Id="rId12" Type="http://schemas.openxmlformats.org/officeDocument/2006/relationships/image" Target="../media/image100.png"/><Relationship Id="rId2" Type="http://schemas.openxmlformats.org/officeDocument/2006/relationships/image" Target="../media/image180.png"/><Relationship Id="rId1" Type="http://schemas.openxmlformats.org/officeDocument/2006/relationships/slideLayout" Target="../slideLayouts/slideLayout5.xml"/><Relationship Id="rId6" Type="http://schemas.openxmlformats.org/officeDocument/2006/relationships/image" Target="../media/image77.png"/><Relationship Id="rId11" Type="http://schemas.openxmlformats.org/officeDocument/2006/relationships/image" Target="../media/image176.png"/><Relationship Id="rId5" Type="http://schemas.openxmlformats.org/officeDocument/2006/relationships/image" Target="../media/image185.png"/><Relationship Id="rId15" Type="http://schemas.openxmlformats.org/officeDocument/2006/relationships/image" Target="../media/image182.svg"/><Relationship Id="rId10" Type="http://schemas.openxmlformats.org/officeDocument/2006/relationships/image" Target="../media/image33.png"/><Relationship Id="rId4" Type="http://schemas.openxmlformats.org/officeDocument/2006/relationships/image" Target="../media/image184.svg"/><Relationship Id="rId9" Type="http://schemas.openxmlformats.org/officeDocument/2006/relationships/image" Target="../media/image82.svg"/><Relationship Id="rId14" Type="http://schemas.openxmlformats.org/officeDocument/2006/relationships/image" Target="../media/image181.png"/></Relationships>
</file>

<file path=ppt/slides/_rels/slide104.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145.jpeg"/><Relationship Id="rId18" Type="http://schemas.openxmlformats.org/officeDocument/2006/relationships/image" Target="../media/image148.png"/><Relationship Id="rId3" Type="http://schemas.openxmlformats.org/officeDocument/2006/relationships/image" Target="../media/image82.svg"/><Relationship Id="rId21" Type="http://schemas.openxmlformats.org/officeDocument/2006/relationships/image" Target="../media/image151.png"/><Relationship Id="rId7" Type="http://schemas.openxmlformats.org/officeDocument/2006/relationships/image" Target="../media/image46.tiff"/><Relationship Id="rId12" Type="http://schemas.openxmlformats.org/officeDocument/2006/relationships/image" Target="../media/image144.png"/><Relationship Id="rId17" Type="http://schemas.openxmlformats.org/officeDocument/2006/relationships/image" Target="../media/image147.svg"/><Relationship Id="rId2" Type="http://schemas.openxmlformats.org/officeDocument/2006/relationships/image" Target="../media/image81.png"/><Relationship Id="rId16" Type="http://schemas.openxmlformats.org/officeDocument/2006/relationships/image" Target="../media/image146.png"/><Relationship Id="rId20" Type="http://schemas.openxmlformats.org/officeDocument/2006/relationships/image" Target="../media/image150.png"/><Relationship Id="rId1" Type="http://schemas.openxmlformats.org/officeDocument/2006/relationships/slideLayout" Target="../slideLayouts/slideLayout5.xml"/><Relationship Id="rId6" Type="http://schemas.openxmlformats.org/officeDocument/2006/relationships/image" Target="../media/image45.png"/><Relationship Id="rId11" Type="http://schemas.openxmlformats.org/officeDocument/2006/relationships/image" Target="../media/image59.png"/><Relationship Id="rId5" Type="http://schemas.openxmlformats.org/officeDocument/2006/relationships/image" Target="../media/image44.png"/><Relationship Id="rId15" Type="http://schemas.openxmlformats.org/officeDocument/2006/relationships/image" Target="../media/image85.svg"/><Relationship Id="rId23" Type="http://schemas.openxmlformats.org/officeDocument/2006/relationships/image" Target="../media/image105.png"/><Relationship Id="rId10" Type="http://schemas.openxmlformats.org/officeDocument/2006/relationships/image" Target="../media/image58.png"/><Relationship Id="rId19" Type="http://schemas.openxmlformats.org/officeDocument/2006/relationships/image" Target="../media/image149.png"/><Relationship Id="rId4" Type="http://schemas.openxmlformats.org/officeDocument/2006/relationships/image" Target="../media/image43.png"/><Relationship Id="rId9" Type="http://schemas.openxmlformats.org/officeDocument/2006/relationships/image" Target="../media/image48.svg"/><Relationship Id="rId14" Type="http://schemas.openxmlformats.org/officeDocument/2006/relationships/image" Target="../media/image84.png"/><Relationship Id="rId22" Type="http://schemas.openxmlformats.org/officeDocument/2006/relationships/image" Target="../media/image152.png"/></Relationships>
</file>

<file path=ppt/slides/_rels/slide105.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5.xml"/><Relationship Id="rId6" Type="http://schemas.openxmlformats.org/officeDocument/2006/relationships/image" Target="../media/image105.png"/><Relationship Id="rId5" Type="http://schemas.openxmlformats.org/officeDocument/2006/relationships/image" Target="../media/image44.png"/><Relationship Id="rId4" Type="http://schemas.openxmlformats.org/officeDocument/2006/relationships/image" Target="../media/image43.png"/></Relationships>
</file>

<file path=ppt/slides/_rels/slide10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34.png"/><Relationship Id="rId1" Type="http://schemas.openxmlformats.org/officeDocument/2006/relationships/slideLayout" Target="../slideLayouts/slideLayout5.xml"/><Relationship Id="rId5" Type="http://schemas.openxmlformats.org/officeDocument/2006/relationships/image" Target="../media/image44.png"/><Relationship Id="rId4" Type="http://schemas.openxmlformats.org/officeDocument/2006/relationships/image" Target="../media/image82.svg"/></Relationships>
</file>

<file path=ppt/slides/_rels/slide109.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44.png"/><Relationship Id="rId2" Type="http://schemas.openxmlformats.org/officeDocument/2006/relationships/image" Target="../media/image36.png"/><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82.svg"/><Relationship Id="rId4" Type="http://schemas.openxmlformats.org/officeDocument/2006/relationships/image" Target="../media/image81.png"/></Relationships>
</file>

<file path=ppt/slides/_rels/slide1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105.png"/><Relationship Id="rId2" Type="http://schemas.openxmlformats.org/officeDocument/2006/relationships/image" Target="../media/image36.png"/><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82.svg"/><Relationship Id="rId4" Type="http://schemas.openxmlformats.org/officeDocument/2006/relationships/image" Target="../media/image81.png"/></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8" Type="http://schemas.openxmlformats.org/officeDocument/2006/relationships/image" Target="../media/image91.svg"/><Relationship Id="rId13" Type="http://schemas.openxmlformats.org/officeDocument/2006/relationships/image" Target="../media/image95.svg"/><Relationship Id="rId3" Type="http://schemas.openxmlformats.org/officeDocument/2006/relationships/image" Target="../media/image86.png"/><Relationship Id="rId7" Type="http://schemas.openxmlformats.org/officeDocument/2006/relationships/image" Target="../media/image90.png"/><Relationship Id="rId12" Type="http://schemas.openxmlformats.org/officeDocument/2006/relationships/image" Target="../media/image94.png"/><Relationship Id="rId2" Type="http://schemas.openxmlformats.org/officeDocument/2006/relationships/notesSlide" Target="../notesSlides/notesSlide31.xml"/><Relationship Id="rId1" Type="http://schemas.openxmlformats.org/officeDocument/2006/relationships/slideLayout" Target="../slideLayouts/slideLayout16.xml"/><Relationship Id="rId6" Type="http://schemas.openxmlformats.org/officeDocument/2006/relationships/image" Target="../media/image89.png"/><Relationship Id="rId11" Type="http://schemas.openxmlformats.org/officeDocument/2006/relationships/image" Target="../media/image93.png"/><Relationship Id="rId5" Type="http://schemas.openxmlformats.org/officeDocument/2006/relationships/image" Target="../media/image88.png"/><Relationship Id="rId15" Type="http://schemas.openxmlformats.org/officeDocument/2006/relationships/image" Target="../media/image104.jpeg"/><Relationship Id="rId10" Type="http://schemas.openxmlformats.org/officeDocument/2006/relationships/image" Target="../media/image44.pn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105.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38.jpeg"/></Relationships>
</file>

<file path=ppt/slides/_rels/slide1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7.png"/><Relationship Id="rId1" Type="http://schemas.openxmlformats.org/officeDocument/2006/relationships/slideLayout" Target="../slideLayouts/slideLayout5.xml"/><Relationship Id="rId5" Type="http://schemas.openxmlformats.org/officeDocument/2006/relationships/image" Target="../media/image39.png"/><Relationship Id="rId4" Type="http://schemas.openxmlformats.org/officeDocument/2006/relationships/image" Target="../media/image38.jpeg"/></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3.jpeg"/><Relationship Id="rId18" Type="http://schemas.openxmlformats.org/officeDocument/2006/relationships/image" Target="../media/image58.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png"/><Relationship Id="rId17" Type="http://schemas.openxmlformats.org/officeDocument/2006/relationships/image" Target="../media/image57.png"/><Relationship Id="rId2" Type="http://schemas.openxmlformats.org/officeDocument/2006/relationships/image" Target="../media/image42.jpeg"/><Relationship Id="rId16" Type="http://schemas.openxmlformats.org/officeDocument/2006/relationships/image" Target="../media/image56.png"/><Relationship Id="rId20" Type="http://schemas.openxmlformats.org/officeDocument/2006/relationships/image" Target="../media/image60.png"/><Relationship Id="rId1" Type="http://schemas.openxmlformats.org/officeDocument/2006/relationships/slideLayout" Target="../slideLayouts/slideLayout5.xml"/><Relationship Id="rId6" Type="http://schemas.openxmlformats.org/officeDocument/2006/relationships/image" Target="../media/image46.tiff"/><Relationship Id="rId11" Type="http://schemas.openxmlformats.org/officeDocument/2006/relationships/image" Target="../media/image51.png"/><Relationship Id="rId5" Type="http://schemas.openxmlformats.org/officeDocument/2006/relationships/image" Target="../media/image45.png"/><Relationship Id="rId15" Type="http://schemas.openxmlformats.org/officeDocument/2006/relationships/image" Target="../media/image55.png"/><Relationship Id="rId10" Type="http://schemas.openxmlformats.org/officeDocument/2006/relationships/image" Target="../media/image50.png"/><Relationship Id="rId19" Type="http://schemas.openxmlformats.org/officeDocument/2006/relationships/image" Target="../media/image59.png"/><Relationship Id="rId4" Type="http://schemas.openxmlformats.org/officeDocument/2006/relationships/image" Target="../media/image44.png"/><Relationship Id="rId9" Type="http://schemas.openxmlformats.org/officeDocument/2006/relationships/image" Target="../media/image49.png"/><Relationship Id="rId14" Type="http://schemas.openxmlformats.org/officeDocument/2006/relationships/image" Target="../media/image54.png"/></Relationships>
</file>

<file path=ppt/slides/_rels/slide23.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5.xml"/><Relationship Id="rId6" Type="http://schemas.openxmlformats.org/officeDocument/2006/relationships/image" Target="../media/image34.png"/><Relationship Id="rId5" Type="http://schemas.openxmlformats.org/officeDocument/2006/relationships/image" Target="../media/image36.png"/><Relationship Id="rId4" Type="http://schemas.openxmlformats.org/officeDocument/2006/relationships/image" Target="../media/image63.png"/></Relationships>
</file>

<file path=ppt/slides/_rels/slide2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8" Type="http://schemas.openxmlformats.org/officeDocument/2006/relationships/image" Target="../media/image72.svg"/><Relationship Id="rId13" Type="http://schemas.openxmlformats.org/officeDocument/2006/relationships/image" Target="../media/image65.jpe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svg"/><Relationship Id="rId2" Type="http://schemas.openxmlformats.org/officeDocument/2006/relationships/image" Target="../media/image66.jpeg"/><Relationship Id="rId1" Type="http://schemas.openxmlformats.org/officeDocument/2006/relationships/slideLayout" Target="../slideLayouts/slideLayout5.xml"/><Relationship Id="rId6" Type="http://schemas.openxmlformats.org/officeDocument/2006/relationships/image" Target="../media/image70.sv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svg"/><Relationship Id="rId4" Type="http://schemas.openxmlformats.org/officeDocument/2006/relationships/image" Target="../media/image68.svg"/><Relationship Id="rId9" Type="http://schemas.openxmlformats.org/officeDocument/2006/relationships/image" Target="../media/image73.png"/></Relationships>
</file>

<file path=ppt/slides/_rels/slide29.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5.xml"/><Relationship Id="rId4" Type="http://schemas.openxmlformats.org/officeDocument/2006/relationships/image" Target="../media/image65.jpeg"/></Relationships>
</file>

<file path=ppt/slides/_rels/slide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2.xml"/><Relationship Id="rId1" Type="http://schemas.openxmlformats.org/officeDocument/2006/relationships/slideLayout" Target="../slideLayouts/slideLayout16.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80.svg"/><Relationship Id="rId9" Type="http://schemas.openxmlformats.org/officeDocument/2006/relationships/image" Target="../media/image83.png"/></Relationships>
</file>

<file path=ppt/slides/_rels/slide31.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78.svg"/><Relationship Id="rId11" Type="http://schemas.openxmlformats.org/officeDocument/2006/relationships/image" Target="../media/image85.svg"/><Relationship Id="rId5" Type="http://schemas.openxmlformats.org/officeDocument/2006/relationships/image" Target="../media/image77.png"/><Relationship Id="rId10" Type="http://schemas.openxmlformats.org/officeDocument/2006/relationships/image" Target="../media/image84.png"/><Relationship Id="rId4" Type="http://schemas.openxmlformats.org/officeDocument/2006/relationships/image" Target="../media/image80.svg"/><Relationship Id="rId9" Type="http://schemas.openxmlformats.org/officeDocument/2006/relationships/image" Target="../media/image83.png"/></Relationships>
</file>

<file path=ppt/slides/_rels/slide32.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79.png"/><Relationship Id="rId7" Type="http://schemas.openxmlformats.org/officeDocument/2006/relationships/image" Target="../media/image81.png"/><Relationship Id="rId2" Type="http://schemas.openxmlformats.org/officeDocument/2006/relationships/notesSlide" Target="../notesSlides/notesSlide4.xml"/><Relationship Id="rId1" Type="http://schemas.openxmlformats.org/officeDocument/2006/relationships/slideLayout" Target="../slideLayouts/slideLayout16.xml"/><Relationship Id="rId6" Type="http://schemas.openxmlformats.org/officeDocument/2006/relationships/image" Target="../media/image78.svg"/><Relationship Id="rId11" Type="http://schemas.openxmlformats.org/officeDocument/2006/relationships/image" Target="../media/image85.svg"/><Relationship Id="rId5" Type="http://schemas.openxmlformats.org/officeDocument/2006/relationships/image" Target="../media/image77.png"/><Relationship Id="rId10" Type="http://schemas.openxmlformats.org/officeDocument/2006/relationships/image" Target="../media/image84.png"/><Relationship Id="rId4" Type="http://schemas.openxmlformats.org/officeDocument/2006/relationships/image" Target="../media/image80.svg"/><Relationship Id="rId9" Type="http://schemas.openxmlformats.org/officeDocument/2006/relationships/image" Target="../media/image8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7.xml"/></Relationships>
</file>

<file path=ppt/slides/_rels/slide35.xml.rels><?xml version="1.0" encoding="UTF-8" standalone="yes"?>
<Relationships xmlns="http://schemas.openxmlformats.org/package/2006/relationships"><Relationship Id="rId8" Type="http://schemas.openxmlformats.org/officeDocument/2006/relationships/image" Target="../media/image91.svg"/><Relationship Id="rId13" Type="http://schemas.openxmlformats.org/officeDocument/2006/relationships/image" Target="../media/image95.svg"/><Relationship Id="rId18" Type="http://schemas.openxmlformats.org/officeDocument/2006/relationships/image" Target="../media/image98.png"/><Relationship Id="rId3" Type="http://schemas.openxmlformats.org/officeDocument/2006/relationships/image" Target="../media/image86.png"/><Relationship Id="rId21" Type="http://schemas.openxmlformats.org/officeDocument/2006/relationships/image" Target="../media/image101.svg"/><Relationship Id="rId7" Type="http://schemas.openxmlformats.org/officeDocument/2006/relationships/image" Target="../media/image90.png"/><Relationship Id="rId12" Type="http://schemas.openxmlformats.org/officeDocument/2006/relationships/image" Target="../media/image94.png"/><Relationship Id="rId17" Type="http://schemas.openxmlformats.org/officeDocument/2006/relationships/image" Target="../media/image97.svg"/><Relationship Id="rId2" Type="http://schemas.openxmlformats.org/officeDocument/2006/relationships/notesSlide" Target="../notesSlides/notesSlide7.xml"/><Relationship Id="rId16" Type="http://schemas.openxmlformats.org/officeDocument/2006/relationships/image" Target="../media/image96.png"/><Relationship Id="rId20" Type="http://schemas.openxmlformats.org/officeDocument/2006/relationships/image" Target="../media/image100.png"/><Relationship Id="rId1" Type="http://schemas.openxmlformats.org/officeDocument/2006/relationships/slideLayout" Target="../slideLayouts/slideLayout16.xml"/><Relationship Id="rId6" Type="http://schemas.openxmlformats.org/officeDocument/2006/relationships/image" Target="../media/image89.png"/><Relationship Id="rId11" Type="http://schemas.openxmlformats.org/officeDocument/2006/relationships/image" Target="../media/image93.png"/><Relationship Id="rId24" Type="http://schemas.openxmlformats.org/officeDocument/2006/relationships/image" Target="../media/image104.jpeg"/><Relationship Id="rId5" Type="http://schemas.openxmlformats.org/officeDocument/2006/relationships/image" Target="../media/image88.png"/><Relationship Id="rId15" Type="http://schemas.openxmlformats.org/officeDocument/2006/relationships/image" Target="../media/image80.svg"/><Relationship Id="rId23" Type="http://schemas.openxmlformats.org/officeDocument/2006/relationships/image" Target="../media/image103.svg"/><Relationship Id="rId10" Type="http://schemas.openxmlformats.org/officeDocument/2006/relationships/image" Target="../media/image44.png"/><Relationship Id="rId19" Type="http://schemas.openxmlformats.org/officeDocument/2006/relationships/image" Target="../media/image99.sv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79.png"/><Relationship Id="rId22" Type="http://schemas.openxmlformats.org/officeDocument/2006/relationships/image" Target="../media/image102.png"/></Relationships>
</file>

<file path=ppt/slides/_rels/slide36.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0.png"/><Relationship Id="rId7" Type="http://schemas.openxmlformats.org/officeDocument/2006/relationships/image" Target="../media/image93.png"/><Relationship Id="rId2" Type="http://schemas.openxmlformats.org/officeDocument/2006/relationships/notesSlide" Target="../notesSlides/notesSlide8.xml"/><Relationship Id="rId1" Type="http://schemas.openxmlformats.org/officeDocument/2006/relationships/slideLayout" Target="../slideLayouts/slideLayout16.xml"/><Relationship Id="rId6" Type="http://schemas.openxmlformats.org/officeDocument/2006/relationships/image" Target="../media/image44.png"/><Relationship Id="rId5" Type="http://schemas.openxmlformats.org/officeDocument/2006/relationships/image" Target="../media/image92.png"/><Relationship Id="rId4" Type="http://schemas.openxmlformats.org/officeDocument/2006/relationships/image" Target="../media/image91.svg"/><Relationship Id="rId9" Type="http://schemas.openxmlformats.org/officeDocument/2006/relationships/image" Target="../media/image95.svg"/></Relationships>
</file>

<file path=ppt/slides/_rels/slide37.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90.png"/><Relationship Id="rId7" Type="http://schemas.openxmlformats.org/officeDocument/2006/relationships/image" Target="../media/image93.png"/><Relationship Id="rId2" Type="http://schemas.openxmlformats.org/officeDocument/2006/relationships/notesSlide" Target="../notesSlides/notesSlide9.xml"/><Relationship Id="rId1" Type="http://schemas.openxmlformats.org/officeDocument/2006/relationships/slideLayout" Target="../slideLayouts/slideLayout16.xml"/><Relationship Id="rId6" Type="http://schemas.openxmlformats.org/officeDocument/2006/relationships/image" Target="../media/image44.png"/><Relationship Id="rId11" Type="http://schemas.openxmlformats.org/officeDocument/2006/relationships/image" Target="../media/image106.png"/><Relationship Id="rId5" Type="http://schemas.openxmlformats.org/officeDocument/2006/relationships/image" Target="../media/image92.png"/><Relationship Id="rId10" Type="http://schemas.openxmlformats.org/officeDocument/2006/relationships/image" Target="../media/image105.png"/><Relationship Id="rId4" Type="http://schemas.openxmlformats.org/officeDocument/2006/relationships/image" Target="../media/image91.svg"/><Relationship Id="rId9" Type="http://schemas.openxmlformats.org/officeDocument/2006/relationships/image" Target="../media/image95.svg"/></Relationships>
</file>

<file path=ppt/slides/_rels/slide38.xml.rels><?xml version="1.0" encoding="UTF-8" standalone="yes"?>
<Relationships xmlns="http://schemas.openxmlformats.org/package/2006/relationships"><Relationship Id="rId8" Type="http://schemas.openxmlformats.org/officeDocument/2006/relationships/image" Target="../media/image95.svg"/><Relationship Id="rId3" Type="http://schemas.openxmlformats.org/officeDocument/2006/relationships/image" Target="../media/image108.png"/><Relationship Id="rId7" Type="http://schemas.openxmlformats.org/officeDocument/2006/relationships/image" Target="../media/image94.png"/><Relationship Id="rId2" Type="http://schemas.openxmlformats.org/officeDocument/2006/relationships/image" Target="../media/image107.png"/><Relationship Id="rId1" Type="http://schemas.openxmlformats.org/officeDocument/2006/relationships/slideLayout" Target="../slideLayouts/slideLayout16.xml"/><Relationship Id="rId6" Type="http://schemas.openxmlformats.org/officeDocument/2006/relationships/image" Target="../media/image44.png"/><Relationship Id="rId5" Type="http://schemas.openxmlformats.org/officeDocument/2006/relationships/image" Target="../media/image91.svg"/><Relationship Id="rId4" Type="http://schemas.openxmlformats.org/officeDocument/2006/relationships/image" Target="../media/image90.png"/><Relationship Id="rId9" Type="http://schemas.openxmlformats.org/officeDocument/2006/relationships/image" Target="../media/image52.png"/></Relationships>
</file>

<file path=ppt/slides/_rels/slide3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108.png"/><Relationship Id="rId1" Type="http://schemas.openxmlformats.org/officeDocument/2006/relationships/slideLayout" Target="../slideLayouts/slideLayout16.xml"/><Relationship Id="rId6" Type="http://schemas.openxmlformats.org/officeDocument/2006/relationships/image" Target="../media/image44.png"/><Relationship Id="rId5" Type="http://schemas.openxmlformats.org/officeDocument/2006/relationships/image" Target="../media/image52.png"/><Relationship Id="rId4" Type="http://schemas.openxmlformats.org/officeDocument/2006/relationships/image" Target="../media/image95.svg"/></Relationships>
</file>

<file path=ppt/slides/_rels/slide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6.svg"/></Relationships>
</file>

<file path=ppt/slides/_rels/slide41.xml.rels><?xml version="1.0" encoding="UTF-8" standalone="yes"?>
<Relationships xmlns="http://schemas.openxmlformats.org/package/2006/relationships"><Relationship Id="rId8" Type="http://schemas.openxmlformats.org/officeDocument/2006/relationships/image" Target="../media/image113.png"/><Relationship Id="rId3" Type="http://schemas.openxmlformats.org/officeDocument/2006/relationships/image" Target="../media/image5.png"/><Relationship Id="rId7" Type="http://schemas.openxmlformats.org/officeDocument/2006/relationships/image" Target="../media/image112.svg"/><Relationship Id="rId12" Type="http://schemas.openxmlformats.org/officeDocument/2006/relationships/image" Target="../media/image117.pn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111.png"/><Relationship Id="rId11" Type="http://schemas.openxmlformats.org/officeDocument/2006/relationships/image" Target="../media/image116.png"/><Relationship Id="rId5" Type="http://schemas.openxmlformats.org/officeDocument/2006/relationships/image" Target="../media/image110.png"/><Relationship Id="rId10" Type="http://schemas.openxmlformats.org/officeDocument/2006/relationships/image" Target="../media/image115.jpeg"/><Relationship Id="rId4" Type="http://schemas.openxmlformats.org/officeDocument/2006/relationships/image" Target="../media/image109.svg"/><Relationship Id="rId9" Type="http://schemas.openxmlformats.org/officeDocument/2006/relationships/image" Target="../media/image114.jpeg"/></Relationships>
</file>

<file path=ppt/slides/_rels/slide42.xml.rels><?xml version="1.0" encoding="UTF-8" standalone="yes"?>
<Relationships xmlns="http://schemas.openxmlformats.org/package/2006/relationships"><Relationship Id="rId8" Type="http://schemas.openxmlformats.org/officeDocument/2006/relationships/image" Target="../media/image113.png"/><Relationship Id="rId13" Type="http://schemas.openxmlformats.org/officeDocument/2006/relationships/image" Target="../media/image118.png"/><Relationship Id="rId18" Type="http://schemas.openxmlformats.org/officeDocument/2006/relationships/image" Target="../media/image123.png"/><Relationship Id="rId3" Type="http://schemas.openxmlformats.org/officeDocument/2006/relationships/image" Target="../media/image5.png"/><Relationship Id="rId21" Type="http://schemas.openxmlformats.org/officeDocument/2006/relationships/image" Target="../media/image126.svg"/><Relationship Id="rId7" Type="http://schemas.openxmlformats.org/officeDocument/2006/relationships/image" Target="../media/image112.svg"/><Relationship Id="rId12" Type="http://schemas.openxmlformats.org/officeDocument/2006/relationships/image" Target="../media/image117.png"/><Relationship Id="rId17" Type="http://schemas.openxmlformats.org/officeDocument/2006/relationships/image" Target="../media/image122.svg"/><Relationship Id="rId2" Type="http://schemas.openxmlformats.org/officeDocument/2006/relationships/notesSlide" Target="../notesSlides/notesSlide12.xml"/><Relationship Id="rId16" Type="http://schemas.openxmlformats.org/officeDocument/2006/relationships/image" Target="../media/image121.png"/><Relationship Id="rId20" Type="http://schemas.openxmlformats.org/officeDocument/2006/relationships/image" Target="../media/image125.png"/><Relationship Id="rId1" Type="http://schemas.openxmlformats.org/officeDocument/2006/relationships/slideLayout" Target="../slideLayouts/slideLayout16.xml"/><Relationship Id="rId6" Type="http://schemas.openxmlformats.org/officeDocument/2006/relationships/image" Target="../media/image111.png"/><Relationship Id="rId11" Type="http://schemas.openxmlformats.org/officeDocument/2006/relationships/image" Target="../media/image116.png"/><Relationship Id="rId24" Type="http://schemas.openxmlformats.org/officeDocument/2006/relationships/image" Target="../media/image129.jpeg"/><Relationship Id="rId5" Type="http://schemas.openxmlformats.org/officeDocument/2006/relationships/image" Target="../media/image110.png"/><Relationship Id="rId15" Type="http://schemas.openxmlformats.org/officeDocument/2006/relationships/image" Target="../media/image120.jpeg"/><Relationship Id="rId23" Type="http://schemas.openxmlformats.org/officeDocument/2006/relationships/image" Target="../media/image128.svg"/><Relationship Id="rId10" Type="http://schemas.openxmlformats.org/officeDocument/2006/relationships/image" Target="../media/image115.jpeg"/><Relationship Id="rId19" Type="http://schemas.openxmlformats.org/officeDocument/2006/relationships/image" Target="../media/image124.png"/><Relationship Id="rId4" Type="http://schemas.openxmlformats.org/officeDocument/2006/relationships/image" Target="../media/image109.svg"/><Relationship Id="rId9" Type="http://schemas.openxmlformats.org/officeDocument/2006/relationships/image" Target="../media/image114.jpeg"/><Relationship Id="rId14" Type="http://schemas.openxmlformats.org/officeDocument/2006/relationships/image" Target="../media/image119.svg"/><Relationship Id="rId22" Type="http://schemas.openxmlformats.org/officeDocument/2006/relationships/image" Target="../media/image127.png"/></Relationships>
</file>

<file path=ppt/slides/_rels/slide43.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133.png"/><Relationship Id="rId3" Type="http://schemas.openxmlformats.org/officeDocument/2006/relationships/image" Target="../media/image130.png"/><Relationship Id="rId7" Type="http://schemas.openxmlformats.org/officeDocument/2006/relationships/image" Target="../media/image77.png"/><Relationship Id="rId12" Type="http://schemas.openxmlformats.org/officeDocument/2006/relationships/image" Target="../media/image95.svg"/><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image" Target="../media/image132.svg"/><Relationship Id="rId11" Type="http://schemas.openxmlformats.org/officeDocument/2006/relationships/image" Target="../media/image94.png"/><Relationship Id="rId5" Type="http://schemas.openxmlformats.org/officeDocument/2006/relationships/image" Target="../media/image90.png"/><Relationship Id="rId15" Type="http://schemas.openxmlformats.org/officeDocument/2006/relationships/image" Target="../media/image65.jpeg"/><Relationship Id="rId10" Type="http://schemas.openxmlformats.org/officeDocument/2006/relationships/image" Target="../media/image82.svg"/><Relationship Id="rId4" Type="http://schemas.openxmlformats.org/officeDocument/2006/relationships/image" Target="../media/image131.svg"/><Relationship Id="rId9" Type="http://schemas.openxmlformats.org/officeDocument/2006/relationships/image" Target="../media/image81.png"/><Relationship Id="rId14" Type="http://schemas.openxmlformats.org/officeDocument/2006/relationships/image" Target="../media/image134.svg"/></Relationships>
</file>

<file path=ppt/slides/_rels/slide44.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131.svg"/><Relationship Id="rId4" Type="http://schemas.openxmlformats.org/officeDocument/2006/relationships/image" Target="../media/image130.png"/></Relationships>
</file>

<file path=ppt/slides/_rels/slide45.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95.svg"/><Relationship Id="rId3" Type="http://schemas.openxmlformats.org/officeDocument/2006/relationships/image" Target="../media/image96.png"/><Relationship Id="rId7" Type="http://schemas.openxmlformats.org/officeDocument/2006/relationships/image" Target="../media/image77.png"/><Relationship Id="rId12" Type="http://schemas.openxmlformats.org/officeDocument/2006/relationships/image" Target="../media/image94.png"/><Relationship Id="rId2" Type="http://schemas.openxmlformats.org/officeDocument/2006/relationships/notesSlide" Target="../notesSlides/notesSlide15.xml"/><Relationship Id="rId1" Type="http://schemas.openxmlformats.org/officeDocument/2006/relationships/slideLayout" Target="../slideLayouts/slideLayout16.xml"/><Relationship Id="rId6" Type="http://schemas.openxmlformats.org/officeDocument/2006/relationships/image" Target="../media/image132.svg"/><Relationship Id="rId11" Type="http://schemas.openxmlformats.org/officeDocument/2006/relationships/image" Target="../media/image83.png"/><Relationship Id="rId5" Type="http://schemas.openxmlformats.org/officeDocument/2006/relationships/image" Target="../media/image90.png"/><Relationship Id="rId10" Type="http://schemas.openxmlformats.org/officeDocument/2006/relationships/image" Target="../media/image82.svg"/><Relationship Id="rId4" Type="http://schemas.openxmlformats.org/officeDocument/2006/relationships/image" Target="../media/image97.svg"/><Relationship Id="rId9" Type="http://schemas.openxmlformats.org/officeDocument/2006/relationships/image" Target="../media/image81.png"/></Relationships>
</file>

<file path=ppt/slides/_rels/slide46.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95.svg"/><Relationship Id="rId18" Type="http://schemas.openxmlformats.org/officeDocument/2006/relationships/image" Target="../media/image140.png"/><Relationship Id="rId3" Type="http://schemas.openxmlformats.org/officeDocument/2006/relationships/image" Target="../media/image96.png"/><Relationship Id="rId7" Type="http://schemas.openxmlformats.org/officeDocument/2006/relationships/image" Target="../media/image77.png"/><Relationship Id="rId12" Type="http://schemas.openxmlformats.org/officeDocument/2006/relationships/image" Target="../media/image94.png"/><Relationship Id="rId17" Type="http://schemas.openxmlformats.org/officeDocument/2006/relationships/image" Target="../media/image139.png"/><Relationship Id="rId2" Type="http://schemas.openxmlformats.org/officeDocument/2006/relationships/notesSlide" Target="../notesSlides/notesSlide16.xml"/><Relationship Id="rId16" Type="http://schemas.openxmlformats.org/officeDocument/2006/relationships/image" Target="../media/image138.png"/><Relationship Id="rId1" Type="http://schemas.openxmlformats.org/officeDocument/2006/relationships/slideLayout" Target="../slideLayouts/slideLayout16.xml"/><Relationship Id="rId6" Type="http://schemas.openxmlformats.org/officeDocument/2006/relationships/image" Target="../media/image132.svg"/><Relationship Id="rId11" Type="http://schemas.openxmlformats.org/officeDocument/2006/relationships/image" Target="../media/image83.png"/><Relationship Id="rId5" Type="http://schemas.openxmlformats.org/officeDocument/2006/relationships/image" Target="../media/image90.png"/><Relationship Id="rId15" Type="http://schemas.openxmlformats.org/officeDocument/2006/relationships/image" Target="../media/image137.jpeg"/><Relationship Id="rId10" Type="http://schemas.openxmlformats.org/officeDocument/2006/relationships/image" Target="../media/image82.svg"/><Relationship Id="rId19" Type="http://schemas.openxmlformats.org/officeDocument/2006/relationships/image" Target="../media/image33.png"/><Relationship Id="rId4" Type="http://schemas.openxmlformats.org/officeDocument/2006/relationships/image" Target="../media/image97.svg"/><Relationship Id="rId9" Type="http://schemas.openxmlformats.org/officeDocument/2006/relationships/image" Target="../media/image81.png"/><Relationship Id="rId14" Type="http://schemas.openxmlformats.org/officeDocument/2006/relationships/image" Target="../media/image136.png"/></Relationships>
</file>

<file path=ppt/slides/_rels/slide47.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100.png"/><Relationship Id="rId7" Type="http://schemas.openxmlformats.org/officeDocument/2006/relationships/image" Target="../media/image81.png"/><Relationship Id="rId2" Type="http://schemas.openxmlformats.org/officeDocument/2006/relationships/notesSlide" Target="../notesSlides/notesSlide17.xml"/><Relationship Id="rId1" Type="http://schemas.openxmlformats.org/officeDocument/2006/relationships/slideLayout" Target="../slideLayouts/slideLayout16.xml"/><Relationship Id="rId6" Type="http://schemas.openxmlformats.org/officeDocument/2006/relationships/image" Target="../media/image78.svg"/><Relationship Id="rId5" Type="http://schemas.openxmlformats.org/officeDocument/2006/relationships/image" Target="../media/image77.png"/><Relationship Id="rId10" Type="http://schemas.openxmlformats.org/officeDocument/2006/relationships/image" Target="../media/image142.png"/><Relationship Id="rId4" Type="http://schemas.openxmlformats.org/officeDocument/2006/relationships/image" Target="../media/image101.svg"/><Relationship Id="rId9" Type="http://schemas.openxmlformats.org/officeDocument/2006/relationships/image" Target="../media/image141.png"/></Relationships>
</file>

<file path=ppt/slides/_rels/slide48.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100.png"/><Relationship Id="rId7" Type="http://schemas.openxmlformats.org/officeDocument/2006/relationships/image" Target="../media/image81.png"/><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101.svg"/><Relationship Id="rId9" Type="http://schemas.openxmlformats.org/officeDocument/2006/relationships/image" Target="../media/image143.png"/></Relationships>
</file>

<file path=ppt/slides/_rels/slide49.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145.jpeg"/><Relationship Id="rId18" Type="http://schemas.openxmlformats.org/officeDocument/2006/relationships/image" Target="../media/image148.png"/><Relationship Id="rId3" Type="http://schemas.openxmlformats.org/officeDocument/2006/relationships/image" Target="../media/image82.svg"/><Relationship Id="rId21" Type="http://schemas.openxmlformats.org/officeDocument/2006/relationships/image" Target="../media/image151.png"/><Relationship Id="rId7" Type="http://schemas.openxmlformats.org/officeDocument/2006/relationships/image" Target="../media/image46.tiff"/><Relationship Id="rId12" Type="http://schemas.openxmlformats.org/officeDocument/2006/relationships/image" Target="../media/image144.png"/><Relationship Id="rId17" Type="http://schemas.openxmlformats.org/officeDocument/2006/relationships/image" Target="../media/image147.svg"/><Relationship Id="rId2" Type="http://schemas.openxmlformats.org/officeDocument/2006/relationships/image" Target="../media/image81.png"/><Relationship Id="rId16" Type="http://schemas.openxmlformats.org/officeDocument/2006/relationships/image" Target="../media/image146.png"/><Relationship Id="rId20" Type="http://schemas.openxmlformats.org/officeDocument/2006/relationships/image" Target="../media/image150.png"/><Relationship Id="rId1" Type="http://schemas.openxmlformats.org/officeDocument/2006/relationships/slideLayout" Target="../slideLayouts/slideLayout5.xml"/><Relationship Id="rId6" Type="http://schemas.openxmlformats.org/officeDocument/2006/relationships/image" Target="../media/image45.png"/><Relationship Id="rId11" Type="http://schemas.openxmlformats.org/officeDocument/2006/relationships/image" Target="../media/image59.png"/><Relationship Id="rId5" Type="http://schemas.openxmlformats.org/officeDocument/2006/relationships/image" Target="../media/image44.png"/><Relationship Id="rId15" Type="http://schemas.openxmlformats.org/officeDocument/2006/relationships/image" Target="../media/image85.svg"/><Relationship Id="rId23" Type="http://schemas.openxmlformats.org/officeDocument/2006/relationships/image" Target="../media/image105.png"/><Relationship Id="rId10" Type="http://schemas.openxmlformats.org/officeDocument/2006/relationships/image" Target="../media/image58.png"/><Relationship Id="rId19" Type="http://schemas.openxmlformats.org/officeDocument/2006/relationships/image" Target="../media/image149.png"/><Relationship Id="rId4" Type="http://schemas.openxmlformats.org/officeDocument/2006/relationships/image" Target="../media/image43.png"/><Relationship Id="rId9" Type="http://schemas.openxmlformats.org/officeDocument/2006/relationships/image" Target="../media/image48.svg"/><Relationship Id="rId14" Type="http://schemas.openxmlformats.org/officeDocument/2006/relationships/image" Target="../media/image84.png"/><Relationship Id="rId22" Type="http://schemas.openxmlformats.org/officeDocument/2006/relationships/image" Target="../media/image152.png"/></Relationships>
</file>

<file path=ppt/slides/_rels/slide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82.svg"/><Relationship Id="rId2" Type="http://schemas.openxmlformats.org/officeDocument/2006/relationships/image" Target="../media/image81.png"/><Relationship Id="rId1" Type="http://schemas.openxmlformats.org/officeDocument/2006/relationships/slideLayout" Target="../slideLayouts/slideLayout5.xml"/><Relationship Id="rId4" Type="http://schemas.openxmlformats.org/officeDocument/2006/relationships/image" Target="../media/image105.png"/></Relationships>
</file>

<file path=ppt/slides/_rels/slide51.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153.png"/><Relationship Id="rId7" Type="http://schemas.openxmlformats.org/officeDocument/2006/relationships/image" Target="../media/image81.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154.svg"/><Relationship Id="rId9" Type="http://schemas.openxmlformats.org/officeDocument/2006/relationships/image" Target="../media/image155.png"/></Relationships>
</file>

<file path=ppt/slides/_rels/slide52.xml.rels><?xml version="1.0" encoding="UTF-8" standalone="yes"?>
<Relationships xmlns="http://schemas.openxmlformats.org/package/2006/relationships"><Relationship Id="rId8" Type="http://schemas.openxmlformats.org/officeDocument/2006/relationships/image" Target="../media/image82.svg"/><Relationship Id="rId3" Type="http://schemas.openxmlformats.org/officeDocument/2006/relationships/image" Target="../media/image153.png"/><Relationship Id="rId7" Type="http://schemas.openxmlformats.org/officeDocument/2006/relationships/image" Target="../media/image81.png"/><Relationship Id="rId2" Type="http://schemas.openxmlformats.org/officeDocument/2006/relationships/notesSlide" Target="../notesSlides/notesSlide20.xml"/><Relationship Id="rId1" Type="http://schemas.openxmlformats.org/officeDocument/2006/relationships/slideLayout" Target="../slideLayouts/slideLayout16.xml"/><Relationship Id="rId6" Type="http://schemas.openxmlformats.org/officeDocument/2006/relationships/image" Target="../media/image78.svg"/><Relationship Id="rId5" Type="http://schemas.openxmlformats.org/officeDocument/2006/relationships/image" Target="../media/image77.png"/><Relationship Id="rId4" Type="http://schemas.openxmlformats.org/officeDocument/2006/relationships/image" Target="../media/image154.svg"/><Relationship Id="rId9" Type="http://schemas.openxmlformats.org/officeDocument/2006/relationships/image" Target="../media/image83.png"/></Relationships>
</file>

<file path=ppt/slides/_rels/slide53.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1.xml"/><Relationship Id="rId1" Type="http://schemas.openxmlformats.org/officeDocument/2006/relationships/slideLayout" Target="../slideLayouts/slideLayout16.xml"/><Relationship Id="rId4" Type="http://schemas.openxmlformats.org/officeDocument/2006/relationships/image" Target="../media/image154.svg"/></Relationships>
</file>

<file path=ppt/slides/_rels/slide54.xml.rels><?xml version="1.0" encoding="UTF-8" standalone="yes"?>
<Relationships xmlns="http://schemas.openxmlformats.org/package/2006/relationships"><Relationship Id="rId8" Type="http://schemas.openxmlformats.org/officeDocument/2006/relationships/image" Target="../media/image154.svg"/><Relationship Id="rId13" Type="http://schemas.openxmlformats.org/officeDocument/2006/relationships/image" Target="../media/image5.png"/><Relationship Id="rId3" Type="http://schemas.openxmlformats.org/officeDocument/2006/relationships/image" Target="../media/image90.png"/><Relationship Id="rId7" Type="http://schemas.openxmlformats.org/officeDocument/2006/relationships/image" Target="../media/image153.png"/><Relationship Id="rId12" Type="http://schemas.openxmlformats.org/officeDocument/2006/relationships/image" Target="../media/image82.svg"/><Relationship Id="rId2" Type="http://schemas.openxmlformats.org/officeDocument/2006/relationships/notesSlide" Target="../notesSlides/notesSlide22.xml"/><Relationship Id="rId1" Type="http://schemas.openxmlformats.org/officeDocument/2006/relationships/slideLayout" Target="../slideLayouts/slideLayout16.xml"/><Relationship Id="rId6" Type="http://schemas.openxmlformats.org/officeDocument/2006/relationships/image" Target="../media/image95.svg"/><Relationship Id="rId11" Type="http://schemas.openxmlformats.org/officeDocument/2006/relationships/image" Target="../media/image81.png"/><Relationship Id="rId5" Type="http://schemas.openxmlformats.org/officeDocument/2006/relationships/image" Target="../media/image94.png"/><Relationship Id="rId10" Type="http://schemas.openxmlformats.org/officeDocument/2006/relationships/image" Target="../media/image78.svg"/><Relationship Id="rId4" Type="http://schemas.openxmlformats.org/officeDocument/2006/relationships/image" Target="../media/image132.svg"/><Relationship Id="rId9" Type="http://schemas.openxmlformats.org/officeDocument/2006/relationships/image" Target="../media/image77.png"/><Relationship Id="rId14" Type="http://schemas.openxmlformats.org/officeDocument/2006/relationships/image" Target="../media/image6.svg"/></Relationships>
</file>

<file path=ppt/slides/_rels/slide55.xml.rels><?xml version="1.0" encoding="UTF-8" standalone="yes"?>
<Relationships xmlns="http://schemas.openxmlformats.org/package/2006/relationships"><Relationship Id="rId8" Type="http://schemas.openxmlformats.org/officeDocument/2006/relationships/image" Target="../media/image157.png"/><Relationship Id="rId13" Type="http://schemas.openxmlformats.org/officeDocument/2006/relationships/image" Target="../media/image162.png"/><Relationship Id="rId18" Type="http://schemas.openxmlformats.org/officeDocument/2006/relationships/image" Target="../media/image82.svg"/><Relationship Id="rId3" Type="http://schemas.openxmlformats.org/officeDocument/2006/relationships/image" Target="../media/image153.png"/><Relationship Id="rId21" Type="http://schemas.openxmlformats.org/officeDocument/2006/relationships/image" Target="../media/image90.png"/><Relationship Id="rId7" Type="http://schemas.openxmlformats.org/officeDocument/2006/relationships/image" Target="../media/image103.svg"/><Relationship Id="rId12" Type="http://schemas.openxmlformats.org/officeDocument/2006/relationships/image" Target="../media/image161.png"/><Relationship Id="rId17" Type="http://schemas.openxmlformats.org/officeDocument/2006/relationships/image" Target="../media/image81.png"/><Relationship Id="rId2" Type="http://schemas.openxmlformats.org/officeDocument/2006/relationships/notesSlide" Target="../notesSlides/notesSlide23.xml"/><Relationship Id="rId16" Type="http://schemas.openxmlformats.org/officeDocument/2006/relationships/image" Target="../media/image78.svg"/><Relationship Id="rId20" Type="http://schemas.openxmlformats.org/officeDocument/2006/relationships/image" Target="../media/image141.png"/><Relationship Id="rId1" Type="http://schemas.openxmlformats.org/officeDocument/2006/relationships/slideLayout" Target="../slideLayouts/slideLayout16.xml"/><Relationship Id="rId6" Type="http://schemas.openxmlformats.org/officeDocument/2006/relationships/image" Target="../media/image102.png"/><Relationship Id="rId11" Type="http://schemas.openxmlformats.org/officeDocument/2006/relationships/image" Target="../media/image160.png"/><Relationship Id="rId24" Type="http://schemas.openxmlformats.org/officeDocument/2006/relationships/image" Target="../media/image95.svg"/><Relationship Id="rId5" Type="http://schemas.openxmlformats.org/officeDocument/2006/relationships/image" Target="../media/image156.png"/><Relationship Id="rId15" Type="http://schemas.openxmlformats.org/officeDocument/2006/relationships/image" Target="../media/image77.png"/><Relationship Id="rId23" Type="http://schemas.openxmlformats.org/officeDocument/2006/relationships/image" Target="../media/image94.png"/><Relationship Id="rId10" Type="http://schemas.openxmlformats.org/officeDocument/2006/relationships/image" Target="../media/image159.jpeg"/><Relationship Id="rId19" Type="http://schemas.openxmlformats.org/officeDocument/2006/relationships/image" Target="../media/image83.png"/><Relationship Id="rId4" Type="http://schemas.openxmlformats.org/officeDocument/2006/relationships/image" Target="../media/image154.svg"/><Relationship Id="rId9" Type="http://schemas.openxmlformats.org/officeDocument/2006/relationships/image" Target="../media/image158.svg"/><Relationship Id="rId14" Type="http://schemas.openxmlformats.org/officeDocument/2006/relationships/image" Target="../media/image163.svg"/><Relationship Id="rId22" Type="http://schemas.openxmlformats.org/officeDocument/2006/relationships/image" Target="../media/image132.svg"/></Relationships>
</file>

<file path=ppt/slides/_rels/slide5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4.xml"/><Relationship Id="rId1" Type="http://schemas.openxmlformats.org/officeDocument/2006/relationships/slideLayout" Target="../slideLayouts/slideLayout16.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54.svg"/></Relationships>
</file>

<file path=ppt/slides/_rels/slide57.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167.png"/><Relationship Id="rId3" Type="http://schemas.openxmlformats.org/officeDocument/2006/relationships/image" Target="../media/image5.png"/><Relationship Id="rId7" Type="http://schemas.openxmlformats.org/officeDocument/2006/relationships/image" Target="../media/image132.svg"/><Relationship Id="rId12" Type="http://schemas.openxmlformats.org/officeDocument/2006/relationships/image" Target="../media/image166.png"/><Relationship Id="rId2" Type="http://schemas.openxmlformats.org/officeDocument/2006/relationships/notesSlide" Target="../notesSlides/notesSlide25.xml"/><Relationship Id="rId1" Type="http://schemas.openxmlformats.org/officeDocument/2006/relationships/slideLayout" Target="../slideLayouts/slideLayout18.xml"/><Relationship Id="rId6" Type="http://schemas.openxmlformats.org/officeDocument/2006/relationships/image" Target="../media/image90.png"/><Relationship Id="rId11" Type="http://schemas.openxmlformats.org/officeDocument/2006/relationships/image" Target="../media/image78.svg"/><Relationship Id="rId5" Type="http://schemas.openxmlformats.org/officeDocument/2006/relationships/image" Target="../media/image36.png"/><Relationship Id="rId15" Type="http://schemas.openxmlformats.org/officeDocument/2006/relationships/image" Target="../media/image169.png"/><Relationship Id="rId10" Type="http://schemas.openxmlformats.org/officeDocument/2006/relationships/image" Target="../media/image77.png"/><Relationship Id="rId4" Type="http://schemas.openxmlformats.org/officeDocument/2006/relationships/image" Target="../media/image109.svg"/><Relationship Id="rId9" Type="http://schemas.openxmlformats.org/officeDocument/2006/relationships/image" Target="../media/image95.svg"/><Relationship Id="rId14" Type="http://schemas.openxmlformats.org/officeDocument/2006/relationships/image" Target="../media/image168.svg"/></Relationships>
</file>

<file path=ppt/slides/_rels/slide58.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notesSlide" Target="../notesSlides/notesSlide26.xml"/><Relationship Id="rId1" Type="http://schemas.openxmlformats.org/officeDocument/2006/relationships/slideLayout" Target="../slideLayouts/slideLayout16.xml"/><Relationship Id="rId5" Type="http://schemas.openxmlformats.org/officeDocument/2006/relationships/image" Target="../media/image170.png"/><Relationship Id="rId4" Type="http://schemas.openxmlformats.org/officeDocument/2006/relationships/image" Target="../media/image154.svg"/></Relationships>
</file>

<file path=ppt/slides/_rels/slide59.xml.rels><?xml version="1.0" encoding="UTF-8" standalone="yes"?>
<Relationships xmlns="http://schemas.openxmlformats.org/package/2006/relationships"><Relationship Id="rId3" Type="http://schemas.openxmlformats.org/officeDocument/2006/relationships/image" Target="../media/image119.svg"/><Relationship Id="rId2" Type="http://schemas.openxmlformats.org/officeDocument/2006/relationships/image" Target="../media/image118.png"/><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8" Type="http://schemas.openxmlformats.org/officeDocument/2006/relationships/image" Target="../media/image91.svg"/><Relationship Id="rId13" Type="http://schemas.openxmlformats.org/officeDocument/2006/relationships/image" Target="../media/image95.svg"/><Relationship Id="rId18" Type="http://schemas.openxmlformats.org/officeDocument/2006/relationships/image" Target="../media/image98.png"/><Relationship Id="rId3" Type="http://schemas.openxmlformats.org/officeDocument/2006/relationships/image" Target="../media/image86.png"/><Relationship Id="rId21" Type="http://schemas.openxmlformats.org/officeDocument/2006/relationships/image" Target="../media/image101.svg"/><Relationship Id="rId7" Type="http://schemas.openxmlformats.org/officeDocument/2006/relationships/image" Target="../media/image90.png"/><Relationship Id="rId12" Type="http://schemas.openxmlformats.org/officeDocument/2006/relationships/image" Target="../media/image94.png"/><Relationship Id="rId17" Type="http://schemas.openxmlformats.org/officeDocument/2006/relationships/image" Target="../media/image97.svg"/><Relationship Id="rId2" Type="http://schemas.openxmlformats.org/officeDocument/2006/relationships/notesSlide" Target="../notesSlides/notesSlide27.xml"/><Relationship Id="rId16" Type="http://schemas.openxmlformats.org/officeDocument/2006/relationships/image" Target="../media/image96.png"/><Relationship Id="rId20" Type="http://schemas.openxmlformats.org/officeDocument/2006/relationships/image" Target="../media/image100.png"/><Relationship Id="rId1" Type="http://schemas.openxmlformats.org/officeDocument/2006/relationships/slideLayout" Target="../slideLayouts/slideLayout16.xml"/><Relationship Id="rId6" Type="http://schemas.openxmlformats.org/officeDocument/2006/relationships/image" Target="../media/image89.png"/><Relationship Id="rId11" Type="http://schemas.openxmlformats.org/officeDocument/2006/relationships/image" Target="../media/image93.png"/><Relationship Id="rId24" Type="http://schemas.openxmlformats.org/officeDocument/2006/relationships/image" Target="../media/image104.jpeg"/><Relationship Id="rId5" Type="http://schemas.openxmlformats.org/officeDocument/2006/relationships/image" Target="../media/image88.png"/><Relationship Id="rId15" Type="http://schemas.openxmlformats.org/officeDocument/2006/relationships/image" Target="../media/image80.svg"/><Relationship Id="rId23" Type="http://schemas.openxmlformats.org/officeDocument/2006/relationships/image" Target="../media/image103.svg"/><Relationship Id="rId10" Type="http://schemas.openxmlformats.org/officeDocument/2006/relationships/image" Target="../media/image44.png"/><Relationship Id="rId19" Type="http://schemas.openxmlformats.org/officeDocument/2006/relationships/image" Target="../media/image99.svg"/><Relationship Id="rId4" Type="http://schemas.openxmlformats.org/officeDocument/2006/relationships/image" Target="../media/image87.png"/><Relationship Id="rId9" Type="http://schemas.openxmlformats.org/officeDocument/2006/relationships/image" Target="../media/image92.png"/><Relationship Id="rId14" Type="http://schemas.openxmlformats.org/officeDocument/2006/relationships/image" Target="../media/image79.png"/><Relationship Id="rId22" Type="http://schemas.openxmlformats.org/officeDocument/2006/relationships/image" Target="../media/image102.png"/></Relationships>
</file>

<file path=ppt/slides/_rels/slide61.xml.rels><?xml version="1.0" encoding="UTF-8" standalone="yes"?>
<Relationships xmlns="http://schemas.openxmlformats.org/package/2006/relationships"><Relationship Id="rId8" Type="http://schemas.openxmlformats.org/officeDocument/2006/relationships/image" Target="../media/image173.png"/><Relationship Id="rId13" Type="http://schemas.openxmlformats.org/officeDocument/2006/relationships/image" Target="../media/image97.svg"/><Relationship Id="rId18" Type="http://schemas.openxmlformats.org/officeDocument/2006/relationships/image" Target="../media/image102.png"/><Relationship Id="rId3" Type="http://schemas.openxmlformats.org/officeDocument/2006/relationships/image" Target="../media/image90.png"/><Relationship Id="rId21" Type="http://schemas.openxmlformats.org/officeDocument/2006/relationships/image" Target="../media/image95.svg"/><Relationship Id="rId7" Type="http://schemas.openxmlformats.org/officeDocument/2006/relationships/image" Target="../media/image172.jpeg"/><Relationship Id="rId12" Type="http://schemas.openxmlformats.org/officeDocument/2006/relationships/image" Target="../media/image96.png"/><Relationship Id="rId17" Type="http://schemas.openxmlformats.org/officeDocument/2006/relationships/image" Target="../media/image101.svg"/><Relationship Id="rId2" Type="http://schemas.openxmlformats.org/officeDocument/2006/relationships/notesSlide" Target="../notesSlides/notesSlide28.xml"/><Relationship Id="rId16" Type="http://schemas.openxmlformats.org/officeDocument/2006/relationships/image" Target="../media/image100.png"/><Relationship Id="rId20" Type="http://schemas.openxmlformats.org/officeDocument/2006/relationships/image" Target="../media/image94.png"/><Relationship Id="rId1" Type="http://schemas.openxmlformats.org/officeDocument/2006/relationships/slideLayout" Target="../slideLayouts/slideLayout29.xml"/><Relationship Id="rId6" Type="http://schemas.openxmlformats.org/officeDocument/2006/relationships/image" Target="../media/image171.svg"/><Relationship Id="rId11" Type="http://schemas.openxmlformats.org/officeDocument/2006/relationships/image" Target="../media/image80.svg"/><Relationship Id="rId5" Type="http://schemas.openxmlformats.org/officeDocument/2006/relationships/image" Target="../media/image5.png"/><Relationship Id="rId15" Type="http://schemas.openxmlformats.org/officeDocument/2006/relationships/image" Target="../media/image99.svg"/><Relationship Id="rId10" Type="http://schemas.openxmlformats.org/officeDocument/2006/relationships/image" Target="../media/image79.png"/><Relationship Id="rId19" Type="http://schemas.openxmlformats.org/officeDocument/2006/relationships/image" Target="../media/image103.svg"/><Relationship Id="rId4" Type="http://schemas.openxmlformats.org/officeDocument/2006/relationships/image" Target="../media/image91.svg"/><Relationship Id="rId9" Type="http://schemas.openxmlformats.org/officeDocument/2006/relationships/image" Target="../media/image174.svg"/><Relationship Id="rId14" Type="http://schemas.openxmlformats.org/officeDocument/2006/relationships/image" Target="../media/image98.png"/></Relationships>
</file>

<file path=ppt/slides/_rels/slide6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16.xml"/><Relationship Id="rId6" Type="http://schemas.openxmlformats.org/officeDocument/2006/relationships/image" Target="../media/image177.png"/><Relationship Id="rId5" Type="http://schemas.openxmlformats.org/officeDocument/2006/relationships/image" Target="../media/image57.png"/><Relationship Id="rId4" Type="http://schemas.openxmlformats.org/officeDocument/2006/relationships/image" Target="../media/image33.png"/></Relationships>
</file>

<file path=ppt/slides/_rels/slide63.xml.rels><?xml version="1.0" encoding="UTF-8" standalone="yes"?>
<Relationships xmlns="http://schemas.openxmlformats.org/package/2006/relationships"><Relationship Id="rId13" Type="http://schemas.openxmlformats.org/officeDocument/2006/relationships/image" Target="../media/image43.png"/><Relationship Id="rId18" Type="http://schemas.openxmlformats.org/officeDocument/2006/relationships/image" Target="../media/image145.jpeg"/><Relationship Id="rId26" Type="http://schemas.openxmlformats.org/officeDocument/2006/relationships/image" Target="../media/image188.png"/><Relationship Id="rId39" Type="http://schemas.openxmlformats.org/officeDocument/2006/relationships/image" Target="../media/image80.svg"/><Relationship Id="rId21" Type="http://schemas.openxmlformats.org/officeDocument/2006/relationships/image" Target="../media/image85.svg"/><Relationship Id="rId34" Type="http://schemas.openxmlformats.org/officeDocument/2006/relationships/image" Target="../media/image47.png"/><Relationship Id="rId42" Type="http://schemas.openxmlformats.org/officeDocument/2006/relationships/image" Target="../media/image100.png"/><Relationship Id="rId47" Type="http://schemas.openxmlformats.org/officeDocument/2006/relationships/image" Target="../media/image103.svg"/><Relationship Id="rId7" Type="http://schemas.openxmlformats.org/officeDocument/2006/relationships/image" Target="../media/image158.svg"/><Relationship Id="rId2" Type="http://schemas.openxmlformats.org/officeDocument/2006/relationships/image" Target="../media/image175.png"/><Relationship Id="rId16" Type="http://schemas.openxmlformats.org/officeDocument/2006/relationships/image" Target="../media/image185.png"/><Relationship Id="rId29" Type="http://schemas.openxmlformats.org/officeDocument/2006/relationships/image" Target="../media/image191.png"/><Relationship Id="rId1" Type="http://schemas.openxmlformats.org/officeDocument/2006/relationships/slideLayout" Target="../slideLayouts/slideLayout5.xml"/><Relationship Id="rId6" Type="http://schemas.openxmlformats.org/officeDocument/2006/relationships/image" Target="../media/image157.png"/><Relationship Id="rId11" Type="http://schemas.openxmlformats.org/officeDocument/2006/relationships/image" Target="../media/image181.png"/><Relationship Id="rId24" Type="http://schemas.openxmlformats.org/officeDocument/2006/relationships/image" Target="../media/image186.png"/><Relationship Id="rId32" Type="http://schemas.openxmlformats.org/officeDocument/2006/relationships/image" Target="../media/image192.png"/><Relationship Id="rId37" Type="http://schemas.openxmlformats.org/officeDocument/2006/relationships/image" Target="../media/image46.tiff"/><Relationship Id="rId40" Type="http://schemas.openxmlformats.org/officeDocument/2006/relationships/image" Target="../media/image96.png"/><Relationship Id="rId45" Type="http://schemas.openxmlformats.org/officeDocument/2006/relationships/image" Target="../media/image99.svg"/><Relationship Id="rId5" Type="http://schemas.openxmlformats.org/officeDocument/2006/relationships/image" Target="../media/image163.svg"/><Relationship Id="rId15" Type="http://schemas.openxmlformats.org/officeDocument/2006/relationships/image" Target="../media/image184.svg"/><Relationship Id="rId23" Type="http://schemas.openxmlformats.org/officeDocument/2006/relationships/image" Target="../media/image147.svg"/><Relationship Id="rId28" Type="http://schemas.openxmlformats.org/officeDocument/2006/relationships/image" Target="../media/image190.png"/><Relationship Id="rId36" Type="http://schemas.openxmlformats.org/officeDocument/2006/relationships/image" Target="../media/image45.png"/><Relationship Id="rId10" Type="http://schemas.openxmlformats.org/officeDocument/2006/relationships/image" Target="../media/image180.png"/><Relationship Id="rId19" Type="http://schemas.openxmlformats.org/officeDocument/2006/relationships/image" Target="../media/image44.png"/><Relationship Id="rId31" Type="http://schemas.openxmlformats.org/officeDocument/2006/relationships/image" Target="../media/image119.svg"/><Relationship Id="rId44" Type="http://schemas.openxmlformats.org/officeDocument/2006/relationships/image" Target="../media/image98.png"/><Relationship Id="rId4" Type="http://schemas.openxmlformats.org/officeDocument/2006/relationships/image" Target="../media/image162.png"/><Relationship Id="rId9" Type="http://schemas.openxmlformats.org/officeDocument/2006/relationships/image" Target="../media/image179.jpeg"/><Relationship Id="rId14" Type="http://schemas.openxmlformats.org/officeDocument/2006/relationships/image" Target="../media/image183.png"/><Relationship Id="rId22" Type="http://schemas.openxmlformats.org/officeDocument/2006/relationships/image" Target="../media/image146.png"/><Relationship Id="rId27" Type="http://schemas.openxmlformats.org/officeDocument/2006/relationships/image" Target="../media/image189.svg"/><Relationship Id="rId30" Type="http://schemas.openxmlformats.org/officeDocument/2006/relationships/image" Target="../media/image118.png"/><Relationship Id="rId35" Type="http://schemas.openxmlformats.org/officeDocument/2006/relationships/image" Target="../media/image48.svg"/><Relationship Id="rId43" Type="http://schemas.openxmlformats.org/officeDocument/2006/relationships/image" Target="../media/image101.svg"/><Relationship Id="rId8" Type="http://schemas.openxmlformats.org/officeDocument/2006/relationships/image" Target="../media/image178.png"/><Relationship Id="rId3" Type="http://schemas.openxmlformats.org/officeDocument/2006/relationships/image" Target="../media/image176.png"/><Relationship Id="rId12" Type="http://schemas.openxmlformats.org/officeDocument/2006/relationships/image" Target="../media/image182.svg"/><Relationship Id="rId17" Type="http://schemas.openxmlformats.org/officeDocument/2006/relationships/image" Target="../media/image144.png"/><Relationship Id="rId25" Type="http://schemas.openxmlformats.org/officeDocument/2006/relationships/image" Target="../media/image187.svg"/><Relationship Id="rId33" Type="http://schemas.openxmlformats.org/officeDocument/2006/relationships/image" Target="../media/image193.svg"/><Relationship Id="rId38" Type="http://schemas.openxmlformats.org/officeDocument/2006/relationships/image" Target="../media/image79.png"/><Relationship Id="rId46" Type="http://schemas.openxmlformats.org/officeDocument/2006/relationships/image" Target="../media/image102.png"/><Relationship Id="rId20" Type="http://schemas.openxmlformats.org/officeDocument/2006/relationships/image" Target="../media/image84.png"/><Relationship Id="rId41" Type="http://schemas.openxmlformats.org/officeDocument/2006/relationships/image" Target="../media/image97.svg"/></Relationships>
</file>

<file path=ppt/slides/_rels/slide64.xml.rels><?xml version="1.0" encoding="UTF-8" standalone="yes"?>
<Relationships xmlns="http://schemas.openxmlformats.org/package/2006/relationships"><Relationship Id="rId8" Type="http://schemas.openxmlformats.org/officeDocument/2006/relationships/image" Target="../media/image85.svg"/><Relationship Id="rId13" Type="http://schemas.openxmlformats.org/officeDocument/2006/relationships/image" Target="../media/image194.png"/><Relationship Id="rId3" Type="http://schemas.openxmlformats.org/officeDocument/2006/relationships/image" Target="../media/image175.png"/><Relationship Id="rId7" Type="http://schemas.openxmlformats.org/officeDocument/2006/relationships/image" Target="../media/image84.png"/><Relationship Id="rId12" Type="http://schemas.openxmlformats.org/officeDocument/2006/relationships/image" Target="../media/image80.svg"/><Relationship Id="rId2" Type="http://schemas.openxmlformats.org/officeDocument/2006/relationships/image" Target="../media/image176.png"/><Relationship Id="rId1" Type="http://schemas.openxmlformats.org/officeDocument/2006/relationships/slideLayout" Target="../slideLayouts/slideLayout5.xml"/><Relationship Id="rId6" Type="http://schemas.openxmlformats.org/officeDocument/2006/relationships/image" Target="../media/image44.png"/><Relationship Id="rId11" Type="http://schemas.openxmlformats.org/officeDocument/2006/relationships/image" Target="../media/image79.png"/><Relationship Id="rId5" Type="http://schemas.openxmlformats.org/officeDocument/2006/relationships/image" Target="../media/image145.jpeg"/><Relationship Id="rId10" Type="http://schemas.openxmlformats.org/officeDocument/2006/relationships/image" Target="../media/image147.svg"/><Relationship Id="rId4" Type="http://schemas.openxmlformats.org/officeDocument/2006/relationships/image" Target="../media/image144.png"/><Relationship Id="rId9" Type="http://schemas.openxmlformats.org/officeDocument/2006/relationships/image" Target="../media/image146.png"/></Relationships>
</file>

<file path=ppt/slides/_rels/slide65.xml.rels><?xml version="1.0" encoding="UTF-8" standalone="yes"?>
<Relationships xmlns="http://schemas.openxmlformats.org/package/2006/relationships"><Relationship Id="rId8" Type="http://schemas.openxmlformats.org/officeDocument/2006/relationships/image" Target="../media/image85.svg"/><Relationship Id="rId13" Type="http://schemas.openxmlformats.org/officeDocument/2006/relationships/image" Target="../media/image194.png"/><Relationship Id="rId3" Type="http://schemas.openxmlformats.org/officeDocument/2006/relationships/image" Target="../media/image175.png"/><Relationship Id="rId7" Type="http://schemas.openxmlformats.org/officeDocument/2006/relationships/image" Target="../media/image84.png"/><Relationship Id="rId12" Type="http://schemas.openxmlformats.org/officeDocument/2006/relationships/image" Target="../media/image80.svg"/><Relationship Id="rId2" Type="http://schemas.openxmlformats.org/officeDocument/2006/relationships/image" Target="../media/image176.png"/><Relationship Id="rId1" Type="http://schemas.openxmlformats.org/officeDocument/2006/relationships/slideLayout" Target="../slideLayouts/slideLayout5.xml"/><Relationship Id="rId6" Type="http://schemas.openxmlformats.org/officeDocument/2006/relationships/image" Target="../media/image44.png"/><Relationship Id="rId11" Type="http://schemas.openxmlformats.org/officeDocument/2006/relationships/image" Target="../media/image79.png"/><Relationship Id="rId5" Type="http://schemas.openxmlformats.org/officeDocument/2006/relationships/image" Target="../media/image145.jpeg"/><Relationship Id="rId15" Type="http://schemas.openxmlformats.org/officeDocument/2006/relationships/image" Target="../media/image83.png"/><Relationship Id="rId10" Type="http://schemas.openxmlformats.org/officeDocument/2006/relationships/image" Target="../media/image147.svg"/><Relationship Id="rId4" Type="http://schemas.openxmlformats.org/officeDocument/2006/relationships/image" Target="../media/image144.png"/><Relationship Id="rId9" Type="http://schemas.openxmlformats.org/officeDocument/2006/relationships/image" Target="../media/image146.png"/><Relationship Id="rId14" Type="http://schemas.openxmlformats.org/officeDocument/2006/relationships/image" Target="../media/image195.png"/></Relationships>
</file>

<file path=ppt/slides/_rels/slide66.xml.rels><?xml version="1.0" encoding="UTF-8" standalone="yes"?>
<Relationships xmlns="http://schemas.openxmlformats.org/package/2006/relationships"><Relationship Id="rId8" Type="http://schemas.openxmlformats.org/officeDocument/2006/relationships/image" Target="../media/image84.png"/><Relationship Id="rId13" Type="http://schemas.openxmlformats.org/officeDocument/2006/relationships/image" Target="../media/image195.png"/><Relationship Id="rId3" Type="http://schemas.openxmlformats.org/officeDocument/2006/relationships/image" Target="../media/image176.png"/><Relationship Id="rId7" Type="http://schemas.openxmlformats.org/officeDocument/2006/relationships/image" Target="../media/image44.png"/><Relationship Id="rId12" Type="http://schemas.openxmlformats.org/officeDocument/2006/relationships/image" Target="../media/image194.png"/><Relationship Id="rId2" Type="http://schemas.openxmlformats.org/officeDocument/2006/relationships/image" Target="../media/image196.png"/><Relationship Id="rId1" Type="http://schemas.openxmlformats.org/officeDocument/2006/relationships/slideLayout" Target="../slideLayouts/slideLayout5.xml"/><Relationship Id="rId6" Type="http://schemas.openxmlformats.org/officeDocument/2006/relationships/image" Target="../media/image145.jpeg"/><Relationship Id="rId11" Type="http://schemas.openxmlformats.org/officeDocument/2006/relationships/image" Target="../media/image80.svg"/><Relationship Id="rId5" Type="http://schemas.openxmlformats.org/officeDocument/2006/relationships/image" Target="../media/image144.png"/><Relationship Id="rId15" Type="http://schemas.openxmlformats.org/officeDocument/2006/relationships/image" Target="../media/image105.png"/><Relationship Id="rId10" Type="http://schemas.openxmlformats.org/officeDocument/2006/relationships/image" Target="../media/image79.png"/><Relationship Id="rId4" Type="http://schemas.openxmlformats.org/officeDocument/2006/relationships/image" Target="../media/image175.png"/><Relationship Id="rId9" Type="http://schemas.openxmlformats.org/officeDocument/2006/relationships/image" Target="../media/image85.svg"/><Relationship Id="rId14" Type="http://schemas.openxmlformats.org/officeDocument/2006/relationships/image" Target="../media/image83.png"/></Relationships>
</file>

<file path=ppt/slides/_rels/slide67.xml.rels><?xml version="1.0" encoding="UTF-8" standalone="yes"?>
<Relationships xmlns="http://schemas.openxmlformats.org/package/2006/relationships"><Relationship Id="rId8" Type="http://schemas.openxmlformats.org/officeDocument/2006/relationships/image" Target="../media/image146.png"/><Relationship Id="rId13" Type="http://schemas.openxmlformats.org/officeDocument/2006/relationships/image" Target="../media/image110.png"/><Relationship Id="rId18" Type="http://schemas.openxmlformats.org/officeDocument/2006/relationships/image" Target="../media/image115.jpeg"/><Relationship Id="rId3" Type="http://schemas.openxmlformats.org/officeDocument/2006/relationships/image" Target="../media/image144.png"/><Relationship Id="rId7" Type="http://schemas.openxmlformats.org/officeDocument/2006/relationships/image" Target="../media/image85.svg"/><Relationship Id="rId12" Type="http://schemas.openxmlformats.org/officeDocument/2006/relationships/image" Target="../media/image194.png"/><Relationship Id="rId17" Type="http://schemas.openxmlformats.org/officeDocument/2006/relationships/image" Target="../media/image114.jpeg"/><Relationship Id="rId2" Type="http://schemas.openxmlformats.org/officeDocument/2006/relationships/image" Target="../media/image175.png"/><Relationship Id="rId16" Type="http://schemas.openxmlformats.org/officeDocument/2006/relationships/image" Target="../media/image113.png"/><Relationship Id="rId20" Type="http://schemas.openxmlformats.org/officeDocument/2006/relationships/image" Target="../media/image105.png"/><Relationship Id="rId1" Type="http://schemas.openxmlformats.org/officeDocument/2006/relationships/slideLayout" Target="../slideLayouts/slideLayout5.xml"/><Relationship Id="rId6" Type="http://schemas.openxmlformats.org/officeDocument/2006/relationships/image" Target="../media/image84.png"/><Relationship Id="rId11" Type="http://schemas.openxmlformats.org/officeDocument/2006/relationships/image" Target="../media/image80.svg"/><Relationship Id="rId5" Type="http://schemas.openxmlformats.org/officeDocument/2006/relationships/image" Target="../media/image44.png"/><Relationship Id="rId15" Type="http://schemas.openxmlformats.org/officeDocument/2006/relationships/image" Target="../media/image112.svg"/><Relationship Id="rId10" Type="http://schemas.openxmlformats.org/officeDocument/2006/relationships/image" Target="../media/image79.png"/><Relationship Id="rId19" Type="http://schemas.openxmlformats.org/officeDocument/2006/relationships/image" Target="../media/image116.png"/><Relationship Id="rId4" Type="http://schemas.openxmlformats.org/officeDocument/2006/relationships/image" Target="../media/image145.jpeg"/><Relationship Id="rId9" Type="http://schemas.openxmlformats.org/officeDocument/2006/relationships/image" Target="../media/image147.svg"/><Relationship Id="rId14" Type="http://schemas.openxmlformats.org/officeDocument/2006/relationships/image" Target="../media/image111.png"/></Relationships>
</file>

<file path=ppt/slides/_rels/slide68.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175.png"/><Relationship Id="rId7" Type="http://schemas.openxmlformats.org/officeDocument/2006/relationships/image" Target="../media/image48.svg"/><Relationship Id="rId12" Type="http://schemas.openxmlformats.org/officeDocument/2006/relationships/image" Target="../media/image197.png"/><Relationship Id="rId2" Type="http://schemas.openxmlformats.org/officeDocument/2006/relationships/image" Target="../media/image176.png"/><Relationship Id="rId1" Type="http://schemas.openxmlformats.org/officeDocument/2006/relationships/slideLayout" Target="../slideLayouts/slideLayout5.xml"/><Relationship Id="rId6" Type="http://schemas.openxmlformats.org/officeDocument/2006/relationships/image" Target="../media/image47.png"/><Relationship Id="rId11" Type="http://schemas.openxmlformats.org/officeDocument/2006/relationships/image" Target="../media/image97.svg"/><Relationship Id="rId5" Type="http://schemas.openxmlformats.org/officeDocument/2006/relationships/image" Target="../media/image44.png"/><Relationship Id="rId10" Type="http://schemas.openxmlformats.org/officeDocument/2006/relationships/image" Target="../media/image96.png"/><Relationship Id="rId4" Type="http://schemas.openxmlformats.org/officeDocument/2006/relationships/image" Target="../media/image194.png"/><Relationship Id="rId9" Type="http://schemas.openxmlformats.org/officeDocument/2006/relationships/image" Target="../media/image46.tiff"/></Relationships>
</file>

<file path=ppt/slides/_rels/slide69.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199.png"/><Relationship Id="rId3" Type="http://schemas.openxmlformats.org/officeDocument/2006/relationships/image" Target="../media/image175.png"/><Relationship Id="rId7" Type="http://schemas.openxmlformats.org/officeDocument/2006/relationships/image" Target="../media/image48.svg"/><Relationship Id="rId12" Type="http://schemas.openxmlformats.org/officeDocument/2006/relationships/image" Target="../media/image198.png"/><Relationship Id="rId2" Type="http://schemas.openxmlformats.org/officeDocument/2006/relationships/image" Target="../media/image176.png"/><Relationship Id="rId1" Type="http://schemas.openxmlformats.org/officeDocument/2006/relationships/slideLayout" Target="../slideLayouts/slideLayout5.xml"/><Relationship Id="rId6" Type="http://schemas.openxmlformats.org/officeDocument/2006/relationships/image" Target="../media/image47.png"/><Relationship Id="rId11" Type="http://schemas.openxmlformats.org/officeDocument/2006/relationships/image" Target="../media/image97.svg"/><Relationship Id="rId5" Type="http://schemas.openxmlformats.org/officeDocument/2006/relationships/image" Target="../media/image44.png"/><Relationship Id="rId10" Type="http://schemas.openxmlformats.org/officeDocument/2006/relationships/image" Target="../media/image96.png"/><Relationship Id="rId4" Type="http://schemas.openxmlformats.org/officeDocument/2006/relationships/image" Target="../media/image194.png"/><Relationship Id="rId9" Type="http://schemas.openxmlformats.org/officeDocument/2006/relationships/image" Target="../media/image46.tiff"/><Relationship Id="rId14" Type="http://schemas.openxmlformats.org/officeDocument/2006/relationships/image" Target="../media/image197.png"/></Relationships>
</file>

<file path=ppt/slides/_rels/slide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176.png"/><Relationship Id="rId3" Type="http://schemas.openxmlformats.org/officeDocument/2006/relationships/image" Target="../media/image194.png"/><Relationship Id="rId7" Type="http://schemas.openxmlformats.org/officeDocument/2006/relationships/image" Target="../media/image47.png"/><Relationship Id="rId12" Type="http://schemas.openxmlformats.org/officeDocument/2006/relationships/image" Target="../media/image97.svg"/><Relationship Id="rId2" Type="http://schemas.openxmlformats.org/officeDocument/2006/relationships/image" Target="../media/image175.png"/><Relationship Id="rId1" Type="http://schemas.openxmlformats.org/officeDocument/2006/relationships/slideLayout" Target="../slideLayouts/slideLayout5.xml"/><Relationship Id="rId6" Type="http://schemas.openxmlformats.org/officeDocument/2006/relationships/image" Target="../media/image193.svg"/><Relationship Id="rId11" Type="http://schemas.openxmlformats.org/officeDocument/2006/relationships/image" Target="../media/image96.png"/><Relationship Id="rId5" Type="http://schemas.openxmlformats.org/officeDocument/2006/relationships/image" Target="../media/image192.png"/><Relationship Id="rId15" Type="http://schemas.openxmlformats.org/officeDocument/2006/relationships/image" Target="../media/image200.png"/><Relationship Id="rId10" Type="http://schemas.openxmlformats.org/officeDocument/2006/relationships/image" Target="../media/image46.tiff"/><Relationship Id="rId4" Type="http://schemas.openxmlformats.org/officeDocument/2006/relationships/image" Target="../media/image44.png"/><Relationship Id="rId9" Type="http://schemas.openxmlformats.org/officeDocument/2006/relationships/image" Target="../media/image45.png"/><Relationship Id="rId14" Type="http://schemas.openxmlformats.org/officeDocument/2006/relationships/image" Target="../media/image198.png"/></Relationships>
</file>

<file path=ppt/slides/_rels/slide71.xml.rels><?xml version="1.0" encoding="UTF-8" standalone="yes"?>
<Relationships xmlns="http://schemas.openxmlformats.org/package/2006/relationships"><Relationship Id="rId8" Type="http://schemas.openxmlformats.org/officeDocument/2006/relationships/image" Target="../media/image176.png"/><Relationship Id="rId3" Type="http://schemas.openxmlformats.org/officeDocument/2006/relationships/image" Target="../media/image202.png"/><Relationship Id="rId7" Type="http://schemas.openxmlformats.org/officeDocument/2006/relationships/image" Target="../media/image82.svg"/><Relationship Id="rId2" Type="http://schemas.openxmlformats.org/officeDocument/2006/relationships/image" Target="../media/image201.png"/><Relationship Id="rId1" Type="http://schemas.openxmlformats.org/officeDocument/2006/relationships/slideLayout" Target="../slideLayouts/slideLayout5.xml"/><Relationship Id="rId6" Type="http://schemas.openxmlformats.org/officeDocument/2006/relationships/image" Target="../media/image81.png"/><Relationship Id="rId5" Type="http://schemas.openxmlformats.org/officeDocument/2006/relationships/image" Target="../media/image78.svg"/><Relationship Id="rId10" Type="http://schemas.openxmlformats.org/officeDocument/2006/relationships/image" Target="../media/image200.png"/><Relationship Id="rId4" Type="http://schemas.openxmlformats.org/officeDocument/2006/relationships/image" Target="../media/image77.png"/><Relationship Id="rId9" Type="http://schemas.openxmlformats.org/officeDocument/2006/relationships/image" Target="../media/image36.png"/></Relationships>
</file>

<file path=ppt/slides/_rels/slide72.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5.xml"/><Relationship Id="rId5" Type="http://schemas.openxmlformats.org/officeDocument/2006/relationships/image" Target="../media/image203.jpeg"/><Relationship Id="rId4" Type="http://schemas.openxmlformats.org/officeDocument/2006/relationships/image" Target="../media/image176.png"/></Relationships>
</file>

<file path=ppt/slides/_rels/slide73.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5.xml"/><Relationship Id="rId5" Type="http://schemas.openxmlformats.org/officeDocument/2006/relationships/image" Target="../media/image203.jpeg"/><Relationship Id="rId4" Type="http://schemas.openxmlformats.org/officeDocument/2006/relationships/image" Target="../media/image176.png"/></Relationships>
</file>

<file path=ppt/slides/_rels/slide74.xml.rels><?xml version="1.0" encoding="UTF-8" standalone="yes"?>
<Relationships xmlns="http://schemas.openxmlformats.org/package/2006/relationships"><Relationship Id="rId8" Type="http://schemas.openxmlformats.org/officeDocument/2006/relationships/image" Target="../media/image79.png"/><Relationship Id="rId13" Type="http://schemas.openxmlformats.org/officeDocument/2006/relationships/image" Target="../media/image96.png"/><Relationship Id="rId3" Type="http://schemas.openxmlformats.org/officeDocument/2006/relationships/image" Target="../media/image78.svg"/><Relationship Id="rId7" Type="http://schemas.openxmlformats.org/officeDocument/2006/relationships/image" Target="../media/image147.svg"/><Relationship Id="rId12" Type="http://schemas.openxmlformats.org/officeDocument/2006/relationships/image" Target="../media/image45.png"/><Relationship Id="rId2" Type="http://schemas.openxmlformats.org/officeDocument/2006/relationships/image" Target="../media/image77.png"/><Relationship Id="rId1" Type="http://schemas.openxmlformats.org/officeDocument/2006/relationships/slideLayout" Target="../slideLayouts/slideLayout5.xml"/><Relationship Id="rId6" Type="http://schemas.openxmlformats.org/officeDocument/2006/relationships/image" Target="../media/image146.png"/><Relationship Id="rId11" Type="http://schemas.openxmlformats.org/officeDocument/2006/relationships/image" Target="../media/image44.png"/><Relationship Id="rId5" Type="http://schemas.openxmlformats.org/officeDocument/2006/relationships/image" Target="../media/image82.svg"/><Relationship Id="rId15" Type="http://schemas.openxmlformats.org/officeDocument/2006/relationships/image" Target="../media/image202.png"/><Relationship Id="rId10" Type="http://schemas.openxmlformats.org/officeDocument/2006/relationships/image" Target="../media/image83.png"/><Relationship Id="rId4" Type="http://schemas.openxmlformats.org/officeDocument/2006/relationships/image" Target="../media/image81.png"/><Relationship Id="rId9" Type="http://schemas.openxmlformats.org/officeDocument/2006/relationships/image" Target="../media/image80.svg"/><Relationship Id="rId14" Type="http://schemas.openxmlformats.org/officeDocument/2006/relationships/image" Target="../media/image97.svg"/></Relationships>
</file>

<file path=ppt/slides/_rels/slide75.xml.rels><?xml version="1.0" encoding="UTF-8" standalone="yes"?>
<Relationships xmlns="http://schemas.openxmlformats.org/package/2006/relationships"><Relationship Id="rId8" Type="http://schemas.openxmlformats.org/officeDocument/2006/relationships/image" Target="../media/image147.svg"/><Relationship Id="rId13" Type="http://schemas.openxmlformats.org/officeDocument/2006/relationships/image" Target="../media/image45.png"/><Relationship Id="rId3" Type="http://schemas.openxmlformats.org/officeDocument/2006/relationships/image" Target="../media/image77.png"/><Relationship Id="rId7" Type="http://schemas.openxmlformats.org/officeDocument/2006/relationships/image" Target="../media/image146.png"/><Relationship Id="rId12" Type="http://schemas.openxmlformats.org/officeDocument/2006/relationships/image" Target="../media/image44.png"/><Relationship Id="rId2" Type="http://schemas.openxmlformats.org/officeDocument/2006/relationships/image" Target="../media/image204.png"/><Relationship Id="rId16" Type="http://schemas.openxmlformats.org/officeDocument/2006/relationships/image" Target="../media/image205.png"/><Relationship Id="rId1" Type="http://schemas.openxmlformats.org/officeDocument/2006/relationships/slideLayout" Target="../slideLayouts/slideLayout5.xml"/><Relationship Id="rId6" Type="http://schemas.openxmlformats.org/officeDocument/2006/relationships/image" Target="../media/image82.svg"/><Relationship Id="rId11" Type="http://schemas.openxmlformats.org/officeDocument/2006/relationships/image" Target="../media/image83.png"/><Relationship Id="rId5" Type="http://schemas.openxmlformats.org/officeDocument/2006/relationships/image" Target="../media/image81.png"/><Relationship Id="rId15" Type="http://schemas.openxmlformats.org/officeDocument/2006/relationships/image" Target="../media/image97.svg"/><Relationship Id="rId10" Type="http://schemas.openxmlformats.org/officeDocument/2006/relationships/image" Target="../media/image80.svg"/><Relationship Id="rId4" Type="http://schemas.openxmlformats.org/officeDocument/2006/relationships/image" Target="../media/image78.svg"/><Relationship Id="rId9" Type="http://schemas.openxmlformats.org/officeDocument/2006/relationships/image" Target="../media/image79.png"/><Relationship Id="rId14" Type="http://schemas.openxmlformats.org/officeDocument/2006/relationships/image" Target="../media/image96.png"/></Relationships>
</file>

<file path=ppt/slides/_rels/slide76.xml.rels><?xml version="1.0" encoding="UTF-8" standalone="yes"?>
<Relationships xmlns="http://schemas.openxmlformats.org/package/2006/relationships"><Relationship Id="rId8" Type="http://schemas.openxmlformats.org/officeDocument/2006/relationships/image" Target="../media/image82.svg"/><Relationship Id="rId13" Type="http://schemas.openxmlformats.org/officeDocument/2006/relationships/image" Target="../media/image83.png"/><Relationship Id="rId18" Type="http://schemas.openxmlformats.org/officeDocument/2006/relationships/image" Target="../media/image207.png"/><Relationship Id="rId3" Type="http://schemas.openxmlformats.org/officeDocument/2006/relationships/image" Target="../media/image204.png"/><Relationship Id="rId7" Type="http://schemas.openxmlformats.org/officeDocument/2006/relationships/image" Target="../media/image81.png"/><Relationship Id="rId12" Type="http://schemas.openxmlformats.org/officeDocument/2006/relationships/image" Target="../media/image80.svg"/><Relationship Id="rId17" Type="http://schemas.openxmlformats.org/officeDocument/2006/relationships/image" Target="../media/image97.svg"/><Relationship Id="rId2" Type="http://schemas.openxmlformats.org/officeDocument/2006/relationships/image" Target="../media/image206.jpg"/><Relationship Id="rId16" Type="http://schemas.openxmlformats.org/officeDocument/2006/relationships/image" Target="../media/image96.png"/><Relationship Id="rId1" Type="http://schemas.openxmlformats.org/officeDocument/2006/relationships/slideLayout" Target="../slideLayouts/slideLayout5.xml"/><Relationship Id="rId6" Type="http://schemas.openxmlformats.org/officeDocument/2006/relationships/image" Target="../media/image78.svg"/><Relationship Id="rId11" Type="http://schemas.openxmlformats.org/officeDocument/2006/relationships/image" Target="../media/image79.png"/><Relationship Id="rId5" Type="http://schemas.openxmlformats.org/officeDocument/2006/relationships/image" Target="../media/image77.png"/><Relationship Id="rId15" Type="http://schemas.openxmlformats.org/officeDocument/2006/relationships/image" Target="../media/image45.png"/><Relationship Id="rId10" Type="http://schemas.openxmlformats.org/officeDocument/2006/relationships/image" Target="../media/image147.svg"/><Relationship Id="rId4" Type="http://schemas.openxmlformats.org/officeDocument/2006/relationships/image" Target="../media/image205.png"/><Relationship Id="rId9" Type="http://schemas.openxmlformats.org/officeDocument/2006/relationships/image" Target="../media/image146.png"/><Relationship Id="rId14" Type="http://schemas.openxmlformats.org/officeDocument/2006/relationships/image" Target="../media/image44.png"/></Relationships>
</file>

<file path=ppt/slides/_rels/slide77.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8" Type="http://schemas.openxmlformats.org/officeDocument/2006/relationships/image" Target="../media/image211.png"/><Relationship Id="rId3" Type="http://schemas.openxmlformats.org/officeDocument/2006/relationships/image" Target="../media/image209.png"/><Relationship Id="rId7" Type="http://schemas.openxmlformats.org/officeDocument/2006/relationships/image" Target="../media/image210.png"/><Relationship Id="rId2" Type="http://schemas.openxmlformats.org/officeDocument/2006/relationships/image" Target="../media/image36.png"/><Relationship Id="rId1" Type="http://schemas.openxmlformats.org/officeDocument/2006/relationships/slideLayout" Target="../slideLayouts/slideLayout5.xml"/><Relationship Id="rId6" Type="http://schemas.openxmlformats.org/officeDocument/2006/relationships/image" Target="../media/image105.png"/><Relationship Id="rId5" Type="http://schemas.openxmlformats.org/officeDocument/2006/relationships/image" Target="../media/image205.png"/><Relationship Id="rId10" Type="http://schemas.openxmlformats.org/officeDocument/2006/relationships/image" Target="../media/image83.png"/><Relationship Id="rId4" Type="http://schemas.openxmlformats.org/officeDocument/2006/relationships/image" Target="../media/image104.jpeg"/><Relationship Id="rId9" Type="http://schemas.openxmlformats.org/officeDocument/2006/relationships/image" Target="../media/image212.png"/></Relationships>
</file>

<file path=ppt/slides/_rels/slide79.xml.rels><?xml version="1.0" encoding="UTF-8" standalone="yes"?>
<Relationships xmlns="http://schemas.openxmlformats.org/package/2006/relationships"><Relationship Id="rId8" Type="http://schemas.openxmlformats.org/officeDocument/2006/relationships/image" Target="../media/image105.png"/><Relationship Id="rId3" Type="http://schemas.openxmlformats.org/officeDocument/2006/relationships/image" Target="../media/image104.jpeg"/><Relationship Id="rId7" Type="http://schemas.openxmlformats.org/officeDocument/2006/relationships/image" Target="../media/image205.png"/><Relationship Id="rId12" Type="http://schemas.openxmlformats.org/officeDocument/2006/relationships/image" Target="../media/image83.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215.png"/><Relationship Id="rId11" Type="http://schemas.openxmlformats.org/officeDocument/2006/relationships/image" Target="../media/image212.png"/><Relationship Id="rId5" Type="http://schemas.openxmlformats.org/officeDocument/2006/relationships/image" Target="../media/image214.png"/><Relationship Id="rId10" Type="http://schemas.openxmlformats.org/officeDocument/2006/relationships/image" Target="../media/image211.png"/><Relationship Id="rId4" Type="http://schemas.openxmlformats.org/officeDocument/2006/relationships/image" Target="../media/image213.png"/><Relationship Id="rId9" Type="http://schemas.openxmlformats.org/officeDocument/2006/relationships/image" Target="../media/image210.png"/></Relationships>
</file>

<file path=ppt/slides/_rels/slide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78.svg"/><Relationship Id="rId7" Type="http://schemas.openxmlformats.org/officeDocument/2006/relationships/image" Target="../media/image97.svg"/><Relationship Id="rId2" Type="http://schemas.openxmlformats.org/officeDocument/2006/relationships/image" Target="../media/image77.png"/><Relationship Id="rId1" Type="http://schemas.openxmlformats.org/officeDocument/2006/relationships/slideLayout" Target="../slideLayouts/slideLayout5.xml"/><Relationship Id="rId6" Type="http://schemas.openxmlformats.org/officeDocument/2006/relationships/image" Target="../media/image96.png"/><Relationship Id="rId5" Type="http://schemas.openxmlformats.org/officeDocument/2006/relationships/image" Target="../media/image82.svg"/><Relationship Id="rId10" Type="http://schemas.openxmlformats.org/officeDocument/2006/relationships/image" Target="../media/image57.png"/><Relationship Id="rId4" Type="http://schemas.openxmlformats.org/officeDocument/2006/relationships/image" Target="../media/image81.png"/><Relationship Id="rId9" Type="http://schemas.openxmlformats.org/officeDocument/2006/relationships/image" Target="../media/image176.png"/></Relationships>
</file>

<file path=ppt/slides/_rels/slide82.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image" Target="../media/image78.svg"/><Relationship Id="rId7" Type="http://schemas.openxmlformats.org/officeDocument/2006/relationships/image" Target="../media/image57.png"/><Relationship Id="rId2" Type="http://schemas.openxmlformats.org/officeDocument/2006/relationships/image" Target="../media/image77.png"/><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82.svg"/><Relationship Id="rId10" Type="http://schemas.openxmlformats.org/officeDocument/2006/relationships/image" Target="../media/image218.png"/><Relationship Id="rId4" Type="http://schemas.openxmlformats.org/officeDocument/2006/relationships/image" Target="../media/image81.png"/><Relationship Id="rId9" Type="http://schemas.openxmlformats.org/officeDocument/2006/relationships/image" Target="../media/image217.png"/></Relationships>
</file>

<file path=ppt/slides/_rels/slide83.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image" Target="../media/image78.svg"/><Relationship Id="rId7" Type="http://schemas.openxmlformats.org/officeDocument/2006/relationships/image" Target="../media/image57.png"/><Relationship Id="rId2" Type="http://schemas.openxmlformats.org/officeDocument/2006/relationships/image" Target="../media/image77.png"/><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82.svg"/><Relationship Id="rId4" Type="http://schemas.openxmlformats.org/officeDocument/2006/relationships/image" Target="../media/image81.png"/></Relationships>
</file>

<file path=ppt/slides/_rels/slide84.xml.rels><?xml version="1.0" encoding="UTF-8" standalone="yes"?>
<Relationships xmlns="http://schemas.openxmlformats.org/package/2006/relationships"><Relationship Id="rId2" Type="http://schemas.openxmlformats.org/officeDocument/2006/relationships/image" Target="../media/image219.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44.png"/><Relationship Id="rId2" Type="http://schemas.openxmlformats.org/officeDocument/2006/relationships/image" Target="../media/image36.png"/><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82.svg"/><Relationship Id="rId4" Type="http://schemas.openxmlformats.org/officeDocument/2006/relationships/image" Target="../media/image81.png"/></Relationships>
</file>

<file path=ppt/slides/_rels/slide87.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44.png"/><Relationship Id="rId2" Type="http://schemas.openxmlformats.org/officeDocument/2006/relationships/image" Target="../media/image36.png"/><Relationship Id="rId1" Type="http://schemas.openxmlformats.org/officeDocument/2006/relationships/slideLayout" Target="../slideLayouts/slideLayout5.xml"/><Relationship Id="rId6" Type="http://schemas.openxmlformats.org/officeDocument/2006/relationships/image" Target="../media/image33.png"/><Relationship Id="rId5" Type="http://schemas.openxmlformats.org/officeDocument/2006/relationships/image" Target="../media/image82.svg"/><Relationship Id="rId4" Type="http://schemas.openxmlformats.org/officeDocument/2006/relationships/image" Target="../media/image81.png"/></Relationships>
</file>

<file path=ppt/slides/_rels/slide8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20.png"/><Relationship Id="rId7" Type="http://schemas.openxmlformats.org/officeDocument/2006/relationships/image" Target="../media/image176.png"/><Relationship Id="rId12" Type="http://schemas.openxmlformats.org/officeDocument/2006/relationships/image" Target="../media/image208.png"/><Relationship Id="rId2" Type="http://schemas.openxmlformats.org/officeDocument/2006/relationships/image" Target="../media/image36.png"/><Relationship Id="rId1" Type="http://schemas.openxmlformats.org/officeDocument/2006/relationships/slideLayout" Target="../slideLayouts/slideLayout5.xml"/><Relationship Id="rId6" Type="http://schemas.openxmlformats.org/officeDocument/2006/relationships/image" Target="../media/image175.png"/><Relationship Id="rId11" Type="http://schemas.openxmlformats.org/officeDocument/2006/relationships/image" Target="../media/image65.jpeg"/><Relationship Id="rId5" Type="http://schemas.openxmlformats.org/officeDocument/2006/relationships/image" Target="../media/image222.png"/><Relationship Id="rId10" Type="http://schemas.openxmlformats.org/officeDocument/2006/relationships/image" Target="../media/image177.png"/><Relationship Id="rId4" Type="http://schemas.openxmlformats.org/officeDocument/2006/relationships/image" Target="../media/image221.png"/><Relationship Id="rId9" Type="http://schemas.openxmlformats.org/officeDocument/2006/relationships/image" Target="../media/image57.png"/></Relationships>
</file>

<file path=ppt/slides/_rels/slide89.xml.rels><?xml version="1.0" encoding="UTF-8" standalone="yes"?>
<Relationships xmlns="http://schemas.openxmlformats.org/package/2006/relationships"><Relationship Id="rId13" Type="http://schemas.openxmlformats.org/officeDocument/2006/relationships/image" Target="../media/image234.jpg"/><Relationship Id="rId18" Type="http://schemas.openxmlformats.org/officeDocument/2006/relationships/image" Target="../media/image239.jpg"/><Relationship Id="rId26" Type="http://schemas.openxmlformats.org/officeDocument/2006/relationships/image" Target="../media/image247.jpg"/><Relationship Id="rId3" Type="http://schemas.openxmlformats.org/officeDocument/2006/relationships/image" Target="../media/image224.png"/><Relationship Id="rId21" Type="http://schemas.openxmlformats.org/officeDocument/2006/relationships/image" Target="../media/image242.jpg"/><Relationship Id="rId7" Type="http://schemas.openxmlformats.org/officeDocument/2006/relationships/image" Target="../media/image228.jpg"/><Relationship Id="rId12" Type="http://schemas.openxmlformats.org/officeDocument/2006/relationships/image" Target="../media/image233.jpg"/><Relationship Id="rId17" Type="http://schemas.openxmlformats.org/officeDocument/2006/relationships/image" Target="../media/image238.jpg"/><Relationship Id="rId25" Type="http://schemas.openxmlformats.org/officeDocument/2006/relationships/image" Target="../media/image246.jpg"/><Relationship Id="rId33" Type="http://schemas.openxmlformats.org/officeDocument/2006/relationships/image" Target="../media/image254.png"/><Relationship Id="rId2" Type="http://schemas.openxmlformats.org/officeDocument/2006/relationships/image" Target="../media/image223.jpg"/><Relationship Id="rId16" Type="http://schemas.openxmlformats.org/officeDocument/2006/relationships/image" Target="../media/image237.jpg"/><Relationship Id="rId20" Type="http://schemas.openxmlformats.org/officeDocument/2006/relationships/image" Target="../media/image241.jpg"/><Relationship Id="rId29" Type="http://schemas.openxmlformats.org/officeDocument/2006/relationships/image" Target="../media/image250.jpeg"/><Relationship Id="rId1" Type="http://schemas.openxmlformats.org/officeDocument/2006/relationships/slideLayout" Target="../slideLayouts/slideLayout9.xml"/><Relationship Id="rId6" Type="http://schemas.openxmlformats.org/officeDocument/2006/relationships/image" Target="../media/image227.jpg"/><Relationship Id="rId11" Type="http://schemas.openxmlformats.org/officeDocument/2006/relationships/image" Target="../media/image232.jpg"/><Relationship Id="rId24" Type="http://schemas.openxmlformats.org/officeDocument/2006/relationships/image" Target="../media/image245.jpg"/><Relationship Id="rId32" Type="http://schemas.openxmlformats.org/officeDocument/2006/relationships/image" Target="../media/image253.png"/><Relationship Id="rId5" Type="http://schemas.openxmlformats.org/officeDocument/2006/relationships/image" Target="../media/image226.jpg"/><Relationship Id="rId15" Type="http://schemas.openxmlformats.org/officeDocument/2006/relationships/image" Target="../media/image236.jpg"/><Relationship Id="rId23" Type="http://schemas.openxmlformats.org/officeDocument/2006/relationships/image" Target="../media/image244.jpg"/><Relationship Id="rId28" Type="http://schemas.openxmlformats.org/officeDocument/2006/relationships/image" Target="../media/image249.png"/><Relationship Id="rId10" Type="http://schemas.openxmlformats.org/officeDocument/2006/relationships/image" Target="../media/image231.jpg"/><Relationship Id="rId19" Type="http://schemas.openxmlformats.org/officeDocument/2006/relationships/image" Target="../media/image240.jpg"/><Relationship Id="rId31" Type="http://schemas.openxmlformats.org/officeDocument/2006/relationships/image" Target="../media/image252.png"/><Relationship Id="rId4" Type="http://schemas.openxmlformats.org/officeDocument/2006/relationships/image" Target="../media/image225.jpg"/><Relationship Id="rId9" Type="http://schemas.openxmlformats.org/officeDocument/2006/relationships/image" Target="../media/image230.jpg"/><Relationship Id="rId14" Type="http://schemas.openxmlformats.org/officeDocument/2006/relationships/image" Target="../media/image235.png"/><Relationship Id="rId22" Type="http://schemas.openxmlformats.org/officeDocument/2006/relationships/image" Target="../media/image243.jpg"/><Relationship Id="rId27" Type="http://schemas.openxmlformats.org/officeDocument/2006/relationships/image" Target="../media/image248.jpg"/><Relationship Id="rId30" Type="http://schemas.openxmlformats.org/officeDocument/2006/relationships/image" Target="../media/image251.png"/><Relationship Id="rId8" Type="http://schemas.openxmlformats.org/officeDocument/2006/relationships/image" Target="../media/image229.png"/></Relationships>
</file>

<file path=ppt/slides/_rels/slide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147.svg"/><Relationship Id="rId7" Type="http://schemas.openxmlformats.org/officeDocument/2006/relationships/image" Target="../media/image77.png"/><Relationship Id="rId2" Type="http://schemas.openxmlformats.org/officeDocument/2006/relationships/image" Target="../media/image146.png"/><Relationship Id="rId1" Type="http://schemas.openxmlformats.org/officeDocument/2006/relationships/slideLayout" Target="../slideLayouts/slideLayout5.xml"/><Relationship Id="rId6" Type="http://schemas.openxmlformats.org/officeDocument/2006/relationships/image" Target="../media/image83.png"/><Relationship Id="rId11" Type="http://schemas.openxmlformats.org/officeDocument/2006/relationships/image" Target="../media/image176.png"/><Relationship Id="rId5" Type="http://schemas.openxmlformats.org/officeDocument/2006/relationships/image" Target="../media/image80.svg"/><Relationship Id="rId10" Type="http://schemas.openxmlformats.org/officeDocument/2006/relationships/image" Target="../media/image82.svg"/><Relationship Id="rId4" Type="http://schemas.openxmlformats.org/officeDocument/2006/relationships/image" Target="../media/image79.png"/><Relationship Id="rId9" Type="http://schemas.openxmlformats.org/officeDocument/2006/relationships/image" Target="../media/image81.png"/></Relationships>
</file>

<file path=ppt/slides/_rels/slide91.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147.svg"/><Relationship Id="rId7" Type="http://schemas.openxmlformats.org/officeDocument/2006/relationships/image" Target="../media/image77.png"/><Relationship Id="rId2" Type="http://schemas.openxmlformats.org/officeDocument/2006/relationships/image" Target="../media/image146.png"/><Relationship Id="rId1" Type="http://schemas.openxmlformats.org/officeDocument/2006/relationships/slideLayout" Target="../slideLayouts/slideLayout5.xml"/><Relationship Id="rId6" Type="http://schemas.openxmlformats.org/officeDocument/2006/relationships/image" Target="../media/image83.png"/><Relationship Id="rId11" Type="http://schemas.openxmlformats.org/officeDocument/2006/relationships/image" Target="../media/image176.png"/><Relationship Id="rId5" Type="http://schemas.openxmlformats.org/officeDocument/2006/relationships/image" Target="../media/image80.svg"/><Relationship Id="rId10" Type="http://schemas.openxmlformats.org/officeDocument/2006/relationships/image" Target="../media/image82.svg"/><Relationship Id="rId4" Type="http://schemas.openxmlformats.org/officeDocument/2006/relationships/image" Target="../media/image79.png"/><Relationship Id="rId9" Type="http://schemas.openxmlformats.org/officeDocument/2006/relationships/image" Target="../media/image81.png"/></Relationships>
</file>

<file path=ppt/slides/_rels/slide92.xml.rels><?xml version="1.0" encoding="UTF-8" standalone="yes"?>
<Relationships xmlns="http://schemas.openxmlformats.org/package/2006/relationships"><Relationship Id="rId8" Type="http://schemas.openxmlformats.org/officeDocument/2006/relationships/image" Target="../media/image78.svg"/><Relationship Id="rId13" Type="http://schemas.openxmlformats.org/officeDocument/2006/relationships/image" Target="../media/image205.png"/><Relationship Id="rId3" Type="http://schemas.openxmlformats.org/officeDocument/2006/relationships/image" Target="../media/image147.svg"/><Relationship Id="rId7" Type="http://schemas.openxmlformats.org/officeDocument/2006/relationships/image" Target="../media/image77.png"/><Relationship Id="rId12" Type="http://schemas.openxmlformats.org/officeDocument/2006/relationships/image" Target="../media/image204.png"/><Relationship Id="rId2" Type="http://schemas.openxmlformats.org/officeDocument/2006/relationships/image" Target="../media/image146.png"/><Relationship Id="rId1" Type="http://schemas.openxmlformats.org/officeDocument/2006/relationships/slideLayout" Target="../slideLayouts/slideLayout5.xml"/><Relationship Id="rId6" Type="http://schemas.openxmlformats.org/officeDocument/2006/relationships/image" Target="../media/image83.png"/><Relationship Id="rId11" Type="http://schemas.openxmlformats.org/officeDocument/2006/relationships/image" Target="../media/image176.png"/><Relationship Id="rId5" Type="http://schemas.openxmlformats.org/officeDocument/2006/relationships/image" Target="../media/image80.svg"/><Relationship Id="rId10" Type="http://schemas.openxmlformats.org/officeDocument/2006/relationships/image" Target="../media/image82.svg"/><Relationship Id="rId4" Type="http://schemas.openxmlformats.org/officeDocument/2006/relationships/image" Target="../media/image79.png"/><Relationship Id="rId9" Type="http://schemas.openxmlformats.org/officeDocument/2006/relationships/image" Target="../media/image81.png"/><Relationship Id="rId14" Type="http://schemas.openxmlformats.org/officeDocument/2006/relationships/image" Target="../media/image255.png"/></Relationships>
</file>

<file path=ppt/slides/_rels/slide93.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147.svg"/><Relationship Id="rId7" Type="http://schemas.openxmlformats.org/officeDocument/2006/relationships/image" Target="../media/image77.png"/><Relationship Id="rId2" Type="http://schemas.openxmlformats.org/officeDocument/2006/relationships/image" Target="../media/image146.png"/><Relationship Id="rId1" Type="http://schemas.openxmlformats.org/officeDocument/2006/relationships/slideLayout" Target="../slideLayouts/slideLayout5.xml"/><Relationship Id="rId6" Type="http://schemas.openxmlformats.org/officeDocument/2006/relationships/image" Target="../media/image83.png"/><Relationship Id="rId11" Type="http://schemas.openxmlformats.org/officeDocument/2006/relationships/image" Target="../media/image176.png"/><Relationship Id="rId5" Type="http://schemas.openxmlformats.org/officeDocument/2006/relationships/image" Target="../media/image80.svg"/><Relationship Id="rId10" Type="http://schemas.openxmlformats.org/officeDocument/2006/relationships/image" Target="../media/image82.svg"/><Relationship Id="rId4" Type="http://schemas.openxmlformats.org/officeDocument/2006/relationships/image" Target="../media/image79.png"/><Relationship Id="rId9" Type="http://schemas.openxmlformats.org/officeDocument/2006/relationships/image" Target="../media/image81.png"/></Relationships>
</file>

<file path=ppt/slides/_rels/slide94.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147.svg"/><Relationship Id="rId7" Type="http://schemas.openxmlformats.org/officeDocument/2006/relationships/image" Target="../media/image77.png"/><Relationship Id="rId2" Type="http://schemas.openxmlformats.org/officeDocument/2006/relationships/image" Target="../media/image146.png"/><Relationship Id="rId1" Type="http://schemas.openxmlformats.org/officeDocument/2006/relationships/slideLayout" Target="../slideLayouts/slideLayout5.xml"/><Relationship Id="rId6" Type="http://schemas.openxmlformats.org/officeDocument/2006/relationships/image" Target="../media/image83.png"/><Relationship Id="rId11" Type="http://schemas.openxmlformats.org/officeDocument/2006/relationships/image" Target="../media/image176.png"/><Relationship Id="rId5" Type="http://schemas.openxmlformats.org/officeDocument/2006/relationships/image" Target="../media/image80.svg"/><Relationship Id="rId10" Type="http://schemas.openxmlformats.org/officeDocument/2006/relationships/image" Target="../media/image82.svg"/><Relationship Id="rId4" Type="http://schemas.openxmlformats.org/officeDocument/2006/relationships/image" Target="../media/image79.png"/><Relationship Id="rId9" Type="http://schemas.openxmlformats.org/officeDocument/2006/relationships/image" Target="../media/image81.png"/></Relationships>
</file>

<file path=ppt/slides/_rels/slide95.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147.svg"/><Relationship Id="rId7" Type="http://schemas.openxmlformats.org/officeDocument/2006/relationships/image" Target="../media/image77.png"/><Relationship Id="rId2" Type="http://schemas.openxmlformats.org/officeDocument/2006/relationships/image" Target="../media/image146.png"/><Relationship Id="rId1" Type="http://schemas.openxmlformats.org/officeDocument/2006/relationships/slideLayout" Target="../slideLayouts/slideLayout5.xml"/><Relationship Id="rId6" Type="http://schemas.openxmlformats.org/officeDocument/2006/relationships/image" Target="../media/image83.png"/><Relationship Id="rId11" Type="http://schemas.openxmlformats.org/officeDocument/2006/relationships/image" Target="../media/image176.png"/><Relationship Id="rId5" Type="http://schemas.openxmlformats.org/officeDocument/2006/relationships/image" Target="../media/image80.svg"/><Relationship Id="rId10" Type="http://schemas.openxmlformats.org/officeDocument/2006/relationships/image" Target="../media/image82.svg"/><Relationship Id="rId4" Type="http://schemas.openxmlformats.org/officeDocument/2006/relationships/image" Target="../media/image79.png"/><Relationship Id="rId9" Type="http://schemas.openxmlformats.org/officeDocument/2006/relationships/image" Target="../media/image81.png"/></Relationships>
</file>

<file path=ppt/slides/_rels/slide96.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147.svg"/><Relationship Id="rId7" Type="http://schemas.openxmlformats.org/officeDocument/2006/relationships/image" Target="../media/image77.png"/><Relationship Id="rId2" Type="http://schemas.openxmlformats.org/officeDocument/2006/relationships/image" Target="../media/image146.png"/><Relationship Id="rId1" Type="http://schemas.openxmlformats.org/officeDocument/2006/relationships/slideLayout" Target="../slideLayouts/slideLayout5.xml"/><Relationship Id="rId6" Type="http://schemas.openxmlformats.org/officeDocument/2006/relationships/image" Target="../media/image83.png"/><Relationship Id="rId11" Type="http://schemas.openxmlformats.org/officeDocument/2006/relationships/image" Target="../media/image176.png"/><Relationship Id="rId5" Type="http://schemas.openxmlformats.org/officeDocument/2006/relationships/image" Target="../media/image80.svg"/><Relationship Id="rId10" Type="http://schemas.openxmlformats.org/officeDocument/2006/relationships/image" Target="../media/image82.svg"/><Relationship Id="rId4" Type="http://schemas.openxmlformats.org/officeDocument/2006/relationships/image" Target="../media/image79.png"/><Relationship Id="rId9" Type="http://schemas.openxmlformats.org/officeDocument/2006/relationships/image" Target="../media/image81.png"/></Relationships>
</file>

<file path=ppt/slides/_rels/slide97.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147.svg"/><Relationship Id="rId7" Type="http://schemas.openxmlformats.org/officeDocument/2006/relationships/image" Target="../media/image77.png"/><Relationship Id="rId2" Type="http://schemas.openxmlformats.org/officeDocument/2006/relationships/image" Target="../media/image146.png"/><Relationship Id="rId1" Type="http://schemas.openxmlformats.org/officeDocument/2006/relationships/slideLayout" Target="../slideLayouts/slideLayout5.xml"/><Relationship Id="rId6" Type="http://schemas.openxmlformats.org/officeDocument/2006/relationships/image" Target="../media/image83.png"/><Relationship Id="rId11" Type="http://schemas.openxmlformats.org/officeDocument/2006/relationships/image" Target="../media/image176.png"/><Relationship Id="rId5" Type="http://schemas.openxmlformats.org/officeDocument/2006/relationships/image" Target="../media/image80.svg"/><Relationship Id="rId10" Type="http://schemas.openxmlformats.org/officeDocument/2006/relationships/image" Target="../media/image82.svg"/><Relationship Id="rId4" Type="http://schemas.openxmlformats.org/officeDocument/2006/relationships/image" Target="../media/image79.png"/><Relationship Id="rId9" Type="http://schemas.openxmlformats.org/officeDocument/2006/relationships/image" Target="../media/image81.png"/></Relationships>
</file>

<file path=ppt/slides/_rels/slide98.xml.rels><?xml version="1.0" encoding="UTF-8" standalone="yes"?>
<Relationships xmlns="http://schemas.openxmlformats.org/package/2006/relationships"><Relationship Id="rId8" Type="http://schemas.openxmlformats.org/officeDocument/2006/relationships/image" Target="../media/image97.svg"/><Relationship Id="rId3" Type="http://schemas.openxmlformats.org/officeDocument/2006/relationships/image" Target="../media/image78.svg"/><Relationship Id="rId7" Type="http://schemas.openxmlformats.org/officeDocument/2006/relationships/image" Target="../media/image96.png"/><Relationship Id="rId2" Type="http://schemas.openxmlformats.org/officeDocument/2006/relationships/image" Target="../media/image77.png"/><Relationship Id="rId1" Type="http://schemas.openxmlformats.org/officeDocument/2006/relationships/slideLayout" Target="../slideLayouts/slideLayout5.xml"/><Relationship Id="rId6" Type="http://schemas.openxmlformats.org/officeDocument/2006/relationships/image" Target="../media/image44.png"/><Relationship Id="rId5" Type="http://schemas.openxmlformats.org/officeDocument/2006/relationships/image" Target="../media/image82.svg"/><Relationship Id="rId4" Type="http://schemas.openxmlformats.org/officeDocument/2006/relationships/image" Target="../media/image81.png"/></Relationships>
</file>

<file path=ppt/slides/_rels/slide9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44.png"/><Relationship Id="rId1" Type="http://schemas.openxmlformats.org/officeDocument/2006/relationships/slideLayout" Target="../slideLayouts/slideLayout5.xml"/><Relationship Id="rId6" Type="http://schemas.openxmlformats.org/officeDocument/2006/relationships/image" Target="../media/image82.svg"/><Relationship Id="rId5" Type="http://schemas.openxmlformats.org/officeDocument/2006/relationships/image" Target="../media/image81.png"/><Relationship Id="rId4" Type="http://schemas.openxmlformats.org/officeDocument/2006/relationships/image" Target="../media/image7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Message in a bottle floating in water">
            <a:extLst>
              <a:ext uri="{FF2B5EF4-FFF2-40B4-BE49-F238E27FC236}">
                <a16:creationId xmlns:a16="http://schemas.microsoft.com/office/drawing/2014/main" id="{4B4E4634-D023-45A9-9C46-05C1589C230F}"/>
              </a:ext>
            </a:extLst>
          </p:cNvPr>
          <p:cNvPicPr>
            <a:picLocks noGrp="1" noChangeAspect="1"/>
          </p:cNvPicPr>
          <p:nvPr>
            <p:ph type="pic" idx="13"/>
          </p:nvPr>
        </p:nvPicPr>
        <p:blipFill>
          <a:blip r:embed="rId3"/>
          <a:srcRect t="22532" b="22532"/>
          <a:stretch>
            <a:fillRect/>
          </a:stretch>
        </p:blipFill>
        <p:spPr>
          <a:xfrm>
            <a:off x="-5057192" y="810001"/>
            <a:ext cx="14201192" cy="3348000"/>
          </a:xfrm>
        </p:spPr>
      </p:pic>
      <p:sp>
        <p:nvSpPr>
          <p:cNvPr id="5" name="Title 4"/>
          <p:cNvSpPr>
            <a:spLocks noGrp="1"/>
          </p:cNvSpPr>
          <p:nvPr>
            <p:ph type="ctrTitle"/>
          </p:nvPr>
        </p:nvSpPr>
        <p:spPr/>
        <p:txBody>
          <a:bodyPr/>
          <a:lstStyle/>
          <a:p>
            <a:r>
              <a:rPr lang="en-US" dirty="0"/>
              <a:t>Microservices in real life – </a:t>
            </a:r>
            <a:br>
              <a:rPr lang="en-US" dirty="0"/>
            </a:br>
            <a:r>
              <a:rPr lang="en-US" dirty="0"/>
              <a:t>with Node &amp; Dapr.io &amp; Apache Kafka</a:t>
            </a:r>
            <a:br>
              <a:rPr lang="en-US" dirty="0"/>
            </a:br>
            <a:br>
              <a:rPr lang="en-US" dirty="0"/>
            </a:br>
            <a:br>
              <a:rPr lang="en-US" dirty="0"/>
            </a:br>
            <a:r>
              <a:rPr lang="en-US" dirty="0"/>
              <a:t>November 2022</a:t>
            </a:r>
            <a:endParaRPr lang="nl-NL" dirty="0"/>
          </a:p>
        </p:txBody>
      </p:sp>
      <p:sp>
        <p:nvSpPr>
          <p:cNvPr id="4" name="TextBox 3">
            <a:extLst>
              <a:ext uri="{FF2B5EF4-FFF2-40B4-BE49-F238E27FC236}">
                <a16:creationId xmlns:a16="http://schemas.microsoft.com/office/drawing/2014/main" id="{2DD6B747-47AF-4F56-BF64-8A7F3093DB87}"/>
              </a:ext>
            </a:extLst>
          </p:cNvPr>
          <p:cNvSpPr txBox="1"/>
          <p:nvPr/>
        </p:nvSpPr>
        <p:spPr>
          <a:xfrm>
            <a:off x="238951" y="4271918"/>
            <a:ext cx="2608727" cy="600164"/>
          </a:xfrm>
          <a:prstGeom prst="rect">
            <a:avLst/>
          </a:prstGeom>
          <a:noFill/>
        </p:spPr>
        <p:txBody>
          <a:bodyPr wrap="none" lIns="0" tIns="0" rIns="0" bIns="0" rtlCol="0">
            <a:spAutoFit/>
          </a:bodyPr>
          <a:lstStyle/>
          <a:p>
            <a:r>
              <a:rPr lang="en-US" sz="1300" dirty="0"/>
              <a:t>Lucas Jellema </a:t>
            </a:r>
            <a:br>
              <a:rPr lang="en-US" sz="1300" dirty="0"/>
            </a:br>
            <a:r>
              <a:rPr lang="en-US" sz="1300" dirty="0"/>
              <a:t>Architect &amp; CTO AMIS | Conclusion</a:t>
            </a:r>
          </a:p>
          <a:p>
            <a:endParaRPr lang="en-US" sz="1300" dirty="0"/>
          </a:p>
        </p:txBody>
      </p:sp>
      <p:sp>
        <p:nvSpPr>
          <p:cNvPr id="10" name="Rectangle 9">
            <a:extLst>
              <a:ext uri="{FF2B5EF4-FFF2-40B4-BE49-F238E27FC236}">
                <a16:creationId xmlns:a16="http://schemas.microsoft.com/office/drawing/2014/main" id="{7B6F7788-9099-486C-B85A-90CAE5376600}"/>
              </a:ext>
            </a:extLst>
          </p:cNvPr>
          <p:cNvSpPr/>
          <p:nvPr/>
        </p:nvSpPr>
        <p:spPr>
          <a:xfrm>
            <a:off x="8176261" y="5004000"/>
            <a:ext cx="941070" cy="10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1" name="Picture 2" descr="Image result for logo fontys">
            <a:extLst>
              <a:ext uri="{FF2B5EF4-FFF2-40B4-BE49-F238E27FC236}">
                <a16:creationId xmlns:a16="http://schemas.microsoft.com/office/drawing/2014/main" id="{3D91BBC6-4FF0-4A05-A86D-7A417BB1A28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6711" b="20241"/>
          <a:stretch/>
        </p:blipFill>
        <p:spPr bwMode="auto">
          <a:xfrm>
            <a:off x="7395882" y="68760"/>
            <a:ext cx="1320053" cy="70422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4D60569-08F2-4413-A567-9D82D6961B43}"/>
              </a:ext>
            </a:extLst>
          </p:cNvPr>
          <p:cNvSpPr txBox="1"/>
          <p:nvPr/>
        </p:nvSpPr>
        <p:spPr>
          <a:xfrm>
            <a:off x="3979566" y="4777225"/>
            <a:ext cx="5304337" cy="169277"/>
          </a:xfrm>
          <a:prstGeom prst="rect">
            <a:avLst/>
          </a:prstGeom>
          <a:noFill/>
        </p:spPr>
        <p:txBody>
          <a:bodyPr wrap="none" lIns="0" tIns="0" rIns="0" bIns="0" rtlCol="0">
            <a:spAutoFit/>
          </a:bodyPr>
          <a:lstStyle/>
          <a:p>
            <a:r>
              <a:rPr lang="en-US" sz="1100" i="1" dirty="0"/>
              <a:t>labs: github.com/lucasjellema/fontys-fall2022-microservices-messaging-kafka-dapr</a:t>
            </a:r>
          </a:p>
        </p:txBody>
      </p:sp>
    </p:spTree>
    <p:extLst>
      <p:ext uri="{BB962C8B-B14F-4D97-AF65-F5344CB8AC3E}">
        <p14:creationId xmlns:p14="http://schemas.microsoft.com/office/powerpoint/2010/main" val="213951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62447" y="1237282"/>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dirty="0">
              <a:solidFill>
                <a:prstClr val="white"/>
              </a:solidFill>
              <a:latin typeface="Arial" panose="020B0604020202020204" pitchFamily="34" charset="0"/>
            </a:endParaRPr>
          </a:p>
        </p:txBody>
      </p:sp>
      <p:sp>
        <p:nvSpPr>
          <p:cNvPr id="6" name="Rectangle 5"/>
          <p:cNvSpPr/>
          <p:nvPr/>
        </p:nvSpPr>
        <p:spPr>
          <a:xfrm>
            <a:off x="1362447" y="2040929"/>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dirty="0">
              <a:solidFill>
                <a:prstClr val="white"/>
              </a:solidFill>
              <a:latin typeface="Arial" panose="020B0604020202020204" pitchFamily="34" charset="0"/>
            </a:endParaRPr>
          </a:p>
        </p:txBody>
      </p:sp>
      <p:sp>
        <p:nvSpPr>
          <p:cNvPr id="9" name="Rectangle 8"/>
          <p:cNvSpPr/>
          <p:nvPr/>
        </p:nvSpPr>
        <p:spPr>
          <a:xfrm>
            <a:off x="6338363" y="828343"/>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0" name="Rectangle 9"/>
          <p:cNvSpPr/>
          <p:nvPr/>
        </p:nvSpPr>
        <p:spPr>
          <a:xfrm>
            <a:off x="6338363" y="1571298"/>
            <a:ext cx="1038044" cy="3783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8" name="Rectangle 17"/>
          <p:cNvSpPr/>
          <p:nvPr/>
        </p:nvSpPr>
        <p:spPr>
          <a:xfrm>
            <a:off x="3632750" y="1467912"/>
            <a:ext cx="1647477" cy="210287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9" name="Rectangle 18"/>
          <p:cNvSpPr/>
          <p:nvPr/>
        </p:nvSpPr>
        <p:spPr>
          <a:xfrm>
            <a:off x="3967603" y="1686717"/>
            <a:ext cx="997862" cy="53126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dirty="0">
              <a:solidFill>
                <a:prstClr val="white"/>
              </a:solidFill>
              <a:latin typeface="Arial" panose="020B0604020202020204" pitchFamily="34" charset="0"/>
            </a:endParaRPr>
          </a:p>
        </p:txBody>
      </p:sp>
      <p:cxnSp>
        <p:nvCxnSpPr>
          <p:cNvPr id="22" name="Elbow Connector 21"/>
          <p:cNvCxnSpPr/>
          <p:nvPr/>
        </p:nvCxnSpPr>
        <p:spPr>
          <a:xfrm>
            <a:off x="2400491" y="1441542"/>
            <a:ext cx="1567112" cy="490350"/>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4" name="Elbow Connector 23"/>
          <p:cNvCxnSpPr/>
          <p:nvPr/>
        </p:nvCxnSpPr>
        <p:spPr>
          <a:xfrm flipV="1">
            <a:off x="2400491" y="2099319"/>
            <a:ext cx="1567112" cy="118663"/>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6" name="Elbow Connector 35"/>
          <p:cNvCxnSpPr>
            <a:endCxn id="9" idx="1"/>
          </p:cNvCxnSpPr>
          <p:nvPr/>
        </p:nvCxnSpPr>
        <p:spPr>
          <a:xfrm flipV="1">
            <a:off x="4968814" y="1112968"/>
            <a:ext cx="1369549" cy="818925"/>
          </a:xfrm>
          <a:prstGeom prst="bentConnector3">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41" name="Elbow Connector 40"/>
          <p:cNvCxnSpPr>
            <a:endCxn id="10" idx="1"/>
          </p:cNvCxnSpPr>
          <p:nvPr/>
        </p:nvCxnSpPr>
        <p:spPr>
          <a:xfrm flipV="1">
            <a:off x="4965465" y="1760490"/>
            <a:ext cx="1372898" cy="280439"/>
          </a:xfrm>
          <a:prstGeom prst="bentConnector3">
            <a:avLst>
              <a:gd name="adj1" fmla="val 73902"/>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51" name="TextBox 50"/>
          <p:cNvSpPr txBox="1"/>
          <p:nvPr/>
        </p:nvSpPr>
        <p:spPr>
          <a:xfrm>
            <a:off x="1462534" y="927203"/>
            <a:ext cx="925253" cy="287130"/>
          </a:xfrm>
          <a:prstGeom prst="rect">
            <a:avLst/>
          </a:prstGeom>
          <a:noFill/>
        </p:spPr>
        <p:txBody>
          <a:bodyPr wrap="none" rtlCol="0">
            <a:spAutoFit/>
          </a:bodyPr>
          <a:lstStyle/>
          <a:p>
            <a:pPr defTabSz="661109"/>
            <a:r>
              <a:rPr lang="nl-NL" sz="1266" dirty="0">
                <a:solidFill>
                  <a:srgbClr val="000000"/>
                </a:solidFill>
                <a:latin typeface="Arial" panose="020B0604020202020204" pitchFamily="34" charset="0"/>
              </a:rPr>
              <a:t>Producers</a:t>
            </a:r>
            <a:endParaRPr lang="en-US" sz="1266" dirty="0" err="1">
              <a:solidFill>
                <a:srgbClr val="000000"/>
              </a:solidFill>
              <a:latin typeface="Arial" panose="020B0604020202020204" pitchFamily="34" charset="0"/>
            </a:endParaRPr>
          </a:p>
        </p:txBody>
      </p:sp>
      <p:sp>
        <p:nvSpPr>
          <p:cNvPr id="52" name="TextBox 51"/>
          <p:cNvSpPr txBox="1"/>
          <p:nvPr/>
        </p:nvSpPr>
        <p:spPr>
          <a:xfrm>
            <a:off x="6458542" y="518682"/>
            <a:ext cx="1013419" cy="287130"/>
          </a:xfrm>
          <a:prstGeom prst="rect">
            <a:avLst/>
          </a:prstGeom>
          <a:noFill/>
        </p:spPr>
        <p:txBody>
          <a:bodyPr wrap="none" rtlCol="0">
            <a:spAutoFit/>
          </a:bodyPr>
          <a:lstStyle/>
          <a:p>
            <a:pPr defTabSz="661109"/>
            <a:r>
              <a:rPr lang="nl-NL" sz="1266" dirty="0" err="1">
                <a:solidFill>
                  <a:srgbClr val="000000"/>
                </a:solidFill>
                <a:latin typeface="Arial" panose="020B0604020202020204" pitchFamily="34" charset="0"/>
              </a:rPr>
              <a:t>Consumers</a:t>
            </a:r>
            <a:endParaRPr lang="en-US" sz="1266" dirty="0" err="1">
              <a:solidFill>
                <a:srgbClr val="000000"/>
              </a:solidFill>
              <a:latin typeface="Arial" panose="020B0604020202020204" pitchFamily="34" charset="0"/>
            </a:endParaRPr>
          </a:p>
        </p:txBody>
      </p:sp>
      <p:sp>
        <p:nvSpPr>
          <p:cNvPr id="53" name="TextBox 52"/>
          <p:cNvSpPr txBox="1"/>
          <p:nvPr/>
        </p:nvSpPr>
        <p:spPr>
          <a:xfrm>
            <a:off x="4229243" y="1650798"/>
            <a:ext cx="582211" cy="287130"/>
          </a:xfrm>
          <a:prstGeom prst="rect">
            <a:avLst/>
          </a:prstGeom>
          <a:noFill/>
        </p:spPr>
        <p:txBody>
          <a:bodyPr wrap="none" rtlCol="0">
            <a:spAutoFit/>
          </a:bodyPr>
          <a:lstStyle/>
          <a:p>
            <a:pPr defTabSz="661109"/>
            <a:r>
              <a:rPr lang="nl-NL" sz="1266" dirty="0">
                <a:solidFill>
                  <a:prstClr val="white"/>
                </a:solidFill>
                <a:latin typeface="Arial" panose="020B0604020202020204" pitchFamily="34" charset="0"/>
              </a:rPr>
              <a:t>Topic</a:t>
            </a:r>
            <a:endParaRPr lang="en-US" sz="1266" dirty="0" err="1">
              <a:solidFill>
                <a:prstClr val="white"/>
              </a:solidFill>
              <a:latin typeface="Arial" panose="020B0604020202020204" pitchFamily="34" charset="0"/>
            </a:endParaRPr>
          </a:p>
        </p:txBody>
      </p:sp>
      <p:sp>
        <p:nvSpPr>
          <p:cNvPr id="54" name="TextBox 53"/>
          <p:cNvSpPr txBox="1"/>
          <p:nvPr/>
        </p:nvSpPr>
        <p:spPr>
          <a:xfrm>
            <a:off x="3587508" y="1418040"/>
            <a:ext cx="663964" cy="287130"/>
          </a:xfrm>
          <a:prstGeom prst="rect">
            <a:avLst/>
          </a:prstGeom>
          <a:noFill/>
        </p:spPr>
        <p:txBody>
          <a:bodyPr wrap="none" rtlCol="0">
            <a:spAutoFit/>
          </a:bodyPr>
          <a:lstStyle/>
          <a:p>
            <a:pPr defTabSz="661109"/>
            <a:r>
              <a:rPr lang="nl-NL" sz="1266" dirty="0">
                <a:solidFill>
                  <a:prstClr val="white"/>
                </a:solidFill>
                <a:latin typeface="Arial" panose="020B0604020202020204" pitchFamily="34" charset="0"/>
              </a:rPr>
              <a:t>Broker</a:t>
            </a:r>
            <a:endParaRPr lang="en-US" sz="1266" dirty="0" err="1">
              <a:solidFill>
                <a:prstClr val="white"/>
              </a:solidFill>
              <a:latin typeface="Arial" panose="020B0604020202020204" pitchFamily="34" charset="0"/>
            </a:endParaRPr>
          </a:p>
        </p:txBody>
      </p:sp>
      <p:pic>
        <p:nvPicPr>
          <p:cNvPr id="2050"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4184" y="775707"/>
            <a:ext cx="1384610" cy="727808"/>
          </a:xfrm>
          <a:prstGeom prst="rect">
            <a:avLst/>
          </a:prstGeom>
          <a:noFill/>
          <a:extLst>
            <a:ext uri="{909E8E84-426E-40DD-AFC4-6F175D3DCCD1}">
              <a14:hiddenFill xmlns:a14="http://schemas.microsoft.com/office/drawing/2010/main">
                <a:solidFill>
                  <a:srgbClr val="FFFFFF"/>
                </a:solidFill>
              </a14:hiddenFill>
            </a:ext>
          </a:extLst>
        </p:spPr>
      </p:pic>
      <p:grpSp>
        <p:nvGrpSpPr>
          <p:cNvPr id="65" name="Group 64"/>
          <p:cNvGrpSpPr/>
          <p:nvPr/>
        </p:nvGrpSpPr>
        <p:grpSpPr>
          <a:xfrm>
            <a:off x="3523130" y="3782183"/>
            <a:ext cx="348247" cy="468794"/>
            <a:chOff x="5473700" y="7607300"/>
            <a:chExt cx="965200" cy="1193800"/>
          </a:xfrm>
        </p:grpSpPr>
        <p:sp>
          <p:nvSpPr>
            <p:cNvPr id="55" name="Rectangle 54"/>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cxnSp>
          <p:nvCxnSpPr>
            <p:cNvPr id="57" name="Straight Connector 56"/>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59" name="Straight Connector 58"/>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0" name="Straight Connector 59"/>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1" name="Straight Connector 60"/>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2" name="Straight Connector 61"/>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3" name="Straight Connector 62"/>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4" name="Straight Connector 63"/>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cxnSp>
        <p:nvCxnSpPr>
          <p:cNvPr id="67" name="Elbow Connector 66"/>
          <p:cNvCxnSpPr>
            <a:endCxn id="55" idx="3"/>
          </p:cNvCxnSpPr>
          <p:nvPr/>
        </p:nvCxnSpPr>
        <p:spPr>
          <a:xfrm rot="5400000">
            <a:off x="3093860" y="2995501"/>
            <a:ext cx="1798598" cy="243563"/>
          </a:xfrm>
          <a:prstGeom prst="bentConnector2">
            <a:avLst/>
          </a:prstGeom>
        </p:spPr>
        <p:style>
          <a:lnRef idx="2">
            <a:schemeClr val="dk1"/>
          </a:lnRef>
          <a:fillRef idx="0">
            <a:schemeClr val="dk1"/>
          </a:fillRef>
          <a:effectRef idx="1">
            <a:schemeClr val="dk1"/>
          </a:effectRef>
          <a:fontRef idx="minor">
            <a:schemeClr val="tx1"/>
          </a:fontRef>
        </p:style>
      </p:cxnSp>
      <p:sp>
        <p:nvSpPr>
          <p:cNvPr id="104" name="Rectangle 103"/>
          <p:cNvSpPr/>
          <p:nvPr/>
        </p:nvSpPr>
        <p:spPr>
          <a:xfrm>
            <a:off x="4757402"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07" name="Rectangle 106"/>
          <p:cNvSpPr/>
          <p:nvPr/>
        </p:nvSpPr>
        <p:spPr>
          <a:xfrm>
            <a:off x="4569430"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08" name="Rectangle 107"/>
          <p:cNvSpPr/>
          <p:nvPr/>
        </p:nvSpPr>
        <p:spPr>
          <a:xfrm>
            <a:off x="4381458"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09" name="Rectangle 108"/>
          <p:cNvSpPr/>
          <p:nvPr/>
        </p:nvSpPr>
        <p:spPr>
          <a:xfrm>
            <a:off x="4193485"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10" name="Rectangle 109"/>
          <p:cNvSpPr/>
          <p:nvPr/>
        </p:nvSpPr>
        <p:spPr>
          <a:xfrm>
            <a:off x="4005513"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13" name="Rectangle 112"/>
          <p:cNvSpPr/>
          <p:nvPr/>
        </p:nvSpPr>
        <p:spPr>
          <a:xfrm>
            <a:off x="5010347" y="376003"/>
            <a:ext cx="467849" cy="5512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12" name="TextBox 111"/>
          <p:cNvSpPr txBox="1"/>
          <p:nvPr/>
        </p:nvSpPr>
        <p:spPr>
          <a:xfrm>
            <a:off x="4980870" y="343956"/>
            <a:ext cx="567784" cy="579389"/>
          </a:xfrm>
          <a:prstGeom prst="rect">
            <a:avLst/>
          </a:prstGeom>
          <a:noFill/>
        </p:spPr>
        <p:txBody>
          <a:bodyPr wrap="none" rtlCol="0">
            <a:spAutoFit/>
          </a:bodyPr>
          <a:lstStyle/>
          <a:p>
            <a:pPr defTabSz="661109"/>
            <a:r>
              <a:rPr lang="nl-NL" sz="1055" dirty="0" err="1">
                <a:solidFill>
                  <a:schemeClr val="tx1">
                    <a:lumMod val="95000"/>
                    <a:lumOff val="5000"/>
                  </a:schemeClr>
                </a:solidFill>
                <a:latin typeface="Arial" panose="020B0604020202020204" pitchFamily="34" charset="0"/>
              </a:rPr>
              <a:t>Key</a:t>
            </a:r>
            <a:endParaRPr lang="nl-NL" sz="1055" dirty="0">
              <a:solidFill>
                <a:schemeClr val="tx1">
                  <a:lumMod val="95000"/>
                  <a:lumOff val="5000"/>
                </a:schemeClr>
              </a:solidFill>
              <a:latin typeface="Arial" panose="020B0604020202020204" pitchFamily="34" charset="0"/>
            </a:endParaRPr>
          </a:p>
          <a:p>
            <a:pPr defTabSz="661109"/>
            <a:r>
              <a:rPr lang="nl-NL" sz="1055" dirty="0">
                <a:solidFill>
                  <a:schemeClr val="tx1">
                    <a:lumMod val="95000"/>
                    <a:lumOff val="5000"/>
                  </a:schemeClr>
                </a:solidFill>
                <a:latin typeface="Arial" panose="020B0604020202020204" pitchFamily="34" charset="0"/>
              </a:rPr>
              <a:t>Value </a:t>
            </a:r>
          </a:p>
          <a:p>
            <a:pPr defTabSz="661109"/>
            <a:r>
              <a:rPr lang="nl-NL" sz="1055" dirty="0">
                <a:solidFill>
                  <a:schemeClr val="tx1">
                    <a:lumMod val="95000"/>
                    <a:lumOff val="5000"/>
                  </a:schemeClr>
                </a:solidFill>
                <a:latin typeface="Arial" panose="020B0604020202020204" pitchFamily="34" charset="0"/>
              </a:rPr>
              <a:t>Time</a:t>
            </a:r>
            <a:endParaRPr lang="en-US" sz="1055" dirty="0" err="1">
              <a:solidFill>
                <a:schemeClr val="tx1">
                  <a:lumMod val="95000"/>
                  <a:lumOff val="5000"/>
                </a:schemeClr>
              </a:solidFill>
              <a:latin typeface="Arial" panose="020B0604020202020204" pitchFamily="34" charset="0"/>
            </a:endParaRPr>
          </a:p>
        </p:txBody>
      </p:sp>
      <p:cxnSp>
        <p:nvCxnSpPr>
          <p:cNvPr id="115" name="Straight Connector 114"/>
          <p:cNvCxnSpPr/>
          <p:nvPr/>
        </p:nvCxnSpPr>
        <p:spPr>
          <a:xfrm flipV="1">
            <a:off x="4757402" y="932487"/>
            <a:ext cx="252945" cy="961760"/>
          </a:xfrm>
          <a:prstGeom prst="line">
            <a:avLst/>
          </a:prstGeom>
          <a:ln>
            <a:prstDash val="dash"/>
          </a:ln>
        </p:spPr>
        <p:style>
          <a:lnRef idx="1">
            <a:schemeClr val="accent3"/>
          </a:lnRef>
          <a:fillRef idx="0">
            <a:schemeClr val="accent3"/>
          </a:fillRef>
          <a:effectRef idx="0">
            <a:schemeClr val="accent3"/>
          </a:effectRef>
          <a:fontRef idx="minor">
            <a:schemeClr val="tx1"/>
          </a:fontRef>
        </p:style>
      </p:cxnSp>
      <p:cxnSp>
        <p:nvCxnSpPr>
          <p:cNvPr id="117" name="Straight Connector 116"/>
          <p:cNvCxnSpPr/>
          <p:nvPr/>
        </p:nvCxnSpPr>
        <p:spPr>
          <a:xfrm flipV="1">
            <a:off x="4918586" y="927203"/>
            <a:ext cx="559610" cy="967045"/>
          </a:xfrm>
          <a:prstGeom prst="line">
            <a:avLst/>
          </a:prstGeom>
          <a:ln>
            <a:prstDash val="dash"/>
          </a:ln>
        </p:spPr>
        <p:style>
          <a:lnRef idx="1">
            <a:schemeClr val="accent3"/>
          </a:lnRef>
          <a:fillRef idx="0">
            <a:schemeClr val="accent3"/>
          </a:fillRef>
          <a:effectRef idx="0">
            <a:schemeClr val="accent3"/>
          </a:effectRef>
          <a:fontRef idx="minor">
            <a:schemeClr val="tx1"/>
          </a:fontRef>
        </p:style>
      </p:cxnSp>
      <p:sp>
        <p:nvSpPr>
          <p:cNvPr id="4" name="Footer Placeholder 3">
            <a:extLst>
              <a:ext uri="{FF2B5EF4-FFF2-40B4-BE49-F238E27FC236}">
                <a16:creationId xmlns:a16="http://schemas.microsoft.com/office/drawing/2014/main" id="{66B12AC7-C299-49E6-BDDD-48452F4EB63A}"/>
              </a:ext>
            </a:extLst>
          </p:cNvPr>
          <p:cNvSpPr>
            <a:spLocks noGrp="1"/>
          </p:cNvSpPr>
          <p:nvPr>
            <p:ph type="ftr" sz="quarter" idx="11"/>
          </p:nvPr>
        </p:nvSpPr>
        <p:spPr/>
        <p:txBody>
          <a:bodyPr/>
          <a:lstStyle/>
          <a:p>
            <a:r>
              <a:rPr lang="en-US"/>
              <a:t>Microservices, Messaging, Kafka and Dapr - Fontys - November 2022</a:t>
            </a:r>
            <a:endParaRPr lang="nl-NL" dirty="0"/>
          </a:p>
        </p:txBody>
      </p:sp>
    </p:spTree>
    <p:extLst>
      <p:ext uri="{BB962C8B-B14F-4D97-AF65-F5344CB8AC3E}">
        <p14:creationId xmlns:p14="http://schemas.microsoft.com/office/powerpoint/2010/main" val="181890391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7DF36-A5EE-4863-AC47-829E9AA19CC0}"/>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77389C4D-9F2F-4CA4-8BF4-735FB458A914}"/>
              </a:ext>
            </a:extLst>
          </p:cNvPr>
          <p:cNvSpPr>
            <a:spLocks noGrp="1"/>
          </p:cNvSpPr>
          <p:nvPr>
            <p:ph type="ftr" sz="quarter" idx="11"/>
          </p:nvPr>
        </p:nvSpPr>
        <p:spPr/>
        <p:txBody>
          <a:bodyPr/>
          <a:lstStyle/>
          <a:p>
            <a:r>
              <a:rPr lang="en-US"/>
              <a:t>Microservices in real life – with Node &amp; Dapr.io</a:t>
            </a:r>
            <a:endParaRPr lang="nl-NL"/>
          </a:p>
        </p:txBody>
      </p:sp>
      <p:grpSp>
        <p:nvGrpSpPr>
          <p:cNvPr id="5" name="!!AppA">
            <a:extLst>
              <a:ext uri="{FF2B5EF4-FFF2-40B4-BE49-F238E27FC236}">
                <a16:creationId xmlns:a16="http://schemas.microsoft.com/office/drawing/2014/main" id="{D31756B6-F7E0-4489-B989-E3D713F21753}"/>
              </a:ext>
            </a:extLst>
          </p:cNvPr>
          <p:cNvGrpSpPr/>
          <p:nvPr/>
        </p:nvGrpSpPr>
        <p:grpSpPr>
          <a:xfrm>
            <a:off x="1029157" y="2530667"/>
            <a:ext cx="1249849" cy="1458155"/>
            <a:chOff x="3444424" y="1954650"/>
            <a:chExt cx="1400542" cy="1633964"/>
          </a:xfrm>
        </p:grpSpPr>
        <p:pic>
          <p:nvPicPr>
            <p:cNvPr id="6" name="Graphic 5">
              <a:extLst>
                <a:ext uri="{FF2B5EF4-FFF2-40B4-BE49-F238E27FC236}">
                  <a16:creationId xmlns:a16="http://schemas.microsoft.com/office/drawing/2014/main" id="{DD039538-8D77-43EC-B561-82993927191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444424" y="1954650"/>
              <a:ext cx="1400542" cy="1633964"/>
            </a:xfrm>
            <a:prstGeom prst="rect">
              <a:avLst/>
            </a:prstGeom>
          </p:spPr>
        </p:pic>
        <p:sp>
          <p:nvSpPr>
            <p:cNvPr id="7" name="TextBox 6">
              <a:extLst>
                <a:ext uri="{FF2B5EF4-FFF2-40B4-BE49-F238E27FC236}">
                  <a16:creationId xmlns:a16="http://schemas.microsoft.com/office/drawing/2014/main" id="{DC82F0FB-8A68-4372-A07B-C80DEAAEDABD}"/>
                </a:ext>
              </a:extLst>
            </p:cNvPr>
            <p:cNvSpPr txBox="1"/>
            <p:nvPr/>
          </p:nvSpPr>
          <p:spPr>
            <a:xfrm>
              <a:off x="3569101" y="2525411"/>
              <a:ext cx="1082005" cy="258663"/>
            </a:xfrm>
            <a:prstGeom prst="rect">
              <a:avLst/>
            </a:prstGeom>
            <a:noFill/>
          </p:spPr>
          <p:txBody>
            <a:bodyPr wrap="none" lIns="0" tIns="0" rIns="0" bIns="0" rtlCol="0">
              <a:spAutoFit/>
            </a:bodyPr>
            <a:lstStyle/>
            <a:p>
              <a:pPr algn="ctr"/>
              <a:r>
                <a:rPr lang="en-US" sz="1500" dirty="0">
                  <a:solidFill>
                    <a:schemeClr val="bg1"/>
                  </a:solidFill>
                  <a:latin typeface="+mj-lt"/>
                </a:rPr>
                <a:t>publisher.js</a:t>
              </a:r>
            </a:p>
          </p:txBody>
        </p:sp>
      </p:grpSp>
      <p:cxnSp>
        <p:nvCxnSpPr>
          <p:cNvPr id="8" name="Straight Arrow Connector 7">
            <a:extLst>
              <a:ext uri="{FF2B5EF4-FFF2-40B4-BE49-F238E27FC236}">
                <a16:creationId xmlns:a16="http://schemas.microsoft.com/office/drawing/2014/main" id="{868CB5D4-47AD-42D4-BF32-8BD91AC5B241}"/>
              </a:ext>
            </a:extLst>
          </p:cNvPr>
          <p:cNvCxnSpPr>
            <a:cxnSpLocks/>
          </p:cNvCxnSpPr>
          <p:nvPr/>
        </p:nvCxnSpPr>
        <p:spPr>
          <a:xfrm>
            <a:off x="2233285" y="3259744"/>
            <a:ext cx="795757" cy="1"/>
          </a:xfrm>
          <a:prstGeom prst="straightConnector1">
            <a:avLst/>
          </a:prstGeom>
          <a:ln w="28575">
            <a:solidFill>
              <a:srgbClr val="20219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B13808CD-7D28-4F7B-BDEB-2EB9D26F2B1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074762" y="2890757"/>
            <a:ext cx="632550" cy="737975"/>
          </a:xfrm>
          <a:prstGeom prst="rect">
            <a:avLst/>
          </a:prstGeom>
          <a:effectLst>
            <a:outerShdw blurRad="50800" dist="25400" dir="13500000" algn="br" rotWithShape="0">
              <a:prstClr val="black">
                <a:alpha val="40000"/>
              </a:prstClr>
            </a:outerShdw>
          </a:effectLst>
        </p:spPr>
      </p:pic>
      <p:sp>
        <p:nvSpPr>
          <p:cNvPr id="15" name="Rounded Rectangle 5">
            <a:extLst>
              <a:ext uri="{FF2B5EF4-FFF2-40B4-BE49-F238E27FC236}">
                <a16:creationId xmlns:a16="http://schemas.microsoft.com/office/drawing/2014/main" id="{E15CBA6F-A95D-411E-9830-179C16C15984}"/>
              </a:ext>
            </a:extLst>
          </p:cNvPr>
          <p:cNvSpPr/>
          <p:nvPr/>
        </p:nvSpPr>
        <p:spPr bwMode="auto">
          <a:xfrm>
            <a:off x="4005625" y="832331"/>
            <a:ext cx="1827156" cy="897011"/>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000000"/>
                </a:solidFill>
                <a:effectLst/>
                <a:uLnTx/>
                <a:uFillTx/>
                <a:latin typeface="Segoe UI Semibold"/>
                <a:ea typeface="+mn-ea"/>
                <a:cs typeface="+mn-cs"/>
              </a:rPr>
              <a:t>PubSub</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a:p>
            <a:pPr marL="0" marR="0" lvl="0" indent="0" defTabSz="932472" rtl="0" eaLnBrk="1" fontAlgn="base" latinLnBrk="0" hangingPunct="1">
              <a:lnSpc>
                <a:spcPct val="100000"/>
              </a:lnSpc>
              <a:spcBef>
                <a:spcPct val="0"/>
              </a:spcBef>
              <a:spcAft>
                <a:spcPct val="0"/>
              </a:spcAft>
              <a:buClrTx/>
              <a:buSzTx/>
              <a:buFontTx/>
              <a:buNone/>
              <a:tabLst/>
              <a:defRPr/>
            </a:pPr>
            <a:r>
              <a:rPr lang="en-US" sz="1200">
                <a:solidFill>
                  <a:srgbClr val="000000"/>
                </a:solidFill>
                <a:latin typeface="Segoe UI Semibold"/>
              </a:rPr>
              <a:t>Brokers</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16" name="Group 15">
            <a:extLst>
              <a:ext uri="{FF2B5EF4-FFF2-40B4-BE49-F238E27FC236}">
                <a16:creationId xmlns:a16="http://schemas.microsoft.com/office/drawing/2014/main" id="{17CE3168-D397-4DBC-82B1-20A6CD95184E}"/>
              </a:ext>
            </a:extLst>
          </p:cNvPr>
          <p:cNvGrpSpPr/>
          <p:nvPr/>
        </p:nvGrpSpPr>
        <p:grpSpPr>
          <a:xfrm>
            <a:off x="5299315" y="1153810"/>
            <a:ext cx="377748" cy="544638"/>
            <a:chOff x="9821876" y="953897"/>
            <a:chExt cx="320745" cy="476498"/>
          </a:xfrm>
        </p:grpSpPr>
        <p:pic>
          <p:nvPicPr>
            <p:cNvPr id="17" name="Picture 16">
              <a:extLst>
                <a:ext uri="{FF2B5EF4-FFF2-40B4-BE49-F238E27FC236}">
                  <a16:creationId xmlns:a16="http://schemas.microsoft.com/office/drawing/2014/main" id="{10AF8652-1410-46C7-A655-244E10664804}"/>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9821876" y="953897"/>
              <a:ext cx="320745" cy="268531"/>
            </a:xfrm>
            <a:prstGeom prst="rect">
              <a:avLst/>
            </a:prstGeom>
          </p:spPr>
        </p:pic>
        <p:sp>
          <p:nvSpPr>
            <p:cNvPr id="18" name="TextBox 17">
              <a:extLst>
                <a:ext uri="{FF2B5EF4-FFF2-40B4-BE49-F238E27FC236}">
                  <a16:creationId xmlns:a16="http://schemas.microsoft.com/office/drawing/2014/main" id="{26F92130-07BC-4843-A35F-6C5B29FD6C61}"/>
                </a:ext>
              </a:extLst>
            </p:cNvPr>
            <p:cNvSpPr txBox="1"/>
            <p:nvPr/>
          </p:nvSpPr>
          <p:spPr>
            <a:xfrm>
              <a:off x="9857027" y="1309224"/>
              <a:ext cx="250445" cy="12117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2917">
                        <a:srgbClr val="000000"/>
                      </a:gs>
                      <a:gs pos="30000">
                        <a:srgbClr val="000000"/>
                      </a:gs>
                    </a:gsLst>
                    <a:lin ang="5400000" scaled="0"/>
                  </a:gradFill>
                  <a:effectLst/>
                  <a:uLnTx/>
                  <a:uFillTx/>
                  <a:latin typeface="+mj-lt"/>
                  <a:ea typeface="+mn-ea"/>
                  <a:cs typeface="+mn-cs"/>
                </a:rPr>
                <a:t>Redis</a:t>
              </a:r>
            </a:p>
          </p:txBody>
        </p:sp>
      </p:grpSp>
      <p:pic>
        <p:nvPicPr>
          <p:cNvPr id="22" name="Graphic 21">
            <a:extLst>
              <a:ext uri="{FF2B5EF4-FFF2-40B4-BE49-F238E27FC236}">
                <a16:creationId xmlns:a16="http://schemas.microsoft.com/office/drawing/2014/main" id="{6A8ABBA9-7BA6-4C80-8A01-31461385A7BC}"/>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4094559" y="1321040"/>
            <a:ext cx="340491" cy="169269"/>
          </a:xfrm>
          <a:prstGeom prst="rect">
            <a:avLst/>
          </a:prstGeom>
        </p:spPr>
      </p:pic>
      <p:cxnSp>
        <p:nvCxnSpPr>
          <p:cNvPr id="23" name="Connector: Elbow 22">
            <a:extLst>
              <a:ext uri="{FF2B5EF4-FFF2-40B4-BE49-F238E27FC236}">
                <a16:creationId xmlns:a16="http://schemas.microsoft.com/office/drawing/2014/main" id="{3360FA42-6B93-4954-89FA-FFEB8D9421D9}"/>
              </a:ext>
            </a:extLst>
          </p:cNvPr>
          <p:cNvCxnSpPr>
            <a:cxnSpLocks/>
            <a:stCxn id="9" idx="0"/>
            <a:endCxn id="35" idx="3"/>
          </p:cNvCxnSpPr>
          <p:nvPr/>
        </p:nvCxnSpPr>
        <p:spPr>
          <a:xfrm rot="5400000" flipH="1" flipV="1">
            <a:off x="3543235" y="1650275"/>
            <a:ext cx="1088284" cy="1392681"/>
          </a:xfrm>
          <a:prstGeom prst="bentConnector4">
            <a:avLst>
              <a:gd name="adj1" fmla="val 45214"/>
              <a:gd name="adj2" fmla="val -128"/>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25" name="!!AppA">
            <a:extLst>
              <a:ext uri="{FF2B5EF4-FFF2-40B4-BE49-F238E27FC236}">
                <a16:creationId xmlns:a16="http://schemas.microsoft.com/office/drawing/2014/main" id="{BF383062-B30D-483F-AE59-598490E5CF83}"/>
              </a:ext>
            </a:extLst>
          </p:cNvPr>
          <p:cNvGrpSpPr/>
          <p:nvPr/>
        </p:nvGrpSpPr>
        <p:grpSpPr>
          <a:xfrm>
            <a:off x="7093360" y="2697556"/>
            <a:ext cx="1249849" cy="1458155"/>
            <a:chOff x="3444424" y="1954650"/>
            <a:chExt cx="1400542" cy="1633964"/>
          </a:xfrm>
        </p:grpSpPr>
        <p:pic>
          <p:nvPicPr>
            <p:cNvPr id="26" name="Graphic 25">
              <a:extLst>
                <a:ext uri="{FF2B5EF4-FFF2-40B4-BE49-F238E27FC236}">
                  <a16:creationId xmlns:a16="http://schemas.microsoft.com/office/drawing/2014/main" id="{3E7FF804-9CFA-41AE-A069-4B058CA9B7C8}"/>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444424" y="1954650"/>
              <a:ext cx="1400542" cy="1633964"/>
            </a:xfrm>
            <a:prstGeom prst="rect">
              <a:avLst/>
            </a:prstGeom>
          </p:spPr>
        </p:pic>
        <p:sp>
          <p:nvSpPr>
            <p:cNvPr id="27" name="TextBox 26">
              <a:extLst>
                <a:ext uri="{FF2B5EF4-FFF2-40B4-BE49-F238E27FC236}">
                  <a16:creationId xmlns:a16="http://schemas.microsoft.com/office/drawing/2014/main" id="{089C008E-C3D2-4557-A8F6-FEC3DC32FA48}"/>
                </a:ext>
              </a:extLst>
            </p:cNvPr>
            <p:cNvSpPr txBox="1"/>
            <p:nvPr/>
          </p:nvSpPr>
          <p:spPr>
            <a:xfrm>
              <a:off x="3534072" y="2525411"/>
              <a:ext cx="1152060" cy="258663"/>
            </a:xfrm>
            <a:prstGeom prst="rect">
              <a:avLst/>
            </a:prstGeom>
            <a:noFill/>
          </p:spPr>
          <p:txBody>
            <a:bodyPr wrap="none" lIns="0" tIns="0" rIns="0" bIns="0" rtlCol="0">
              <a:spAutoFit/>
            </a:bodyPr>
            <a:lstStyle/>
            <a:p>
              <a:pPr algn="ctr"/>
              <a:r>
                <a:rPr lang="en-US" sz="1500" dirty="0">
                  <a:solidFill>
                    <a:schemeClr val="bg1"/>
                  </a:solidFill>
                  <a:latin typeface="+mj-lt"/>
                </a:rPr>
                <a:t>consumer.js</a:t>
              </a:r>
            </a:p>
          </p:txBody>
        </p:sp>
      </p:grpSp>
      <p:cxnSp>
        <p:nvCxnSpPr>
          <p:cNvPr id="28" name="Straight Arrow Connector 27">
            <a:extLst>
              <a:ext uri="{FF2B5EF4-FFF2-40B4-BE49-F238E27FC236}">
                <a16:creationId xmlns:a16="http://schemas.microsoft.com/office/drawing/2014/main" id="{B76294A0-08AB-40DB-9616-AF0ADBF41D6E}"/>
              </a:ext>
            </a:extLst>
          </p:cNvPr>
          <p:cNvCxnSpPr>
            <a:cxnSpLocks/>
          </p:cNvCxnSpPr>
          <p:nvPr/>
        </p:nvCxnSpPr>
        <p:spPr>
          <a:xfrm flipH="1">
            <a:off x="6581276" y="3314230"/>
            <a:ext cx="555520" cy="0"/>
          </a:xfrm>
          <a:prstGeom prst="straightConnector1">
            <a:avLst/>
          </a:prstGeom>
          <a:ln w="28575">
            <a:solidFill>
              <a:srgbClr val="20219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39842D65-8461-4DC3-B1FC-C9EA93E7638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971585" y="2893562"/>
            <a:ext cx="632550" cy="737975"/>
          </a:xfrm>
          <a:prstGeom prst="rect">
            <a:avLst/>
          </a:prstGeom>
          <a:effectLst>
            <a:outerShdw blurRad="50800" dist="25400" dir="13500000" algn="br" rotWithShape="0">
              <a:prstClr val="black">
                <a:alpha val="40000"/>
              </a:prstClr>
            </a:outerShdw>
          </a:effectLst>
        </p:spPr>
      </p:pic>
      <p:sp>
        <p:nvSpPr>
          <p:cNvPr id="32" name="TextBox 31">
            <a:extLst>
              <a:ext uri="{FF2B5EF4-FFF2-40B4-BE49-F238E27FC236}">
                <a16:creationId xmlns:a16="http://schemas.microsoft.com/office/drawing/2014/main" id="{6D0602EE-45CF-4AAA-BDEB-EB285C386A9F}"/>
              </a:ext>
            </a:extLst>
          </p:cNvPr>
          <p:cNvSpPr txBox="1"/>
          <p:nvPr/>
        </p:nvSpPr>
        <p:spPr>
          <a:xfrm>
            <a:off x="2864500" y="2386728"/>
            <a:ext cx="448841" cy="169277"/>
          </a:xfrm>
          <a:prstGeom prst="rect">
            <a:avLst/>
          </a:prstGeom>
          <a:noFill/>
        </p:spPr>
        <p:txBody>
          <a:bodyPr wrap="none" lIns="0" tIns="0" rIns="0" bIns="0" rtlCol="0">
            <a:spAutoFit/>
          </a:bodyPr>
          <a:lstStyle/>
          <a:p>
            <a:r>
              <a:rPr lang="en-US" sz="1100" i="1" dirty="0"/>
              <a:t>publish</a:t>
            </a:r>
            <a:endParaRPr lang="en-US" sz="1300" i="1" dirty="0"/>
          </a:p>
        </p:txBody>
      </p:sp>
      <p:grpSp>
        <p:nvGrpSpPr>
          <p:cNvPr id="33" name="Group 32">
            <a:extLst>
              <a:ext uri="{FF2B5EF4-FFF2-40B4-BE49-F238E27FC236}">
                <a16:creationId xmlns:a16="http://schemas.microsoft.com/office/drawing/2014/main" id="{3F141DE0-A1D4-46B1-8FBA-82CF39951CFA}"/>
              </a:ext>
            </a:extLst>
          </p:cNvPr>
          <p:cNvGrpSpPr/>
          <p:nvPr/>
        </p:nvGrpSpPr>
        <p:grpSpPr>
          <a:xfrm>
            <a:off x="4783718" y="1698301"/>
            <a:ext cx="196409" cy="208343"/>
            <a:chOff x="6207667" y="1018040"/>
            <a:chExt cx="248285" cy="269304"/>
          </a:xfrm>
        </p:grpSpPr>
        <p:sp>
          <p:nvSpPr>
            <p:cNvPr id="34" name="Rectangle 33">
              <a:extLst>
                <a:ext uri="{FF2B5EF4-FFF2-40B4-BE49-F238E27FC236}">
                  <a16:creationId xmlns:a16="http://schemas.microsoft.com/office/drawing/2014/main" id="{6C6F02DD-8B1E-48BF-8827-6B832884EEC8}"/>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35" name="Freeform: Shape 34">
              <a:extLst>
                <a:ext uri="{FF2B5EF4-FFF2-40B4-BE49-F238E27FC236}">
                  <a16:creationId xmlns:a16="http://schemas.microsoft.com/office/drawing/2014/main" id="{B64D9FAC-8D75-4B5F-90A5-601F146BDC5E}"/>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36" name="Oval 35">
              <a:extLst>
                <a:ext uri="{FF2B5EF4-FFF2-40B4-BE49-F238E27FC236}">
                  <a16:creationId xmlns:a16="http://schemas.microsoft.com/office/drawing/2014/main" id="{D1917ABA-5833-4D24-B2C7-7BF2A9134AAD}"/>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grpSp>
      <p:cxnSp>
        <p:nvCxnSpPr>
          <p:cNvPr id="38" name="Connector: Elbow 37">
            <a:extLst>
              <a:ext uri="{FF2B5EF4-FFF2-40B4-BE49-F238E27FC236}">
                <a16:creationId xmlns:a16="http://schemas.microsoft.com/office/drawing/2014/main" id="{EBFC8941-8C07-4952-A291-B49774D3E415}"/>
              </a:ext>
            </a:extLst>
          </p:cNvPr>
          <p:cNvCxnSpPr>
            <a:stCxn id="29" idx="1"/>
            <a:endCxn id="36" idx="4"/>
          </p:cNvCxnSpPr>
          <p:nvPr/>
        </p:nvCxnSpPr>
        <p:spPr>
          <a:xfrm rot="10800000">
            <a:off x="4890237" y="1842804"/>
            <a:ext cx="1081349" cy="1419746"/>
          </a:xfrm>
          <a:prstGeom prst="bentConnector2">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AE25E3C-F613-4DF4-BF4B-F1A80BD2E022}"/>
              </a:ext>
            </a:extLst>
          </p:cNvPr>
          <p:cNvSpPr txBox="1"/>
          <p:nvPr/>
        </p:nvSpPr>
        <p:spPr>
          <a:xfrm>
            <a:off x="5299315" y="3283949"/>
            <a:ext cx="604333" cy="169277"/>
          </a:xfrm>
          <a:prstGeom prst="rect">
            <a:avLst/>
          </a:prstGeom>
          <a:noFill/>
        </p:spPr>
        <p:txBody>
          <a:bodyPr wrap="none" lIns="0" tIns="0" rIns="0" bIns="0" rtlCol="0">
            <a:spAutoFit/>
          </a:bodyPr>
          <a:lstStyle/>
          <a:p>
            <a:r>
              <a:rPr lang="en-US" sz="1100" i="1" dirty="0"/>
              <a:t>subscribe</a:t>
            </a:r>
          </a:p>
        </p:txBody>
      </p:sp>
      <p:cxnSp>
        <p:nvCxnSpPr>
          <p:cNvPr id="41" name="Connector: Elbow 40">
            <a:extLst>
              <a:ext uri="{FF2B5EF4-FFF2-40B4-BE49-F238E27FC236}">
                <a16:creationId xmlns:a16="http://schemas.microsoft.com/office/drawing/2014/main" id="{425C0E56-738A-4957-8EF0-AEEEF9105E46}"/>
              </a:ext>
            </a:extLst>
          </p:cNvPr>
          <p:cNvCxnSpPr>
            <a:cxnSpLocks/>
            <a:endCxn id="29" idx="0"/>
          </p:cNvCxnSpPr>
          <p:nvPr/>
        </p:nvCxnSpPr>
        <p:spPr>
          <a:xfrm>
            <a:off x="4980127" y="1802473"/>
            <a:ext cx="1307733" cy="1091089"/>
          </a:xfrm>
          <a:prstGeom prst="bentConnector2">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49EF592-0AC4-45E9-A688-9890A6EB4351}"/>
              </a:ext>
            </a:extLst>
          </p:cNvPr>
          <p:cNvSpPr txBox="1"/>
          <p:nvPr/>
        </p:nvSpPr>
        <p:spPr>
          <a:xfrm>
            <a:off x="5660732" y="1810005"/>
            <a:ext cx="572273" cy="169277"/>
          </a:xfrm>
          <a:prstGeom prst="rect">
            <a:avLst/>
          </a:prstGeom>
          <a:noFill/>
        </p:spPr>
        <p:txBody>
          <a:bodyPr wrap="none" lIns="0" tIns="0" rIns="0" bIns="0" rtlCol="0">
            <a:spAutoFit/>
          </a:bodyPr>
          <a:lstStyle/>
          <a:p>
            <a:r>
              <a:rPr lang="en-US" sz="1100" i="1" dirty="0"/>
              <a:t>consume</a:t>
            </a:r>
          </a:p>
        </p:txBody>
      </p:sp>
      <p:sp>
        <p:nvSpPr>
          <p:cNvPr id="52" name="Cylinder 51">
            <a:extLst>
              <a:ext uri="{FF2B5EF4-FFF2-40B4-BE49-F238E27FC236}">
                <a16:creationId xmlns:a16="http://schemas.microsoft.com/office/drawing/2014/main" id="{EE921E52-BFF2-4194-B8A2-290052F93EE4}"/>
              </a:ext>
            </a:extLst>
          </p:cNvPr>
          <p:cNvSpPr/>
          <p:nvPr/>
        </p:nvSpPr>
        <p:spPr>
          <a:xfrm>
            <a:off x="5275548" y="990413"/>
            <a:ext cx="164225" cy="22322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3" name="Speech Bubble: Rectangle 52">
            <a:extLst>
              <a:ext uri="{FF2B5EF4-FFF2-40B4-BE49-F238E27FC236}">
                <a16:creationId xmlns:a16="http://schemas.microsoft.com/office/drawing/2014/main" id="{56778EDB-53C8-42FD-B7D3-BC20125481D5}"/>
              </a:ext>
            </a:extLst>
          </p:cNvPr>
          <p:cNvSpPr/>
          <p:nvPr/>
        </p:nvSpPr>
        <p:spPr>
          <a:xfrm>
            <a:off x="5275548" y="621424"/>
            <a:ext cx="856490" cy="178109"/>
          </a:xfrm>
          <a:prstGeom prst="wedgeRectCallout">
            <a:avLst>
              <a:gd name="adj1" fmla="val -39828"/>
              <a:gd name="adj2" fmla="val 15778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t>topic: orders</a:t>
            </a:r>
          </a:p>
        </p:txBody>
      </p:sp>
      <p:sp>
        <p:nvSpPr>
          <p:cNvPr id="54" name="Speech Bubble: Rectangle 53">
            <a:extLst>
              <a:ext uri="{FF2B5EF4-FFF2-40B4-BE49-F238E27FC236}">
                <a16:creationId xmlns:a16="http://schemas.microsoft.com/office/drawing/2014/main" id="{C0C8B2F0-9519-45A0-8BB7-914F3DDFFAEE}"/>
              </a:ext>
            </a:extLst>
          </p:cNvPr>
          <p:cNvSpPr/>
          <p:nvPr/>
        </p:nvSpPr>
        <p:spPr>
          <a:xfrm>
            <a:off x="2106004" y="1559949"/>
            <a:ext cx="1144520" cy="449979"/>
          </a:xfrm>
          <a:prstGeom prst="wedgeRectCallout">
            <a:avLst>
              <a:gd name="adj1" fmla="val 59598"/>
              <a:gd name="adj2" fmla="val 9815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t>publish to topic orders on </a:t>
            </a:r>
            <a:r>
              <a:rPr lang="en-US" sz="900" dirty="0" err="1"/>
              <a:t>pubsub</a:t>
            </a:r>
            <a:r>
              <a:rPr lang="en-US" sz="900" dirty="0"/>
              <a:t> component</a:t>
            </a:r>
          </a:p>
        </p:txBody>
      </p:sp>
      <p:sp>
        <p:nvSpPr>
          <p:cNvPr id="55" name="Speech Bubble: Rectangle 54">
            <a:extLst>
              <a:ext uri="{FF2B5EF4-FFF2-40B4-BE49-F238E27FC236}">
                <a16:creationId xmlns:a16="http://schemas.microsoft.com/office/drawing/2014/main" id="{63218143-3F0C-4A47-AAF6-FD002A7328E8}"/>
              </a:ext>
            </a:extLst>
          </p:cNvPr>
          <p:cNvSpPr/>
          <p:nvPr/>
        </p:nvSpPr>
        <p:spPr>
          <a:xfrm>
            <a:off x="4953707" y="3885850"/>
            <a:ext cx="1144520" cy="449979"/>
          </a:xfrm>
          <a:prstGeom prst="wedgeRectCallout">
            <a:avLst>
              <a:gd name="adj1" fmla="val -37606"/>
              <a:gd name="adj2" fmla="val -18295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t>subscribe to topic orders on </a:t>
            </a:r>
            <a:r>
              <a:rPr lang="en-US" sz="900" dirty="0" err="1"/>
              <a:t>pubsub</a:t>
            </a:r>
            <a:r>
              <a:rPr lang="en-US" sz="900" dirty="0"/>
              <a:t> component</a:t>
            </a:r>
          </a:p>
        </p:txBody>
      </p:sp>
    </p:spTree>
    <p:extLst>
      <p:ext uri="{BB962C8B-B14F-4D97-AF65-F5344CB8AC3E}">
        <p14:creationId xmlns:p14="http://schemas.microsoft.com/office/powerpoint/2010/main" val="367942459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7DF36-A5EE-4863-AC47-829E9AA19CC0}"/>
              </a:ext>
            </a:extLst>
          </p:cNvPr>
          <p:cNvSpPr>
            <a:spLocks noGrp="1"/>
          </p:cNvSpPr>
          <p:nvPr>
            <p:ph type="title"/>
          </p:nvPr>
        </p:nvSpPr>
        <p:spPr/>
        <p:txBody>
          <a:bodyPr/>
          <a:lstStyle/>
          <a:p>
            <a:endParaRPr lang="en-US" sz="1600"/>
          </a:p>
        </p:txBody>
      </p:sp>
      <p:sp>
        <p:nvSpPr>
          <p:cNvPr id="4" name="Footer Placeholder 3">
            <a:extLst>
              <a:ext uri="{FF2B5EF4-FFF2-40B4-BE49-F238E27FC236}">
                <a16:creationId xmlns:a16="http://schemas.microsoft.com/office/drawing/2014/main" id="{77389C4D-9F2F-4CA4-8BF4-735FB458A914}"/>
              </a:ext>
            </a:extLst>
          </p:cNvPr>
          <p:cNvSpPr>
            <a:spLocks noGrp="1"/>
          </p:cNvSpPr>
          <p:nvPr>
            <p:ph type="ftr" sz="quarter" idx="11"/>
          </p:nvPr>
        </p:nvSpPr>
        <p:spPr/>
        <p:txBody>
          <a:bodyPr/>
          <a:lstStyle/>
          <a:p>
            <a:r>
              <a:rPr lang="en-US" sz="500"/>
              <a:t>Microservices in real life – with Node &amp; Dapr.io</a:t>
            </a:r>
            <a:endParaRPr lang="nl-NL" sz="500"/>
          </a:p>
        </p:txBody>
      </p:sp>
      <p:grpSp>
        <p:nvGrpSpPr>
          <p:cNvPr id="5" name="!!AppA">
            <a:extLst>
              <a:ext uri="{FF2B5EF4-FFF2-40B4-BE49-F238E27FC236}">
                <a16:creationId xmlns:a16="http://schemas.microsoft.com/office/drawing/2014/main" id="{D31756B6-F7E0-4489-B989-E3D713F21753}"/>
              </a:ext>
            </a:extLst>
          </p:cNvPr>
          <p:cNvGrpSpPr/>
          <p:nvPr/>
        </p:nvGrpSpPr>
        <p:grpSpPr>
          <a:xfrm>
            <a:off x="1029157" y="2530667"/>
            <a:ext cx="1249849" cy="1458155"/>
            <a:chOff x="3444424" y="1954650"/>
            <a:chExt cx="1400542" cy="1633964"/>
          </a:xfrm>
        </p:grpSpPr>
        <p:pic>
          <p:nvPicPr>
            <p:cNvPr id="6" name="Graphic 5">
              <a:extLst>
                <a:ext uri="{FF2B5EF4-FFF2-40B4-BE49-F238E27FC236}">
                  <a16:creationId xmlns:a16="http://schemas.microsoft.com/office/drawing/2014/main" id="{DD039538-8D77-43EC-B561-82993927191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444424" y="1954650"/>
              <a:ext cx="1400542" cy="1633964"/>
            </a:xfrm>
            <a:prstGeom prst="rect">
              <a:avLst/>
            </a:prstGeom>
          </p:spPr>
        </p:pic>
        <p:sp>
          <p:nvSpPr>
            <p:cNvPr id="7" name="TextBox 6">
              <a:extLst>
                <a:ext uri="{FF2B5EF4-FFF2-40B4-BE49-F238E27FC236}">
                  <a16:creationId xmlns:a16="http://schemas.microsoft.com/office/drawing/2014/main" id="{DC82F0FB-8A68-4372-A07B-C80DEAAEDABD}"/>
                </a:ext>
              </a:extLst>
            </p:cNvPr>
            <p:cNvSpPr txBox="1"/>
            <p:nvPr/>
          </p:nvSpPr>
          <p:spPr>
            <a:xfrm>
              <a:off x="3608943" y="2525411"/>
              <a:ext cx="1002323" cy="241420"/>
            </a:xfrm>
            <a:prstGeom prst="rect">
              <a:avLst/>
            </a:prstGeom>
            <a:noFill/>
          </p:spPr>
          <p:txBody>
            <a:bodyPr wrap="none" lIns="0" tIns="0" rIns="0" bIns="0" rtlCol="0">
              <a:spAutoFit/>
            </a:bodyPr>
            <a:lstStyle/>
            <a:p>
              <a:pPr algn="ctr"/>
              <a:r>
                <a:rPr lang="en-US" sz="1400" dirty="0">
                  <a:solidFill>
                    <a:schemeClr val="bg1"/>
                  </a:solidFill>
                  <a:latin typeface="+mj-lt"/>
                </a:rPr>
                <a:t>front-app.js</a:t>
              </a:r>
            </a:p>
          </p:txBody>
        </p:sp>
      </p:grpSp>
      <p:cxnSp>
        <p:nvCxnSpPr>
          <p:cNvPr id="8" name="Straight Arrow Connector 7">
            <a:extLst>
              <a:ext uri="{FF2B5EF4-FFF2-40B4-BE49-F238E27FC236}">
                <a16:creationId xmlns:a16="http://schemas.microsoft.com/office/drawing/2014/main" id="{868CB5D4-47AD-42D4-BF32-8BD91AC5B241}"/>
              </a:ext>
            </a:extLst>
          </p:cNvPr>
          <p:cNvCxnSpPr>
            <a:cxnSpLocks/>
          </p:cNvCxnSpPr>
          <p:nvPr/>
        </p:nvCxnSpPr>
        <p:spPr>
          <a:xfrm>
            <a:off x="2233285" y="3259744"/>
            <a:ext cx="795757" cy="1"/>
          </a:xfrm>
          <a:prstGeom prst="straightConnector1">
            <a:avLst/>
          </a:prstGeom>
          <a:ln w="28575">
            <a:solidFill>
              <a:srgbClr val="20219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B13808CD-7D28-4F7B-BDEB-2EB9D26F2B1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074762" y="2890757"/>
            <a:ext cx="632550" cy="737975"/>
          </a:xfrm>
          <a:prstGeom prst="rect">
            <a:avLst/>
          </a:prstGeom>
          <a:effectLst>
            <a:outerShdw blurRad="50800" dist="25400" dir="13500000" algn="br" rotWithShape="0">
              <a:prstClr val="black">
                <a:alpha val="40000"/>
              </a:prstClr>
            </a:outerShdw>
          </a:effectLst>
        </p:spPr>
      </p:pic>
      <p:sp>
        <p:nvSpPr>
          <p:cNvPr id="15" name="Rounded Rectangle 5">
            <a:extLst>
              <a:ext uri="{FF2B5EF4-FFF2-40B4-BE49-F238E27FC236}">
                <a16:creationId xmlns:a16="http://schemas.microsoft.com/office/drawing/2014/main" id="{E15CBA6F-A95D-411E-9830-179C16C15984}"/>
              </a:ext>
            </a:extLst>
          </p:cNvPr>
          <p:cNvSpPr/>
          <p:nvPr/>
        </p:nvSpPr>
        <p:spPr bwMode="auto">
          <a:xfrm>
            <a:off x="4005625" y="832331"/>
            <a:ext cx="2361056" cy="897011"/>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solidFill>
                  <a:srgbClr val="000000"/>
                </a:solidFill>
                <a:effectLst/>
                <a:uLnTx/>
                <a:uFillTx/>
                <a:latin typeface="Segoe UI Semibold"/>
              </a:rPr>
              <a:t>PubSub</a:t>
            </a:r>
            <a:endParaRPr kumimoji="0" lang="en-US" sz="1100" b="0" i="0" u="none" strike="noStrike" kern="1200" cap="none" spc="0" normalizeH="0" baseline="0" noProof="0">
              <a:ln>
                <a:noFill/>
              </a:ln>
              <a:solidFill>
                <a:srgbClr val="000000"/>
              </a:solidFill>
              <a:effectLst/>
              <a:uLnTx/>
              <a:uFillTx/>
              <a:latin typeface="Segoe UI Semibold"/>
            </a:endParaRPr>
          </a:p>
          <a:p>
            <a:pPr marL="0" marR="0" lvl="0" indent="0" defTabSz="932472" rtl="0" eaLnBrk="1" fontAlgn="base" latinLnBrk="0" hangingPunct="1">
              <a:lnSpc>
                <a:spcPct val="100000"/>
              </a:lnSpc>
              <a:spcBef>
                <a:spcPct val="0"/>
              </a:spcBef>
              <a:spcAft>
                <a:spcPct val="0"/>
              </a:spcAft>
              <a:buClrTx/>
              <a:buSzTx/>
              <a:buFontTx/>
              <a:buNone/>
              <a:tabLst/>
              <a:defRPr/>
            </a:pPr>
            <a:r>
              <a:rPr lang="en-US" sz="1100">
                <a:solidFill>
                  <a:srgbClr val="000000"/>
                </a:solidFill>
                <a:latin typeface="Segoe UI Semibold"/>
              </a:rPr>
              <a:t>Brokers</a:t>
            </a:r>
            <a:endParaRPr kumimoji="0" lang="en-US" sz="1100" b="0" i="0" u="none" strike="noStrike" kern="1200" cap="none" spc="0" normalizeH="0" baseline="0" noProof="0">
              <a:ln>
                <a:noFill/>
              </a:ln>
              <a:solidFill>
                <a:srgbClr val="000000"/>
              </a:solidFill>
              <a:effectLst/>
              <a:uLnTx/>
              <a:uFillTx/>
              <a:latin typeface="Segoe UI Semibold"/>
            </a:endParaRPr>
          </a:p>
        </p:txBody>
      </p:sp>
      <p:pic>
        <p:nvPicPr>
          <p:cNvPr id="22" name="Graphic 21">
            <a:extLst>
              <a:ext uri="{FF2B5EF4-FFF2-40B4-BE49-F238E27FC236}">
                <a16:creationId xmlns:a16="http://schemas.microsoft.com/office/drawing/2014/main" id="{6A8ABBA9-7BA6-4C80-8A01-31461385A7BC}"/>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4094559" y="1321040"/>
            <a:ext cx="340491" cy="169269"/>
          </a:xfrm>
          <a:prstGeom prst="rect">
            <a:avLst/>
          </a:prstGeom>
        </p:spPr>
      </p:pic>
      <p:cxnSp>
        <p:nvCxnSpPr>
          <p:cNvPr id="23" name="Connector: Elbow 22">
            <a:extLst>
              <a:ext uri="{FF2B5EF4-FFF2-40B4-BE49-F238E27FC236}">
                <a16:creationId xmlns:a16="http://schemas.microsoft.com/office/drawing/2014/main" id="{3360FA42-6B93-4954-89FA-FFEB8D9421D9}"/>
              </a:ext>
            </a:extLst>
          </p:cNvPr>
          <p:cNvCxnSpPr>
            <a:cxnSpLocks/>
            <a:stCxn id="9" idx="0"/>
            <a:endCxn id="35" idx="3"/>
          </p:cNvCxnSpPr>
          <p:nvPr/>
        </p:nvCxnSpPr>
        <p:spPr>
          <a:xfrm rot="5400000" flipH="1" flipV="1">
            <a:off x="3543235" y="1650275"/>
            <a:ext cx="1088284" cy="1392681"/>
          </a:xfrm>
          <a:prstGeom prst="bentConnector4">
            <a:avLst>
              <a:gd name="adj1" fmla="val 45214"/>
              <a:gd name="adj2" fmla="val -128"/>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25" name="!!AppA">
            <a:extLst>
              <a:ext uri="{FF2B5EF4-FFF2-40B4-BE49-F238E27FC236}">
                <a16:creationId xmlns:a16="http://schemas.microsoft.com/office/drawing/2014/main" id="{BF383062-B30D-483F-AE59-598490E5CF83}"/>
              </a:ext>
            </a:extLst>
          </p:cNvPr>
          <p:cNvGrpSpPr/>
          <p:nvPr/>
        </p:nvGrpSpPr>
        <p:grpSpPr>
          <a:xfrm>
            <a:off x="7093360" y="2697556"/>
            <a:ext cx="1249849" cy="1458155"/>
            <a:chOff x="3444424" y="1954650"/>
            <a:chExt cx="1400542" cy="1633964"/>
          </a:xfrm>
        </p:grpSpPr>
        <p:pic>
          <p:nvPicPr>
            <p:cNvPr id="26" name="Graphic 25">
              <a:extLst>
                <a:ext uri="{FF2B5EF4-FFF2-40B4-BE49-F238E27FC236}">
                  <a16:creationId xmlns:a16="http://schemas.microsoft.com/office/drawing/2014/main" id="{3E7FF804-9CFA-41AE-A069-4B058CA9B7C8}"/>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444424" y="1954650"/>
              <a:ext cx="1400542" cy="1633964"/>
            </a:xfrm>
            <a:prstGeom prst="rect">
              <a:avLst/>
            </a:prstGeom>
          </p:spPr>
        </p:pic>
        <p:sp>
          <p:nvSpPr>
            <p:cNvPr id="27" name="TextBox 26">
              <a:extLst>
                <a:ext uri="{FF2B5EF4-FFF2-40B4-BE49-F238E27FC236}">
                  <a16:creationId xmlns:a16="http://schemas.microsoft.com/office/drawing/2014/main" id="{089C008E-C3D2-4557-A8F6-FEC3DC32FA48}"/>
                </a:ext>
              </a:extLst>
            </p:cNvPr>
            <p:cNvSpPr txBox="1"/>
            <p:nvPr/>
          </p:nvSpPr>
          <p:spPr>
            <a:xfrm>
              <a:off x="3842456" y="2525411"/>
              <a:ext cx="535290" cy="241420"/>
            </a:xfrm>
            <a:prstGeom prst="rect">
              <a:avLst/>
            </a:prstGeom>
            <a:noFill/>
          </p:spPr>
          <p:txBody>
            <a:bodyPr wrap="none" lIns="0" tIns="0" rIns="0" bIns="0" rtlCol="0">
              <a:spAutoFit/>
            </a:bodyPr>
            <a:lstStyle/>
            <a:p>
              <a:pPr algn="ctr"/>
              <a:r>
                <a:rPr lang="en-US" sz="1400" dirty="0">
                  <a:solidFill>
                    <a:schemeClr val="bg1"/>
                  </a:solidFill>
                  <a:latin typeface="+mj-lt"/>
                </a:rPr>
                <a:t>app.js</a:t>
              </a:r>
            </a:p>
          </p:txBody>
        </p:sp>
      </p:grpSp>
      <p:cxnSp>
        <p:nvCxnSpPr>
          <p:cNvPr id="28" name="Straight Arrow Connector 27">
            <a:extLst>
              <a:ext uri="{FF2B5EF4-FFF2-40B4-BE49-F238E27FC236}">
                <a16:creationId xmlns:a16="http://schemas.microsoft.com/office/drawing/2014/main" id="{B76294A0-08AB-40DB-9616-AF0ADBF41D6E}"/>
              </a:ext>
            </a:extLst>
          </p:cNvPr>
          <p:cNvCxnSpPr>
            <a:cxnSpLocks/>
          </p:cNvCxnSpPr>
          <p:nvPr/>
        </p:nvCxnSpPr>
        <p:spPr>
          <a:xfrm flipH="1">
            <a:off x="6581276" y="3314230"/>
            <a:ext cx="555520" cy="0"/>
          </a:xfrm>
          <a:prstGeom prst="straightConnector1">
            <a:avLst/>
          </a:prstGeom>
          <a:ln w="28575">
            <a:solidFill>
              <a:srgbClr val="20219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39842D65-8461-4DC3-B1FC-C9EA93E7638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971585" y="2893562"/>
            <a:ext cx="632550" cy="737975"/>
          </a:xfrm>
          <a:prstGeom prst="rect">
            <a:avLst/>
          </a:prstGeom>
          <a:effectLst>
            <a:outerShdw blurRad="50800" dist="25400" dir="13500000" algn="br" rotWithShape="0">
              <a:prstClr val="black">
                <a:alpha val="40000"/>
              </a:prstClr>
            </a:outerShdw>
          </a:effectLst>
        </p:spPr>
      </p:pic>
      <p:sp>
        <p:nvSpPr>
          <p:cNvPr id="32" name="TextBox 31">
            <a:extLst>
              <a:ext uri="{FF2B5EF4-FFF2-40B4-BE49-F238E27FC236}">
                <a16:creationId xmlns:a16="http://schemas.microsoft.com/office/drawing/2014/main" id="{6D0602EE-45CF-4AAA-BDEB-EB285C386A9F}"/>
              </a:ext>
            </a:extLst>
          </p:cNvPr>
          <p:cNvSpPr txBox="1"/>
          <p:nvPr/>
        </p:nvSpPr>
        <p:spPr>
          <a:xfrm>
            <a:off x="3466379" y="1816501"/>
            <a:ext cx="429605" cy="161583"/>
          </a:xfrm>
          <a:prstGeom prst="rect">
            <a:avLst/>
          </a:prstGeom>
          <a:noFill/>
        </p:spPr>
        <p:txBody>
          <a:bodyPr wrap="none" lIns="0" tIns="0" rIns="0" bIns="0" rtlCol="0">
            <a:spAutoFit/>
          </a:bodyPr>
          <a:lstStyle/>
          <a:p>
            <a:r>
              <a:rPr lang="en-US" sz="1050" i="1" dirty="0"/>
              <a:t>publish</a:t>
            </a:r>
            <a:endParaRPr lang="en-US" sz="1200" i="1" dirty="0"/>
          </a:p>
        </p:txBody>
      </p:sp>
      <p:grpSp>
        <p:nvGrpSpPr>
          <p:cNvPr id="33" name="Group 32">
            <a:extLst>
              <a:ext uri="{FF2B5EF4-FFF2-40B4-BE49-F238E27FC236}">
                <a16:creationId xmlns:a16="http://schemas.microsoft.com/office/drawing/2014/main" id="{3F141DE0-A1D4-46B1-8FBA-82CF39951CFA}"/>
              </a:ext>
            </a:extLst>
          </p:cNvPr>
          <p:cNvGrpSpPr/>
          <p:nvPr/>
        </p:nvGrpSpPr>
        <p:grpSpPr>
          <a:xfrm>
            <a:off x="4783718" y="1698301"/>
            <a:ext cx="196409" cy="208343"/>
            <a:chOff x="6207667" y="1018040"/>
            <a:chExt cx="248285" cy="269304"/>
          </a:xfrm>
        </p:grpSpPr>
        <p:sp>
          <p:nvSpPr>
            <p:cNvPr id="34" name="Rectangle 33">
              <a:extLst>
                <a:ext uri="{FF2B5EF4-FFF2-40B4-BE49-F238E27FC236}">
                  <a16:creationId xmlns:a16="http://schemas.microsoft.com/office/drawing/2014/main" id="{6C6F02DD-8B1E-48BF-8827-6B832884EEC8}"/>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solidFill>
                  <a:srgbClr val="FFFFFF"/>
                </a:solidFill>
                <a:ea typeface="Segoe UI" pitchFamily="34" charset="0"/>
                <a:cs typeface="Segoe UI" pitchFamily="34" charset="0"/>
              </a:endParaRPr>
            </a:p>
          </p:txBody>
        </p:sp>
        <p:sp>
          <p:nvSpPr>
            <p:cNvPr id="35" name="Freeform: Shape 34">
              <a:extLst>
                <a:ext uri="{FF2B5EF4-FFF2-40B4-BE49-F238E27FC236}">
                  <a16:creationId xmlns:a16="http://schemas.microsoft.com/office/drawing/2014/main" id="{B64D9FAC-8D75-4B5F-90A5-601F146BDC5E}"/>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solidFill>
                  <a:srgbClr val="FFFFFF"/>
                </a:solidFill>
                <a:ea typeface="Segoe UI" pitchFamily="34" charset="0"/>
                <a:cs typeface="Segoe UI" pitchFamily="34" charset="0"/>
              </a:endParaRPr>
            </a:p>
          </p:txBody>
        </p:sp>
        <p:sp>
          <p:nvSpPr>
            <p:cNvPr id="36" name="Oval 35">
              <a:extLst>
                <a:ext uri="{FF2B5EF4-FFF2-40B4-BE49-F238E27FC236}">
                  <a16:creationId xmlns:a16="http://schemas.microsoft.com/office/drawing/2014/main" id="{D1917ABA-5833-4D24-B2C7-7BF2A9134AAD}"/>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solidFill>
                  <a:srgbClr val="FFFFFF"/>
                </a:solidFill>
                <a:ea typeface="Segoe UI" pitchFamily="34" charset="0"/>
                <a:cs typeface="Segoe UI" pitchFamily="34" charset="0"/>
              </a:endParaRPr>
            </a:p>
          </p:txBody>
        </p:sp>
      </p:grpSp>
      <p:cxnSp>
        <p:nvCxnSpPr>
          <p:cNvPr id="38" name="Connector: Elbow 37">
            <a:extLst>
              <a:ext uri="{FF2B5EF4-FFF2-40B4-BE49-F238E27FC236}">
                <a16:creationId xmlns:a16="http://schemas.microsoft.com/office/drawing/2014/main" id="{EBFC8941-8C07-4952-A291-B49774D3E415}"/>
              </a:ext>
            </a:extLst>
          </p:cNvPr>
          <p:cNvCxnSpPr>
            <a:stCxn id="29" idx="1"/>
            <a:endCxn id="36" idx="4"/>
          </p:cNvCxnSpPr>
          <p:nvPr/>
        </p:nvCxnSpPr>
        <p:spPr>
          <a:xfrm rot="10800000">
            <a:off x="4890237" y="1842804"/>
            <a:ext cx="1081349" cy="1419746"/>
          </a:xfrm>
          <a:prstGeom prst="bentConnector2">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AE25E3C-F613-4DF4-BF4B-F1A80BD2E022}"/>
              </a:ext>
            </a:extLst>
          </p:cNvPr>
          <p:cNvSpPr txBox="1"/>
          <p:nvPr/>
        </p:nvSpPr>
        <p:spPr>
          <a:xfrm>
            <a:off x="5299315" y="3283949"/>
            <a:ext cx="578685" cy="161583"/>
          </a:xfrm>
          <a:prstGeom prst="rect">
            <a:avLst/>
          </a:prstGeom>
          <a:noFill/>
        </p:spPr>
        <p:txBody>
          <a:bodyPr wrap="none" lIns="0" tIns="0" rIns="0" bIns="0" rtlCol="0">
            <a:spAutoFit/>
          </a:bodyPr>
          <a:lstStyle/>
          <a:p>
            <a:r>
              <a:rPr lang="en-US" sz="1050" i="1" dirty="0"/>
              <a:t>subscribe</a:t>
            </a:r>
          </a:p>
        </p:txBody>
      </p:sp>
      <p:cxnSp>
        <p:nvCxnSpPr>
          <p:cNvPr id="41" name="Connector: Elbow 40">
            <a:extLst>
              <a:ext uri="{FF2B5EF4-FFF2-40B4-BE49-F238E27FC236}">
                <a16:creationId xmlns:a16="http://schemas.microsoft.com/office/drawing/2014/main" id="{425C0E56-738A-4957-8EF0-AEEEF9105E46}"/>
              </a:ext>
            </a:extLst>
          </p:cNvPr>
          <p:cNvCxnSpPr>
            <a:cxnSpLocks/>
            <a:endCxn id="29" idx="0"/>
          </p:cNvCxnSpPr>
          <p:nvPr/>
        </p:nvCxnSpPr>
        <p:spPr>
          <a:xfrm>
            <a:off x="4980127" y="1802473"/>
            <a:ext cx="1307733" cy="1091089"/>
          </a:xfrm>
          <a:prstGeom prst="bentConnector2">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49EF592-0AC4-45E9-A688-9890A6EB4351}"/>
              </a:ext>
            </a:extLst>
          </p:cNvPr>
          <p:cNvSpPr txBox="1"/>
          <p:nvPr/>
        </p:nvSpPr>
        <p:spPr>
          <a:xfrm>
            <a:off x="5660732" y="1810005"/>
            <a:ext cx="548227" cy="161583"/>
          </a:xfrm>
          <a:prstGeom prst="rect">
            <a:avLst/>
          </a:prstGeom>
          <a:noFill/>
        </p:spPr>
        <p:txBody>
          <a:bodyPr wrap="none" lIns="0" tIns="0" rIns="0" bIns="0" rtlCol="0">
            <a:spAutoFit/>
          </a:bodyPr>
          <a:lstStyle/>
          <a:p>
            <a:r>
              <a:rPr lang="en-US" sz="1050" i="1" dirty="0"/>
              <a:t>consume</a:t>
            </a:r>
          </a:p>
        </p:txBody>
      </p:sp>
      <p:sp>
        <p:nvSpPr>
          <p:cNvPr id="52" name="Cylinder 51">
            <a:extLst>
              <a:ext uri="{FF2B5EF4-FFF2-40B4-BE49-F238E27FC236}">
                <a16:creationId xmlns:a16="http://schemas.microsoft.com/office/drawing/2014/main" id="{EE921E52-BFF2-4194-B8A2-290052F93EE4}"/>
              </a:ext>
            </a:extLst>
          </p:cNvPr>
          <p:cNvSpPr/>
          <p:nvPr/>
        </p:nvSpPr>
        <p:spPr>
          <a:xfrm>
            <a:off x="5275548" y="990413"/>
            <a:ext cx="164225" cy="22322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a:p>
        </p:txBody>
      </p:sp>
      <p:sp>
        <p:nvSpPr>
          <p:cNvPr id="53" name="Speech Bubble: Rectangle 52">
            <a:extLst>
              <a:ext uri="{FF2B5EF4-FFF2-40B4-BE49-F238E27FC236}">
                <a16:creationId xmlns:a16="http://schemas.microsoft.com/office/drawing/2014/main" id="{56778EDB-53C8-42FD-B7D3-BC20125481D5}"/>
              </a:ext>
            </a:extLst>
          </p:cNvPr>
          <p:cNvSpPr/>
          <p:nvPr/>
        </p:nvSpPr>
        <p:spPr>
          <a:xfrm>
            <a:off x="5275548" y="621424"/>
            <a:ext cx="856490" cy="178109"/>
          </a:xfrm>
          <a:prstGeom prst="wedgeRectCallout">
            <a:avLst>
              <a:gd name="adj1" fmla="val -39828"/>
              <a:gd name="adj2" fmla="val 15778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topic: names</a:t>
            </a:r>
          </a:p>
        </p:txBody>
      </p:sp>
      <p:sp>
        <p:nvSpPr>
          <p:cNvPr id="54" name="Speech Bubble: Rectangle 53">
            <a:extLst>
              <a:ext uri="{FF2B5EF4-FFF2-40B4-BE49-F238E27FC236}">
                <a16:creationId xmlns:a16="http://schemas.microsoft.com/office/drawing/2014/main" id="{C0C8B2F0-9519-45A0-8BB7-914F3DDFFAEE}"/>
              </a:ext>
            </a:extLst>
          </p:cNvPr>
          <p:cNvSpPr/>
          <p:nvPr/>
        </p:nvSpPr>
        <p:spPr>
          <a:xfrm>
            <a:off x="2106004" y="1559949"/>
            <a:ext cx="1144520" cy="449979"/>
          </a:xfrm>
          <a:prstGeom prst="wedgeRectCallout">
            <a:avLst>
              <a:gd name="adj1" fmla="val 59598"/>
              <a:gd name="adj2" fmla="val 9815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publish to topic names on </a:t>
            </a:r>
            <a:r>
              <a:rPr lang="en-US" sz="800" dirty="0" err="1"/>
              <a:t>pubsub</a:t>
            </a:r>
            <a:r>
              <a:rPr lang="en-US" sz="800" dirty="0"/>
              <a:t> component</a:t>
            </a:r>
          </a:p>
        </p:txBody>
      </p:sp>
      <p:sp>
        <p:nvSpPr>
          <p:cNvPr id="55" name="Speech Bubble: Rectangle 54">
            <a:extLst>
              <a:ext uri="{FF2B5EF4-FFF2-40B4-BE49-F238E27FC236}">
                <a16:creationId xmlns:a16="http://schemas.microsoft.com/office/drawing/2014/main" id="{63218143-3F0C-4A47-AAF6-FD002A7328E8}"/>
              </a:ext>
            </a:extLst>
          </p:cNvPr>
          <p:cNvSpPr/>
          <p:nvPr/>
        </p:nvSpPr>
        <p:spPr>
          <a:xfrm>
            <a:off x="4301402" y="3660860"/>
            <a:ext cx="1144520" cy="449979"/>
          </a:xfrm>
          <a:prstGeom prst="wedgeRectCallout">
            <a:avLst>
              <a:gd name="adj1" fmla="val 19112"/>
              <a:gd name="adj2" fmla="val -13796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subscribe to topic names on </a:t>
            </a:r>
            <a:r>
              <a:rPr lang="en-US" sz="800" dirty="0" err="1"/>
              <a:t>pubsub</a:t>
            </a:r>
            <a:r>
              <a:rPr lang="en-US" sz="800" dirty="0"/>
              <a:t> component</a:t>
            </a:r>
          </a:p>
        </p:txBody>
      </p:sp>
      <p:pic>
        <p:nvPicPr>
          <p:cNvPr id="3" name="Picture 2" descr="Image result for logo kafka">
            <a:extLst>
              <a:ext uri="{FF2B5EF4-FFF2-40B4-BE49-F238E27FC236}">
                <a16:creationId xmlns:a16="http://schemas.microsoft.com/office/drawing/2014/main" id="{FFF6C37A-FA7F-6E47-A33C-8C2CC97B07B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38340" y="1162793"/>
            <a:ext cx="1092153" cy="57408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70D94EC-02A6-DAEB-3A2E-2B7A9FFB7C78}"/>
              </a:ext>
            </a:extLst>
          </p:cNvPr>
          <p:cNvSpPr/>
          <p:nvPr/>
        </p:nvSpPr>
        <p:spPr>
          <a:xfrm>
            <a:off x="2303073" y="3895884"/>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cxnSp>
        <p:nvCxnSpPr>
          <p:cNvPr id="13" name="Connector: Elbow 12">
            <a:extLst>
              <a:ext uri="{FF2B5EF4-FFF2-40B4-BE49-F238E27FC236}">
                <a16:creationId xmlns:a16="http://schemas.microsoft.com/office/drawing/2014/main" id="{ACF1C530-E803-3636-1259-8F7878ECB887}"/>
              </a:ext>
            </a:extLst>
          </p:cNvPr>
          <p:cNvCxnSpPr>
            <a:endCxn id="10" idx="0"/>
          </p:cNvCxnSpPr>
          <p:nvPr/>
        </p:nvCxnSpPr>
        <p:spPr>
          <a:xfrm>
            <a:off x="2218724" y="3520182"/>
            <a:ext cx="293079" cy="375702"/>
          </a:xfrm>
          <a:prstGeom prst="bentConnector2">
            <a:avLst/>
          </a:prstGeom>
          <a:ln>
            <a:prstDash val="dash"/>
            <a:tailEnd type="triangle"/>
          </a:ln>
        </p:spPr>
        <p:style>
          <a:lnRef idx="1">
            <a:schemeClr val="dk1"/>
          </a:lnRef>
          <a:fillRef idx="0">
            <a:schemeClr val="dk1"/>
          </a:fillRef>
          <a:effectRef idx="0">
            <a:schemeClr val="dk1"/>
          </a:effectRef>
          <a:fontRef idx="minor">
            <a:schemeClr val="tx1"/>
          </a:fontRef>
        </p:style>
      </p:cxnSp>
      <p:pic>
        <p:nvPicPr>
          <p:cNvPr id="14" name="Picture 13" descr="Image result for logo kafka">
            <a:extLst>
              <a:ext uri="{FF2B5EF4-FFF2-40B4-BE49-F238E27FC236}">
                <a16:creationId xmlns:a16="http://schemas.microsoft.com/office/drawing/2014/main" id="{67296E48-A33D-6A82-09DD-A98BDC65937B}"/>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63182"/>
          <a:stretch/>
        </p:blipFill>
        <p:spPr bwMode="auto">
          <a:xfrm>
            <a:off x="2318424" y="3863692"/>
            <a:ext cx="402110" cy="574081"/>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F91E3E49-935D-ED89-B3F0-861FD531EFD2}"/>
              </a:ext>
            </a:extLst>
          </p:cNvPr>
          <p:cNvSpPr/>
          <p:nvPr/>
        </p:nvSpPr>
        <p:spPr>
          <a:xfrm>
            <a:off x="8352580" y="4021014"/>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sp>
        <p:nvSpPr>
          <p:cNvPr id="20" name="TextBox 19">
            <a:extLst>
              <a:ext uri="{FF2B5EF4-FFF2-40B4-BE49-F238E27FC236}">
                <a16:creationId xmlns:a16="http://schemas.microsoft.com/office/drawing/2014/main" id="{44E7C4A5-6E8B-B586-0B1B-6EF36599BA80}"/>
              </a:ext>
            </a:extLst>
          </p:cNvPr>
          <p:cNvSpPr txBox="1"/>
          <p:nvPr/>
        </p:nvSpPr>
        <p:spPr>
          <a:xfrm>
            <a:off x="7485866" y="4548796"/>
            <a:ext cx="1417055" cy="123111"/>
          </a:xfrm>
          <a:prstGeom prst="rect">
            <a:avLst/>
          </a:prstGeom>
          <a:noFill/>
        </p:spPr>
        <p:txBody>
          <a:bodyPr wrap="none" lIns="0" tIns="0" rIns="0" bIns="0" rtlCol="0">
            <a:spAutoFit/>
          </a:bodyPr>
          <a:lstStyle/>
          <a:p>
            <a:r>
              <a:rPr lang="en-US" sz="800" i="1" dirty="0" err="1"/>
              <a:t>dapr</a:t>
            </a:r>
            <a:r>
              <a:rPr lang="en-US" sz="800" i="1" dirty="0"/>
              <a:t>-components/</a:t>
            </a:r>
            <a:r>
              <a:rPr lang="en-US" sz="800" i="1" dirty="0" err="1"/>
              <a:t>pubsub.yaml</a:t>
            </a:r>
            <a:endParaRPr lang="en-US" sz="800" i="1" dirty="0"/>
          </a:p>
        </p:txBody>
      </p:sp>
      <p:cxnSp>
        <p:nvCxnSpPr>
          <p:cNvPr id="21" name="Connector: Elbow 20">
            <a:extLst>
              <a:ext uri="{FF2B5EF4-FFF2-40B4-BE49-F238E27FC236}">
                <a16:creationId xmlns:a16="http://schemas.microsoft.com/office/drawing/2014/main" id="{74693E89-F6E7-F8BC-ED8A-3F1DA140E69B}"/>
              </a:ext>
            </a:extLst>
          </p:cNvPr>
          <p:cNvCxnSpPr>
            <a:endCxn id="19" idx="0"/>
          </p:cNvCxnSpPr>
          <p:nvPr/>
        </p:nvCxnSpPr>
        <p:spPr>
          <a:xfrm>
            <a:off x="8268231" y="3645312"/>
            <a:ext cx="293079" cy="375702"/>
          </a:xfrm>
          <a:prstGeom prst="bentConnector2">
            <a:avLst/>
          </a:prstGeom>
          <a:ln>
            <a:prstDash val="dash"/>
            <a:tailEnd type="triangle"/>
          </a:ln>
        </p:spPr>
        <p:style>
          <a:lnRef idx="1">
            <a:schemeClr val="dk1"/>
          </a:lnRef>
          <a:fillRef idx="0">
            <a:schemeClr val="dk1"/>
          </a:fillRef>
          <a:effectRef idx="0">
            <a:schemeClr val="dk1"/>
          </a:effectRef>
          <a:fontRef idx="minor">
            <a:schemeClr val="tx1"/>
          </a:fontRef>
        </p:style>
      </p:cxnSp>
      <p:pic>
        <p:nvPicPr>
          <p:cNvPr id="24" name="Picture 23" descr="Image result for logo kafka">
            <a:extLst>
              <a:ext uri="{FF2B5EF4-FFF2-40B4-BE49-F238E27FC236}">
                <a16:creationId xmlns:a16="http://schemas.microsoft.com/office/drawing/2014/main" id="{25455C61-7045-51D7-49A4-2DD8B36A0EFB}"/>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63182"/>
          <a:stretch/>
        </p:blipFill>
        <p:spPr bwMode="auto">
          <a:xfrm>
            <a:off x="8367931" y="3988822"/>
            <a:ext cx="402110" cy="574081"/>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B669E38F-09A6-C704-9DD0-A542C3090D6F}"/>
              </a:ext>
            </a:extLst>
          </p:cNvPr>
          <p:cNvSpPr txBox="1"/>
          <p:nvPr/>
        </p:nvSpPr>
        <p:spPr>
          <a:xfrm rot="19045846">
            <a:off x="6157487" y="1484384"/>
            <a:ext cx="3462486" cy="415498"/>
          </a:xfrm>
          <a:prstGeom prst="rect">
            <a:avLst/>
          </a:prstGeom>
          <a:solidFill>
            <a:schemeClr val="bg2">
              <a:lumMod val="20000"/>
              <a:lumOff val="80000"/>
            </a:schemeClr>
          </a:solidFill>
        </p:spPr>
        <p:txBody>
          <a:bodyPr wrap="none" lIns="0" tIns="0" rIns="0" bIns="0" rtlCol="0">
            <a:spAutoFit/>
          </a:bodyPr>
          <a:lstStyle/>
          <a:p>
            <a:r>
              <a:rPr lang="nl-NL" sz="900" b="0" dirty="0" err="1">
                <a:solidFill>
                  <a:srgbClr val="000000"/>
                </a:solidFill>
                <a:effectLst/>
                <a:latin typeface="Consolas" panose="020B0609020204030204" pitchFamily="49" charset="0"/>
              </a:rPr>
              <a:t>dapr</a:t>
            </a:r>
            <a:r>
              <a:rPr lang="nl-NL" sz="900" b="0" dirty="0">
                <a:solidFill>
                  <a:srgbClr val="000000"/>
                </a:solidFill>
                <a:effectLst/>
                <a:latin typeface="Consolas" panose="020B0609020204030204" pitchFamily="49" charset="0"/>
              </a:rPr>
              <a:t> run --app-</a:t>
            </a:r>
            <a:r>
              <a:rPr lang="nl-NL" sz="900" b="0" dirty="0" err="1">
                <a:solidFill>
                  <a:srgbClr val="000000"/>
                </a:solidFill>
                <a:effectLst/>
                <a:latin typeface="Consolas" panose="020B0609020204030204" pitchFamily="49" charset="0"/>
              </a:rPr>
              <a:t>id</a:t>
            </a:r>
            <a:r>
              <a:rPr lang="nl-NL" sz="900" b="0" dirty="0">
                <a:solidFill>
                  <a:srgbClr val="000000"/>
                </a:solidFill>
                <a:effectLst/>
                <a:latin typeface="Consolas" panose="020B0609020204030204" pitchFamily="49" charset="0"/>
              </a:rPr>
              <a:t> name-processor --app-port $APP_PORT </a:t>
            </a:r>
            <a:br>
              <a:rPr lang="nl-NL" sz="900" b="0" dirty="0">
                <a:solidFill>
                  <a:srgbClr val="000000"/>
                </a:solidFill>
                <a:effectLst/>
                <a:latin typeface="Consolas" panose="020B0609020204030204" pitchFamily="49" charset="0"/>
              </a:rPr>
            </a:br>
            <a:r>
              <a:rPr lang="nl-NL" sz="900" b="0" dirty="0">
                <a:solidFill>
                  <a:srgbClr val="000000"/>
                </a:solidFill>
                <a:effectLst/>
                <a:latin typeface="Consolas" panose="020B0609020204030204" pitchFamily="49" charset="0"/>
              </a:rPr>
              <a:t>--</a:t>
            </a:r>
            <a:r>
              <a:rPr lang="nl-NL" sz="900" b="0" dirty="0" err="1">
                <a:solidFill>
                  <a:srgbClr val="000000"/>
                </a:solidFill>
                <a:effectLst/>
                <a:latin typeface="Consolas" panose="020B0609020204030204" pitchFamily="49" charset="0"/>
              </a:rPr>
              <a:t>dapr</a:t>
            </a:r>
            <a:r>
              <a:rPr lang="nl-NL" sz="900" b="0" dirty="0">
                <a:solidFill>
                  <a:srgbClr val="000000"/>
                </a:solidFill>
                <a:effectLst/>
                <a:latin typeface="Consolas" panose="020B0609020204030204" pitchFamily="49" charset="0"/>
              </a:rPr>
              <a:t>-http-port $DAPR_HTTP_PORT </a:t>
            </a:r>
          </a:p>
          <a:p>
            <a:r>
              <a:rPr lang="nl-NL" sz="900" b="0" dirty="0">
                <a:solidFill>
                  <a:srgbClr val="000000"/>
                </a:solidFill>
                <a:effectLst/>
                <a:latin typeface="Consolas" panose="020B0609020204030204" pitchFamily="49" charset="0"/>
              </a:rPr>
              <a:t>--components-</a:t>
            </a:r>
            <a:r>
              <a:rPr lang="nl-NL" sz="900" b="0" dirty="0" err="1">
                <a:solidFill>
                  <a:srgbClr val="000000"/>
                </a:solidFill>
                <a:effectLst/>
                <a:latin typeface="Consolas" panose="020B0609020204030204" pitchFamily="49" charset="0"/>
              </a:rPr>
              <a:t>path</a:t>
            </a:r>
            <a:r>
              <a:rPr lang="nl-NL" sz="900" b="0" dirty="0">
                <a:solidFill>
                  <a:srgbClr val="000000"/>
                </a:solidFill>
                <a:effectLst/>
                <a:latin typeface="Consolas" panose="020B0609020204030204" pitchFamily="49" charset="0"/>
              </a:rPr>
              <a:t> </a:t>
            </a:r>
            <a:r>
              <a:rPr lang="nl-NL" sz="900" b="0" dirty="0" err="1">
                <a:solidFill>
                  <a:srgbClr val="000000"/>
                </a:solidFill>
                <a:effectLst/>
                <a:latin typeface="Consolas" panose="020B0609020204030204" pitchFamily="49" charset="0"/>
              </a:rPr>
              <a:t>dapr-components</a:t>
            </a:r>
            <a:r>
              <a:rPr lang="nl-NL" sz="900" b="0" dirty="0">
                <a:solidFill>
                  <a:srgbClr val="000000"/>
                </a:solidFill>
                <a:effectLst/>
                <a:latin typeface="Consolas" panose="020B0609020204030204" pitchFamily="49" charset="0"/>
              </a:rPr>
              <a:t> node app.js</a:t>
            </a:r>
          </a:p>
        </p:txBody>
      </p:sp>
      <p:sp>
        <p:nvSpPr>
          <p:cNvPr id="31" name="Rectangle 30">
            <a:extLst>
              <a:ext uri="{FF2B5EF4-FFF2-40B4-BE49-F238E27FC236}">
                <a16:creationId xmlns:a16="http://schemas.microsoft.com/office/drawing/2014/main" id="{114D9F0D-44F8-A29D-5D5A-85D3187C2F5B}"/>
              </a:ext>
            </a:extLst>
          </p:cNvPr>
          <p:cNvSpPr/>
          <p:nvPr/>
        </p:nvSpPr>
        <p:spPr>
          <a:xfrm>
            <a:off x="5848672" y="2471366"/>
            <a:ext cx="3241901" cy="2317019"/>
          </a:xfrm>
          <a:prstGeom prst="rect">
            <a:avLst/>
          </a:prstGeom>
          <a:noFill/>
          <a:ln>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7" name="Speech Bubble: Rectangle 36">
            <a:extLst>
              <a:ext uri="{FF2B5EF4-FFF2-40B4-BE49-F238E27FC236}">
                <a16:creationId xmlns:a16="http://schemas.microsoft.com/office/drawing/2014/main" id="{F4CD4CD8-A253-2E2B-11E1-4F1097DA3E79}"/>
              </a:ext>
            </a:extLst>
          </p:cNvPr>
          <p:cNvSpPr/>
          <p:nvPr/>
        </p:nvSpPr>
        <p:spPr>
          <a:xfrm>
            <a:off x="5043837" y="2271250"/>
            <a:ext cx="726614" cy="569510"/>
          </a:xfrm>
          <a:prstGeom prst="wedgeRectCallout">
            <a:avLst>
              <a:gd name="adj1" fmla="val 21994"/>
              <a:gd name="adj2" fmla="val -13061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consume messages from topic names</a:t>
            </a:r>
          </a:p>
        </p:txBody>
      </p:sp>
      <p:sp>
        <p:nvSpPr>
          <p:cNvPr id="40" name="Arrow: Right 39">
            <a:extLst>
              <a:ext uri="{FF2B5EF4-FFF2-40B4-BE49-F238E27FC236}">
                <a16:creationId xmlns:a16="http://schemas.microsoft.com/office/drawing/2014/main" id="{FB118A5D-4191-6C2C-85BB-80D1A724A9BC}"/>
              </a:ext>
            </a:extLst>
          </p:cNvPr>
          <p:cNvSpPr/>
          <p:nvPr/>
        </p:nvSpPr>
        <p:spPr>
          <a:xfrm rot="8051079">
            <a:off x="6452522" y="2762572"/>
            <a:ext cx="165796" cy="308133"/>
          </a:xfrm>
          <a:prstGeom prst="rightArrow">
            <a:avLst/>
          </a:prstGeom>
          <a:solidFill>
            <a:srgbClr val="EBEB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4F36CD3-C065-A12E-16C8-32233A503C16}"/>
              </a:ext>
            </a:extLst>
          </p:cNvPr>
          <p:cNvSpPr txBox="1"/>
          <p:nvPr/>
        </p:nvSpPr>
        <p:spPr>
          <a:xfrm rot="2058527">
            <a:off x="-43327" y="1782506"/>
            <a:ext cx="3270126" cy="415498"/>
          </a:xfrm>
          <a:prstGeom prst="rect">
            <a:avLst/>
          </a:prstGeom>
          <a:solidFill>
            <a:schemeClr val="bg2">
              <a:lumMod val="20000"/>
              <a:lumOff val="80000"/>
            </a:schemeClr>
          </a:solidFill>
        </p:spPr>
        <p:txBody>
          <a:bodyPr wrap="none" lIns="0" tIns="0" rIns="0" bIns="0" rtlCol="0">
            <a:spAutoFit/>
          </a:bodyPr>
          <a:lstStyle/>
          <a:p>
            <a:pPr algn="r"/>
            <a:r>
              <a:rPr lang="nl-NL" sz="900" b="0" dirty="0" err="1">
                <a:solidFill>
                  <a:srgbClr val="000000"/>
                </a:solidFill>
                <a:effectLst/>
                <a:latin typeface="Consolas" panose="020B0609020204030204" pitchFamily="49" charset="0"/>
              </a:rPr>
              <a:t>dapr</a:t>
            </a:r>
            <a:r>
              <a:rPr lang="nl-NL" sz="900" b="0" dirty="0">
                <a:solidFill>
                  <a:srgbClr val="000000"/>
                </a:solidFill>
                <a:effectLst/>
                <a:latin typeface="Consolas" panose="020B0609020204030204" pitchFamily="49" charset="0"/>
              </a:rPr>
              <a:t> run --app-</a:t>
            </a:r>
            <a:r>
              <a:rPr lang="nl-NL" sz="900" b="0" dirty="0" err="1">
                <a:solidFill>
                  <a:srgbClr val="000000"/>
                </a:solidFill>
                <a:effectLst/>
                <a:latin typeface="Consolas" panose="020B0609020204030204" pitchFamily="49" charset="0"/>
              </a:rPr>
              <a:t>id</a:t>
            </a:r>
            <a:r>
              <a:rPr lang="nl-NL" sz="900" b="0" dirty="0">
                <a:solidFill>
                  <a:srgbClr val="000000"/>
                </a:solidFill>
                <a:effectLst/>
                <a:latin typeface="Consolas" panose="020B0609020204030204" pitchFamily="49" charset="0"/>
              </a:rPr>
              <a:t> </a:t>
            </a:r>
            <a:r>
              <a:rPr lang="nl-NL" sz="900" b="0" dirty="0" err="1">
                <a:solidFill>
                  <a:srgbClr val="000000"/>
                </a:solidFill>
                <a:effectLst/>
                <a:latin typeface="Consolas" panose="020B0609020204030204" pitchFamily="49" charset="0"/>
              </a:rPr>
              <a:t>greeter</a:t>
            </a:r>
            <a:r>
              <a:rPr lang="nl-NL" sz="900" b="0" dirty="0">
                <a:solidFill>
                  <a:srgbClr val="000000"/>
                </a:solidFill>
                <a:effectLst/>
                <a:latin typeface="Consolas" panose="020B0609020204030204" pitchFamily="49" charset="0"/>
              </a:rPr>
              <a:t> --app-port $APP_PORT</a:t>
            </a:r>
          </a:p>
          <a:p>
            <a:pPr algn="r"/>
            <a:r>
              <a:rPr lang="nl-NL" sz="900" b="0" dirty="0">
                <a:solidFill>
                  <a:srgbClr val="000000"/>
                </a:solidFill>
                <a:effectLst/>
                <a:latin typeface="Consolas" panose="020B0609020204030204" pitchFamily="49" charset="0"/>
              </a:rPr>
              <a:t> --</a:t>
            </a:r>
            <a:r>
              <a:rPr lang="nl-NL" sz="900" b="0" dirty="0" err="1">
                <a:solidFill>
                  <a:srgbClr val="000000"/>
                </a:solidFill>
                <a:effectLst/>
                <a:latin typeface="Consolas" panose="020B0609020204030204" pitchFamily="49" charset="0"/>
              </a:rPr>
              <a:t>dapr</a:t>
            </a:r>
            <a:r>
              <a:rPr lang="nl-NL" sz="900" b="0" dirty="0">
                <a:solidFill>
                  <a:srgbClr val="000000"/>
                </a:solidFill>
                <a:effectLst/>
                <a:latin typeface="Consolas" panose="020B0609020204030204" pitchFamily="49" charset="0"/>
              </a:rPr>
              <a:t>-http-port $DAPR_HTTP_PORT </a:t>
            </a:r>
            <a:br>
              <a:rPr lang="nl-NL" sz="900" b="0" dirty="0">
                <a:solidFill>
                  <a:srgbClr val="000000"/>
                </a:solidFill>
                <a:effectLst/>
                <a:latin typeface="Consolas" panose="020B0609020204030204" pitchFamily="49" charset="0"/>
              </a:rPr>
            </a:br>
            <a:r>
              <a:rPr lang="nl-NL" sz="900" b="0" dirty="0">
                <a:solidFill>
                  <a:srgbClr val="000000"/>
                </a:solidFill>
                <a:effectLst/>
                <a:latin typeface="Consolas" panose="020B0609020204030204" pitchFamily="49" charset="0"/>
              </a:rPr>
              <a:t>--components-</a:t>
            </a:r>
            <a:r>
              <a:rPr lang="nl-NL" sz="900" b="0" dirty="0" err="1">
                <a:solidFill>
                  <a:srgbClr val="000000"/>
                </a:solidFill>
                <a:effectLst/>
                <a:latin typeface="Consolas" panose="020B0609020204030204" pitchFamily="49" charset="0"/>
              </a:rPr>
              <a:t>path</a:t>
            </a:r>
            <a:r>
              <a:rPr lang="nl-NL" sz="900" b="0" dirty="0">
                <a:solidFill>
                  <a:srgbClr val="000000"/>
                </a:solidFill>
                <a:effectLst/>
                <a:latin typeface="Consolas" panose="020B0609020204030204" pitchFamily="49" charset="0"/>
              </a:rPr>
              <a:t> </a:t>
            </a:r>
            <a:r>
              <a:rPr lang="nl-NL" sz="900" b="0" dirty="0" err="1">
                <a:solidFill>
                  <a:srgbClr val="000000"/>
                </a:solidFill>
                <a:effectLst/>
                <a:latin typeface="Consolas" panose="020B0609020204030204" pitchFamily="49" charset="0"/>
              </a:rPr>
              <a:t>dapr-components</a:t>
            </a:r>
            <a:r>
              <a:rPr lang="nl-NL" sz="900" b="0" dirty="0">
                <a:solidFill>
                  <a:srgbClr val="000000"/>
                </a:solidFill>
                <a:effectLst/>
                <a:latin typeface="Consolas" panose="020B0609020204030204" pitchFamily="49" charset="0"/>
              </a:rPr>
              <a:t> node front-app.js</a:t>
            </a:r>
          </a:p>
        </p:txBody>
      </p:sp>
      <p:sp>
        <p:nvSpPr>
          <p:cNvPr id="44" name="Arrow: Right 43">
            <a:extLst>
              <a:ext uri="{FF2B5EF4-FFF2-40B4-BE49-F238E27FC236}">
                <a16:creationId xmlns:a16="http://schemas.microsoft.com/office/drawing/2014/main" id="{612DD645-0B54-8FEF-816B-F67C3101FC59}"/>
              </a:ext>
            </a:extLst>
          </p:cNvPr>
          <p:cNvSpPr/>
          <p:nvPr/>
        </p:nvSpPr>
        <p:spPr>
          <a:xfrm rot="2515830">
            <a:off x="2949067" y="2804508"/>
            <a:ext cx="165796" cy="308133"/>
          </a:xfrm>
          <a:prstGeom prst="rightArrow">
            <a:avLst/>
          </a:prstGeom>
          <a:solidFill>
            <a:srgbClr val="EBEB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5" name="Rectangle 44">
            <a:extLst>
              <a:ext uri="{FF2B5EF4-FFF2-40B4-BE49-F238E27FC236}">
                <a16:creationId xmlns:a16="http://schemas.microsoft.com/office/drawing/2014/main" id="{87E8ADFB-67FE-FC80-098C-DE1ED0018988}"/>
              </a:ext>
            </a:extLst>
          </p:cNvPr>
          <p:cNvSpPr/>
          <p:nvPr/>
        </p:nvSpPr>
        <p:spPr>
          <a:xfrm>
            <a:off x="868785" y="2470222"/>
            <a:ext cx="3241901" cy="2317019"/>
          </a:xfrm>
          <a:prstGeom prst="rect">
            <a:avLst/>
          </a:prstGeom>
          <a:noFill/>
          <a:ln>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6" name="TextBox 45">
            <a:extLst>
              <a:ext uri="{FF2B5EF4-FFF2-40B4-BE49-F238E27FC236}">
                <a16:creationId xmlns:a16="http://schemas.microsoft.com/office/drawing/2014/main" id="{344EED4F-F0A3-2784-E824-425C25A20CCA}"/>
              </a:ext>
            </a:extLst>
          </p:cNvPr>
          <p:cNvSpPr txBox="1"/>
          <p:nvPr/>
        </p:nvSpPr>
        <p:spPr>
          <a:xfrm>
            <a:off x="1745506" y="4429503"/>
            <a:ext cx="1417055" cy="123111"/>
          </a:xfrm>
          <a:prstGeom prst="rect">
            <a:avLst/>
          </a:prstGeom>
          <a:noFill/>
        </p:spPr>
        <p:txBody>
          <a:bodyPr wrap="none" lIns="0" tIns="0" rIns="0" bIns="0" rtlCol="0">
            <a:spAutoFit/>
          </a:bodyPr>
          <a:lstStyle/>
          <a:p>
            <a:r>
              <a:rPr lang="en-US" sz="800" i="1" dirty="0" err="1"/>
              <a:t>dapr</a:t>
            </a:r>
            <a:r>
              <a:rPr lang="en-US" sz="800" i="1" dirty="0"/>
              <a:t>-components/</a:t>
            </a:r>
            <a:r>
              <a:rPr lang="en-US" sz="800" i="1" dirty="0" err="1"/>
              <a:t>pubsub.yaml</a:t>
            </a:r>
            <a:endParaRPr lang="en-US" sz="800" i="1" dirty="0"/>
          </a:p>
        </p:txBody>
      </p:sp>
    </p:spTree>
    <p:extLst>
      <p:ext uri="{BB962C8B-B14F-4D97-AF65-F5344CB8AC3E}">
        <p14:creationId xmlns:p14="http://schemas.microsoft.com/office/powerpoint/2010/main" val="107797755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7DF36-A5EE-4863-AC47-829E9AA19CC0}"/>
              </a:ext>
            </a:extLst>
          </p:cNvPr>
          <p:cNvSpPr>
            <a:spLocks noGrp="1"/>
          </p:cNvSpPr>
          <p:nvPr>
            <p:ph type="title"/>
          </p:nvPr>
        </p:nvSpPr>
        <p:spPr/>
        <p:txBody>
          <a:bodyPr/>
          <a:lstStyle/>
          <a:p>
            <a:endParaRPr lang="en-US" sz="1600"/>
          </a:p>
        </p:txBody>
      </p:sp>
      <p:sp>
        <p:nvSpPr>
          <p:cNvPr id="4" name="Footer Placeholder 3">
            <a:extLst>
              <a:ext uri="{FF2B5EF4-FFF2-40B4-BE49-F238E27FC236}">
                <a16:creationId xmlns:a16="http://schemas.microsoft.com/office/drawing/2014/main" id="{77389C4D-9F2F-4CA4-8BF4-735FB458A914}"/>
              </a:ext>
            </a:extLst>
          </p:cNvPr>
          <p:cNvSpPr>
            <a:spLocks noGrp="1"/>
          </p:cNvSpPr>
          <p:nvPr>
            <p:ph type="ftr" sz="quarter" idx="11"/>
          </p:nvPr>
        </p:nvSpPr>
        <p:spPr/>
        <p:txBody>
          <a:bodyPr/>
          <a:lstStyle/>
          <a:p>
            <a:r>
              <a:rPr lang="en-US" sz="500"/>
              <a:t>Microservices in real life – with Node &amp; Dapr.io</a:t>
            </a:r>
            <a:endParaRPr lang="nl-NL" sz="500"/>
          </a:p>
        </p:txBody>
      </p:sp>
      <p:grpSp>
        <p:nvGrpSpPr>
          <p:cNvPr id="5" name="!!AppA">
            <a:extLst>
              <a:ext uri="{FF2B5EF4-FFF2-40B4-BE49-F238E27FC236}">
                <a16:creationId xmlns:a16="http://schemas.microsoft.com/office/drawing/2014/main" id="{D31756B6-F7E0-4489-B989-E3D713F21753}"/>
              </a:ext>
            </a:extLst>
          </p:cNvPr>
          <p:cNvGrpSpPr/>
          <p:nvPr/>
        </p:nvGrpSpPr>
        <p:grpSpPr>
          <a:xfrm>
            <a:off x="1029157" y="2530667"/>
            <a:ext cx="1249849" cy="1458155"/>
            <a:chOff x="3444424" y="1954650"/>
            <a:chExt cx="1400542" cy="1633964"/>
          </a:xfrm>
        </p:grpSpPr>
        <p:pic>
          <p:nvPicPr>
            <p:cNvPr id="6" name="Graphic 5">
              <a:extLst>
                <a:ext uri="{FF2B5EF4-FFF2-40B4-BE49-F238E27FC236}">
                  <a16:creationId xmlns:a16="http://schemas.microsoft.com/office/drawing/2014/main" id="{DD039538-8D77-43EC-B561-82993927191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444424" y="1954650"/>
              <a:ext cx="1400542" cy="1633964"/>
            </a:xfrm>
            <a:prstGeom prst="rect">
              <a:avLst/>
            </a:prstGeom>
          </p:spPr>
        </p:pic>
        <p:sp>
          <p:nvSpPr>
            <p:cNvPr id="7" name="TextBox 6">
              <a:extLst>
                <a:ext uri="{FF2B5EF4-FFF2-40B4-BE49-F238E27FC236}">
                  <a16:creationId xmlns:a16="http://schemas.microsoft.com/office/drawing/2014/main" id="{DC82F0FB-8A68-4372-A07B-C80DEAAEDABD}"/>
                </a:ext>
              </a:extLst>
            </p:cNvPr>
            <p:cNvSpPr txBox="1"/>
            <p:nvPr/>
          </p:nvSpPr>
          <p:spPr>
            <a:xfrm>
              <a:off x="3608943" y="2525411"/>
              <a:ext cx="1002323" cy="241420"/>
            </a:xfrm>
            <a:prstGeom prst="rect">
              <a:avLst/>
            </a:prstGeom>
            <a:noFill/>
          </p:spPr>
          <p:txBody>
            <a:bodyPr wrap="none" lIns="0" tIns="0" rIns="0" bIns="0" rtlCol="0">
              <a:spAutoFit/>
            </a:bodyPr>
            <a:lstStyle/>
            <a:p>
              <a:pPr algn="ctr"/>
              <a:r>
                <a:rPr lang="en-US" sz="1400" dirty="0">
                  <a:solidFill>
                    <a:schemeClr val="bg1"/>
                  </a:solidFill>
                  <a:latin typeface="+mj-lt"/>
                </a:rPr>
                <a:t>front-app.js</a:t>
              </a:r>
            </a:p>
          </p:txBody>
        </p:sp>
      </p:grpSp>
      <p:cxnSp>
        <p:nvCxnSpPr>
          <p:cNvPr id="8" name="Straight Arrow Connector 7">
            <a:extLst>
              <a:ext uri="{FF2B5EF4-FFF2-40B4-BE49-F238E27FC236}">
                <a16:creationId xmlns:a16="http://schemas.microsoft.com/office/drawing/2014/main" id="{868CB5D4-47AD-42D4-BF32-8BD91AC5B241}"/>
              </a:ext>
            </a:extLst>
          </p:cNvPr>
          <p:cNvCxnSpPr>
            <a:cxnSpLocks/>
          </p:cNvCxnSpPr>
          <p:nvPr/>
        </p:nvCxnSpPr>
        <p:spPr>
          <a:xfrm>
            <a:off x="2233285" y="3259744"/>
            <a:ext cx="795757" cy="1"/>
          </a:xfrm>
          <a:prstGeom prst="straightConnector1">
            <a:avLst/>
          </a:prstGeom>
          <a:ln w="28575">
            <a:solidFill>
              <a:srgbClr val="20219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B13808CD-7D28-4F7B-BDEB-2EB9D26F2B1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074762" y="2890757"/>
            <a:ext cx="632550" cy="737975"/>
          </a:xfrm>
          <a:prstGeom prst="rect">
            <a:avLst/>
          </a:prstGeom>
          <a:effectLst>
            <a:outerShdw blurRad="50800" dist="25400" dir="13500000" algn="br" rotWithShape="0">
              <a:prstClr val="black">
                <a:alpha val="40000"/>
              </a:prstClr>
            </a:outerShdw>
          </a:effectLst>
        </p:spPr>
      </p:pic>
      <p:sp>
        <p:nvSpPr>
          <p:cNvPr id="15" name="Rounded Rectangle 5">
            <a:extLst>
              <a:ext uri="{FF2B5EF4-FFF2-40B4-BE49-F238E27FC236}">
                <a16:creationId xmlns:a16="http://schemas.microsoft.com/office/drawing/2014/main" id="{E15CBA6F-A95D-411E-9830-179C16C15984}"/>
              </a:ext>
            </a:extLst>
          </p:cNvPr>
          <p:cNvSpPr/>
          <p:nvPr/>
        </p:nvSpPr>
        <p:spPr bwMode="auto">
          <a:xfrm>
            <a:off x="4005625" y="832331"/>
            <a:ext cx="2361056" cy="897011"/>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solidFill>
                  <a:srgbClr val="000000"/>
                </a:solidFill>
                <a:effectLst/>
                <a:uLnTx/>
                <a:uFillTx/>
                <a:latin typeface="Segoe UI Semibold"/>
              </a:rPr>
              <a:t>PubSub</a:t>
            </a:r>
            <a:endParaRPr kumimoji="0" lang="en-US" sz="1100" b="0" i="0" u="none" strike="noStrike" kern="1200" cap="none" spc="0" normalizeH="0" baseline="0" noProof="0">
              <a:ln>
                <a:noFill/>
              </a:ln>
              <a:solidFill>
                <a:srgbClr val="000000"/>
              </a:solidFill>
              <a:effectLst/>
              <a:uLnTx/>
              <a:uFillTx/>
              <a:latin typeface="Segoe UI Semibold"/>
            </a:endParaRPr>
          </a:p>
          <a:p>
            <a:pPr marL="0" marR="0" lvl="0" indent="0" defTabSz="932472" rtl="0" eaLnBrk="1" fontAlgn="base" latinLnBrk="0" hangingPunct="1">
              <a:lnSpc>
                <a:spcPct val="100000"/>
              </a:lnSpc>
              <a:spcBef>
                <a:spcPct val="0"/>
              </a:spcBef>
              <a:spcAft>
                <a:spcPct val="0"/>
              </a:spcAft>
              <a:buClrTx/>
              <a:buSzTx/>
              <a:buFontTx/>
              <a:buNone/>
              <a:tabLst/>
              <a:defRPr/>
            </a:pPr>
            <a:r>
              <a:rPr lang="en-US" sz="1100">
                <a:solidFill>
                  <a:srgbClr val="000000"/>
                </a:solidFill>
                <a:latin typeface="Segoe UI Semibold"/>
              </a:rPr>
              <a:t>Brokers</a:t>
            </a:r>
            <a:endParaRPr kumimoji="0" lang="en-US" sz="1100" b="0" i="0" u="none" strike="noStrike" kern="1200" cap="none" spc="0" normalizeH="0" baseline="0" noProof="0">
              <a:ln>
                <a:noFill/>
              </a:ln>
              <a:solidFill>
                <a:srgbClr val="000000"/>
              </a:solidFill>
              <a:effectLst/>
              <a:uLnTx/>
              <a:uFillTx/>
              <a:latin typeface="Segoe UI Semibold"/>
            </a:endParaRPr>
          </a:p>
        </p:txBody>
      </p:sp>
      <p:pic>
        <p:nvPicPr>
          <p:cNvPr id="22" name="Graphic 21">
            <a:extLst>
              <a:ext uri="{FF2B5EF4-FFF2-40B4-BE49-F238E27FC236}">
                <a16:creationId xmlns:a16="http://schemas.microsoft.com/office/drawing/2014/main" id="{6A8ABBA9-7BA6-4C80-8A01-31461385A7BC}"/>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4094559" y="1321040"/>
            <a:ext cx="340491" cy="169269"/>
          </a:xfrm>
          <a:prstGeom prst="rect">
            <a:avLst/>
          </a:prstGeom>
        </p:spPr>
      </p:pic>
      <p:cxnSp>
        <p:nvCxnSpPr>
          <p:cNvPr id="23" name="Connector: Elbow 22">
            <a:extLst>
              <a:ext uri="{FF2B5EF4-FFF2-40B4-BE49-F238E27FC236}">
                <a16:creationId xmlns:a16="http://schemas.microsoft.com/office/drawing/2014/main" id="{3360FA42-6B93-4954-89FA-FFEB8D9421D9}"/>
              </a:ext>
            </a:extLst>
          </p:cNvPr>
          <p:cNvCxnSpPr>
            <a:cxnSpLocks/>
            <a:stCxn id="9" idx="0"/>
            <a:endCxn id="35" idx="3"/>
          </p:cNvCxnSpPr>
          <p:nvPr/>
        </p:nvCxnSpPr>
        <p:spPr>
          <a:xfrm rot="5400000" flipH="1" flipV="1">
            <a:off x="3543235" y="1650275"/>
            <a:ext cx="1088284" cy="1392681"/>
          </a:xfrm>
          <a:prstGeom prst="bentConnector4">
            <a:avLst>
              <a:gd name="adj1" fmla="val 45214"/>
              <a:gd name="adj2" fmla="val -128"/>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25" name="!!AppA">
            <a:extLst>
              <a:ext uri="{FF2B5EF4-FFF2-40B4-BE49-F238E27FC236}">
                <a16:creationId xmlns:a16="http://schemas.microsoft.com/office/drawing/2014/main" id="{BF383062-B30D-483F-AE59-598490E5CF83}"/>
              </a:ext>
            </a:extLst>
          </p:cNvPr>
          <p:cNvGrpSpPr/>
          <p:nvPr/>
        </p:nvGrpSpPr>
        <p:grpSpPr>
          <a:xfrm>
            <a:off x="7093360" y="2697556"/>
            <a:ext cx="1249849" cy="1458155"/>
            <a:chOff x="3444424" y="1954650"/>
            <a:chExt cx="1400542" cy="1633964"/>
          </a:xfrm>
        </p:grpSpPr>
        <p:pic>
          <p:nvPicPr>
            <p:cNvPr id="26" name="Graphic 25">
              <a:extLst>
                <a:ext uri="{FF2B5EF4-FFF2-40B4-BE49-F238E27FC236}">
                  <a16:creationId xmlns:a16="http://schemas.microsoft.com/office/drawing/2014/main" id="{3E7FF804-9CFA-41AE-A069-4B058CA9B7C8}"/>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444424" y="1954650"/>
              <a:ext cx="1400542" cy="1633964"/>
            </a:xfrm>
            <a:prstGeom prst="rect">
              <a:avLst/>
            </a:prstGeom>
          </p:spPr>
        </p:pic>
        <p:sp>
          <p:nvSpPr>
            <p:cNvPr id="27" name="TextBox 26">
              <a:extLst>
                <a:ext uri="{FF2B5EF4-FFF2-40B4-BE49-F238E27FC236}">
                  <a16:creationId xmlns:a16="http://schemas.microsoft.com/office/drawing/2014/main" id="{089C008E-C3D2-4557-A8F6-FEC3DC32FA48}"/>
                </a:ext>
              </a:extLst>
            </p:cNvPr>
            <p:cNvSpPr txBox="1"/>
            <p:nvPr/>
          </p:nvSpPr>
          <p:spPr>
            <a:xfrm>
              <a:off x="3614335" y="2433650"/>
              <a:ext cx="991546" cy="465594"/>
            </a:xfrm>
            <a:prstGeom prst="rect">
              <a:avLst/>
            </a:prstGeom>
            <a:noFill/>
          </p:spPr>
          <p:txBody>
            <a:bodyPr wrap="none" lIns="0" tIns="0" rIns="0" bIns="0" rtlCol="0">
              <a:spAutoFit/>
            </a:bodyPr>
            <a:lstStyle/>
            <a:p>
              <a:pPr algn="ctr"/>
              <a:r>
                <a:rPr lang="en-US" sz="900" b="1" dirty="0" err="1">
                  <a:solidFill>
                    <a:schemeClr val="bg1"/>
                  </a:solidFill>
                  <a:latin typeface="+mj-lt"/>
                </a:rPr>
                <a:t>NameConsumer</a:t>
              </a:r>
              <a:br>
                <a:rPr lang="en-US" sz="900" b="1" dirty="0">
                  <a:solidFill>
                    <a:schemeClr val="bg1"/>
                  </a:solidFill>
                  <a:latin typeface="+mj-lt"/>
                </a:rPr>
              </a:br>
              <a:r>
                <a:rPr lang="en-US" sz="900" b="1" dirty="0" err="1">
                  <a:solidFill>
                    <a:schemeClr val="bg1"/>
                  </a:solidFill>
                  <a:latin typeface="+mj-lt"/>
                </a:rPr>
                <a:t>AndProcessor</a:t>
              </a:r>
              <a:endParaRPr lang="en-US" sz="900" b="1" dirty="0">
                <a:solidFill>
                  <a:schemeClr val="bg1"/>
                </a:solidFill>
                <a:latin typeface="+mj-lt"/>
              </a:endParaRPr>
            </a:p>
            <a:p>
              <a:pPr algn="ctr"/>
              <a:endParaRPr lang="en-US" sz="900" b="1" dirty="0">
                <a:solidFill>
                  <a:schemeClr val="bg1"/>
                </a:solidFill>
                <a:latin typeface="+mj-lt"/>
              </a:endParaRPr>
            </a:p>
          </p:txBody>
        </p:sp>
      </p:grpSp>
      <p:cxnSp>
        <p:nvCxnSpPr>
          <p:cNvPr id="28" name="Straight Arrow Connector 27">
            <a:extLst>
              <a:ext uri="{FF2B5EF4-FFF2-40B4-BE49-F238E27FC236}">
                <a16:creationId xmlns:a16="http://schemas.microsoft.com/office/drawing/2014/main" id="{B76294A0-08AB-40DB-9616-AF0ADBF41D6E}"/>
              </a:ext>
            </a:extLst>
          </p:cNvPr>
          <p:cNvCxnSpPr>
            <a:cxnSpLocks/>
          </p:cNvCxnSpPr>
          <p:nvPr/>
        </p:nvCxnSpPr>
        <p:spPr>
          <a:xfrm flipH="1">
            <a:off x="6581276" y="3314230"/>
            <a:ext cx="555520" cy="0"/>
          </a:xfrm>
          <a:prstGeom prst="straightConnector1">
            <a:avLst/>
          </a:prstGeom>
          <a:ln w="28575">
            <a:solidFill>
              <a:srgbClr val="20219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39842D65-8461-4DC3-B1FC-C9EA93E7638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971585" y="2893562"/>
            <a:ext cx="632550" cy="737975"/>
          </a:xfrm>
          <a:prstGeom prst="rect">
            <a:avLst/>
          </a:prstGeom>
          <a:effectLst>
            <a:outerShdw blurRad="50800" dist="25400" dir="13500000" algn="br" rotWithShape="0">
              <a:prstClr val="black">
                <a:alpha val="40000"/>
              </a:prstClr>
            </a:outerShdw>
          </a:effectLst>
        </p:spPr>
      </p:pic>
      <p:sp>
        <p:nvSpPr>
          <p:cNvPr id="32" name="TextBox 31">
            <a:extLst>
              <a:ext uri="{FF2B5EF4-FFF2-40B4-BE49-F238E27FC236}">
                <a16:creationId xmlns:a16="http://schemas.microsoft.com/office/drawing/2014/main" id="{6D0602EE-45CF-4AAA-BDEB-EB285C386A9F}"/>
              </a:ext>
            </a:extLst>
          </p:cNvPr>
          <p:cNvSpPr txBox="1"/>
          <p:nvPr/>
        </p:nvSpPr>
        <p:spPr>
          <a:xfrm>
            <a:off x="3466379" y="1816501"/>
            <a:ext cx="429605" cy="161583"/>
          </a:xfrm>
          <a:prstGeom prst="rect">
            <a:avLst/>
          </a:prstGeom>
          <a:noFill/>
        </p:spPr>
        <p:txBody>
          <a:bodyPr wrap="none" lIns="0" tIns="0" rIns="0" bIns="0" rtlCol="0">
            <a:spAutoFit/>
          </a:bodyPr>
          <a:lstStyle/>
          <a:p>
            <a:r>
              <a:rPr lang="en-US" sz="1050" i="1" dirty="0"/>
              <a:t>publish</a:t>
            </a:r>
            <a:endParaRPr lang="en-US" sz="1200" i="1" dirty="0"/>
          </a:p>
        </p:txBody>
      </p:sp>
      <p:grpSp>
        <p:nvGrpSpPr>
          <p:cNvPr id="33" name="Group 32">
            <a:extLst>
              <a:ext uri="{FF2B5EF4-FFF2-40B4-BE49-F238E27FC236}">
                <a16:creationId xmlns:a16="http://schemas.microsoft.com/office/drawing/2014/main" id="{3F141DE0-A1D4-46B1-8FBA-82CF39951CFA}"/>
              </a:ext>
            </a:extLst>
          </p:cNvPr>
          <p:cNvGrpSpPr/>
          <p:nvPr/>
        </p:nvGrpSpPr>
        <p:grpSpPr>
          <a:xfrm>
            <a:off x="4783718" y="1698301"/>
            <a:ext cx="196409" cy="208343"/>
            <a:chOff x="6207667" y="1018040"/>
            <a:chExt cx="248285" cy="269304"/>
          </a:xfrm>
        </p:grpSpPr>
        <p:sp>
          <p:nvSpPr>
            <p:cNvPr id="34" name="Rectangle 33">
              <a:extLst>
                <a:ext uri="{FF2B5EF4-FFF2-40B4-BE49-F238E27FC236}">
                  <a16:creationId xmlns:a16="http://schemas.microsoft.com/office/drawing/2014/main" id="{6C6F02DD-8B1E-48BF-8827-6B832884EEC8}"/>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solidFill>
                  <a:srgbClr val="FFFFFF"/>
                </a:solidFill>
                <a:ea typeface="Segoe UI" pitchFamily="34" charset="0"/>
                <a:cs typeface="Segoe UI" pitchFamily="34" charset="0"/>
              </a:endParaRPr>
            </a:p>
          </p:txBody>
        </p:sp>
        <p:sp>
          <p:nvSpPr>
            <p:cNvPr id="35" name="Freeform: Shape 34">
              <a:extLst>
                <a:ext uri="{FF2B5EF4-FFF2-40B4-BE49-F238E27FC236}">
                  <a16:creationId xmlns:a16="http://schemas.microsoft.com/office/drawing/2014/main" id="{B64D9FAC-8D75-4B5F-90A5-601F146BDC5E}"/>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solidFill>
                  <a:srgbClr val="FFFFFF"/>
                </a:solidFill>
                <a:ea typeface="Segoe UI" pitchFamily="34" charset="0"/>
                <a:cs typeface="Segoe UI" pitchFamily="34" charset="0"/>
              </a:endParaRPr>
            </a:p>
          </p:txBody>
        </p:sp>
        <p:sp>
          <p:nvSpPr>
            <p:cNvPr id="36" name="Oval 35">
              <a:extLst>
                <a:ext uri="{FF2B5EF4-FFF2-40B4-BE49-F238E27FC236}">
                  <a16:creationId xmlns:a16="http://schemas.microsoft.com/office/drawing/2014/main" id="{D1917ABA-5833-4D24-B2C7-7BF2A9134AAD}"/>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solidFill>
                  <a:srgbClr val="FFFFFF"/>
                </a:solidFill>
                <a:ea typeface="Segoe UI" pitchFamily="34" charset="0"/>
                <a:cs typeface="Segoe UI" pitchFamily="34" charset="0"/>
              </a:endParaRPr>
            </a:p>
          </p:txBody>
        </p:sp>
      </p:grpSp>
      <p:cxnSp>
        <p:nvCxnSpPr>
          <p:cNvPr id="38" name="Connector: Elbow 37">
            <a:extLst>
              <a:ext uri="{FF2B5EF4-FFF2-40B4-BE49-F238E27FC236}">
                <a16:creationId xmlns:a16="http://schemas.microsoft.com/office/drawing/2014/main" id="{EBFC8941-8C07-4952-A291-B49774D3E415}"/>
              </a:ext>
            </a:extLst>
          </p:cNvPr>
          <p:cNvCxnSpPr>
            <a:stCxn id="29" idx="1"/>
            <a:endCxn id="36" idx="4"/>
          </p:cNvCxnSpPr>
          <p:nvPr/>
        </p:nvCxnSpPr>
        <p:spPr>
          <a:xfrm rot="10800000">
            <a:off x="4890237" y="1842804"/>
            <a:ext cx="1081349" cy="1419746"/>
          </a:xfrm>
          <a:prstGeom prst="bentConnector2">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AE25E3C-F613-4DF4-BF4B-F1A80BD2E022}"/>
              </a:ext>
            </a:extLst>
          </p:cNvPr>
          <p:cNvSpPr txBox="1"/>
          <p:nvPr/>
        </p:nvSpPr>
        <p:spPr>
          <a:xfrm>
            <a:off x="5299315" y="3283949"/>
            <a:ext cx="578685" cy="161583"/>
          </a:xfrm>
          <a:prstGeom prst="rect">
            <a:avLst/>
          </a:prstGeom>
          <a:noFill/>
        </p:spPr>
        <p:txBody>
          <a:bodyPr wrap="none" lIns="0" tIns="0" rIns="0" bIns="0" rtlCol="0">
            <a:spAutoFit/>
          </a:bodyPr>
          <a:lstStyle/>
          <a:p>
            <a:r>
              <a:rPr lang="en-US" sz="1050" i="1" dirty="0"/>
              <a:t>subscribe</a:t>
            </a:r>
          </a:p>
        </p:txBody>
      </p:sp>
      <p:cxnSp>
        <p:nvCxnSpPr>
          <p:cNvPr id="41" name="Connector: Elbow 40">
            <a:extLst>
              <a:ext uri="{FF2B5EF4-FFF2-40B4-BE49-F238E27FC236}">
                <a16:creationId xmlns:a16="http://schemas.microsoft.com/office/drawing/2014/main" id="{425C0E56-738A-4957-8EF0-AEEEF9105E46}"/>
              </a:ext>
            </a:extLst>
          </p:cNvPr>
          <p:cNvCxnSpPr>
            <a:cxnSpLocks/>
            <a:endCxn id="29" idx="0"/>
          </p:cNvCxnSpPr>
          <p:nvPr/>
        </p:nvCxnSpPr>
        <p:spPr>
          <a:xfrm>
            <a:off x="4980127" y="1802473"/>
            <a:ext cx="1307733" cy="1091089"/>
          </a:xfrm>
          <a:prstGeom prst="bentConnector2">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49EF592-0AC4-45E9-A688-9890A6EB4351}"/>
              </a:ext>
            </a:extLst>
          </p:cNvPr>
          <p:cNvSpPr txBox="1"/>
          <p:nvPr/>
        </p:nvSpPr>
        <p:spPr>
          <a:xfrm>
            <a:off x="5660732" y="1810005"/>
            <a:ext cx="548227" cy="161583"/>
          </a:xfrm>
          <a:prstGeom prst="rect">
            <a:avLst/>
          </a:prstGeom>
          <a:noFill/>
        </p:spPr>
        <p:txBody>
          <a:bodyPr wrap="none" lIns="0" tIns="0" rIns="0" bIns="0" rtlCol="0">
            <a:spAutoFit/>
          </a:bodyPr>
          <a:lstStyle/>
          <a:p>
            <a:r>
              <a:rPr lang="en-US" sz="1050" i="1" dirty="0"/>
              <a:t>consume</a:t>
            </a:r>
          </a:p>
        </p:txBody>
      </p:sp>
      <p:sp>
        <p:nvSpPr>
          <p:cNvPr id="52" name="Cylinder 51">
            <a:extLst>
              <a:ext uri="{FF2B5EF4-FFF2-40B4-BE49-F238E27FC236}">
                <a16:creationId xmlns:a16="http://schemas.microsoft.com/office/drawing/2014/main" id="{EE921E52-BFF2-4194-B8A2-290052F93EE4}"/>
              </a:ext>
            </a:extLst>
          </p:cNvPr>
          <p:cNvSpPr/>
          <p:nvPr/>
        </p:nvSpPr>
        <p:spPr>
          <a:xfrm>
            <a:off x="5275548" y="990413"/>
            <a:ext cx="164225" cy="22322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a:p>
        </p:txBody>
      </p:sp>
      <p:sp>
        <p:nvSpPr>
          <p:cNvPr id="53" name="Speech Bubble: Rectangle 52">
            <a:extLst>
              <a:ext uri="{FF2B5EF4-FFF2-40B4-BE49-F238E27FC236}">
                <a16:creationId xmlns:a16="http://schemas.microsoft.com/office/drawing/2014/main" id="{56778EDB-53C8-42FD-B7D3-BC20125481D5}"/>
              </a:ext>
            </a:extLst>
          </p:cNvPr>
          <p:cNvSpPr/>
          <p:nvPr/>
        </p:nvSpPr>
        <p:spPr>
          <a:xfrm>
            <a:off x="5275548" y="621424"/>
            <a:ext cx="856490" cy="178109"/>
          </a:xfrm>
          <a:prstGeom prst="wedgeRectCallout">
            <a:avLst>
              <a:gd name="adj1" fmla="val -39828"/>
              <a:gd name="adj2" fmla="val 15778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topic: names</a:t>
            </a:r>
          </a:p>
        </p:txBody>
      </p:sp>
      <p:sp>
        <p:nvSpPr>
          <p:cNvPr id="54" name="Speech Bubble: Rectangle 53">
            <a:extLst>
              <a:ext uri="{FF2B5EF4-FFF2-40B4-BE49-F238E27FC236}">
                <a16:creationId xmlns:a16="http://schemas.microsoft.com/office/drawing/2014/main" id="{C0C8B2F0-9519-45A0-8BB7-914F3DDFFAEE}"/>
              </a:ext>
            </a:extLst>
          </p:cNvPr>
          <p:cNvSpPr/>
          <p:nvPr/>
        </p:nvSpPr>
        <p:spPr>
          <a:xfrm>
            <a:off x="2106004" y="1559949"/>
            <a:ext cx="1144520" cy="449979"/>
          </a:xfrm>
          <a:prstGeom prst="wedgeRectCallout">
            <a:avLst>
              <a:gd name="adj1" fmla="val 59598"/>
              <a:gd name="adj2" fmla="val 9815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publish to topic names on </a:t>
            </a:r>
            <a:r>
              <a:rPr lang="en-US" sz="800" dirty="0" err="1"/>
              <a:t>pubsub</a:t>
            </a:r>
            <a:r>
              <a:rPr lang="en-US" sz="800" dirty="0"/>
              <a:t> component</a:t>
            </a:r>
          </a:p>
        </p:txBody>
      </p:sp>
      <p:sp>
        <p:nvSpPr>
          <p:cNvPr id="55" name="Speech Bubble: Rectangle 54">
            <a:extLst>
              <a:ext uri="{FF2B5EF4-FFF2-40B4-BE49-F238E27FC236}">
                <a16:creationId xmlns:a16="http://schemas.microsoft.com/office/drawing/2014/main" id="{63218143-3F0C-4A47-AAF6-FD002A7328E8}"/>
              </a:ext>
            </a:extLst>
          </p:cNvPr>
          <p:cNvSpPr/>
          <p:nvPr/>
        </p:nvSpPr>
        <p:spPr>
          <a:xfrm>
            <a:off x="4301402" y="3660860"/>
            <a:ext cx="1144520" cy="449979"/>
          </a:xfrm>
          <a:prstGeom prst="wedgeRectCallout">
            <a:avLst>
              <a:gd name="adj1" fmla="val 19112"/>
              <a:gd name="adj2" fmla="val -13796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subscribe to topic names on </a:t>
            </a:r>
            <a:r>
              <a:rPr lang="en-US" sz="800" dirty="0" err="1"/>
              <a:t>pubsub</a:t>
            </a:r>
            <a:r>
              <a:rPr lang="en-US" sz="800" dirty="0"/>
              <a:t> component</a:t>
            </a:r>
          </a:p>
        </p:txBody>
      </p:sp>
      <p:pic>
        <p:nvPicPr>
          <p:cNvPr id="3" name="Picture 2" descr="Image result for logo kafka">
            <a:extLst>
              <a:ext uri="{FF2B5EF4-FFF2-40B4-BE49-F238E27FC236}">
                <a16:creationId xmlns:a16="http://schemas.microsoft.com/office/drawing/2014/main" id="{FFF6C37A-FA7F-6E47-A33C-8C2CC97B07B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38340" y="1162793"/>
            <a:ext cx="1092153" cy="57408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70D94EC-02A6-DAEB-3A2E-2B7A9FFB7C78}"/>
              </a:ext>
            </a:extLst>
          </p:cNvPr>
          <p:cNvSpPr/>
          <p:nvPr/>
        </p:nvSpPr>
        <p:spPr>
          <a:xfrm>
            <a:off x="2303073" y="3895884"/>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cxnSp>
        <p:nvCxnSpPr>
          <p:cNvPr id="13" name="Connector: Elbow 12">
            <a:extLst>
              <a:ext uri="{FF2B5EF4-FFF2-40B4-BE49-F238E27FC236}">
                <a16:creationId xmlns:a16="http://schemas.microsoft.com/office/drawing/2014/main" id="{ACF1C530-E803-3636-1259-8F7878ECB887}"/>
              </a:ext>
            </a:extLst>
          </p:cNvPr>
          <p:cNvCxnSpPr>
            <a:endCxn id="10" idx="0"/>
          </p:cNvCxnSpPr>
          <p:nvPr/>
        </p:nvCxnSpPr>
        <p:spPr>
          <a:xfrm>
            <a:off x="2218724" y="3520182"/>
            <a:ext cx="293079" cy="375702"/>
          </a:xfrm>
          <a:prstGeom prst="bentConnector2">
            <a:avLst/>
          </a:prstGeom>
          <a:ln>
            <a:prstDash val="dash"/>
            <a:tailEnd type="triangle"/>
          </a:ln>
        </p:spPr>
        <p:style>
          <a:lnRef idx="1">
            <a:schemeClr val="dk1"/>
          </a:lnRef>
          <a:fillRef idx="0">
            <a:schemeClr val="dk1"/>
          </a:fillRef>
          <a:effectRef idx="0">
            <a:schemeClr val="dk1"/>
          </a:effectRef>
          <a:fontRef idx="minor">
            <a:schemeClr val="tx1"/>
          </a:fontRef>
        </p:style>
      </p:cxnSp>
      <p:pic>
        <p:nvPicPr>
          <p:cNvPr id="14" name="Picture 13" descr="Image result for logo kafka">
            <a:extLst>
              <a:ext uri="{FF2B5EF4-FFF2-40B4-BE49-F238E27FC236}">
                <a16:creationId xmlns:a16="http://schemas.microsoft.com/office/drawing/2014/main" id="{67296E48-A33D-6A82-09DD-A98BDC65937B}"/>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63182"/>
          <a:stretch/>
        </p:blipFill>
        <p:spPr bwMode="auto">
          <a:xfrm>
            <a:off x="2318424" y="3863692"/>
            <a:ext cx="402110" cy="574081"/>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F91E3E49-935D-ED89-B3F0-861FD531EFD2}"/>
              </a:ext>
            </a:extLst>
          </p:cNvPr>
          <p:cNvSpPr/>
          <p:nvPr/>
        </p:nvSpPr>
        <p:spPr>
          <a:xfrm>
            <a:off x="8352580" y="4021014"/>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sp>
        <p:nvSpPr>
          <p:cNvPr id="20" name="TextBox 19">
            <a:extLst>
              <a:ext uri="{FF2B5EF4-FFF2-40B4-BE49-F238E27FC236}">
                <a16:creationId xmlns:a16="http://schemas.microsoft.com/office/drawing/2014/main" id="{44E7C4A5-6E8B-B586-0B1B-6EF36599BA80}"/>
              </a:ext>
            </a:extLst>
          </p:cNvPr>
          <p:cNvSpPr txBox="1"/>
          <p:nvPr/>
        </p:nvSpPr>
        <p:spPr>
          <a:xfrm>
            <a:off x="7485866" y="4548796"/>
            <a:ext cx="1417055" cy="123111"/>
          </a:xfrm>
          <a:prstGeom prst="rect">
            <a:avLst/>
          </a:prstGeom>
          <a:noFill/>
        </p:spPr>
        <p:txBody>
          <a:bodyPr wrap="none" lIns="0" tIns="0" rIns="0" bIns="0" rtlCol="0">
            <a:spAutoFit/>
          </a:bodyPr>
          <a:lstStyle/>
          <a:p>
            <a:r>
              <a:rPr lang="en-US" sz="800" i="1" dirty="0" err="1"/>
              <a:t>dapr</a:t>
            </a:r>
            <a:r>
              <a:rPr lang="en-US" sz="800" i="1" dirty="0"/>
              <a:t>-components/</a:t>
            </a:r>
            <a:r>
              <a:rPr lang="en-US" sz="800" i="1" dirty="0" err="1"/>
              <a:t>pubsub.yaml</a:t>
            </a:r>
            <a:endParaRPr lang="en-US" sz="800" i="1" dirty="0"/>
          </a:p>
        </p:txBody>
      </p:sp>
      <p:cxnSp>
        <p:nvCxnSpPr>
          <p:cNvPr id="21" name="Connector: Elbow 20">
            <a:extLst>
              <a:ext uri="{FF2B5EF4-FFF2-40B4-BE49-F238E27FC236}">
                <a16:creationId xmlns:a16="http://schemas.microsoft.com/office/drawing/2014/main" id="{74693E89-F6E7-F8BC-ED8A-3F1DA140E69B}"/>
              </a:ext>
            </a:extLst>
          </p:cNvPr>
          <p:cNvCxnSpPr>
            <a:endCxn id="19" idx="0"/>
          </p:cNvCxnSpPr>
          <p:nvPr/>
        </p:nvCxnSpPr>
        <p:spPr>
          <a:xfrm>
            <a:off x="8268231" y="3645312"/>
            <a:ext cx="293079" cy="375702"/>
          </a:xfrm>
          <a:prstGeom prst="bentConnector2">
            <a:avLst/>
          </a:prstGeom>
          <a:ln>
            <a:prstDash val="dash"/>
            <a:tailEnd type="triangle"/>
          </a:ln>
        </p:spPr>
        <p:style>
          <a:lnRef idx="1">
            <a:schemeClr val="dk1"/>
          </a:lnRef>
          <a:fillRef idx="0">
            <a:schemeClr val="dk1"/>
          </a:fillRef>
          <a:effectRef idx="0">
            <a:schemeClr val="dk1"/>
          </a:effectRef>
          <a:fontRef idx="minor">
            <a:schemeClr val="tx1"/>
          </a:fontRef>
        </p:style>
      </p:cxnSp>
      <p:pic>
        <p:nvPicPr>
          <p:cNvPr id="24" name="Picture 23" descr="Image result for logo kafka">
            <a:extLst>
              <a:ext uri="{FF2B5EF4-FFF2-40B4-BE49-F238E27FC236}">
                <a16:creationId xmlns:a16="http://schemas.microsoft.com/office/drawing/2014/main" id="{25455C61-7045-51D7-49A4-2DD8B36A0EFB}"/>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63182"/>
          <a:stretch/>
        </p:blipFill>
        <p:spPr bwMode="auto">
          <a:xfrm>
            <a:off x="8367931" y="3988822"/>
            <a:ext cx="402110" cy="574081"/>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B669E38F-09A6-C704-9DD0-A542C3090D6F}"/>
              </a:ext>
            </a:extLst>
          </p:cNvPr>
          <p:cNvSpPr txBox="1"/>
          <p:nvPr/>
        </p:nvSpPr>
        <p:spPr>
          <a:xfrm rot="19045846">
            <a:off x="6093216" y="1433073"/>
            <a:ext cx="3534622" cy="369332"/>
          </a:xfrm>
          <a:prstGeom prst="rect">
            <a:avLst/>
          </a:prstGeom>
          <a:solidFill>
            <a:schemeClr val="bg2">
              <a:lumMod val="20000"/>
              <a:lumOff val="80000"/>
            </a:schemeClr>
          </a:solidFill>
        </p:spPr>
        <p:txBody>
          <a:bodyPr wrap="none" lIns="0" tIns="0" rIns="0" bIns="0" rtlCol="0">
            <a:spAutoFit/>
          </a:bodyPr>
          <a:lstStyle/>
          <a:p>
            <a:r>
              <a:rPr lang="en-US" sz="800" b="0" i="0" dirty="0" err="1">
                <a:solidFill>
                  <a:srgbClr val="000000"/>
                </a:solidFill>
                <a:effectLst/>
                <a:latin typeface="Consolas" panose="020B0609020204030204" pitchFamily="49" charset="0"/>
              </a:rPr>
              <a:t>dapr</a:t>
            </a:r>
            <a:r>
              <a:rPr lang="en-US" sz="800" b="0" i="0" dirty="0">
                <a:solidFill>
                  <a:srgbClr val="000000"/>
                </a:solidFill>
                <a:effectLst/>
                <a:latin typeface="Consolas" panose="020B0609020204030204" pitchFamily="49" charset="0"/>
              </a:rPr>
              <a:t> run --app-port 8080 --app-id name-processor </a:t>
            </a:r>
          </a:p>
          <a:p>
            <a:r>
              <a:rPr lang="en-US" sz="800" b="0" i="0" dirty="0">
                <a:solidFill>
                  <a:srgbClr val="000000"/>
                </a:solidFill>
                <a:effectLst/>
                <a:latin typeface="Consolas" panose="020B0609020204030204" pitchFamily="49" charset="0"/>
              </a:rPr>
              <a:t>--components-path ../</a:t>
            </a:r>
            <a:r>
              <a:rPr lang="en-US" sz="800" b="0" i="0" dirty="0" err="1">
                <a:solidFill>
                  <a:srgbClr val="000000"/>
                </a:solidFill>
                <a:effectLst/>
                <a:latin typeface="Consolas" panose="020B0609020204030204" pitchFamily="49" charset="0"/>
              </a:rPr>
              <a:t>dapr</a:t>
            </a:r>
            <a:r>
              <a:rPr lang="en-US" sz="800" b="0" i="0" dirty="0">
                <a:solidFill>
                  <a:srgbClr val="000000"/>
                </a:solidFill>
                <a:effectLst/>
                <a:latin typeface="Consolas" panose="020B0609020204030204" pitchFamily="49" charset="0"/>
              </a:rPr>
              <a:t>-components </a:t>
            </a:r>
          </a:p>
          <a:p>
            <a:r>
              <a:rPr lang="en-US" sz="800" b="0" i="0" dirty="0">
                <a:solidFill>
                  <a:srgbClr val="000000"/>
                </a:solidFill>
                <a:effectLst/>
                <a:latin typeface="Consolas" panose="020B0609020204030204" pitchFamily="49" charset="0"/>
              </a:rPr>
              <a:t>-- java -jar target/NameConsumerAndProcessor-0.0.1-SNAPSHOT.jar</a:t>
            </a:r>
            <a:endParaRPr lang="nl-NL" sz="600" b="0" dirty="0">
              <a:solidFill>
                <a:srgbClr val="000000"/>
              </a:solidFill>
              <a:effectLst/>
              <a:latin typeface="Consolas" panose="020B0609020204030204" pitchFamily="49" charset="0"/>
            </a:endParaRPr>
          </a:p>
        </p:txBody>
      </p:sp>
      <p:sp>
        <p:nvSpPr>
          <p:cNvPr id="31" name="Rectangle 30">
            <a:extLst>
              <a:ext uri="{FF2B5EF4-FFF2-40B4-BE49-F238E27FC236}">
                <a16:creationId xmlns:a16="http://schemas.microsoft.com/office/drawing/2014/main" id="{114D9F0D-44F8-A29D-5D5A-85D3187C2F5B}"/>
              </a:ext>
            </a:extLst>
          </p:cNvPr>
          <p:cNvSpPr/>
          <p:nvPr/>
        </p:nvSpPr>
        <p:spPr>
          <a:xfrm>
            <a:off x="5848672" y="2471366"/>
            <a:ext cx="3241901" cy="2317019"/>
          </a:xfrm>
          <a:prstGeom prst="rect">
            <a:avLst/>
          </a:prstGeom>
          <a:noFill/>
          <a:ln>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7" name="Speech Bubble: Rectangle 36">
            <a:extLst>
              <a:ext uri="{FF2B5EF4-FFF2-40B4-BE49-F238E27FC236}">
                <a16:creationId xmlns:a16="http://schemas.microsoft.com/office/drawing/2014/main" id="{F4CD4CD8-A253-2E2B-11E1-4F1097DA3E79}"/>
              </a:ext>
            </a:extLst>
          </p:cNvPr>
          <p:cNvSpPr/>
          <p:nvPr/>
        </p:nvSpPr>
        <p:spPr>
          <a:xfrm>
            <a:off x="5043837" y="2271250"/>
            <a:ext cx="726614" cy="569510"/>
          </a:xfrm>
          <a:prstGeom prst="wedgeRectCallout">
            <a:avLst>
              <a:gd name="adj1" fmla="val 21994"/>
              <a:gd name="adj2" fmla="val -13061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consume messages from topic names</a:t>
            </a:r>
          </a:p>
        </p:txBody>
      </p:sp>
      <p:sp>
        <p:nvSpPr>
          <p:cNvPr id="40" name="Arrow: Right 39">
            <a:extLst>
              <a:ext uri="{FF2B5EF4-FFF2-40B4-BE49-F238E27FC236}">
                <a16:creationId xmlns:a16="http://schemas.microsoft.com/office/drawing/2014/main" id="{FB118A5D-4191-6C2C-85BB-80D1A724A9BC}"/>
              </a:ext>
            </a:extLst>
          </p:cNvPr>
          <p:cNvSpPr/>
          <p:nvPr/>
        </p:nvSpPr>
        <p:spPr>
          <a:xfrm rot="8051079">
            <a:off x="6452522" y="2762572"/>
            <a:ext cx="165796" cy="308133"/>
          </a:xfrm>
          <a:prstGeom prst="rightArrow">
            <a:avLst/>
          </a:prstGeom>
          <a:solidFill>
            <a:srgbClr val="EBEB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4F36CD3-C065-A12E-16C8-32233A503C16}"/>
              </a:ext>
            </a:extLst>
          </p:cNvPr>
          <p:cNvSpPr txBox="1"/>
          <p:nvPr/>
        </p:nvSpPr>
        <p:spPr>
          <a:xfrm rot="2058527">
            <a:off x="-43327" y="1782506"/>
            <a:ext cx="3270126" cy="415498"/>
          </a:xfrm>
          <a:prstGeom prst="rect">
            <a:avLst/>
          </a:prstGeom>
          <a:solidFill>
            <a:schemeClr val="bg2">
              <a:lumMod val="20000"/>
              <a:lumOff val="80000"/>
            </a:schemeClr>
          </a:solidFill>
        </p:spPr>
        <p:txBody>
          <a:bodyPr wrap="none" lIns="0" tIns="0" rIns="0" bIns="0" rtlCol="0">
            <a:spAutoFit/>
          </a:bodyPr>
          <a:lstStyle/>
          <a:p>
            <a:pPr algn="r"/>
            <a:r>
              <a:rPr lang="nl-NL" sz="900" b="0" dirty="0" err="1">
                <a:solidFill>
                  <a:srgbClr val="000000"/>
                </a:solidFill>
                <a:effectLst/>
                <a:latin typeface="Consolas" panose="020B0609020204030204" pitchFamily="49" charset="0"/>
              </a:rPr>
              <a:t>dapr</a:t>
            </a:r>
            <a:r>
              <a:rPr lang="nl-NL" sz="900" b="0" dirty="0">
                <a:solidFill>
                  <a:srgbClr val="000000"/>
                </a:solidFill>
                <a:effectLst/>
                <a:latin typeface="Consolas" panose="020B0609020204030204" pitchFamily="49" charset="0"/>
              </a:rPr>
              <a:t> run --app-</a:t>
            </a:r>
            <a:r>
              <a:rPr lang="nl-NL" sz="900" b="0" dirty="0" err="1">
                <a:solidFill>
                  <a:srgbClr val="000000"/>
                </a:solidFill>
                <a:effectLst/>
                <a:latin typeface="Consolas" panose="020B0609020204030204" pitchFamily="49" charset="0"/>
              </a:rPr>
              <a:t>id</a:t>
            </a:r>
            <a:r>
              <a:rPr lang="nl-NL" sz="900" b="0" dirty="0">
                <a:solidFill>
                  <a:srgbClr val="000000"/>
                </a:solidFill>
                <a:effectLst/>
                <a:latin typeface="Consolas" panose="020B0609020204030204" pitchFamily="49" charset="0"/>
              </a:rPr>
              <a:t> </a:t>
            </a:r>
            <a:r>
              <a:rPr lang="nl-NL" sz="900" b="0" dirty="0" err="1">
                <a:solidFill>
                  <a:srgbClr val="000000"/>
                </a:solidFill>
                <a:effectLst/>
                <a:latin typeface="Consolas" panose="020B0609020204030204" pitchFamily="49" charset="0"/>
              </a:rPr>
              <a:t>greeter</a:t>
            </a:r>
            <a:r>
              <a:rPr lang="nl-NL" sz="900" b="0" dirty="0">
                <a:solidFill>
                  <a:srgbClr val="000000"/>
                </a:solidFill>
                <a:effectLst/>
                <a:latin typeface="Consolas" panose="020B0609020204030204" pitchFamily="49" charset="0"/>
              </a:rPr>
              <a:t> --app-port $APP_PORT</a:t>
            </a:r>
          </a:p>
          <a:p>
            <a:pPr algn="r"/>
            <a:r>
              <a:rPr lang="nl-NL" sz="900" b="0" dirty="0">
                <a:solidFill>
                  <a:srgbClr val="000000"/>
                </a:solidFill>
                <a:effectLst/>
                <a:latin typeface="Consolas" panose="020B0609020204030204" pitchFamily="49" charset="0"/>
              </a:rPr>
              <a:t> --</a:t>
            </a:r>
            <a:r>
              <a:rPr lang="nl-NL" sz="900" b="0" dirty="0" err="1">
                <a:solidFill>
                  <a:srgbClr val="000000"/>
                </a:solidFill>
                <a:effectLst/>
                <a:latin typeface="Consolas" panose="020B0609020204030204" pitchFamily="49" charset="0"/>
              </a:rPr>
              <a:t>dapr</a:t>
            </a:r>
            <a:r>
              <a:rPr lang="nl-NL" sz="900" b="0" dirty="0">
                <a:solidFill>
                  <a:srgbClr val="000000"/>
                </a:solidFill>
                <a:effectLst/>
                <a:latin typeface="Consolas" panose="020B0609020204030204" pitchFamily="49" charset="0"/>
              </a:rPr>
              <a:t>-http-port $DAPR_HTTP_PORT </a:t>
            </a:r>
            <a:br>
              <a:rPr lang="nl-NL" sz="900" b="0" dirty="0">
                <a:solidFill>
                  <a:srgbClr val="000000"/>
                </a:solidFill>
                <a:effectLst/>
                <a:latin typeface="Consolas" panose="020B0609020204030204" pitchFamily="49" charset="0"/>
              </a:rPr>
            </a:br>
            <a:r>
              <a:rPr lang="nl-NL" sz="900" b="0" dirty="0">
                <a:solidFill>
                  <a:srgbClr val="000000"/>
                </a:solidFill>
                <a:effectLst/>
                <a:latin typeface="Consolas" panose="020B0609020204030204" pitchFamily="49" charset="0"/>
              </a:rPr>
              <a:t>--components-</a:t>
            </a:r>
            <a:r>
              <a:rPr lang="nl-NL" sz="900" b="0" dirty="0" err="1">
                <a:solidFill>
                  <a:srgbClr val="000000"/>
                </a:solidFill>
                <a:effectLst/>
                <a:latin typeface="Consolas" panose="020B0609020204030204" pitchFamily="49" charset="0"/>
              </a:rPr>
              <a:t>path</a:t>
            </a:r>
            <a:r>
              <a:rPr lang="nl-NL" sz="900" b="0" dirty="0">
                <a:solidFill>
                  <a:srgbClr val="000000"/>
                </a:solidFill>
                <a:effectLst/>
                <a:latin typeface="Consolas" panose="020B0609020204030204" pitchFamily="49" charset="0"/>
              </a:rPr>
              <a:t> </a:t>
            </a:r>
            <a:r>
              <a:rPr lang="nl-NL" sz="900" b="0" dirty="0" err="1">
                <a:solidFill>
                  <a:srgbClr val="000000"/>
                </a:solidFill>
                <a:effectLst/>
                <a:latin typeface="Consolas" panose="020B0609020204030204" pitchFamily="49" charset="0"/>
              </a:rPr>
              <a:t>dapr-components</a:t>
            </a:r>
            <a:r>
              <a:rPr lang="nl-NL" sz="900" b="0" dirty="0">
                <a:solidFill>
                  <a:srgbClr val="000000"/>
                </a:solidFill>
                <a:effectLst/>
                <a:latin typeface="Consolas" panose="020B0609020204030204" pitchFamily="49" charset="0"/>
              </a:rPr>
              <a:t> node front-app.js</a:t>
            </a:r>
          </a:p>
        </p:txBody>
      </p:sp>
      <p:sp>
        <p:nvSpPr>
          <p:cNvPr id="44" name="Arrow: Right 43">
            <a:extLst>
              <a:ext uri="{FF2B5EF4-FFF2-40B4-BE49-F238E27FC236}">
                <a16:creationId xmlns:a16="http://schemas.microsoft.com/office/drawing/2014/main" id="{612DD645-0B54-8FEF-816B-F67C3101FC59}"/>
              </a:ext>
            </a:extLst>
          </p:cNvPr>
          <p:cNvSpPr/>
          <p:nvPr/>
        </p:nvSpPr>
        <p:spPr>
          <a:xfrm rot="2515830">
            <a:off x="2949067" y="2804508"/>
            <a:ext cx="165796" cy="308133"/>
          </a:xfrm>
          <a:prstGeom prst="rightArrow">
            <a:avLst/>
          </a:prstGeom>
          <a:solidFill>
            <a:srgbClr val="EBEB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5" name="Rectangle 44">
            <a:extLst>
              <a:ext uri="{FF2B5EF4-FFF2-40B4-BE49-F238E27FC236}">
                <a16:creationId xmlns:a16="http://schemas.microsoft.com/office/drawing/2014/main" id="{87E8ADFB-67FE-FC80-098C-DE1ED0018988}"/>
              </a:ext>
            </a:extLst>
          </p:cNvPr>
          <p:cNvSpPr/>
          <p:nvPr/>
        </p:nvSpPr>
        <p:spPr>
          <a:xfrm>
            <a:off x="868785" y="2470222"/>
            <a:ext cx="3241901" cy="2317019"/>
          </a:xfrm>
          <a:prstGeom prst="rect">
            <a:avLst/>
          </a:prstGeom>
          <a:noFill/>
          <a:ln>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6" name="TextBox 45">
            <a:extLst>
              <a:ext uri="{FF2B5EF4-FFF2-40B4-BE49-F238E27FC236}">
                <a16:creationId xmlns:a16="http://schemas.microsoft.com/office/drawing/2014/main" id="{344EED4F-F0A3-2784-E824-425C25A20CCA}"/>
              </a:ext>
            </a:extLst>
          </p:cNvPr>
          <p:cNvSpPr txBox="1"/>
          <p:nvPr/>
        </p:nvSpPr>
        <p:spPr>
          <a:xfrm>
            <a:off x="1745506" y="4429503"/>
            <a:ext cx="1417055" cy="123111"/>
          </a:xfrm>
          <a:prstGeom prst="rect">
            <a:avLst/>
          </a:prstGeom>
          <a:noFill/>
        </p:spPr>
        <p:txBody>
          <a:bodyPr wrap="none" lIns="0" tIns="0" rIns="0" bIns="0" rtlCol="0">
            <a:spAutoFit/>
          </a:bodyPr>
          <a:lstStyle/>
          <a:p>
            <a:r>
              <a:rPr lang="en-US" sz="800" i="1" dirty="0" err="1"/>
              <a:t>dapr</a:t>
            </a:r>
            <a:r>
              <a:rPr lang="en-US" sz="800" i="1" dirty="0"/>
              <a:t>-components/</a:t>
            </a:r>
            <a:r>
              <a:rPr lang="en-US" sz="800" i="1" dirty="0" err="1"/>
              <a:t>pubsub.yaml</a:t>
            </a:r>
            <a:endParaRPr lang="en-US" sz="800" i="1" dirty="0"/>
          </a:p>
        </p:txBody>
      </p:sp>
      <p:pic>
        <p:nvPicPr>
          <p:cNvPr id="11" name="Picture 4" descr="Logos and Graphics | Node.js">
            <a:extLst>
              <a:ext uri="{FF2B5EF4-FFF2-40B4-BE49-F238E27FC236}">
                <a16:creationId xmlns:a16="http://schemas.microsoft.com/office/drawing/2014/main" id="{AC438508-94A8-162A-7E53-D476C74D2E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98340" y="3309751"/>
            <a:ext cx="610303" cy="3458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0BF686D2-E0B5-7457-2266-F4C56F3D9C6E}"/>
              </a:ext>
            </a:extLst>
          </p:cNvPr>
          <p:cNvPicPr>
            <a:picLocks noChangeAspect="1"/>
          </p:cNvPicPr>
          <p:nvPr/>
        </p:nvPicPr>
        <p:blipFill>
          <a:blip r:embed="rId10"/>
          <a:stretch>
            <a:fillRect/>
          </a:stretch>
        </p:blipFill>
        <p:spPr>
          <a:xfrm>
            <a:off x="7347601" y="3442952"/>
            <a:ext cx="676018" cy="370387"/>
          </a:xfrm>
          <a:prstGeom prst="rect">
            <a:avLst/>
          </a:prstGeom>
        </p:spPr>
      </p:pic>
    </p:spTree>
    <p:extLst>
      <p:ext uri="{BB962C8B-B14F-4D97-AF65-F5344CB8AC3E}">
        <p14:creationId xmlns:p14="http://schemas.microsoft.com/office/powerpoint/2010/main" val="2199733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E0920C2A-7019-4280-4C33-8D6D00F1D19F}"/>
              </a:ext>
            </a:extLst>
          </p:cNvPr>
          <p:cNvGrpSpPr/>
          <p:nvPr/>
        </p:nvGrpSpPr>
        <p:grpSpPr>
          <a:xfrm>
            <a:off x="3196590" y="600799"/>
            <a:ext cx="5012267" cy="859376"/>
            <a:chOff x="6811508" y="3092752"/>
            <a:chExt cx="5012267" cy="859376"/>
          </a:xfrm>
        </p:grpSpPr>
        <p:sp>
          <p:nvSpPr>
            <p:cNvPr id="17" name="Rounded Rectangle 5">
              <a:extLst>
                <a:ext uri="{FF2B5EF4-FFF2-40B4-BE49-F238E27FC236}">
                  <a16:creationId xmlns:a16="http://schemas.microsoft.com/office/drawing/2014/main" id="{65A7F306-F900-7254-D2CB-52DD9572CCDF}"/>
                </a:ext>
              </a:extLst>
            </p:cNvPr>
            <p:cNvSpPr/>
            <p:nvPr/>
          </p:nvSpPr>
          <p:spPr bwMode="auto">
            <a:xfrm>
              <a:off x="6811508" y="3092752"/>
              <a:ext cx="5012267"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Bindings</a:t>
              </a:r>
            </a:p>
            <a:p>
              <a:pPr marL="0" marR="0" lvl="0" indent="0" defTabSz="932472" rtl="0" eaLnBrk="1" fontAlgn="base" latinLnBrk="0" hangingPunct="1">
                <a:lnSpc>
                  <a:spcPct val="100000"/>
                </a:lnSpc>
                <a:spcBef>
                  <a:spcPct val="0"/>
                </a:spcBef>
                <a:spcAft>
                  <a:spcPct val="0"/>
                </a:spcAft>
                <a:buClrTx/>
                <a:buSzTx/>
                <a:buFontTx/>
                <a:buNone/>
                <a:tabLst/>
                <a:defRPr/>
              </a:pPr>
              <a:r>
                <a:rPr lang="en-US" sz="1600">
                  <a:solidFill>
                    <a:srgbClr val="000000"/>
                  </a:solidFill>
                  <a:latin typeface="Segoe UI Semibold"/>
                </a:rPr>
                <a:t>&amp; Triggers</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18" name="Group 17">
              <a:extLst>
                <a:ext uri="{FF2B5EF4-FFF2-40B4-BE49-F238E27FC236}">
                  <a16:creationId xmlns:a16="http://schemas.microsoft.com/office/drawing/2014/main" id="{B7781B66-895F-48DA-5361-C1AC307EA72F}"/>
                </a:ext>
              </a:extLst>
            </p:cNvPr>
            <p:cNvGrpSpPr/>
            <p:nvPr/>
          </p:nvGrpSpPr>
          <p:grpSpPr>
            <a:xfrm>
              <a:off x="9271327" y="3226954"/>
              <a:ext cx="1739117" cy="613302"/>
              <a:chOff x="9271327" y="3226954"/>
              <a:chExt cx="1739117" cy="613302"/>
            </a:xfrm>
          </p:grpSpPr>
          <p:grpSp>
            <p:nvGrpSpPr>
              <p:cNvPr id="47" name="Group 46">
                <a:extLst>
                  <a:ext uri="{FF2B5EF4-FFF2-40B4-BE49-F238E27FC236}">
                    <a16:creationId xmlns:a16="http://schemas.microsoft.com/office/drawing/2014/main" id="{C6D4C632-75C0-A4C3-A933-30FF43478B06}"/>
                  </a:ext>
                </a:extLst>
              </p:cNvPr>
              <p:cNvGrpSpPr/>
              <p:nvPr/>
            </p:nvGrpSpPr>
            <p:grpSpPr>
              <a:xfrm>
                <a:off x="9951671" y="3226954"/>
                <a:ext cx="362279" cy="613302"/>
                <a:chOff x="11187129" y="3284711"/>
                <a:chExt cx="362279" cy="613302"/>
              </a:xfrm>
            </p:grpSpPr>
            <p:sp>
              <p:nvSpPr>
                <p:cNvPr id="64" name="TextBox 63">
                  <a:extLst>
                    <a:ext uri="{FF2B5EF4-FFF2-40B4-BE49-F238E27FC236}">
                      <a16:creationId xmlns:a16="http://schemas.microsoft.com/office/drawing/2014/main" id="{35DE076A-F7BB-1B47-BB17-EBF38AFE7225}"/>
                    </a:ext>
                  </a:extLst>
                </p:cNvPr>
                <p:cNvSpPr txBox="1"/>
                <p:nvPr/>
              </p:nvSpPr>
              <p:spPr>
                <a:xfrm>
                  <a:off x="11187129" y="3651792"/>
                  <a:ext cx="362279"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GCP</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Storage</a:t>
                  </a:r>
                </a:p>
              </p:txBody>
            </p:sp>
            <p:pic>
              <p:nvPicPr>
                <p:cNvPr id="65" name="Picture 64">
                  <a:extLst>
                    <a:ext uri="{FF2B5EF4-FFF2-40B4-BE49-F238E27FC236}">
                      <a16:creationId xmlns:a16="http://schemas.microsoft.com/office/drawing/2014/main" id="{9FA07B18-A711-9682-2905-02AC7A56FA9A}"/>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11192077" y="3284711"/>
                  <a:ext cx="352382" cy="352382"/>
                </a:xfrm>
                <a:prstGeom prst="rect">
                  <a:avLst/>
                </a:prstGeom>
              </p:spPr>
            </p:pic>
          </p:grpSp>
          <p:grpSp>
            <p:nvGrpSpPr>
              <p:cNvPr id="50" name="Group 49">
                <a:extLst>
                  <a:ext uri="{FF2B5EF4-FFF2-40B4-BE49-F238E27FC236}">
                    <a16:creationId xmlns:a16="http://schemas.microsoft.com/office/drawing/2014/main" id="{E5745599-4177-3F9E-3A67-136A09AB8566}"/>
                  </a:ext>
                </a:extLst>
              </p:cNvPr>
              <p:cNvGrpSpPr/>
              <p:nvPr/>
            </p:nvGrpSpPr>
            <p:grpSpPr>
              <a:xfrm>
                <a:off x="9271327" y="3231132"/>
                <a:ext cx="362279" cy="601615"/>
                <a:chOff x="9403298" y="3296398"/>
                <a:chExt cx="362279" cy="601615"/>
              </a:xfrm>
            </p:grpSpPr>
            <p:sp>
              <p:nvSpPr>
                <p:cNvPr id="58" name="TextBox 57">
                  <a:extLst>
                    <a:ext uri="{FF2B5EF4-FFF2-40B4-BE49-F238E27FC236}">
                      <a16:creationId xmlns:a16="http://schemas.microsoft.com/office/drawing/2014/main" id="{BBCDB68D-4BEB-21B8-54D4-E98EC5546219}"/>
                    </a:ext>
                  </a:extLst>
                </p:cNvPr>
                <p:cNvSpPr txBox="1"/>
                <p:nvPr/>
              </p:nvSpPr>
              <p:spPr>
                <a:xfrm>
                  <a:off x="9403298" y="3651792"/>
                  <a:ext cx="362279"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Storage</a:t>
                  </a:r>
                </a:p>
              </p:txBody>
            </p:sp>
            <p:pic>
              <p:nvPicPr>
                <p:cNvPr id="59" name="Graphic 58">
                  <a:extLst>
                    <a:ext uri="{FF2B5EF4-FFF2-40B4-BE49-F238E27FC236}">
                      <a16:creationId xmlns:a16="http://schemas.microsoft.com/office/drawing/2014/main" id="{2307EAA5-8A02-0D02-381C-6A7AB2ABE38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9418110" y="3296398"/>
                  <a:ext cx="332652" cy="332652"/>
                </a:xfrm>
                <a:prstGeom prst="rect">
                  <a:avLst/>
                </a:prstGeom>
              </p:spPr>
            </p:pic>
          </p:grpSp>
          <p:grpSp>
            <p:nvGrpSpPr>
              <p:cNvPr id="51" name="Group 50">
                <a:extLst>
                  <a:ext uri="{FF2B5EF4-FFF2-40B4-BE49-F238E27FC236}">
                    <a16:creationId xmlns:a16="http://schemas.microsoft.com/office/drawing/2014/main" id="{4B6AFDCA-2C39-BED5-6942-9FE00E0BB348}"/>
                  </a:ext>
                </a:extLst>
              </p:cNvPr>
              <p:cNvGrpSpPr/>
              <p:nvPr/>
            </p:nvGrpSpPr>
            <p:grpSpPr>
              <a:xfrm>
                <a:off x="10568255" y="3256851"/>
                <a:ext cx="442189" cy="538873"/>
                <a:chOff x="8698105" y="3297585"/>
                <a:chExt cx="442189" cy="538873"/>
              </a:xfrm>
            </p:grpSpPr>
            <p:pic>
              <p:nvPicPr>
                <p:cNvPr id="56" name="Picture 6">
                  <a:extLst>
                    <a:ext uri="{FF2B5EF4-FFF2-40B4-BE49-F238E27FC236}">
                      <a16:creationId xmlns:a16="http://schemas.microsoft.com/office/drawing/2014/main" id="{917BA843-AC3C-8B9F-3BCC-813571B8975F}"/>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p:blipFill>
              <p:spPr bwMode="auto">
                <a:xfrm>
                  <a:off x="8698105" y="3297585"/>
                  <a:ext cx="442189" cy="331465"/>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3179D89E-030A-A71A-6675-B03E2529953E}"/>
                    </a:ext>
                  </a:extLst>
                </p:cNvPr>
                <p:cNvSpPr txBox="1"/>
                <p:nvPr/>
              </p:nvSpPr>
              <p:spPr>
                <a:xfrm>
                  <a:off x="8781341" y="3713347"/>
                  <a:ext cx="275717" cy="12311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Twilio</a:t>
                  </a:r>
                </a:p>
              </p:txBody>
            </p:sp>
          </p:grpSp>
        </p:grpSp>
      </p:grpSp>
      <p:sp>
        <p:nvSpPr>
          <p:cNvPr id="4" name="Footer Placeholder 3">
            <a:extLst>
              <a:ext uri="{FF2B5EF4-FFF2-40B4-BE49-F238E27FC236}">
                <a16:creationId xmlns:a16="http://schemas.microsoft.com/office/drawing/2014/main" id="{77389C4D-9F2F-4CA4-8BF4-735FB458A914}"/>
              </a:ext>
            </a:extLst>
          </p:cNvPr>
          <p:cNvSpPr>
            <a:spLocks noGrp="1"/>
          </p:cNvSpPr>
          <p:nvPr>
            <p:ph type="ftr" sz="quarter" idx="11"/>
          </p:nvPr>
        </p:nvSpPr>
        <p:spPr/>
        <p:txBody>
          <a:bodyPr/>
          <a:lstStyle/>
          <a:p>
            <a:r>
              <a:rPr lang="en-US" sz="500"/>
              <a:t>Microservices in real life – with Node &amp; Dapr.io</a:t>
            </a:r>
            <a:endParaRPr lang="nl-NL" sz="500"/>
          </a:p>
        </p:txBody>
      </p:sp>
      <p:grpSp>
        <p:nvGrpSpPr>
          <p:cNvPr id="5" name="!!AppA">
            <a:extLst>
              <a:ext uri="{FF2B5EF4-FFF2-40B4-BE49-F238E27FC236}">
                <a16:creationId xmlns:a16="http://schemas.microsoft.com/office/drawing/2014/main" id="{D31756B6-F7E0-4489-B989-E3D713F21753}"/>
              </a:ext>
            </a:extLst>
          </p:cNvPr>
          <p:cNvGrpSpPr/>
          <p:nvPr/>
        </p:nvGrpSpPr>
        <p:grpSpPr>
          <a:xfrm>
            <a:off x="1029157" y="2530667"/>
            <a:ext cx="1249849" cy="1458155"/>
            <a:chOff x="3444424" y="1954650"/>
            <a:chExt cx="1400542" cy="1633964"/>
          </a:xfrm>
        </p:grpSpPr>
        <p:pic>
          <p:nvPicPr>
            <p:cNvPr id="6" name="Graphic 5">
              <a:extLst>
                <a:ext uri="{FF2B5EF4-FFF2-40B4-BE49-F238E27FC236}">
                  <a16:creationId xmlns:a16="http://schemas.microsoft.com/office/drawing/2014/main" id="{DD039538-8D77-43EC-B561-829939271911}"/>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444424" y="1954650"/>
              <a:ext cx="1400542" cy="1633964"/>
            </a:xfrm>
            <a:prstGeom prst="rect">
              <a:avLst/>
            </a:prstGeom>
          </p:spPr>
        </p:pic>
        <p:sp>
          <p:nvSpPr>
            <p:cNvPr id="7" name="TextBox 6">
              <a:extLst>
                <a:ext uri="{FF2B5EF4-FFF2-40B4-BE49-F238E27FC236}">
                  <a16:creationId xmlns:a16="http://schemas.microsoft.com/office/drawing/2014/main" id="{DC82F0FB-8A68-4372-A07B-C80DEAAEDABD}"/>
                </a:ext>
              </a:extLst>
            </p:cNvPr>
            <p:cNvSpPr txBox="1"/>
            <p:nvPr/>
          </p:nvSpPr>
          <p:spPr>
            <a:xfrm>
              <a:off x="3608943" y="2525411"/>
              <a:ext cx="1002323" cy="241420"/>
            </a:xfrm>
            <a:prstGeom prst="rect">
              <a:avLst/>
            </a:prstGeom>
            <a:noFill/>
          </p:spPr>
          <p:txBody>
            <a:bodyPr wrap="none" lIns="0" tIns="0" rIns="0" bIns="0" rtlCol="0">
              <a:spAutoFit/>
            </a:bodyPr>
            <a:lstStyle/>
            <a:p>
              <a:pPr algn="ctr"/>
              <a:r>
                <a:rPr lang="en-US" sz="1400" dirty="0">
                  <a:solidFill>
                    <a:schemeClr val="bg1"/>
                  </a:solidFill>
                  <a:latin typeface="+mj-lt"/>
                </a:rPr>
                <a:t>front-app.js</a:t>
              </a:r>
            </a:p>
          </p:txBody>
        </p:sp>
      </p:grpSp>
      <p:cxnSp>
        <p:nvCxnSpPr>
          <p:cNvPr id="8" name="Straight Arrow Connector 7">
            <a:extLst>
              <a:ext uri="{FF2B5EF4-FFF2-40B4-BE49-F238E27FC236}">
                <a16:creationId xmlns:a16="http://schemas.microsoft.com/office/drawing/2014/main" id="{868CB5D4-47AD-42D4-BF32-8BD91AC5B241}"/>
              </a:ext>
            </a:extLst>
          </p:cNvPr>
          <p:cNvCxnSpPr>
            <a:cxnSpLocks/>
          </p:cNvCxnSpPr>
          <p:nvPr/>
        </p:nvCxnSpPr>
        <p:spPr>
          <a:xfrm>
            <a:off x="2233285" y="3259744"/>
            <a:ext cx="795757" cy="1"/>
          </a:xfrm>
          <a:prstGeom prst="straightConnector1">
            <a:avLst/>
          </a:prstGeom>
          <a:ln w="28575">
            <a:solidFill>
              <a:srgbClr val="20219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B13808CD-7D28-4F7B-BDEB-2EB9D26F2B1E}"/>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074762" y="2890757"/>
            <a:ext cx="632550" cy="737975"/>
          </a:xfrm>
          <a:prstGeom prst="rect">
            <a:avLst/>
          </a:prstGeom>
          <a:effectLst>
            <a:outerShdw blurRad="50800" dist="25400" dir="13500000" algn="br" rotWithShape="0">
              <a:prstClr val="black">
                <a:alpha val="40000"/>
              </a:prstClr>
            </a:outerShdw>
          </a:effectLst>
        </p:spPr>
      </p:pic>
      <p:cxnSp>
        <p:nvCxnSpPr>
          <p:cNvPr id="23" name="Connector: Elbow 22">
            <a:extLst>
              <a:ext uri="{FF2B5EF4-FFF2-40B4-BE49-F238E27FC236}">
                <a16:creationId xmlns:a16="http://schemas.microsoft.com/office/drawing/2014/main" id="{3360FA42-6B93-4954-89FA-FFEB8D9421D9}"/>
              </a:ext>
            </a:extLst>
          </p:cNvPr>
          <p:cNvCxnSpPr>
            <a:cxnSpLocks/>
            <a:stCxn id="9" idx="0"/>
            <a:endCxn id="35" idx="3"/>
          </p:cNvCxnSpPr>
          <p:nvPr/>
        </p:nvCxnSpPr>
        <p:spPr>
          <a:xfrm rot="5400000" flipH="1" flipV="1">
            <a:off x="3543235" y="1650275"/>
            <a:ext cx="1088284" cy="1392681"/>
          </a:xfrm>
          <a:prstGeom prst="bentConnector4">
            <a:avLst>
              <a:gd name="adj1" fmla="val 45214"/>
              <a:gd name="adj2" fmla="val -128"/>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25" name="!!AppA">
            <a:extLst>
              <a:ext uri="{FF2B5EF4-FFF2-40B4-BE49-F238E27FC236}">
                <a16:creationId xmlns:a16="http://schemas.microsoft.com/office/drawing/2014/main" id="{BF383062-B30D-483F-AE59-598490E5CF83}"/>
              </a:ext>
            </a:extLst>
          </p:cNvPr>
          <p:cNvGrpSpPr/>
          <p:nvPr/>
        </p:nvGrpSpPr>
        <p:grpSpPr>
          <a:xfrm>
            <a:off x="7093360" y="2697556"/>
            <a:ext cx="1249849" cy="1458155"/>
            <a:chOff x="3444424" y="1954650"/>
            <a:chExt cx="1400542" cy="1633964"/>
          </a:xfrm>
        </p:grpSpPr>
        <p:pic>
          <p:nvPicPr>
            <p:cNvPr id="26" name="Graphic 25">
              <a:extLst>
                <a:ext uri="{FF2B5EF4-FFF2-40B4-BE49-F238E27FC236}">
                  <a16:creationId xmlns:a16="http://schemas.microsoft.com/office/drawing/2014/main" id="{3E7FF804-9CFA-41AE-A069-4B058CA9B7C8}"/>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444424" y="1954650"/>
              <a:ext cx="1400542" cy="1633964"/>
            </a:xfrm>
            <a:prstGeom prst="rect">
              <a:avLst/>
            </a:prstGeom>
          </p:spPr>
        </p:pic>
        <p:sp>
          <p:nvSpPr>
            <p:cNvPr id="27" name="TextBox 26">
              <a:extLst>
                <a:ext uri="{FF2B5EF4-FFF2-40B4-BE49-F238E27FC236}">
                  <a16:creationId xmlns:a16="http://schemas.microsoft.com/office/drawing/2014/main" id="{089C008E-C3D2-4557-A8F6-FEC3DC32FA48}"/>
                </a:ext>
              </a:extLst>
            </p:cNvPr>
            <p:cNvSpPr txBox="1"/>
            <p:nvPr/>
          </p:nvSpPr>
          <p:spPr>
            <a:xfrm>
              <a:off x="3842456" y="2525411"/>
              <a:ext cx="535290" cy="241420"/>
            </a:xfrm>
            <a:prstGeom prst="rect">
              <a:avLst/>
            </a:prstGeom>
            <a:noFill/>
          </p:spPr>
          <p:txBody>
            <a:bodyPr wrap="none" lIns="0" tIns="0" rIns="0" bIns="0" rtlCol="0">
              <a:spAutoFit/>
            </a:bodyPr>
            <a:lstStyle/>
            <a:p>
              <a:pPr algn="ctr"/>
              <a:r>
                <a:rPr lang="en-US" sz="1400" dirty="0">
                  <a:solidFill>
                    <a:schemeClr val="bg1"/>
                  </a:solidFill>
                  <a:latin typeface="+mj-lt"/>
                </a:rPr>
                <a:t>app.js</a:t>
              </a:r>
            </a:p>
          </p:txBody>
        </p:sp>
      </p:grpSp>
      <p:cxnSp>
        <p:nvCxnSpPr>
          <p:cNvPr id="28" name="Straight Arrow Connector 27">
            <a:extLst>
              <a:ext uri="{FF2B5EF4-FFF2-40B4-BE49-F238E27FC236}">
                <a16:creationId xmlns:a16="http://schemas.microsoft.com/office/drawing/2014/main" id="{B76294A0-08AB-40DB-9616-AF0ADBF41D6E}"/>
              </a:ext>
            </a:extLst>
          </p:cNvPr>
          <p:cNvCxnSpPr>
            <a:cxnSpLocks/>
          </p:cNvCxnSpPr>
          <p:nvPr/>
        </p:nvCxnSpPr>
        <p:spPr>
          <a:xfrm flipH="1">
            <a:off x="6581276" y="3314230"/>
            <a:ext cx="555520" cy="0"/>
          </a:xfrm>
          <a:prstGeom prst="straightConnector1">
            <a:avLst/>
          </a:prstGeom>
          <a:ln w="28575">
            <a:solidFill>
              <a:srgbClr val="20219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39842D65-8461-4DC3-B1FC-C9EA93E76387}"/>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971585" y="2893562"/>
            <a:ext cx="632550" cy="737975"/>
          </a:xfrm>
          <a:prstGeom prst="rect">
            <a:avLst/>
          </a:prstGeom>
          <a:effectLst>
            <a:outerShdw blurRad="50800" dist="25400" dir="13500000" algn="br" rotWithShape="0">
              <a:prstClr val="black">
                <a:alpha val="40000"/>
              </a:prstClr>
            </a:outerShdw>
          </a:effectLst>
        </p:spPr>
      </p:pic>
      <p:sp>
        <p:nvSpPr>
          <p:cNvPr id="32" name="TextBox 31">
            <a:extLst>
              <a:ext uri="{FF2B5EF4-FFF2-40B4-BE49-F238E27FC236}">
                <a16:creationId xmlns:a16="http://schemas.microsoft.com/office/drawing/2014/main" id="{6D0602EE-45CF-4AAA-BDEB-EB285C386A9F}"/>
              </a:ext>
            </a:extLst>
          </p:cNvPr>
          <p:cNvSpPr txBox="1"/>
          <p:nvPr/>
        </p:nvSpPr>
        <p:spPr>
          <a:xfrm>
            <a:off x="3466379" y="1816501"/>
            <a:ext cx="429605" cy="161583"/>
          </a:xfrm>
          <a:prstGeom prst="rect">
            <a:avLst/>
          </a:prstGeom>
          <a:noFill/>
        </p:spPr>
        <p:txBody>
          <a:bodyPr wrap="none" lIns="0" tIns="0" rIns="0" bIns="0" rtlCol="0">
            <a:spAutoFit/>
          </a:bodyPr>
          <a:lstStyle/>
          <a:p>
            <a:r>
              <a:rPr lang="en-US" sz="1050" i="1" dirty="0"/>
              <a:t>publish</a:t>
            </a:r>
            <a:endParaRPr lang="en-US" sz="1200" i="1" dirty="0"/>
          </a:p>
        </p:txBody>
      </p:sp>
      <p:grpSp>
        <p:nvGrpSpPr>
          <p:cNvPr id="33" name="Group 32">
            <a:extLst>
              <a:ext uri="{FF2B5EF4-FFF2-40B4-BE49-F238E27FC236}">
                <a16:creationId xmlns:a16="http://schemas.microsoft.com/office/drawing/2014/main" id="{3F141DE0-A1D4-46B1-8FBA-82CF39951CFA}"/>
              </a:ext>
            </a:extLst>
          </p:cNvPr>
          <p:cNvGrpSpPr/>
          <p:nvPr/>
        </p:nvGrpSpPr>
        <p:grpSpPr>
          <a:xfrm>
            <a:off x="4783718" y="1698301"/>
            <a:ext cx="196409" cy="208343"/>
            <a:chOff x="6207667" y="1018040"/>
            <a:chExt cx="248285" cy="269304"/>
          </a:xfrm>
        </p:grpSpPr>
        <p:sp>
          <p:nvSpPr>
            <p:cNvPr id="34" name="Rectangle 33">
              <a:extLst>
                <a:ext uri="{FF2B5EF4-FFF2-40B4-BE49-F238E27FC236}">
                  <a16:creationId xmlns:a16="http://schemas.microsoft.com/office/drawing/2014/main" id="{6C6F02DD-8B1E-48BF-8827-6B832884EEC8}"/>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solidFill>
                  <a:srgbClr val="FFFFFF"/>
                </a:solidFill>
                <a:ea typeface="Segoe UI" pitchFamily="34" charset="0"/>
                <a:cs typeface="Segoe UI" pitchFamily="34" charset="0"/>
              </a:endParaRPr>
            </a:p>
          </p:txBody>
        </p:sp>
        <p:sp>
          <p:nvSpPr>
            <p:cNvPr id="35" name="Freeform: Shape 34">
              <a:extLst>
                <a:ext uri="{FF2B5EF4-FFF2-40B4-BE49-F238E27FC236}">
                  <a16:creationId xmlns:a16="http://schemas.microsoft.com/office/drawing/2014/main" id="{B64D9FAC-8D75-4B5F-90A5-601F146BDC5E}"/>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solidFill>
                  <a:srgbClr val="FFFFFF"/>
                </a:solidFill>
                <a:ea typeface="Segoe UI" pitchFamily="34" charset="0"/>
                <a:cs typeface="Segoe UI" pitchFamily="34" charset="0"/>
              </a:endParaRPr>
            </a:p>
          </p:txBody>
        </p:sp>
        <p:sp>
          <p:nvSpPr>
            <p:cNvPr id="36" name="Oval 35">
              <a:extLst>
                <a:ext uri="{FF2B5EF4-FFF2-40B4-BE49-F238E27FC236}">
                  <a16:creationId xmlns:a16="http://schemas.microsoft.com/office/drawing/2014/main" id="{D1917ABA-5833-4D24-B2C7-7BF2A9134AAD}"/>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solidFill>
                  <a:srgbClr val="FFFFFF"/>
                </a:solidFill>
                <a:ea typeface="Segoe UI" pitchFamily="34" charset="0"/>
                <a:cs typeface="Segoe UI" pitchFamily="34" charset="0"/>
              </a:endParaRPr>
            </a:p>
          </p:txBody>
        </p:sp>
      </p:grpSp>
      <p:cxnSp>
        <p:nvCxnSpPr>
          <p:cNvPr id="38" name="Connector: Elbow 37">
            <a:extLst>
              <a:ext uri="{FF2B5EF4-FFF2-40B4-BE49-F238E27FC236}">
                <a16:creationId xmlns:a16="http://schemas.microsoft.com/office/drawing/2014/main" id="{EBFC8941-8C07-4952-A291-B49774D3E415}"/>
              </a:ext>
            </a:extLst>
          </p:cNvPr>
          <p:cNvCxnSpPr>
            <a:stCxn id="29" idx="1"/>
            <a:endCxn id="36" idx="4"/>
          </p:cNvCxnSpPr>
          <p:nvPr/>
        </p:nvCxnSpPr>
        <p:spPr>
          <a:xfrm rot="10800000">
            <a:off x="4890237" y="1842804"/>
            <a:ext cx="1081349" cy="1419746"/>
          </a:xfrm>
          <a:prstGeom prst="bentConnector2">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AE25E3C-F613-4DF4-BF4B-F1A80BD2E022}"/>
              </a:ext>
            </a:extLst>
          </p:cNvPr>
          <p:cNvSpPr txBox="1"/>
          <p:nvPr/>
        </p:nvSpPr>
        <p:spPr>
          <a:xfrm>
            <a:off x="5299315" y="3283949"/>
            <a:ext cx="578685" cy="161583"/>
          </a:xfrm>
          <a:prstGeom prst="rect">
            <a:avLst/>
          </a:prstGeom>
          <a:noFill/>
        </p:spPr>
        <p:txBody>
          <a:bodyPr wrap="none" lIns="0" tIns="0" rIns="0" bIns="0" rtlCol="0">
            <a:spAutoFit/>
          </a:bodyPr>
          <a:lstStyle/>
          <a:p>
            <a:r>
              <a:rPr lang="en-US" sz="1050" i="1" dirty="0"/>
              <a:t>subscribe</a:t>
            </a:r>
          </a:p>
        </p:txBody>
      </p:sp>
      <p:cxnSp>
        <p:nvCxnSpPr>
          <p:cNvPr id="41" name="Connector: Elbow 40">
            <a:extLst>
              <a:ext uri="{FF2B5EF4-FFF2-40B4-BE49-F238E27FC236}">
                <a16:creationId xmlns:a16="http://schemas.microsoft.com/office/drawing/2014/main" id="{425C0E56-738A-4957-8EF0-AEEEF9105E46}"/>
              </a:ext>
            </a:extLst>
          </p:cNvPr>
          <p:cNvCxnSpPr>
            <a:cxnSpLocks/>
            <a:endCxn id="29" idx="0"/>
          </p:cNvCxnSpPr>
          <p:nvPr/>
        </p:nvCxnSpPr>
        <p:spPr>
          <a:xfrm>
            <a:off x="4980127" y="1802473"/>
            <a:ext cx="1307733" cy="1091089"/>
          </a:xfrm>
          <a:prstGeom prst="bentConnector2">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49EF592-0AC4-45E9-A688-9890A6EB4351}"/>
              </a:ext>
            </a:extLst>
          </p:cNvPr>
          <p:cNvSpPr txBox="1"/>
          <p:nvPr/>
        </p:nvSpPr>
        <p:spPr>
          <a:xfrm>
            <a:off x="5660732" y="1810005"/>
            <a:ext cx="548227" cy="161583"/>
          </a:xfrm>
          <a:prstGeom prst="rect">
            <a:avLst/>
          </a:prstGeom>
          <a:noFill/>
        </p:spPr>
        <p:txBody>
          <a:bodyPr wrap="none" lIns="0" tIns="0" rIns="0" bIns="0" rtlCol="0">
            <a:spAutoFit/>
          </a:bodyPr>
          <a:lstStyle/>
          <a:p>
            <a:r>
              <a:rPr lang="en-US" sz="1050" i="1" dirty="0"/>
              <a:t>consume</a:t>
            </a:r>
          </a:p>
        </p:txBody>
      </p:sp>
      <p:sp>
        <p:nvSpPr>
          <p:cNvPr id="54" name="Speech Bubble: Rectangle 53">
            <a:extLst>
              <a:ext uri="{FF2B5EF4-FFF2-40B4-BE49-F238E27FC236}">
                <a16:creationId xmlns:a16="http://schemas.microsoft.com/office/drawing/2014/main" id="{C0C8B2F0-9519-45A0-8BB7-914F3DDFFAEE}"/>
              </a:ext>
            </a:extLst>
          </p:cNvPr>
          <p:cNvSpPr/>
          <p:nvPr/>
        </p:nvSpPr>
        <p:spPr>
          <a:xfrm>
            <a:off x="2106004" y="1559949"/>
            <a:ext cx="1144520" cy="449979"/>
          </a:xfrm>
          <a:prstGeom prst="wedgeRectCallout">
            <a:avLst>
              <a:gd name="adj1" fmla="val 59598"/>
              <a:gd name="adj2" fmla="val 9815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publish to topic names on </a:t>
            </a:r>
            <a:r>
              <a:rPr lang="en-US" sz="800" dirty="0" err="1"/>
              <a:t>pubsub</a:t>
            </a:r>
            <a:r>
              <a:rPr lang="en-US" sz="800" dirty="0"/>
              <a:t> component</a:t>
            </a:r>
          </a:p>
        </p:txBody>
      </p:sp>
      <p:sp>
        <p:nvSpPr>
          <p:cNvPr id="55" name="Speech Bubble: Rectangle 54">
            <a:extLst>
              <a:ext uri="{FF2B5EF4-FFF2-40B4-BE49-F238E27FC236}">
                <a16:creationId xmlns:a16="http://schemas.microsoft.com/office/drawing/2014/main" id="{63218143-3F0C-4A47-AAF6-FD002A7328E8}"/>
              </a:ext>
            </a:extLst>
          </p:cNvPr>
          <p:cNvSpPr/>
          <p:nvPr/>
        </p:nvSpPr>
        <p:spPr>
          <a:xfrm>
            <a:off x="4301402" y="3660860"/>
            <a:ext cx="1144520" cy="449979"/>
          </a:xfrm>
          <a:prstGeom prst="wedgeRectCallout">
            <a:avLst>
              <a:gd name="adj1" fmla="val 19112"/>
              <a:gd name="adj2" fmla="val -13796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subscribe to topic names on </a:t>
            </a:r>
            <a:r>
              <a:rPr lang="en-US" sz="800" dirty="0" err="1"/>
              <a:t>pubsub</a:t>
            </a:r>
            <a:r>
              <a:rPr lang="en-US" sz="800" dirty="0"/>
              <a:t> component</a:t>
            </a:r>
          </a:p>
        </p:txBody>
      </p:sp>
      <p:sp>
        <p:nvSpPr>
          <p:cNvPr id="10" name="Rectangle 9">
            <a:extLst>
              <a:ext uri="{FF2B5EF4-FFF2-40B4-BE49-F238E27FC236}">
                <a16:creationId xmlns:a16="http://schemas.microsoft.com/office/drawing/2014/main" id="{D70D94EC-02A6-DAEB-3A2E-2B7A9FFB7C78}"/>
              </a:ext>
            </a:extLst>
          </p:cNvPr>
          <p:cNvSpPr/>
          <p:nvPr/>
        </p:nvSpPr>
        <p:spPr>
          <a:xfrm>
            <a:off x="2303073" y="3895884"/>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cxnSp>
        <p:nvCxnSpPr>
          <p:cNvPr id="13" name="Connector: Elbow 12">
            <a:extLst>
              <a:ext uri="{FF2B5EF4-FFF2-40B4-BE49-F238E27FC236}">
                <a16:creationId xmlns:a16="http://schemas.microsoft.com/office/drawing/2014/main" id="{ACF1C530-E803-3636-1259-8F7878ECB887}"/>
              </a:ext>
            </a:extLst>
          </p:cNvPr>
          <p:cNvCxnSpPr>
            <a:endCxn id="10" idx="0"/>
          </p:cNvCxnSpPr>
          <p:nvPr/>
        </p:nvCxnSpPr>
        <p:spPr>
          <a:xfrm>
            <a:off x="2218724" y="3520182"/>
            <a:ext cx="293079" cy="375702"/>
          </a:xfrm>
          <a:prstGeom prst="bentConnector2">
            <a:avLst/>
          </a:prstGeom>
          <a:ln>
            <a:prstDash val="dash"/>
            <a:tailEnd type="triangle"/>
          </a:ln>
        </p:spPr>
        <p:style>
          <a:lnRef idx="1">
            <a:schemeClr val="dk1"/>
          </a:lnRef>
          <a:fillRef idx="0">
            <a:schemeClr val="dk1"/>
          </a:fillRef>
          <a:effectRef idx="0">
            <a:schemeClr val="dk1"/>
          </a:effectRef>
          <a:fontRef idx="minor">
            <a:schemeClr val="tx1"/>
          </a:fontRef>
        </p:style>
      </p:cxnSp>
      <p:pic>
        <p:nvPicPr>
          <p:cNvPr id="14" name="Picture 13" descr="Image result for logo kafka">
            <a:extLst>
              <a:ext uri="{FF2B5EF4-FFF2-40B4-BE49-F238E27FC236}">
                <a16:creationId xmlns:a16="http://schemas.microsoft.com/office/drawing/2014/main" id="{67296E48-A33D-6A82-09DD-A98BDC65937B}"/>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63182"/>
          <a:stretch/>
        </p:blipFill>
        <p:spPr bwMode="auto">
          <a:xfrm>
            <a:off x="2318424" y="3863692"/>
            <a:ext cx="402110" cy="574081"/>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F91E3E49-935D-ED89-B3F0-861FD531EFD2}"/>
              </a:ext>
            </a:extLst>
          </p:cNvPr>
          <p:cNvSpPr/>
          <p:nvPr/>
        </p:nvSpPr>
        <p:spPr>
          <a:xfrm>
            <a:off x="8352580" y="4021014"/>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sp>
        <p:nvSpPr>
          <p:cNvPr id="20" name="TextBox 19">
            <a:extLst>
              <a:ext uri="{FF2B5EF4-FFF2-40B4-BE49-F238E27FC236}">
                <a16:creationId xmlns:a16="http://schemas.microsoft.com/office/drawing/2014/main" id="{44E7C4A5-6E8B-B586-0B1B-6EF36599BA80}"/>
              </a:ext>
            </a:extLst>
          </p:cNvPr>
          <p:cNvSpPr txBox="1"/>
          <p:nvPr/>
        </p:nvSpPr>
        <p:spPr>
          <a:xfrm>
            <a:off x="7485866" y="4548796"/>
            <a:ext cx="1365758" cy="123111"/>
          </a:xfrm>
          <a:prstGeom prst="rect">
            <a:avLst/>
          </a:prstGeom>
          <a:noFill/>
        </p:spPr>
        <p:txBody>
          <a:bodyPr wrap="none" lIns="0" tIns="0" rIns="0" bIns="0" rtlCol="0">
            <a:spAutoFit/>
          </a:bodyPr>
          <a:lstStyle/>
          <a:p>
            <a:r>
              <a:rPr lang="en-US" sz="800" i="1" dirty="0" err="1"/>
              <a:t>dapr</a:t>
            </a:r>
            <a:r>
              <a:rPr lang="en-US" sz="800" i="1" dirty="0"/>
              <a:t>-components/</a:t>
            </a:r>
            <a:r>
              <a:rPr lang="en-US" sz="800" i="1" dirty="0" err="1"/>
              <a:t>output.yaml</a:t>
            </a:r>
            <a:endParaRPr lang="en-US" sz="800" i="1" dirty="0"/>
          </a:p>
        </p:txBody>
      </p:sp>
      <p:cxnSp>
        <p:nvCxnSpPr>
          <p:cNvPr id="21" name="Connector: Elbow 20">
            <a:extLst>
              <a:ext uri="{FF2B5EF4-FFF2-40B4-BE49-F238E27FC236}">
                <a16:creationId xmlns:a16="http://schemas.microsoft.com/office/drawing/2014/main" id="{74693E89-F6E7-F8BC-ED8A-3F1DA140E69B}"/>
              </a:ext>
            </a:extLst>
          </p:cNvPr>
          <p:cNvCxnSpPr>
            <a:endCxn id="19" idx="0"/>
          </p:cNvCxnSpPr>
          <p:nvPr/>
        </p:nvCxnSpPr>
        <p:spPr>
          <a:xfrm>
            <a:off x="8268231" y="3645312"/>
            <a:ext cx="293079" cy="375702"/>
          </a:xfrm>
          <a:prstGeom prst="bentConnector2">
            <a:avLst/>
          </a:prstGeom>
          <a:ln>
            <a:prstDash val="dash"/>
            <a:tailEnd type="triangle"/>
          </a:ln>
        </p:spPr>
        <p:style>
          <a:lnRef idx="1">
            <a:schemeClr val="dk1"/>
          </a:lnRef>
          <a:fillRef idx="0">
            <a:schemeClr val="dk1"/>
          </a:fillRef>
          <a:effectRef idx="0">
            <a:schemeClr val="dk1"/>
          </a:effectRef>
          <a:fontRef idx="minor">
            <a:schemeClr val="tx1"/>
          </a:fontRef>
        </p:style>
      </p:cxnSp>
      <p:pic>
        <p:nvPicPr>
          <p:cNvPr id="24" name="Picture 23" descr="Image result for logo kafka">
            <a:extLst>
              <a:ext uri="{FF2B5EF4-FFF2-40B4-BE49-F238E27FC236}">
                <a16:creationId xmlns:a16="http://schemas.microsoft.com/office/drawing/2014/main" id="{25455C61-7045-51D7-49A4-2DD8B36A0EFB}"/>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63182"/>
          <a:stretch/>
        </p:blipFill>
        <p:spPr bwMode="auto">
          <a:xfrm>
            <a:off x="8367931" y="3988822"/>
            <a:ext cx="402110" cy="574081"/>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B669E38F-09A6-C704-9DD0-A542C3090D6F}"/>
              </a:ext>
            </a:extLst>
          </p:cNvPr>
          <p:cNvSpPr txBox="1"/>
          <p:nvPr/>
        </p:nvSpPr>
        <p:spPr>
          <a:xfrm rot="19045846">
            <a:off x="6157487" y="1484384"/>
            <a:ext cx="3462486" cy="415498"/>
          </a:xfrm>
          <a:prstGeom prst="rect">
            <a:avLst/>
          </a:prstGeom>
          <a:solidFill>
            <a:schemeClr val="bg2">
              <a:lumMod val="20000"/>
              <a:lumOff val="80000"/>
            </a:schemeClr>
          </a:solidFill>
        </p:spPr>
        <p:txBody>
          <a:bodyPr wrap="none" lIns="0" tIns="0" rIns="0" bIns="0" rtlCol="0">
            <a:spAutoFit/>
          </a:bodyPr>
          <a:lstStyle/>
          <a:p>
            <a:r>
              <a:rPr lang="nl-NL" sz="900" b="0" dirty="0" err="1">
                <a:solidFill>
                  <a:srgbClr val="000000"/>
                </a:solidFill>
                <a:effectLst/>
                <a:latin typeface="Consolas" panose="020B0609020204030204" pitchFamily="49" charset="0"/>
              </a:rPr>
              <a:t>dapr</a:t>
            </a:r>
            <a:r>
              <a:rPr lang="nl-NL" sz="900" b="0" dirty="0">
                <a:solidFill>
                  <a:srgbClr val="000000"/>
                </a:solidFill>
                <a:effectLst/>
                <a:latin typeface="Consolas" panose="020B0609020204030204" pitchFamily="49" charset="0"/>
              </a:rPr>
              <a:t> run --app-</a:t>
            </a:r>
            <a:r>
              <a:rPr lang="nl-NL" sz="900" b="0" dirty="0" err="1">
                <a:solidFill>
                  <a:srgbClr val="000000"/>
                </a:solidFill>
                <a:effectLst/>
                <a:latin typeface="Consolas" panose="020B0609020204030204" pitchFamily="49" charset="0"/>
              </a:rPr>
              <a:t>id</a:t>
            </a:r>
            <a:r>
              <a:rPr lang="nl-NL" sz="900" b="0" dirty="0">
                <a:solidFill>
                  <a:srgbClr val="000000"/>
                </a:solidFill>
                <a:effectLst/>
                <a:latin typeface="Consolas" panose="020B0609020204030204" pitchFamily="49" charset="0"/>
              </a:rPr>
              <a:t> name-processor --app-port $APP_PORT </a:t>
            </a:r>
            <a:br>
              <a:rPr lang="nl-NL" sz="900" b="0" dirty="0">
                <a:solidFill>
                  <a:srgbClr val="000000"/>
                </a:solidFill>
                <a:effectLst/>
                <a:latin typeface="Consolas" panose="020B0609020204030204" pitchFamily="49" charset="0"/>
              </a:rPr>
            </a:br>
            <a:r>
              <a:rPr lang="nl-NL" sz="900" b="0" dirty="0">
                <a:solidFill>
                  <a:srgbClr val="000000"/>
                </a:solidFill>
                <a:effectLst/>
                <a:latin typeface="Consolas" panose="020B0609020204030204" pitchFamily="49" charset="0"/>
              </a:rPr>
              <a:t>--</a:t>
            </a:r>
            <a:r>
              <a:rPr lang="nl-NL" sz="900" b="0" dirty="0" err="1">
                <a:solidFill>
                  <a:srgbClr val="000000"/>
                </a:solidFill>
                <a:effectLst/>
                <a:latin typeface="Consolas" panose="020B0609020204030204" pitchFamily="49" charset="0"/>
              </a:rPr>
              <a:t>dapr</a:t>
            </a:r>
            <a:r>
              <a:rPr lang="nl-NL" sz="900" b="0" dirty="0">
                <a:solidFill>
                  <a:srgbClr val="000000"/>
                </a:solidFill>
                <a:effectLst/>
                <a:latin typeface="Consolas" panose="020B0609020204030204" pitchFamily="49" charset="0"/>
              </a:rPr>
              <a:t>-http-port $DAPR_HTTP_PORT </a:t>
            </a:r>
          </a:p>
          <a:p>
            <a:r>
              <a:rPr lang="nl-NL" sz="900" b="0" dirty="0">
                <a:solidFill>
                  <a:srgbClr val="000000"/>
                </a:solidFill>
                <a:effectLst/>
                <a:latin typeface="Consolas" panose="020B0609020204030204" pitchFamily="49" charset="0"/>
              </a:rPr>
              <a:t>--components-</a:t>
            </a:r>
            <a:r>
              <a:rPr lang="nl-NL" sz="900" b="0" dirty="0" err="1">
                <a:solidFill>
                  <a:srgbClr val="000000"/>
                </a:solidFill>
                <a:effectLst/>
                <a:latin typeface="Consolas" panose="020B0609020204030204" pitchFamily="49" charset="0"/>
              </a:rPr>
              <a:t>path</a:t>
            </a:r>
            <a:r>
              <a:rPr lang="nl-NL" sz="900" b="0" dirty="0">
                <a:solidFill>
                  <a:srgbClr val="000000"/>
                </a:solidFill>
                <a:effectLst/>
                <a:latin typeface="Consolas" panose="020B0609020204030204" pitchFamily="49" charset="0"/>
              </a:rPr>
              <a:t> </a:t>
            </a:r>
            <a:r>
              <a:rPr lang="nl-NL" sz="900" b="0" dirty="0" err="1">
                <a:solidFill>
                  <a:srgbClr val="000000"/>
                </a:solidFill>
                <a:effectLst/>
                <a:latin typeface="Consolas" panose="020B0609020204030204" pitchFamily="49" charset="0"/>
              </a:rPr>
              <a:t>dapr-components</a:t>
            </a:r>
            <a:r>
              <a:rPr lang="nl-NL" sz="900" b="0" dirty="0">
                <a:solidFill>
                  <a:srgbClr val="000000"/>
                </a:solidFill>
                <a:effectLst/>
                <a:latin typeface="Consolas" panose="020B0609020204030204" pitchFamily="49" charset="0"/>
              </a:rPr>
              <a:t> node app.js</a:t>
            </a:r>
          </a:p>
        </p:txBody>
      </p:sp>
      <p:sp>
        <p:nvSpPr>
          <p:cNvPr id="31" name="Rectangle 30">
            <a:extLst>
              <a:ext uri="{FF2B5EF4-FFF2-40B4-BE49-F238E27FC236}">
                <a16:creationId xmlns:a16="http://schemas.microsoft.com/office/drawing/2014/main" id="{114D9F0D-44F8-A29D-5D5A-85D3187C2F5B}"/>
              </a:ext>
            </a:extLst>
          </p:cNvPr>
          <p:cNvSpPr/>
          <p:nvPr/>
        </p:nvSpPr>
        <p:spPr>
          <a:xfrm>
            <a:off x="5848672" y="2471366"/>
            <a:ext cx="3241901" cy="2317019"/>
          </a:xfrm>
          <a:prstGeom prst="rect">
            <a:avLst/>
          </a:prstGeom>
          <a:noFill/>
          <a:ln>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7" name="Speech Bubble: Rectangle 36">
            <a:extLst>
              <a:ext uri="{FF2B5EF4-FFF2-40B4-BE49-F238E27FC236}">
                <a16:creationId xmlns:a16="http://schemas.microsoft.com/office/drawing/2014/main" id="{F4CD4CD8-A253-2E2B-11E1-4F1097DA3E79}"/>
              </a:ext>
            </a:extLst>
          </p:cNvPr>
          <p:cNvSpPr/>
          <p:nvPr/>
        </p:nvSpPr>
        <p:spPr>
          <a:xfrm>
            <a:off x="5043837" y="2271250"/>
            <a:ext cx="726614" cy="569510"/>
          </a:xfrm>
          <a:prstGeom prst="wedgeRectCallout">
            <a:avLst>
              <a:gd name="adj1" fmla="val 21994"/>
              <a:gd name="adj2" fmla="val -13061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consume messages from topic names</a:t>
            </a:r>
          </a:p>
        </p:txBody>
      </p:sp>
      <p:sp>
        <p:nvSpPr>
          <p:cNvPr id="40" name="Arrow: Right 39">
            <a:extLst>
              <a:ext uri="{FF2B5EF4-FFF2-40B4-BE49-F238E27FC236}">
                <a16:creationId xmlns:a16="http://schemas.microsoft.com/office/drawing/2014/main" id="{FB118A5D-4191-6C2C-85BB-80D1A724A9BC}"/>
              </a:ext>
            </a:extLst>
          </p:cNvPr>
          <p:cNvSpPr/>
          <p:nvPr/>
        </p:nvSpPr>
        <p:spPr>
          <a:xfrm rot="8051079">
            <a:off x="6452522" y="2762572"/>
            <a:ext cx="165796" cy="308133"/>
          </a:xfrm>
          <a:prstGeom prst="rightArrow">
            <a:avLst/>
          </a:prstGeom>
          <a:solidFill>
            <a:srgbClr val="EBEB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4F36CD3-C065-A12E-16C8-32233A503C16}"/>
              </a:ext>
            </a:extLst>
          </p:cNvPr>
          <p:cNvSpPr txBox="1"/>
          <p:nvPr/>
        </p:nvSpPr>
        <p:spPr>
          <a:xfrm rot="2058527">
            <a:off x="-43327" y="1782506"/>
            <a:ext cx="3270126" cy="415498"/>
          </a:xfrm>
          <a:prstGeom prst="rect">
            <a:avLst/>
          </a:prstGeom>
          <a:solidFill>
            <a:schemeClr val="bg2">
              <a:lumMod val="20000"/>
              <a:lumOff val="80000"/>
            </a:schemeClr>
          </a:solidFill>
        </p:spPr>
        <p:txBody>
          <a:bodyPr wrap="none" lIns="0" tIns="0" rIns="0" bIns="0" rtlCol="0">
            <a:spAutoFit/>
          </a:bodyPr>
          <a:lstStyle/>
          <a:p>
            <a:pPr algn="r"/>
            <a:r>
              <a:rPr lang="nl-NL" sz="900" b="0" dirty="0" err="1">
                <a:solidFill>
                  <a:srgbClr val="000000"/>
                </a:solidFill>
                <a:effectLst/>
                <a:latin typeface="Consolas" panose="020B0609020204030204" pitchFamily="49" charset="0"/>
              </a:rPr>
              <a:t>dapr</a:t>
            </a:r>
            <a:r>
              <a:rPr lang="nl-NL" sz="900" b="0" dirty="0">
                <a:solidFill>
                  <a:srgbClr val="000000"/>
                </a:solidFill>
                <a:effectLst/>
                <a:latin typeface="Consolas" panose="020B0609020204030204" pitchFamily="49" charset="0"/>
              </a:rPr>
              <a:t> run --app-</a:t>
            </a:r>
            <a:r>
              <a:rPr lang="nl-NL" sz="900" b="0" dirty="0" err="1">
                <a:solidFill>
                  <a:srgbClr val="000000"/>
                </a:solidFill>
                <a:effectLst/>
                <a:latin typeface="Consolas" panose="020B0609020204030204" pitchFamily="49" charset="0"/>
              </a:rPr>
              <a:t>id</a:t>
            </a:r>
            <a:r>
              <a:rPr lang="nl-NL" sz="900" b="0" dirty="0">
                <a:solidFill>
                  <a:srgbClr val="000000"/>
                </a:solidFill>
                <a:effectLst/>
                <a:latin typeface="Consolas" panose="020B0609020204030204" pitchFamily="49" charset="0"/>
              </a:rPr>
              <a:t> </a:t>
            </a:r>
            <a:r>
              <a:rPr lang="nl-NL" sz="900" b="0" dirty="0" err="1">
                <a:solidFill>
                  <a:srgbClr val="000000"/>
                </a:solidFill>
                <a:effectLst/>
                <a:latin typeface="Consolas" panose="020B0609020204030204" pitchFamily="49" charset="0"/>
              </a:rPr>
              <a:t>greeter</a:t>
            </a:r>
            <a:r>
              <a:rPr lang="nl-NL" sz="900" b="0" dirty="0">
                <a:solidFill>
                  <a:srgbClr val="000000"/>
                </a:solidFill>
                <a:effectLst/>
                <a:latin typeface="Consolas" panose="020B0609020204030204" pitchFamily="49" charset="0"/>
              </a:rPr>
              <a:t> --app-port $APP_PORT</a:t>
            </a:r>
          </a:p>
          <a:p>
            <a:pPr algn="r"/>
            <a:r>
              <a:rPr lang="nl-NL" sz="900" b="0" dirty="0">
                <a:solidFill>
                  <a:srgbClr val="000000"/>
                </a:solidFill>
                <a:effectLst/>
                <a:latin typeface="Consolas" panose="020B0609020204030204" pitchFamily="49" charset="0"/>
              </a:rPr>
              <a:t> --</a:t>
            </a:r>
            <a:r>
              <a:rPr lang="nl-NL" sz="900" b="0" dirty="0" err="1">
                <a:solidFill>
                  <a:srgbClr val="000000"/>
                </a:solidFill>
                <a:effectLst/>
                <a:latin typeface="Consolas" panose="020B0609020204030204" pitchFamily="49" charset="0"/>
              </a:rPr>
              <a:t>dapr</a:t>
            </a:r>
            <a:r>
              <a:rPr lang="nl-NL" sz="900" b="0" dirty="0">
                <a:solidFill>
                  <a:srgbClr val="000000"/>
                </a:solidFill>
                <a:effectLst/>
                <a:latin typeface="Consolas" panose="020B0609020204030204" pitchFamily="49" charset="0"/>
              </a:rPr>
              <a:t>-http-port $DAPR_HTTP_PORT </a:t>
            </a:r>
            <a:br>
              <a:rPr lang="nl-NL" sz="900" b="0" dirty="0">
                <a:solidFill>
                  <a:srgbClr val="000000"/>
                </a:solidFill>
                <a:effectLst/>
                <a:latin typeface="Consolas" panose="020B0609020204030204" pitchFamily="49" charset="0"/>
              </a:rPr>
            </a:br>
            <a:r>
              <a:rPr lang="nl-NL" sz="900" b="0" dirty="0">
                <a:solidFill>
                  <a:srgbClr val="000000"/>
                </a:solidFill>
                <a:effectLst/>
                <a:latin typeface="Consolas" panose="020B0609020204030204" pitchFamily="49" charset="0"/>
              </a:rPr>
              <a:t>--components-</a:t>
            </a:r>
            <a:r>
              <a:rPr lang="nl-NL" sz="900" b="0" dirty="0" err="1">
                <a:solidFill>
                  <a:srgbClr val="000000"/>
                </a:solidFill>
                <a:effectLst/>
                <a:latin typeface="Consolas" panose="020B0609020204030204" pitchFamily="49" charset="0"/>
              </a:rPr>
              <a:t>path</a:t>
            </a:r>
            <a:r>
              <a:rPr lang="nl-NL" sz="900" b="0" dirty="0">
                <a:solidFill>
                  <a:srgbClr val="000000"/>
                </a:solidFill>
                <a:effectLst/>
                <a:latin typeface="Consolas" panose="020B0609020204030204" pitchFamily="49" charset="0"/>
              </a:rPr>
              <a:t> </a:t>
            </a:r>
            <a:r>
              <a:rPr lang="nl-NL" sz="900" b="0" dirty="0" err="1">
                <a:solidFill>
                  <a:srgbClr val="000000"/>
                </a:solidFill>
                <a:effectLst/>
                <a:latin typeface="Consolas" panose="020B0609020204030204" pitchFamily="49" charset="0"/>
              </a:rPr>
              <a:t>dapr-components</a:t>
            </a:r>
            <a:r>
              <a:rPr lang="nl-NL" sz="900" b="0" dirty="0">
                <a:solidFill>
                  <a:srgbClr val="000000"/>
                </a:solidFill>
                <a:effectLst/>
                <a:latin typeface="Consolas" panose="020B0609020204030204" pitchFamily="49" charset="0"/>
              </a:rPr>
              <a:t> node front-app.js</a:t>
            </a:r>
          </a:p>
        </p:txBody>
      </p:sp>
      <p:sp>
        <p:nvSpPr>
          <p:cNvPr id="44" name="Arrow: Right 43">
            <a:extLst>
              <a:ext uri="{FF2B5EF4-FFF2-40B4-BE49-F238E27FC236}">
                <a16:creationId xmlns:a16="http://schemas.microsoft.com/office/drawing/2014/main" id="{612DD645-0B54-8FEF-816B-F67C3101FC59}"/>
              </a:ext>
            </a:extLst>
          </p:cNvPr>
          <p:cNvSpPr/>
          <p:nvPr/>
        </p:nvSpPr>
        <p:spPr>
          <a:xfrm rot="2515830">
            <a:off x="2949067" y="2804508"/>
            <a:ext cx="165796" cy="308133"/>
          </a:xfrm>
          <a:prstGeom prst="rightArrow">
            <a:avLst/>
          </a:prstGeom>
          <a:solidFill>
            <a:srgbClr val="EBEB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5" name="Rectangle 44">
            <a:extLst>
              <a:ext uri="{FF2B5EF4-FFF2-40B4-BE49-F238E27FC236}">
                <a16:creationId xmlns:a16="http://schemas.microsoft.com/office/drawing/2014/main" id="{87E8ADFB-67FE-FC80-098C-DE1ED0018988}"/>
              </a:ext>
            </a:extLst>
          </p:cNvPr>
          <p:cNvSpPr/>
          <p:nvPr/>
        </p:nvSpPr>
        <p:spPr>
          <a:xfrm>
            <a:off x="868785" y="2470222"/>
            <a:ext cx="3241901" cy="2317019"/>
          </a:xfrm>
          <a:prstGeom prst="rect">
            <a:avLst/>
          </a:prstGeom>
          <a:noFill/>
          <a:ln>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6" name="TextBox 45">
            <a:extLst>
              <a:ext uri="{FF2B5EF4-FFF2-40B4-BE49-F238E27FC236}">
                <a16:creationId xmlns:a16="http://schemas.microsoft.com/office/drawing/2014/main" id="{344EED4F-F0A3-2784-E824-425C25A20CCA}"/>
              </a:ext>
            </a:extLst>
          </p:cNvPr>
          <p:cNvSpPr txBox="1"/>
          <p:nvPr/>
        </p:nvSpPr>
        <p:spPr>
          <a:xfrm>
            <a:off x="1745506" y="4429503"/>
            <a:ext cx="1301638" cy="123111"/>
          </a:xfrm>
          <a:prstGeom prst="rect">
            <a:avLst/>
          </a:prstGeom>
          <a:noFill/>
        </p:spPr>
        <p:txBody>
          <a:bodyPr wrap="none" lIns="0" tIns="0" rIns="0" bIns="0" rtlCol="0">
            <a:spAutoFit/>
          </a:bodyPr>
          <a:lstStyle/>
          <a:p>
            <a:r>
              <a:rPr lang="en-US" sz="800" i="1" dirty="0" err="1"/>
              <a:t>dapr</a:t>
            </a:r>
            <a:r>
              <a:rPr lang="en-US" sz="800" i="1" dirty="0"/>
              <a:t>-components/</a:t>
            </a:r>
            <a:r>
              <a:rPr lang="en-US" sz="800" i="1" dirty="0" err="1"/>
              <a:t>input.yaml</a:t>
            </a:r>
            <a:endParaRPr lang="en-US" sz="800" i="1" dirty="0"/>
          </a:p>
        </p:txBody>
      </p:sp>
      <p:pic>
        <p:nvPicPr>
          <p:cNvPr id="11" name="Picture 4" descr="Logos and Graphics | Node.js">
            <a:extLst>
              <a:ext uri="{FF2B5EF4-FFF2-40B4-BE49-F238E27FC236}">
                <a16:creationId xmlns:a16="http://schemas.microsoft.com/office/drawing/2014/main" id="{F9D929F6-8827-70EB-61B7-3FD33B7860D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98340" y="3309751"/>
            <a:ext cx="610303" cy="3458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Logos and Graphics | Node.js">
            <a:extLst>
              <a:ext uri="{FF2B5EF4-FFF2-40B4-BE49-F238E27FC236}">
                <a16:creationId xmlns:a16="http://schemas.microsoft.com/office/drawing/2014/main" id="{A9A7A115-CF31-FDC2-512E-FA286DFF0C0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75644" y="3450355"/>
            <a:ext cx="610303" cy="345848"/>
          </a:xfrm>
          <a:prstGeom prst="rect">
            <a:avLst/>
          </a:prstGeom>
          <a:noFill/>
          <a:extLst>
            <a:ext uri="{909E8E84-426E-40DD-AFC4-6F175D3DCCD1}">
              <a14:hiddenFill xmlns:a14="http://schemas.microsoft.com/office/drawing/2010/main">
                <a:solidFill>
                  <a:srgbClr val="FFFFFF"/>
                </a:solidFill>
              </a14:hiddenFill>
            </a:ext>
          </a:extLst>
        </p:spPr>
      </p:pic>
      <p:pic>
        <p:nvPicPr>
          <p:cNvPr id="66" name="Graphic 65">
            <a:extLst>
              <a:ext uri="{FF2B5EF4-FFF2-40B4-BE49-F238E27FC236}">
                <a16:creationId xmlns:a16="http://schemas.microsoft.com/office/drawing/2014/main" id="{ED782F76-BEE7-F3E8-07CB-AD1D440CD1A4}"/>
              </a:ext>
            </a:extLst>
          </p:cNvPr>
          <p:cNvPicPr>
            <a:picLocks noChangeAspect="1"/>
          </p:cNvPicPr>
          <p:nvPr/>
        </p:nvPicPr>
        <p:blipFill>
          <a:blip r:embed="rId12" cstate="print">
            <a:extLst>
              <a:ext uri="{28A0092B-C50C-407E-A947-70E740481C1C}">
                <a14:useLocalDpi xmlns:a14="http://schemas.microsoft.com/office/drawing/2010/main"/>
              </a:ext>
              <a:ext uri="{96DAC541-7B7A-43D3-8B79-37D633B846F1}">
                <asvg:svgBlip xmlns:asvg="http://schemas.microsoft.com/office/drawing/2016/SVG/main" r:embed="rId13"/>
              </a:ext>
            </a:extLst>
          </a:blip>
          <a:srcRect/>
          <a:stretch/>
        </p:blipFill>
        <p:spPr>
          <a:xfrm>
            <a:off x="3284229" y="850061"/>
            <a:ext cx="479990" cy="383486"/>
          </a:xfrm>
          <a:prstGeom prst="rect">
            <a:avLst/>
          </a:prstGeom>
        </p:spPr>
      </p:pic>
      <p:pic>
        <p:nvPicPr>
          <p:cNvPr id="69" name="Picture 140">
            <a:extLst>
              <a:ext uri="{FF2B5EF4-FFF2-40B4-BE49-F238E27FC236}">
                <a16:creationId xmlns:a16="http://schemas.microsoft.com/office/drawing/2014/main" id="{281421B8-1F41-D1CD-50BC-CC326F0F5C0B}"/>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rcRect/>
          <a:stretch/>
        </p:blipFill>
        <p:spPr>
          <a:xfrm>
            <a:off x="7550983" y="788582"/>
            <a:ext cx="332230" cy="332230"/>
          </a:xfrm>
          <a:prstGeom prst="rect">
            <a:avLst/>
          </a:prstGeom>
        </p:spPr>
      </p:pic>
      <p:sp>
        <p:nvSpPr>
          <p:cNvPr id="70" name="TextBox 69">
            <a:extLst>
              <a:ext uri="{FF2B5EF4-FFF2-40B4-BE49-F238E27FC236}">
                <a16:creationId xmlns:a16="http://schemas.microsoft.com/office/drawing/2014/main" id="{E160E035-BAD0-46E8-5D31-59051D64C8D1}"/>
              </a:ext>
            </a:extLst>
          </p:cNvPr>
          <p:cNvSpPr txBox="1"/>
          <p:nvPr/>
        </p:nvSpPr>
        <p:spPr>
          <a:xfrm>
            <a:off x="7604887" y="1143301"/>
            <a:ext cx="224420"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S3</a:t>
            </a:r>
          </a:p>
        </p:txBody>
      </p:sp>
      <p:pic>
        <p:nvPicPr>
          <p:cNvPr id="71" name="Picture 70" descr="Image result for logo kafka">
            <a:extLst>
              <a:ext uri="{FF2B5EF4-FFF2-40B4-BE49-F238E27FC236}">
                <a16:creationId xmlns:a16="http://schemas.microsoft.com/office/drawing/2014/main" id="{FCC70782-B2E7-BBF9-4FD6-88876C48D184}"/>
              </a:ext>
            </a:extLst>
          </p:cNvPr>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r="63182"/>
          <a:stretch/>
        </p:blipFill>
        <p:spPr bwMode="auto">
          <a:xfrm>
            <a:off x="4786722" y="525234"/>
            <a:ext cx="707800" cy="1010506"/>
          </a:xfrm>
          <a:prstGeom prst="rect">
            <a:avLst/>
          </a:prstGeom>
          <a:noFill/>
          <a:extLst>
            <a:ext uri="{909E8E84-426E-40DD-AFC4-6F175D3DCCD1}">
              <a14:hiddenFill xmlns:a14="http://schemas.microsoft.com/office/drawing/2010/main">
                <a:solidFill>
                  <a:srgbClr val="FFFFFF"/>
                </a:solidFill>
              </a14:hiddenFill>
            </a:ext>
          </a:extLst>
        </p:spPr>
      </p:pic>
      <p:cxnSp>
        <p:nvCxnSpPr>
          <p:cNvPr id="72" name="Straight Arrow Connector 71">
            <a:extLst>
              <a:ext uri="{FF2B5EF4-FFF2-40B4-BE49-F238E27FC236}">
                <a16:creationId xmlns:a16="http://schemas.microsoft.com/office/drawing/2014/main" id="{E68F1E4B-11C9-DC12-C409-DB1D6BE6B77E}"/>
              </a:ext>
            </a:extLst>
          </p:cNvPr>
          <p:cNvCxnSpPr>
            <a:cxnSpLocks/>
            <a:stCxn id="35" idx="4"/>
          </p:cNvCxnSpPr>
          <p:nvPr/>
        </p:nvCxnSpPr>
        <p:spPr>
          <a:xfrm flipV="1">
            <a:off x="4890236" y="1389522"/>
            <a:ext cx="151128" cy="308779"/>
          </a:xfrm>
          <a:prstGeom prst="straightConnector1">
            <a:avLst/>
          </a:prstGeom>
          <a:ln w="28575">
            <a:solidFill>
              <a:srgbClr val="20219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75" name="Speech Bubble: Rectangle 74">
            <a:extLst>
              <a:ext uri="{FF2B5EF4-FFF2-40B4-BE49-F238E27FC236}">
                <a16:creationId xmlns:a16="http://schemas.microsoft.com/office/drawing/2014/main" id="{5862F84B-3AAE-0874-E919-8011E4B5A135}"/>
              </a:ext>
            </a:extLst>
          </p:cNvPr>
          <p:cNvSpPr/>
          <p:nvPr/>
        </p:nvSpPr>
        <p:spPr>
          <a:xfrm>
            <a:off x="2956534" y="3844683"/>
            <a:ext cx="815605" cy="501891"/>
          </a:xfrm>
          <a:prstGeom prst="wedgeRectCallout">
            <a:avLst>
              <a:gd name="adj1" fmla="val -77359"/>
              <a:gd name="adj2" fmla="val 1101"/>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800" dirty="0"/>
              <a:t>define </a:t>
            </a:r>
            <a:r>
              <a:rPr lang="en-US" sz="800" dirty="0" err="1"/>
              <a:t>Dapr</a:t>
            </a:r>
            <a:r>
              <a:rPr lang="en-US" sz="800" dirty="0"/>
              <a:t> Kafka input binding configuration</a:t>
            </a:r>
          </a:p>
        </p:txBody>
      </p:sp>
      <p:sp>
        <p:nvSpPr>
          <p:cNvPr id="76" name="Speech Bubble: Rectangle 75">
            <a:extLst>
              <a:ext uri="{FF2B5EF4-FFF2-40B4-BE49-F238E27FC236}">
                <a16:creationId xmlns:a16="http://schemas.microsoft.com/office/drawing/2014/main" id="{E1112DA7-518D-AC82-0F2E-A69C11A78FA2}"/>
              </a:ext>
            </a:extLst>
          </p:cNvPr>
          <p:cNvSpPr/>
          <p:nvPr/>
        </p:nvSpPr>
        <p:spPr>
          <a:xfrm>
            <a:off x="7119802" y="3918769"/>
            <a:ext cx="815605" cy="501891"/>
          </a:xfrm>
          <a:prstGeom prst="wedgeRectCallout">
            <a:avLst>
              <a:gd name="adj1" fmla="val 103361"/>
              <a:gd name="adj2" fmla="val 36451"/>
            </a:avLst>
          </a:prstGeom>
          <a:solidFill>
            <a:schemeClr val="bg1">
              <a:lumMod val="95000"/>
            </a:schemeClr>
          </a:solidFill>
        </p:spPr>
        <p:style>
          <a:lnRef idx="1">
            <a:schemeClr val="dk1"/>
          </a:lnRef>
          <a:fillRef idx="2">
            <a:schemeClr val="dk1"/>
          </a:fillRef>
          <a:effectRef idx="1">
            <a:schemeClr val="dk1"/>
          </a:effectRef>
          <a:fontRef idx="minor">
            <a:schemeClr val="dk1"/>
          </a:fontRef>
        </p:style>
        <p:txBody>
          <a:bodyPr rtlCol="0" anchor="ctr"/>
          <a:lstStyle/>
          <a:p>
            <a:pPr algn="ctr"/>
            <a:r>
              <a:rPr lang="en-US" sz="800" dirty="0"/>
              <a:t>define </a:t>
            </a:r>
            <a:r>
              <a:rPr lang="en-US" sz="800" dirty="0" err="1"/>
              <a:t>Dapr</a:t>
            </a:r>
            <a:r>
              <a:rPr lang="en-US" sz="800" dirty="0"/>
              <a:t> Kafka output binding configuration</a:t>
            </a:r>
          </a:p>
        </p:txBody>
      </p:sp>
    </p:spTree>
    <p:extLst>
      <p:ext uri="{BB962C8B-B14F-4D97-AF65-F5344CB8AC3E}">
        <p14:creationId xmlns:p14="http://schemas.microsoft.com/office/powerpoint/2010/main" val="2922212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par>
                                <p:cTn id="8" presetID="42" presetClass="path" presetSubtype="0" decel="100000" fill="hold" nodeType="withEffect">
                                  <p:stCondLst>
                                    <p:cond delay="0"/>
                                  </p:stCondLst>
                                  <p:childTnLst>
                                    <p:animMotion origin="layout" path="M 2.70833E-6 -3.7037E-7 L 2.70833E-6 0.02569 " pathEditMode="relative" rAng="0" ptsTypes="AA">
                                      <p:cBhvr>
                                        <p:cTn id="9" dur="500" spd="-100000" fill="hold"/>
                                        <p:tgtEl>
                                          <p:spTgt spid="16"/>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7DFCB-2058-C154-A07A-2E592D46A978}"/>
              </a:ext>
            </a:extLst>
          </p:cNvPr>
          <p:cNvSpPr>
            <a:spLocks noGrp="1"/>
          </p:cNvSpPr>
          <p:nvPr>
            <p:ph type="title"/>
          </p:nvPr>
        </p:nvSpPr>
        <p:spPr/>
        <p:txBody>
          <a:bodyPr/>
          <a:lstStyle/>
          <a:p>
            <a:r>
              <a:rPr lang="en-US" dirty="0" err="1"/>
              <a:t>Dapr</a:t>
            </a:r>
            <a:r>
              <a:rPr lang="en-US" dirty="0"/>
              <a:t> Sidecar can forward requests to many different components through output bindings</a:t>
            </a:r>
          </a:p>
        </p:txBody>
      </p:sp>
      <p:sp>
        <p:nvSpPr>
          <p:cNvPr id="4" name="Footer Placeholder 3">
            <a:extLst>
              <a:ext uri="{FF2B5EF4-FFF2-40B4-BE49-F238E27FC236}">
                <a16:creationId xmlns:a16="http://schemas.microsoft.com/office/drawing/2014/main" id="{B766F7D1-CD93-DADA-225A-53914C3BEA16}"/>
              </a:ext>
            </a:extLst>
          </p:cNvPr>
          <p:cNvSpPr>
            <a:spLocks noGrp="1"/>
          </p:cNvSpPr>
          <p:nvPr>
            <p:ph type="ftr" sz="quarter" idx="11"/>
          </p:nvPr>
        </p:nvSpPr>
        <p:spPr/>
        <p:txBody>
          <a:bodyPr/>
          <a:lstStyle/>
          <a:p>
            <a:r>
              <a:rPr lang="en-US"/>
              <a:t>Microservices, Messaging, Kafka and Dapr - Fontys - November 2022</a:t>
            </a:r>
            <a:endParaRPr lang="nl-NL"/>
          </a:p>
        </p:txBody>
      </p:sp>
      <p:pic>
        <p:nvPicPr>
          <p:cNvPr id="5" name="Graphic 4">
            <a:extLst>
              <a:ext uri="{FF2B5EF4-FFF2-40B4-BE49-F238E27FC236}">
                <a16:creationId xmlns:a16="http://schemas.microsoft.com/office/drawing/2014/main" id="{5E614B8C-BA54-3D59-A94E-CB47E0ECBC19}"/>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074762" y="2890757"/>
            <a:ext cx="632550" cy="737975"/>
          </a:xfrm>
          <a:prstGeom prst="rect">
            <a:avLst/>
          </a:prstGeom>
          <a:effectLst>
            <a:outerShdw blurRad="50800" dist="25400" dir="13500000" algn="br" rotWithShape="0">
              <a:prstClr val="black">
                <a:alpha val="40000"/>
              </a:prstClr>
            </a:outerShdw>
          </a:effectLst>
        </p:spPr>
      </p:pic>
      <p:sp>
        <p:nvSpPr>
          <p:cNvPr id="6" name="Rectangle 5">
            <a:extLst>
              <a:ext uri="{FF2B5EF4-FFF2-40B4-BE49-F238E27FC236}">
                <a16:creationId xmlns:a16="http://schemas.microsoft.com/office/drawing/2014/main" id="{9CEE25A1-C082-7823-609B-09E4FC3F60DF}"/>
              </a:ext>
            </a:extLst>
          </p:cNvPr>
          <p:cNvSpPr/>
          <p:nvPr/>
        </p:nvSpPr>
        <p:spPr>
          <a:xfrm>
            <a:off x="3745228" y="3758807"/>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cxnSp>
        <p:nvCxnSpPr>
          <p:cNvPr id="7" name="Connector: Elbow 6">
            <a:extLst>
              <a:ext uri="{FF2B5EF4-FFF2-40B4-BE49-F238E27FC236}">
                <a16:creationId xmlns:a16="http://schemas.microsoft.com/office/drawing/2014/main" id="{6935A6C3-B003-5CD2-C475-C56BABDC3957}"/>
              </a:ext>
            </a:extLst>
          </p:cNvPr>
          <p:cNvCxnSpPr>
            <a:endCxn id="6" idx="0"/>
          </p:cNvCxnSpPr>
          <p:nvPr/>
        </p:nvCxnSpPr>
        <p:spPr>
          <a:xfrm>
            <a:off x="3660879" y="3383105"/>
            <a:ext cx="293079" cy="375702"/>
          </a:xfrm>
          <a:prstGeom prst="bentConnector2">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20B22BCE-2C5B-FBBD-4D84-843361D4EE75}"/>
              </a:ext>
            </a:extLst>
          </p:cNvPr>
          <p:cNvSpPr txBox="1"/>
          <p:nvPr/>
        </p:nvSpPr>
        <p:spPr>
          <a:xfrm>
            <a:off x="3494782" y="4312563"/>
            <a:ext cx="1077218" cy="123111"/>
          </a:xfrm>
          <a:prstGeom prst="rect">
            <a:avLst/>
          </a:prstGeom>
          <a:noFill/>
        </p:spPr>
        <p:txBody>
          <a:bodyPr wrap="none" lIns="0" tIns="0" rIns="0" bIns="0" rtlCol="0">
            <a:spAutoFit/>
          </a:bodyPr>
          <a:lstStyle/>
          <a:p>
            <a:r>
              <a:rPr lang="en-US" sz="800" i="1" dirty="0" err="1"/>
              <a:t>dapr-components.yaml</a:t>
            </a:r>
            <a:endParaRPr lang="en-US" sz="800" i="1" dirty="0"/>
          </a:p>
        </p:txBody>
      </p:sp>
      <p:sp>
        <p:nvSpPr>
          <p:cNvPr id="10" name="Rectangle: Rounded Corners 9">
            <a:extLst>
              <a:ext uri="{FF2B5EF4-FFF2-40B4-BE49-F238E27FC236}">
                <a16:creationId xmlns:a16="http://schemas.microsoft.com/office/drawing/2014/main" id="{2507A6E7-2DCA-6304-C6C5-F26537C31766}"/>
              </a:ext>
            </a:extLst>
          </p:cNvPr>
          <p:cNvSpPr/>
          <p:nvPr/>
        </p:nvSpPr>
        <p:spPr>
          <a:xfrm>
            <a:off x="374717" y="2401354"/>
            <a:ext cx="1323833" cy="73797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your application</a:t>
            </a:r>
          </a:p>
        </p:txBody>
      </p:sp>
      <p:grpSp>
        <p:nvGrpSpPr>
          <p:cNvPr id="11" name="Group 10">
            <a:extLst>
              <a:ext uri="{FF2B5EF4-FFF2-40B4-BE49-F238E27FC236}">
                <a16:creationId xmlns:a16="http://schemas.microsoft.com/office/drawing/2014/main" id="{76E0BF33-9750-96F9-CB85-BC126CF7A8AF}"/>
              </a:ext>
            </a:extLst>
          </p:cNvPr>
          <p:cNvGrpSpPr/>
          <p:nvPr/>
        </p:nvGrpSpPr>
        <p:grpSpPr>
          <a:xfrm rot="13479090">
            <a:off x="2920799" y="2864953"/>
            <a:ext cx="196409" cy="208343"/>
            <a:chOff x="6207667" y="1018040"/>
            <a:chExt cx="248285" cy="269304"/>
          </a:xfrm>
        </p:grpSpPr>
        <p:sp>
          <p:nvSpPr>
            <p:cNvPr id="12" name="Rectangle 11">
              <a:extLst>
                <a:ext uri="{FF2B5EF4-FFF2-40B4-BE49-F238E27FC236}">
                  <a16:creationId xmlns:a16="http://schemas.microsoft.com/office/drawing/2014/main" id="{EB10648E-927E-1A8E-5E95-66D37BE85199}"/>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solidFill>
                  <a:srgbClr val="FFFFFF"/>
                </a:solidFill>
                <a:ea typeface="Segoe UI" pitchFamily="34" charset="0"/>
                <a:cs typeface="Segoe UI" pitchFamily="34" charset="0"/>
              </a:endParaRPr>
            </a:p>
          </p:txBody>
        </p:sp>
        <p:sp>
          <p:nvSpPr>
            <p:cNvPr id="13" name="Freeform: Shape 12">
              <a:extLst>
                <a:ext uri="{FF2B5EF4-FFF2-40B4-BE49-F238E27FC236}">
                  <a16:creationId xmlns:a16="http://schemas.microsoft.com/office/drawing/2014/main" id="{14956C0F-8C60-D488-1951-1FB6AE9B442A}"/>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0B081E45-C9FC-79E3-E12A-632B23A8544A}"/>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solidFill>
                  <a:srgbClr val="FFFFFF"/>
                </a:solidFill>
                <a:ea typeface="Segoe UI" pitchFamily="34" charset="0"/>
                <a:cs typeface="Segoe UI" pitchFamily="34" charset="0"/>
              </a:endParaRPr>
            </a:p>
          </p:txBody>
        </p:sp>
      </p:grpSp>
      <p:sp>
        <p:nvSpPr>
          <p:cNvPr id="15" name="Rectangle: Rounded Corners 14">
            <a:extLst>
              <a:ext uri="{FF2B5EF4-FFF2-40B4-BE49-F238E27FC236}">
                <a16:creationId xmlns:a16="http://schemas.microsoft.com/office/drawing/2014/main" id="{0B0538F0-C1E8-C4FC-C17A-8193EEE2D0C5}"/>
              </a:ext>
            </a:extLst>
          </p:cNvPr>
          <p:cNvSpPr/>
          <p:nvPr/>
        </p:nvSpPr>
        <p:spPr>
          <a:xfrm>
            <a:off x="1276732" y="1266197"/>
            <a:ext cx="1323833" cy="737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some tool that “speaks” HTTP </a:t>
            </a:r>
          </a:p>
        </p:txBody>
      </p:sp>
      <p:cxnSp>
        <p:nvCxnSpPr>
          <p:cNvPr id="17" name="Straight Arrow Connector 16">
            <a:extLst>
              <a:ext uri="{FF2B5EF4-FFF2-40B4-BE49-F238E27FC236}">
                <a16:creationId xmlns:a16="http://schemas.microsoft.com/office/drawing/2014/main" id="{D9BAB680-A1D8-601F-71DB-16BFE70FFD46}"/>
              </a:ext>
            </a:extLst>
          </p:cNvPr>
          <p:cNvCxnSpPr/>
          <p:nvPr/>
        </p:nvCxnSpPr>
        <p:spPr>
          <a:xfrm>
            <a:off x="2385048" y="2004172"/>
            <a:ext cx="566369" cy="886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AA2AE98-0B29-2A4C-4657-361BB13A64FB}"/>
              </a:ext>
            </a:extLst>
          </p:cNvPr>
          <p:cNvCxnSpPr>
            <a:cxnSpLocks/>
          </p:cNvCxnSpPr>
          <p:nvPr/>
        </p:nvCxnSpPr>
        <p:spPr>
          <a:xfrm flipV="1">
            <a:off x="1698550" y="2906619"/>
            <a:ext cx="1252867" cy="4049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1" name="TextBox 20">
            <a:extLst>
              <a:ext uri="{FF2B5EF4-FFF2-40B4-BE49-F238E27FC236}">
                <a16:creationId xmlns:a16="http://schemas.microsoft.com/office/drawing/2014/main" id="{37EA076B-9496-0B90-7C4D-B1C8ED17A4FC}"/>
              </a:ext>
            </a:extLst>
          </p:cNvPr>
          <p:cNvSpPr txBox="1"/>
          <p:nvPr/>
        </p:nvSpPr>
        <p:spPr>
          <a:xfrm rot="20289618">
            <a:off x="891637" y="3645630"/>
            <a:ext cx="2180084" cy="415498"/>
          </a:xfrm>
          <a:prstGeom prst="rect">
            <a:avLst/>
          </a:prstGeom>
          <a:solidFill>
            <a:schemeClr val="bg2">
              <a:lumMod val="20000"/>
              <a:lumOff val="80000"/>
            </a:schemeClr>
          </a:solidFill>
        </p:spPr>
        <p:txBody>
          <a:bodyPr wrap="none" lIns="0" tIns="0" rIns="0" bIns="0" rtlCol="0">
            <a:spAutoFit/>
          </a:bodyPr>
          <a:lstStyle/>
          <a:p>
            <a:pPr algn="r"/>
            <a:r>
              <a:rPr lang="nl-NL" sz="900" b="0" dirty="0" err="1">
                <a:solidFill>
                  <a:srgbClr val="000000"/>
                </a:solidFill>
                <a:effectLst/>
                <a:latin typeface="Consolas" panose="020B0609020204030204" pitchFamily="49" charset="0"/>
              </a:rPr>
              <a:t>dapr</a:t>
            </a:r>
            <a:r>
              <a:rPr lang="nl-NL" sz="900" b="0" dirty="0">
                <a:solidFill>
                  <a:srgbClr val="000000"/>
                </a:solidFill>
                <a:effectLst/>
                <a:latin typeface="Consolas" panose="020B0609020204030204" pitchFamily="49" charset="0"/>
              </a:rPr>
              <a:t> run --app-</a:t>
            </a:r>
            <a:r>
              <a:rPr lang="nl-NL" sz="900" b="0" dirty="0" err="1">
                <a:solidFill>
                  <a:srgbClr val="000000"/>
                </a:solidFill>
                <a:effectLst/>
                <a:latin typeface="Consolas" panose="020B0609020204030204" pitchFamily="49" charset="0"/>
              </a:rPr>
              <a:t>id</a:t>
            </a:r>
            <a:r>
              <a:rPr lang="nl-NL" sz="900" b="0" dirty="0">
                <a:solidFill>
                  <a:srgbClr val="000000"/>
                </a:solidFill>
                <a:effectLst/>
                <a:latin typeface="Consolas" panose="020B0609020204030204" pitchFamily="49" charset="0"/>
              </a:rPr>
              <a:t> dummy</a:t>
            </a:r>
          </a:p>
          <a:p>
            <a:pPr algn="r"/>
            <a:r>
              <a:rPr lang="nl-NL" sz="900" b="0" dirty="0">
                <a:solidFill>
                  <a:srgbClr val="000000"/>
                </a:solidFill>
                <a:effectLst/>
                <a:latin typeface="Consolas" panose="020B0609020204030204" pitchFamily="49" charset="0"/>
              </a:rPr>
              <a:t> --</a:t>
            </a:r>
            <a:r>
              <a:rPr lang="nl-NL" sz="900" b="0" dirty="0" err="1">
                <a:solidFill>
                  <a:srgbClr val="000000"/>
                </a:solidFill>
                <a:effectLst/>
                <a:latin typeface="Consolas" panose="020B0609020204030204" pitchFamily="49" charset="0"/>
              </a:rPr>
              <a:t>dapr</a:t>
            </a:r>
            <a:r>
              <a:rPr lang="nl-NL" sz="900" b="0" dirty="0">
                <a:solidFill>
                  <a:srgbClr val="000000"/>
                </a:solidFill>
                <a:effectLst/>
                <a:latin typeface="Consolas" panose="020B0609020204030204" pitchFamily="49" charset="0"/>
              </a:rPr>
              <a:t>-http-port $DAPR_HTTP_PORT </a:t>
            </a:r>
            <a:br>
              <a:rPr lang="nl-NL" sz="900" b="0" dirty="0">
                <a:solidFill>
                  <a:srgbClr val="000000"/>
                </a:solidFill>
                <a:effectLst/>
                <a:latin typeface="Consolas" panose="020B0609020204030204" pitchFamily="49" charset="0"/>
              </a:rPr>
            </a:br>
            <a:r>
              <a:rPr lang="nl-NL" sz="900" b="0" dirty="0">
                <a:solidFill>
                  <a:srgbClr val="000000"/>
                </a:solidFill>
                <a:effectLst/>
                <a:latin typeface="Consolas" panose="020B0609020204030204" pitchFamily="49" charset="0"/>
              </a:rPr>
              <a:t>--components-</a:t>
            </a:r>
            <a:r>
              <a:rPr lang="nl-NL" sz="900" b="0" dirty="0" err="1">
                <a:solidFill>
                  <a:srgbClr val="000000"/>
                </a:solidFill>
                <a:effectLst/>
                <a:latin typeface="Consolas" panose="020B0609020204030204" pitchFamily="49" charset="0"/>
              </a:rPr>
              <a:t>path</a:t>
            </a:r>
            <a:r>
              <a:rPr lang="nl-NL" sz="900" b="0" dirty="0">
                <a:solidFill>
                  <a:srgbClr val="000000"/>
                </a:solidFill>
                <a:effectLst/>
                <a:latin typeface="Consolas" panose="020B0609020204030204" pitchFamily="49" charset="0"/>
              </a:rPr>
              <a:t> </a:t>
            </a:r>
            <a:r>
              <a:rPr lang="nl-NL" sz="900" b="0" dirty="0" err="1">
                <a:solidFill>
                  <a:srgbClr val="000000"/>
                </a:solidFill>
                <a:effectLst/>
                <a:latin typeface="Consolas" panose="020B0609020204030204" pitchFamily="49" charset="0"/>
              </a:rPr>
              <a:t>dapr-components</a:t>
            </a:r>
            <a:endParaRPr lang="nl-NL" sz="900" b="0" dirty="0">
              <a:solidFill>
                <a:srgbClr val="000000"/>
              </a:solidFill>
              <a:effectLst/>
              <a:latin typeface="Consolas" panose="020B0609020204030204" pitchFamily="49" charset="0"/>
            </a:endParaRPr>
          </a:p>
        </p:txBody>
      </p:sp>
      <p:grpSp>
        <p:nvGrpSpPr>
          <p:cNvPr id="22" name="Group 21">
            <a:extLst>
              <a:ext uri="{FF2B5EF4-FFF2-40B4-BE49-F238E27FC236}">
                <a16:creationId xmlns:a16="http://schemas.microsoft.com/office/drawing/2014/main" id="{279F88A6-B6B8-59A3-0049-5FA916FE658F}"/>
              </a:ext>
            </a:extLst>
          </p:cNvPr>
          <p:cNvGrpSpPr/>
          <p:nvPr/>
        </p:nvGrpSpPr>
        <p:grpSpPr>
          <a:xfrm>
            <a:off x="5597091" y="2021578"/>
            <a:ext cx="323704" cy="550172"/>
            <a:chOff x="10011219" y="3278059"/>
            <a:chExt cx="262893" cy="558400"/>
          </a:xfrm>
        </p:grpSpPr>
        <p:sp>
          <p:nvSpPr>
            <p:cNvPr id="23" name="TextBox 22">
              <a:extLst>
                <a:ext uri="{FF2B5EF4-FFF2-40B4-BE49-F238E27FC236}">
                  <a16:creationId xmlns:a16="http://schemas.microsoft.com/office/drawing/2014/main" id="{D51BB55A-50C8-FB3B-06D1-277E14023C58}"/>
                </a:ext>
              </a:extLst>
            </p:cNvPr>
            <p:cNvSpPr txBox="1"/>
            <p:nvPr/>
          </p:nvSpPr>
          <p:spPr>
            <a:xfrm>
              <a:off x="10011219" y="3713348"/>
              <a:ext cx="262893" cy="123111"/>
            </a:xfrm>
            <a:prstGeom prst="rect">
              <a:avLst/>
            </a:prstGeom>
            <a:noFill/>
          </p:spPr>
          <p:txBody>
            <a:bodyPr wrap="none" lIns="0" tIns="0" rIns="0" bIns="0" rtlCol="0" anchor="ctr">
              <a:spAutoFit/>
            </a:bodyPr>
            <a:lstStyle/>
            <a:p>
              <a:pPr algn="ctr" defTabSz="685775">
                <a:defRPr/>
              </a:pPr>
              <a:r>
                <a:rPr lang="en-US" sz="600">
                  <a:gradFill>
                    <a:gsLst>
                      <a:gs pos="2917">
                        <a:srgbClr val="000000"/>
                      </a:gs>
                      <a:gs pos="30000">
                        <a:srgbClr val="000000"/>
                      </a:gs>
                    </a:gsLst>
                    <a:lin ang="5400000" scaled="0"/>
                  </a:gradFill>
                  <a:latin typeface="+mj-lt"/>
                </a:rPr>
                <a:t>Kafka</a:t>
              </a:r>
            </a:p>
          </p:txBody>
        </p:sp>
        <p:pic>
          <p:nvPicPr>
            <p:cNvPr id="24" name="Picture 23" descr="A close up of a logo&#10;&#10;Description automatically generated">
              <a:extLst>
                <a:ext uri="{FF2B5EF4-FFF2-40B4-BE49-F238E27FC236}">
                  <a16:creationId xmlns:a16="http://schemas.microsoft.com/office/drawing/2014/main" id="{DA1E10F4-C69C-1D63-2ABB-3B8B9C2A177A}"/>
                </a:ext>
              </a:extLst>
            </p:cNvPr>
            <p:cNvPicPr>
              <a:picLocks noChangeAspect="1"/>
            </p:cNvPicPr>
            <p:nvPr/>
          </p:nvPicPr>
          <p:blipFill>
            <a:blip r:embed="rId4" cstate="print">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10037286" y="3278059"/>
              <a:ext cx="210761" cy="342135"/>
            </a:xfrm>
            <a:prstGeom prst="rect">
              <a:avLst/>
            </a:prstGeom>
          </p:spPr>
        </p:pic>
      </p:grpSp>
      <p:grpSp>
        <p:nvGrpSpPr>
          <p:cNvPr id="25" name="Group 24">
            <a:extLst>
              <a:ext uri="{FF2B5EF4-FFF2-40B4-BE49-F238E27FC236}">
                <a16:creationId xmlns:a16="http://schemas.microsoft.com/office/drawing/2014/main" id="{7042B587-3045-10C3-9157-20FCB848764C}"/>
              </a:ext>
            </a:extLst>
          </p:cNvPr>
          <p:cNvGrpSpPr/>
          <p:nvPr/>
        </p:nvGrpSpPr>
        <p:grpSpPr>
          <a:xfrm>
            <a:off x="5901193" y="2885498"/>
            <a:ext cx="394938" cy="470434"/>
            <a:chOff x="9821876" y="953897"/>
            <a:chExt cx="320745" cy="477469"/>
          </a:xfrm>
          <a:solidFill>
            <a:schemeClr val="bg1"/>
          </a:solidFill>
        </p:grpSpPr>
        <p:pic>
          <p:nvPicPr>
            <p:cNvPr id="26" name="Picture 25">
              <a:extLst>
                <a:ext uri="{FF2B5EF4-FFF2-40B4-BE49-F238E27FC236}">
                  <a16:creationId xmlns:a16="http://schemas.microsoft.com/office/drawing/2014/main" id="{D566B837-A76B-554E-AEA5-96E3C56D4240}"/>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9821876" y="953897"/>
              <a:ext cx="320745" cy="268531"/>
            </a:xfrm>
            <a:prstGeom prst="rect">
              <a:avLst/>
            </a:prstGeom>
            <a:grpFill/>
          </p:spPr>
        </p:pic>
        <p:sp>
          <p:nvSpPr>
            <p:cNvPr id="27" name="TextBox 26">
              <a:extLst>
                <a:ext uri="{FF2B5EF4-FFF2-40B4-BE49-F238E27FC236}">
                  <a16:creationId xmlns:a16="http://schemas.microsoft.com/office/drawing/2014/main" id="{9A959CB5-73C4-609B-46A4-80DE7927CBC6}"/>
                </a:ext>
              </a:extLst>
            </p:cNvPr>
            <p:cNvSpPr txBox="1"/>
            <p:nvPr/>
          </p:nvSpPr>
          <p:spPr>
            <a:xfrm>
              <a:off x="9849733" y="1308255"/>
              <a:ext cx="265030" cy="123111"/>
            </a:xfrm>
            <a:prstGeom prst="rect">
              <a:avLst/>
            </a:prstGeom>
            <a:grpFill/>
          </p:spPr>
          <p:txBody>
            <a:bodyPr wrap="none" lIns="0" tIns="0" rIns="0" bIns="0" rtlCol="0" anchor="ctr">
              <a:spAutoFit/>
            </a:bodyPr>
            <a:lstStyle/>
            <a:p>
              <a:pPr algn="ctr" defTabSz="685775">
                <a:defRPr/>
              </a:pPr>
              <a:r>
                <a:rPr lang="en-US" sz="600">
                  <a:gradFill>
                    <a:gsLst>
                      <a:gs pos="2917">
                        <a:srgbClr val="000000"/>
                      </a:gs>
                      <a:gs pos="30000">
                        <a:srgbClr val="000000"/>
                      </a:gs>
                    </a:gsLst>
                    <a:lin ang="5400000" scaled="0"/>
                  </a:gradFill>
                  <a:latin typeface="+mj-lt"/>
                </a:rPr>
                <a:t>Redis</a:t>
              </a:r>
            </a:p>
          </p:txBody>
        </p:sp>
      </p:grpSp>
      <p:grpSp>
        <p:nvGrpSpPr>
          <p:cNvPr id="28" name="Group 27">
            <a:extLst>
              <a:ext uri="{FF2B5EF4-FFF2-40B4-BE49-F238E27FC236}">
                <a16:creationId xmlns:a16="http://schemas.microsoft.com/office/drawing/2014/main" id="{2DB01D01-A17D-FCE1-2C41-EC57DE7D6843}"/>
              </a:ext>
            </a:extLst>
          </p:cNvPr>
          <p:cNvGrpSpPr/>
          <p:nvPr/>
        </p:nvGrpSpPr>
        <p:grpSpPr>
          <a:xfrm>
            <a:off x="5389980" y="3203505"/>
            <a:ext cx="571086" cy="470434"/>
            <a:chOff x="9750347" y="953897"/>
            <a:chExt cx="463803" cy="477469"/>
          </a:xfrm>
          <a:solidFill>
            <a:schemeClr val="bg1"/>
          </a:solidFill>
        </p:grpSpPr>
        <p:pic>
          <p:nvPicPr>
            <p:cNvPr id="29" name="Picture 28">
              <a:extLst>
                <a:ext uri="{FF2B5EF4-FFF2-40B4-BE49-F238E27FC236}">
                  <a16:creationId xmlns:a16="http://schemas.microsoft.com/office/drawing/2014/main" id="{6C1B0D26-CA7F-D113-C657-1E5F3AEFC7D8}"/>
                </a:ext>
              </a:extLst>
            </p:cNvPr>
            <p:cNvPicPr>
              <a:picLocks noChangeAspect="1"/>
            </p:cNvPicPr>
            <p:nvPr/>
          </p:nvPicPr>
          <p:blipFill>
            <a:blip r:embed="rId6">
              <a:extLst>
                <a:ext uri="{28A0092B-C50C-407E-A947-70E740481C1C}">
                  <a14:useLocalDpi xmlns:a14="http://schemas.microsoft.com/office/drawing/2010/main"/>
                </a:ext>
              </a:extLst>
            </a:blip>
            <a:srcRect/>
            <a:stretch/>
          </p:blipFill>
          <p:spPr>
            <a:xfrm>
              <a:off x="9845586" y="953897"/>
              <a:ext cx="273325" cy="268531"/>
            </a:xfrm>
            <a:prstGeom prst="rect">
              <a:avLst/>
            </a:prstGeom>
            <a:grpFill/>
          </p:spPr>
        </p:pic>
        <p:sp>
          <p:nvSpPr>
            <p:cNvPr id="30" name="TextBox 29">
              <a:extLst>
                <a:ext uri="{FF2B5EF4-FFF2-40B4-BE49-F238E27FC236}">
                  <a16:creationId xmlns:a16="http://schemas.microsoft.com/office/drawing/2014/main" id="{142EC783-B4B7-08C4-6655-DAAABEDC6FF1}"/>
                </a:ext>
              </a:extLst>
            </p:cNvPr>
            <p:cNvSpPr txBox="1"/>
            <p:nvPr/>
          </p:nvSpPr>
          <p:spPr>
            <a:xfrm>
              <a:off x="9750347" y="1308255"/>
              <a:ext cx="463803" cy="123111"/>
            </a:xfrm>
            <a:prstGeom prst="rect">
              <a:avLst/>
            </a:prstGeom>
            <a:grpFill/>
          </p:spPr>
          <p:txBody>
            <a:bodyPr wrap="none" lIns="0" tIns="0" rIns="0" bIns="0" rtlCol="0" anchor="ctr">
              <a:spAutoFit/>
            </a:bodyPr>
            <a:lstStyle/>
            <a:p>
              <a:pPr algn="ctr" defTabSz="685775">
                <a:defRPr/>
              </a:pPr>
              <a:r>
                <a:rPr lang="en-US" sz="600">
                  <a:gradFill>
                    <a:gsLst>
                      <a:gs pos="2917">
                        <a:srgbClr val="000000"/>
                      </a:gs>
                      <a:gs pos="30000">
                        <a:srgbClr val="000000"/>
                      </a:gs>
                    </a:gsLst>
                    <a:lin ang="5400000" scaled="0"/>
                  </a:gradFill>
                  <a:latin typeface="+mj-lt"/>
                </a:rPr>
                <a:t>RabbitMQ</a:t>
              </a:r>
            </a:p>
          </p:txBody>
        </p:sp>
      </p:grpSp>
      <p:grpSp>
        <p:nvGrpSpPr>
          <p:cNvPr id="31" name="Group 30">
            <a:extLst>
              <a:ext uri="{FF2B5EF4-FFF2-40B4-BE49-F238E27FC236}">
                <a16:creationId xmlns:a16="http://schemas.microsoft.com/office/drawing/2014/main" id="{F2232F39-434F-C433-D1EF-EB4964904854}"/>
              </a:ext>
            </a:extLst>
          </p:cNvPr>
          <p:cNvGrpSpPr/>
          <p:nvPr/>
        </p:nvGrpSpPr>
        <p:grpSpPr>
          <a:xfrm>
            <a:off x="5646544" y="3703152"/>
            <a:ext cx="544829" cy="648650"/>
            <a:chOff x="11147028" y="3239662"/>
            <a:chExt cx="442479" cy="658350"/>
          </a:xfrm>
          <a:solidFill>
            <a:schemeClr val="bg1"/>
          </a:solidFill>
        </p:grpSpPr>
        <p:sp>
          <p:nvSpPr>
            <p:cNvPr id="32" name="TextBox 31">
              <a:extLst>
                <a:ext uri="{FF2B5EF4-FFF2-40B4-BE49-F238E27FC236}">
                  <a16:creationId xmlns:a16="http://schemas.microsoft.com/office/drawing/2014/main" id="{A892AFF4-AFA0-5802-E337-7DF633708204}"/>
                </a:ext>
              </a:extLst>
            </p:cNvPr>
            <p:cNvSpPr txBox="1"/>
            <p:nvPr/>
          </p:nvSpPr>
          <p:spPr>
            <a:xfrm>
              <a:off x="11170563" y="3651791"/>
              <a:ext cx="395408" cy="246221"/>
            </a:xfrm>
            <a:prstGeom prst="rect">
              <a:avLst/>
            </a:prstGeom>
            <a:grpFill/>
          </p:spPr>
          <p:txBody>
            <a:bodyPr wrap="none" lIns="0" tIns="0" rIns="0" bIns="0" rtlCol="0" anchor="ctr">
              <a:spAutoFit/>
            </a:bodyPr>
            <a:lstStyle/>
            <a:p>
              <a:pPr algn="ctr" defTabSz="685775">
                <a:defRPr/>
              </a:pPr>
              <a:r>
                <a:rPr lang="en-US" sz="600">
                  <a:gradFill>
                    <a:gsLst>
                      <a:gs pos="2917">
                        <a:srgbClr val="000000"/>
                      </a:gs>
                      <a:gs pos="30000">
                        <a:srgbClr val="000000"/>
                      </a:gs>
                    </a:gsLst>
                    <a:lin ang="5400000" scaled="0"/>
                  </a:gradFill>
                  <a:latin typeface="+mj-lt"/>
                </a:rPr>
                <a:t>GCP</a:t>
              </a:r>
            </a:p>
            <a:p>
              <a:pPr algn="ctr" defTabSz="685775">
                <a:defRPr/>
              </a:pPr>
              <a:r>
                <a:rPr lang="en-US" sz="600">
                  <a:gradFill>
                    <a:gsLst>
                      <a:gs pos="2917">
                        <a:srgbClr val="000000"/>
                      </a:gs>
                      <a:gs pos="30000">
                        <a:srgbClr val="000000"/>
                      </a:gs>
                    </a:gsLst>
                    <a:lin ang="5400000" scaled="0"/>
                  </a:gradFill>
                  <a:latin typeface="+mj-lt"/>
                </a:rPr>
                <a:t>Pub/Sub</a:t>
              </a:r>
            </a:p>
          </p:txBody>
        </p:sp>
        <p:pic>
          <p:nvPicPr>
            <p:cNvPr id="33" name="Picture 32">
              <a:extLst>
                <a:ext uri="{FF2B5EF4-FFF2-40B4-BE49-F238E27FC236}">
                  <a16:creationId xmlns:a16="http://schemas.microsoft.com/office/drawing/2014/main" id="{7752F17D-476B-123C-EE25-D6647563791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1147028" y="3239662"/>
              <a:ext cx="442479" cy="442479"/>
            </a:xfrm>
            <a:prstGeom prst="rect">
              <a:avLst/>
            </a:prstGeom>
            <a:grpFill/>
          </p:spPr>
        </p:pic>
      </p:grpSp>
      <p:grpSp>
        <p:nvGrpSpPr>
          <p:cNvPr id="34" name="Group 33">
            <a:extLst>
              <a:ext uri="{FF2B5EF4-FFF2-40B4-BE49-F238E27FC236}">
                <a16:creationId xmlns:a16="http://schemas.microsoft.com/office/drawing/2014/main" id="{26239E21-C8D8-FBF8-AF7F-A7BEEEC6F612}"/>
              </a:ext>
            </a:extLst>
          </p:cNvPr>
          <p:cNvGrpSpPr/>
          <p:nvPr/>
        </p:nvGrpSpPr>
        <p:grpSpPr>
          <a:xfrm>
            <a:off x="6811405" y="2890757"/>
            <a:ext cx="676355" cy="586472"/>
            <a:chOff x="9161280" y="897678"/>
            <a:chExt cx="549296" cy="595242"/>
          </a:xfrm>
        </p:grpSpPr>
        <p:pic>
          <p:nvPicPr>
            <p:cNvPr id="35" name="Graphic 34">
              <a:extLst>
                <a:ext uri="{FF2B5EF4-FFF2-40B4-BE49-F238E27FC236}">
                  <a16:creationId xmlns:a16="http://schemas.microsoft.com/office/drawing/2014/main" id="{4C058F87-39C7-7E31-7404-736A26471E82}"/>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9270832" y="897678"/>
              <a:ext cx="330190" cy="330190"/>
            </a:xfrm>
            <a:prstGeom prst="rect">
              <a:avLst/>
            </a:prstGeom>
          </p:spPr>
        </p:pic>
        <p:sp>
          <p:nvSpPr>
            <p:cNvPr id="36" name="TextBox 35">
              <a:extLst>
                <a:ext uri="{FF2B5EF4-FFF2-40B4-BE49-F238E27FC236}">
                  <a16:creationId xmlns:a16="http://schemas.microsoft.com/office/drawing/2014/main" id="{E7C47323-B5C7-4157-F606-1D127588AFD8}"/>
                </a:ext>
              </a:extLst>
            </p:cNvPr>
            <p:cNvSpPr txBox="1"/>
            <p:nvPr/>
          </p:nvSpPr>
          <p:spPr>
            <a:xfrm>
              <a:off x="9161280" y="1246699"/>
              <a:ext cx="549296" cy="246221"/>
            </a:xfrm>
            <a:prstGeom prst="rect">
              <a:avLst/>
            </a:prstGeom>
            <a:noFill/>
          </p:spPr>
          <p:txBody>
            <a:bodyPr wrap="none" lIns="0" tIns="0" rIns="0" bIns="0" rtlCol="0" anchor="ctr">
              <a:spAutoFit/>
            </a:bodyPr>
            <a:lstStyle/>
            <a:p>
              <a:pPr algn="ctr" defTabSz="685775">
                <a:defRPr/>
              </a:pPr>
              <a:r>
                <a:rPr lang="en-US" sz="600" dirty="0">
                  <a:gradFill>
                    <a:gsLst>
                      <a:gs pos="2917">
                        <a:srgbClr val="000000"/>
                      </a:gs>
                      <a:gs pos="30000">
                        <a:srgbClr val="000000"/>
                      </a:gs>
                    </a:gsLst>
                    <a:lin ang="5400000" scaled="0"/>
                  </a:gradFill>
                  <a:latin typeface="+mj-lt"/>
                </a:rPr>
                <a:t>Azure </a:t>
              </a:r>
            </a:p>
            <a:p>
              <a:pPr algn="ctr" defTabSz="685775">
                <a:defRPr/>
              </a:pPr>
              <a:r>
                <a:rPr lang="en-US" sz="600" dirty="0">
                  <a:gradFill>
                    <a:gsLst>
                      <a:gs pos="2917">
                        <a:srgbClr val="000000"/>
                      </a:gs>
                      <a:gs pos="30000">
                        <a:srgbClr val="000000"/>
                      </a:gs>
                    </a:gsLst>
                    <a:lin ang="5400000" scaled="0"/>
                  </a:gradFill>
                  <a:latin typeface="+mj-lt"/>
                </a:rPr>
                <a:t>Service Bus</a:t>
              </a:r>
            </a:p>
          </p:txBody>
        </p:sp>
      </p:grpSp>
      <p:pic>
        <p:nvPicPr>
          <p:cNvPr id="40" name="Picture 2">
            <a:extLst>
              <a:ext uri="{FF2B5EF4-FFF2-40B4-BE49-F238E27FC236}">
                <a16:creationId xmlns:a16="http://schemas.microsoft.com/office/drawing/2014/main" id="{1A0E78F6-C685-7698-2442-5E28DA6DDD5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72498" y="3600315"/>
            <a:ext cx="1250915" cy="27018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a:extLst>
              <a:ext uri="{FF2B5EF4-FFF2-40B4-BE49-F238E27FC236}">
                <a16:creationId xmlns:a16="http://schemas.microsoft.com/office/drawing/2014/main" id="{044750B2-AF71-10DB-DEC4-E9EC469BB65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89086" y="1933068"/>
            <a:ext cx="1407127" cy="898997"/>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42C419F5-F89C-D71C-C907-0A23DF09553A}"/>
              </a:ext>
            </a:extLst>
          </p:cNvPr>
          <p:cNvGrpSpPr/>
          <p:nvPr/>
        </p:nvGrpSpPr>
        <p:grpSpPr>
          <a:xfrm>
            <a:off x="8153096" y="3344562"/>
            <a:ext cx="427530" cy="478298"/>
            <a:chOff x="11007913" y="891566"/>
            <a:chExt cx="423691" cy="537918"/>
          </a:xfrm>
        </p:grpSpPr>
        <p:pic>
          <p:nvPicPr>
            <p:cNvPr id="58" name="Picture 4">
              <a:extLst>
                <a:ext uri="{FF2B5EF4-FFF2-40B4-BE49-F238E27FC236}">
                  <a16:creationId xmlns:a16="http://schemas.microsoft.com/office/drawing/2014/main" id="{303217A7-E953-E4EA-6E6D-618E5D84DA4D}"/>
                </a:ext>
              </a:extLst>
            </p:cNvPr>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a:stretch/>
          </p:blipFill>
          <p:spPr bwMode="auto">
            <a:xfrm>
              <a:off x="11061106" y="891566"/>
              <a:ext cx="317304" cy="361795"/>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89FF16AE-7A24-747D-05FC-9AA7258AEBEA}"/>
                </a:ext>
              </a:extLst>
            </p:cNvPr>
            <p:cNvSpPr txBox="1"/>
            <p:nvPr/>
          </p:nvSpPr>
          <p:spPr>
            <a:xfrm>
              <a:off x="11007913" y="1310135"/>
              <a:ext cx="423691" cy="11934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Firebase</a:t>
              </a:r>
            </a:p>
          </p:txBody>
        </p:sp>
      </p:grpSp>
      <p:grpSp>
        <p:nvGrpSpPr>
          <p:cNvPr id="46" name="Group 45">
            <a:extLst>
              <a:ext uri="{FF2B5EF4-FFF2-40B4-BE49-F238E27FC236}">
                <a16:creationId xmlns:a16="http://schemas.microsoft.com/office/drawing/2014/main" id="{7FD35E19-D04E-E789-F760-0C9B0B04E252}"/>
              </a:ext>
            </a:extLst>
          </p:cNvPr>
          <p:cNvGrpSpPr/>
          <p:nvPr/>
        </p:nvGrpSpPr>
        <p:grpSpPr>
          <a:xfrm>
            <a:off x="6910681" y="4127034"/>
            <a:ext cx="532139" cy="420245"/>
            <a:chOff x="10323071" y="956855"/>
            <a:chExt cx="527360" cy="472629"/>
          </a:xfrm>
        </p:grpSpPr>
        <p:pic>
          <p:nvPicPr>
            <p:cNvPr id="56" name="Picture 12" descr="Image result for Cassandra Logo">
              <a:extLst>
                <a:ext uri="{FF2B5EF4-FFF2-40B4-BE49-F238E27FC236}">
                  <a16:creationId xmlns:a16="http://schemas.microsoft.com/office/drawing/2014/main" id="{3FD7000F-E1DE-9FAE-90BC-7A24D0C8ED18}"/>
                </a:ext>
              </a:extLst>
            </p:cNvPr>
            <p:cNvPicPr>
              <a:picLocks noChangeAspect="1" noChangeArrowheads="1"/>
            </p:cNvPicPr>
            <p:nvPr/>
          </p:nvPicPr>
          <p:blipFill rotWithShape="1">
            <a:blip r:embed="rId13" cstate="print">
              <a:extLst>
                <a:ext uri="{28A0092B-C50C-407E-A947-70E740481C1C}">
                  <a14:useLocalDpi xmlns:a14="http://schemas.microsoft.com/office/drawing/2010/main"/>
                </a:ext>
              </a:extLst>
            </a:blip>
            <a:srcRect/>
            <a:stretch/>
          </p:blipFill>
          <p:spPr bwMode="auto">
            <a:xfrm>
              <a:off x="10410839" y="956855"/>
              <a:ext cx="351824" cy="247873"/>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CE910864-26D7-9534-E488-6FA20F14896A}"/>
                </a:ext>
              </a:extLst>
            </p:cNvPr>
            <p:cNvSpPr txBox="1"/>
            <p:nvPr/>
          </p:nvSpPr>
          <p:spPr>
            <a:xfrm>
              <a:off x="10323071" y="1310135"/>
              <a:ext cx="527360" cy="11934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Cassandra</a:t>
              </a:r>
            </a:p>
          </p:txBody>
        </p:sp>
      </p:grpSp>
      <p:grpSp>
        <p:nvGrpSpPr>
          <p:cNvPr id="48" name="Group 47">
            <a:extLst>
              <a:ext uri="{FF2B5EF4-FFF2-40B4-BE49-F238E27FC236}">
                <a16:creationId xmlns:a16="http://schemas.microsoft.com/office/drawing/2014/main" id="{9FB4A95A-40A0-3490-AE8E-463D5FECF09E}"/>
              </a:ext>
            </a:extLst>
          </p:cNvPr>
          <p:cNvGrpSpPr/>
          <p:nvPr/>
        </p:nvGrpSpPr>
        <p:grpSpPr>
          <a:xfrm>
            <a:off x="7623413" y="2790457"/>
            <a:ext cx="554877" cy="525924"/>
            <a:chOff x="9160979" y="897678"/>
            <a:chExt cx="549895" cy="591481"/>
          </a:xfrm>
        </p:grpSpPr>
        <p:pic>
          <p:nvPicPr>
            <p:cNvPr id="52" name="Graphic 51">
              <a:extLst>
                <a:ext uri="{FF2B5EF4-FFF2-40B4-BE49-F238E27FC236}">
                  <a16:creationId xmlns:a16="http://schemas.microsoft.com/office/drawing/2014/main" id="{5B720287-907E-1976-08F7-C292009FD53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270832" y="897678"/>
              <a:ext cx="330190" cy="330190"/>
            </a:xfrm>
            <a:prstGeom prst="rect">
              <a:avLst/>
            </a:prstGeom>
          </p:spPr>
        </p:pic>
        <p:sp>
          <p:nvSpPr>
            <p:cNvPr id="53" name="TextBox 52">
              <a:extLst>
                <a:ext uri="{FF2B5EF4-FFF2-40B4-BE49-F238E27FC236}">
                  <a16:creationId xmlns:a16="http://schemas.microsoft.com/office/drawing/2014/main" id="{50E46B73-E28E-A07F-F4A8-1A0622041CB6}"/>
                </a:ext>
              </a:extLst>
            </p:cNvPr>
            <p:cNvSpPr txBox="1"/>
            <p:nvPr/>
          </p:nvSpPr>
          <p:spPr>
            <a:xfrm>
              <a:off x="9160979" y="1250460"/>
              <a:ext cx="549895"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CosmosDB</a:t>
              </a:r>
            </a:p>
          </p:txBody>
        </p:sp>
      </p:grpSp>
      <p:grpSp>
        <p:nvGrpSpPr>
          <p:cNvPr id="49" name="Group 48">
            <a:extLst>
              <a:ext uri="{FF2B5EF4-FFF2-40B4-BE49-F238E27FC236}">
                <a16:creationId xmlns:a16="http://schemas.microsoft.com/office/drawing/2014/main" id="{67CD6DA1-6E86-CE0C-4D02-D2E5C8286A08}"/>
              </a:ext>
            </a:extLst>
          </p:cNvPr>
          <p:cNvGrpSpPr/>
          <p:nvPr/>
        </p:nvGrpSpPr>
        <p:grpSpPr>
          <a:xfrm>
            <a:off x="7213075" y="2136601"/>
            <a:ext cx="561700" cy="523565"/>
            <a:chOff x="8492360" y="900329"/>
            <a:chExt cx="556657" cy="588829"/>
          </a:xfrm>
        </p:grpSpPr>
        <p:pic>
          <p:nvPicPr>
            <p:cNvPr id="50" name="Picture 114">
              <a:extLst>
                <a:ext uri="{FF2B5EF4-FFF2-40B4-BE49-F238E27FC236}">
                  <a16:creationId xmlns:a16="http://schemas.microsoft.com/office/drawing/2014/main" id="{9F2D0A34-8521-A9AD-5CAC-43E7FEEC36D9}"/>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rcRect/>
            <a:stretch/>
          </p:blipFill>
          <p:spPr>
            <a:xfrm>
              <a:off x="8604473" y="900329"/>
              <a:ext cx="332433" cy="332433"/>
            </a:xfrm>
            <a:prstGeom prst="rect">
              <a:avLst/>
            </a:prstGeom>
          </p:spPr>
        </p:pic>
        <p:sp>
          <p:nvSpPr>
            <p:cNvPr id="51" name="TextBox 50">
              <a:extLst>
                <a:ext uri="{FF2B5EF4-FFF2-40B4-BE49-F238E27FC236}">
                  <a16:creationId xmlns:a16="http://schemas.microsoft.com/office/drawing/2014/main" id="{5EA5AB6F-78AA-3F0A-4E45-10CB0D0DC33C}"/>
                </a:ext>
              </a:extLst>
            </p:cNvPr>
            <p:cNvSpPr txBox="1"/>
            <p:nvPr/>
          </p:nvSpPr>
          <p:spPr>
            <a:xfrm>
              <a:off x="8492360" y="1250459"/>
              <a:ext cx="556657"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DynamoDB</a:t>
              </a:r>
            </a:p>
          </p:txBody>
        </p:sp>
      </p:grpSp>
      <p:pic>
        <p:nvPicPr>
          <p:cNvPr id="60" name="Picture 2" descr="postgresql-logo | Unixmen">
            <a:extLst>
              <a:ext uri="{FF2B5EF4-FFF2-40B4-BE49-F238E27FC236}">
                <a16:creationId xmlns:a16="http://schemas.microsoft.com/office/drawing/2014/main" id="{9685D455-AE03-005A-D487-D71647D98ED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265972" y="2269074"/>
            <a:ext cx="468924" cy="521384"/>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descr="aws-logo">
            <a:extLst>
              <a:ext uri="{FF2B5EF4-FFF2-40B4-BE49-F238E27FC236}">
                <a16:creationId xmlns:a16="http://schemas.microsoft.com/office/drawing/2014/main" id="{ED72A531-C7A0-E582-3C80-2C5E7AC47DF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816539" y="1349900"/>
            <a:ext cx="1019330" cy="764497"/>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a:extLst>
              <a:ext uri="{FF2B5EF4-FFF2-40B4-BE49-F238E27FC236}">
                <a16:creationId xmlns:a16="http://schemas.microsoft.com/office/drawing/2014/main" id="{5526A8A4-2791-026B-3596-EA246CF4739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856663" y="1533703"/>
            <a:ext cx="1079599" cy="31226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descr="oraclecloud | SUSE Communities">
            <a:extLst>
              <a:ext uri="{FF2B5EF4-FFF2-40B4-BE49-F238E27FC236}">
                <a16:creationId xmlns:a16="http://schemas.microsoft.com/office/drawing/2014/main" id="{44D3D50F-1307-4F77-CDAC-28F1E112C2C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956318" y="964558"/>
            <a:ext cx="880288" cy="50400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8" descr="Google Cloud Logo, history, meaning, symbol, PNG">
            <a:extLst>
              <a:ext uri="{FF2B5EF4-FFF2-40B4-BE49-F238E27FC236}">
                <a16:creationId xmlns:a16="http://schemas.microsoft.com/office/drawing/2014/main" id="{386EEDCE-19D2-E217-F292-C92AD1E7C925}"/>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421318" y="884283"/>
            <a:ext cx="1331804" cy="749140"/>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MySQL - Logos Download">
            <a:extLst>
              <a:ext uri="{FF2B5EF4-FFF2-40B4-BE49-F238E27FC236}">
                <a16:creationId xmlns:a16="http://schemas.microsoft.com/office/drawing/2014/main" id="{4AB49A47-3CD2-ED91-46FA-1DEDE8A1FD09}"/>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920417" y="1560250"/>
            <a:ext cx="608708" cy="359303"/>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Straight Arrow Connector 66">
            <a:extLst>
              <a:ext uri="{FF2B5EF4-FFF2-40B4-BE49-F238E27FC236}">
                <a16:creationId xmlns:a16="http://schemas.microsoft.com/office/drawing/2014/main" id="{C4B43AF7-B8C2-BFC9-A9C5-BE2A4CC40618}"/>
              </a:ext>
            </a:extLst>
          </p:cNvPr>
          <p:cNvCxnSpPr/>
          <p:nvPr/>
        </p:nvCxnSpPr>
        <p:spPr>
          <a:xfrm flipV="1">
            <a:off x="3707312" y="2269074"/>
            <a:ext cx="1367567" cy="751882"/>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FA5B6A86-B82E-02D2-B1F0-7121E7FAD99A}"/>
              </a:ext>
            </a:extLst>
          </p:cNvPr>
          <p:cNvCxnSpPr>
            <a:cxnSpLocks/>
          </p:cNvCxnSpPr>
          <p:nvPr/>
        </p:nvCxnSpPr>
        <p:spPr>
          <a:xfrm flipV="1">
            <a:off x="3745228" y="2511101"/>
            <a:ext cx="1452640" cy="572949"/>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006A4645-A544-5F34-A0C3-D300119D2BAE}"/>
              </a:ext>
            </a:extLst>
          </p:cNvPr>
          <p:cNvCxnSpPr>
            <a:cxnSpLocks/>
          </p:cNvCxnSpPr>
          <p:nvPr/>
        </p:nvCxnSpPr>
        <p:spPr>
          <a:xfrm flipV="1">
            <a:off x="3757270" y="2753128"/>
            <a:ext cx="1478514" cy="386201"/>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769DF165-C3D7-278A-FFC4-D7E1418A9C50}"/>
              </a:ext>
            </a:extLst>
          </p:cNvPr>
          <p:cNvCxnSpPr>
            <a:cxnSpLocks/>
          </p:cNvCxnSpPr>
          <p:nvPr/>
        </p:nvCxnSpPr>
        <p:spPr>
          <a:xfrm flipV="1">
            <a:off x="3752184" y="2995155"/>
            <a:ext cx="1495642" cy="197344"/>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31D825A7-50E6-CFCD-483E-5F9ED1714E0A}"/>
              </a:ext>
            </a:extLst>
          </p:cNvPr>
          <p:cNvCxnSpPr>
            <a:cxnSpLocks/>
          </p:cNvCxnSpPr>
          <p:nvPr/>
        </p:nvCxnSpPr>
        <p:spPr>
          <a:xfrm flipV="1">
            <a:off x="3758950" y="3223892"/>
            <a:ext cx="1423232" cy="28793"/>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78" name="Speech Bubble: Rectangle 77">
            <a:extLst>
              <a:ext uri="{FF2B5EF4-FFF2-40B4-BE49-F238E27FC236}">
                <a16:creationId xmlns:a16="http://schemas.microsoft.com/office/drawing/2014/main" id="{8155EB3A-14AF-FFCE-582B-D98FBDB73972}"/>
              </a:ext>
            </a:extLst>
          </p:cNvPr>
          <p:cNvSpPr/>
          <p:nvPr/>
        </p:nvSpPr>
        <p:spPr>
          <a:xfrm>
            <a:off x="2797631" y="1652861"/>
            <a:ext cx="1819362" cy="441781"/>
          </a:xfrm>
          <a:prstGeom prst="wedgeRectCallout">
            <a:avLst>
              <a:gd name="adj1" fmla="val -62820"/>
              <a:gd name="adj2" fmla="val 87546"/>
            </a:avLst>
          </a:prstGeom>
          <a:solidFill>
            <a:schemeClr val="accent3">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solidFill>
                  <a:schemeClr val="tx1"/>
                </a:solidFill>
              </a:rPr>
              <a:t>simple HTTP communication is converted to component specific interactions</a:t>
            </a:r>
          </a:p>
        </p:txBody>
      </p:sp>
      <p:sp>
        <p:nvSpPr>
          <p:cNvPr id="79" name="Speech Bubble: Rectangle 78">
            <a:extLst>
              <a:ext uri="{FF2B5EF4-FFF2-40B4-BE49-F238E27FC236}">
                <a16:creationId xmlns:a16="http://schemas.microsoft.com/office/drawing/2014/main" id="{FAEB2217-6BD6-A085-7970-282A63E4E74E}"/>
              </a:ext>
            </a:extLst>
          </p:cNvPr>
          <p:cNvSpPr/>
          <p:nvPr/>
        </p:nvSpPr>
        <p:spPr>
          <a:xfrm>
            <a:off x="4544457" y="4458972"/>
            <a:ext cx="1495642" cy="441781"/>
          </a:xfrm>
          <a:prstGeom prst="wedgeRectCallout">
            <a:avLst>
              <a:gd name="adj1" fmla="val -77003"/>
              <a:gd name="adj2" fmla="val -113256"/>
            </a:avLst>
          </a:prstGeom>
          <a:solidFill>
            <a:schemeClr val="accent3">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00" dirty="0">
                <a:solidFill>
                  <a:schemeClr val="tx1"/>
                </a:solidFill>
              </a:rPr>
              <a:t>define output bindings (with endpoints, credentials, configuration)</a:t>
            </a:r>
          </a:p>
        </p:txBody>
      </p:sp>
      <p:sp>
        <p:nvSpPr>
          <p:cNvPr id="80" name="Speech Bubble: Rectangle 79">
            <a:extLst>
              <a:ext uri="{FF2B5EF4-FFF2-40B4-BE49-F238E27FC236}">
                <a16:creationId xmlns:a16="http://schemas.microsoft.com/office/drawing/2014/main" id="{A9038526-1FEF-541B-55B2-14F26DF37BE0}"/>
              </a:ext>
            </a:extLst>
          </p:cNvPr>
          <p:cNvSpPr/>
          <p:nvPr/>
        </p:nvSpPr>
        <p:spPr>
          <a:xfrm>
            <a:off x="1579120" y="4424847"/>
            <a:ext cx="1495642" cy="441781"/>
          </a:xfrm>
          <a:prstGeom prst="wedgeRectCallout">
            <a:avLst>
              <a:gd name="adj1" fmla="val -13128"/>
              <a:gd name="adj2" fmla="val -147238"/>
            </a:avLst>
          </a:prstGeom>
          <a:solidFill>
            <a:schemeClr val="accent3">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00" dirty="0">
                <a:solidFill>
                  <a:schemeClr val="tx1"/>
                </a:solidFill>
              </a:rPr>
              <a:t>run </a:t>
            </a:r>
            <a:r>
              <a:rPr lang="en-US" sz="900" dirty="0" err="1">
                <a:solidFill>
                  <a:schemeClr val="tx1"/>
                </a:solidFill>
              </a:rPr>
              <a:t>Dapr</a:t>
            </a:r>
            <a:r>
              <a:rPr lang="en-US" sz="900" dirty="0">
                <a:solidFill>
                  <a:schemeClr val="tx1"/>
                </a:solidFill>
              </a:rPr>
              <a:t> sidecar – without actual application to the companion for</a:t>
            </a:r>
          </a:p>
        </p:txBody>
      </p:sp>
    </p:spTree>
    <p:extLst>
      <p:ext uri="{BB962C8B-B14F-4D97-AF65-F5344CB8AC3E}">
        <p14:creationId xmlns:p14="http://schemas.microsoft.com/office/powerpoint/2010/main" val="41791526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500"/>
                                        <p:tgtEl>
                                          <p:spTgt spid="2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fade">
                                      <p:cBhvr>
                                        <p:cTn id="11" dur="500"/>
                                        <p:tgtEl>
                                          <p:spTgt spid="25"/>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fade">
                                      <p:cBhvr>
                                        <p:cTn id="19" dur="500"/>
                                        <p:tgtEl>
                                          <p:spTgt spid="31"/>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7DFCB-2058-C154-A07A-2E592D46A978}"/>
              </a:ext>
            </a:extLst>
          </p:cNvPr>
          <p:cNvSpPr>
            <a:spLocks noGrp="1"/>
          </p:cNvSpPr>
          <p:nvPr>
            <p:ph type="title"/>
          </p:nvPr>
        </p:nvSpPr>
        <p:spPr/>
        <p:txBody>
          <a:bodyPr/>
          <a:lstStyle/>
          <a:p>
            <a:r>
              <a:rPr lang="en-US" dirty="0"/>
              <a:t>Curl talking to MySQL – through </a:t>
            </a:r>
            <a:r>
              <a:rPr lang="en-US" dirty="0" err="1"/>
              <a:t>Dapr</a:t>
            </a:r>
            <a:r>
              <a:rPr lang="en-US" dirty="0"/>
              <a:t> Sidecar &amp; Output Binding</a:t>
            </a:r>
          </a:p>
        </p:txBody>
      </p:sp>
      <p:sp>
        <p:nvSpPr>
          <p:cNvPr id="4" name="Footer Placeholder 3">
            <a:extLst>
              <a:ext uri="{FF2B5EF4-FFF2-40B4-BE49-F238E27FC236}">
                <a16:creationId xmlns:a16="http://schemas.microsoft.com/office/drawing/2014/main" id="{B766F7D1-CD93-DADA-225A-53914C3BEA16}"/>
              </a:ext>
            </a:extLst>
          </p:cNvPr>
          <p:cNvSpPr>
            <a:spLocks noGrp="1"/>
          </p:cNvSpPr>
          <p:nvPr>
            <p:ph type="ftr" sz="quarter" idx="11"/>
          </p:nvPr>
        </p:nvSpPr>
        <p:spPr/>
        <p:txBody>
          <a:bodyPr/>
          <a:lstStyle/>
          <a:p>
            <a:r>
              <a:rPr lang="en-US"/>
              <a:t>Microservices, Messaging, Kafka and Dapr - Fontys - November 2022</a:t>
            </a:r>
            <a:endParaRPr lang="nl-NL"/>
          </a:p>
        </p:txBody>
      </p:sp>
      <p:pic>
        <p:nvPicPr>
          <p:cNvPr id="5" name="Graphic 4">
            <a:extLst>
              <a:ext uri="{FF2B5EF4-FFF2-40B4-BE49-F238E27FC236}">
                <a16:creationId xmlns:a16="http://schemas.microsoft.com/office/drawing/2014/main" id="{5E614B8C-BA54-3D59-A94E-CB47E0ECBC19}"/>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074762" y="2890757"/>
            <a:ext cx="632550" cy="737975"/>
          </a:xfrm>
          <a:prstGeom prst="rect">
            <a:avLst/>
          </a:prstGeom>
          <a:effectLst>
            <a:outerShdw blurRad="50800" dist="25400" dir="13500000" algn="br" rotWithShape="0">
              <a:prstClr val="black">
                <a:alpha val="40000"/>
              </a:prstClr>
            </a:outerShdw>
          </a:effectLst>
        </p:spPr>
      </p:pic>
      <p:sp>
        <p:nvSpPr>
          <p:cNvPr id="6" name="Rectangle 5">
            <a:extLst>
              <a:ext uri="{FF2B5EF4-FFF2-40B4-BE49-F238E27FC236}">
                <a16:creationId xmlns:a16="http://schemas.microsoft.com/office/drawing/2014/main" id="{9CEE25A1-C082-7823-609B-09E4FC3F60DF}"/>
              </a:ext>
            </a:extLst>
          </p:cNvPr>
          <p:cNvSpPr/>
          <p:nvPr/>
        </p:nvSpPr>
        <p:spPr>
          <a:xfrm>
            <a:off x="3745228" y="3758807"/>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cxnSp>
        <p:nvCxnSpPr>
          <p:cNvPr id="7" name="Connector: Elbow 6">
            <a:extLst>
              <a:ext uri="{FF2B5EF4-FFF2-40B4-BE49-F238E27FC236}">
                <a16:creationId xmlns:a16="http://schemas.microsoft.com/office/drawing/2014/main" id="{6935A6C3-B003-5CD2-C475-C56BABDC3957}"/>
              </a:ext>
            </a:extLst>
          </p:cNvPr>
          <p:cNvCxnSpPr>
            <a:endCxn id="6" idx="0"/>
          </p:cNvCxnSpPr>
          <p:nvPr/>
        </p:nvCxnSpPr>
        <p:spPr>
          <a:xfrm>
            <a:off x="3660879" y="3383105"/>
            <a:ext cx="293079" cy="375702"/>
          </a:xfrm>
          <a:prstGeom prst="bentConnector2">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20B22BCE-2C5B-FBBD-4D84-843361D4EE75}"/>
              </a:ext>
            </a:extLst>
          </p:cNvPr>
          <p:cNvSpPr txBox="1"/>
          <p:nvPr/>
        </p:nvSpPr>
        <p:spPr>
          <a:xfrm>
            <a:off x="3494782" y="4312563"/>
            <a:ext cx="1077218" cy="123111"/>
          </a:xfrm>
          <a:prstGeom prst="rect">
            <a:avLst/>
          </a:prstGeom>
          <a:noFill/>
        </p:spPr>
        <p:txBody>
          <a:bodyPr wrap="none" lIns="0" tIns="0" rIns="0" bIns="0" rtlCol="0">
            <a:spAutoFit/>
          </a:bodyPr>
          <a:lstStyle/>
          <a:p>
            <a:r>
              <a:rPr lang="en-US" sz="800" i="1" dirty="0" err="1"/>
              <a:t>dapr-components.yaml</a:t>
            </a:r>
            <a:endParaRPr lang="en-US" sz="800" i="1" dirty="0"/>
          </a:p>
        </p:txBody>
      </p:sp>
      <p:grpSp>
        <p:nvGrpSpPr>
          <p:cNvPr id="11" name="Group 10">
            <a:extLst>
              <a:ext uri="{FF2B5EF4-FFF2-40B4-BE49-F238E27FC236}">
                <a16:creationId xmlns:a16="http://schemas.microsoft.com/office/drawing/2014/main" id="{76E0BF33-9750-96F9-CB85-BC126CF7A8AF}"/>
              </a:ext>
            </a:extLst>
          </p:cNvPr>
          <p:cNvGrpSpPr/>
          <p:nvPr/>
        </p:nvGrpSpPr>
        <p:grpSpPr>
          <a:xfrm rot="13479090">
            <a:off x="2920799" y="2864953"/>
            <a:ext cx="196409" cy="208343"/>
            <a:chOff x="6207667" y="1018040"/>
            <a:chExt cx="248285" cy="269304"/>
          </a:xfrm>
        </p:grpSpPr>
        <p:sp>
          <p:nvSpPr>
            <p:cNvPr id="12" name="Rectangle 11">
              <a:extLst>
                <a:ext uri="{FF2B5EF4-FFF2-40B4-BE49-F238E27FC236}">
                  <a16:creationId xmlns:a16="http://schemas.microsoft.com/office/drawing/2014/main" id="{EB10648E-927E-1A8E-5E95-66D37BE85199}"/>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solidFill>
                  <a:srgbClr val="FFFFFF"/>
                </a:solidFill>
                <a:ea typeface="Segoe UI" pitchFamily="34" charset="0"/>
                <a:cs typeface="Segoe UI" pitchFamily="34" charset="0"/>
              </a:endParaRPr>
            </a:p>
          </p:txBody>
        </p:sp>
        <p:sp>
          <p:nvSpPr>
            <p:cNvPr id="13" name="Freeform: Shape 12">
              <a:extLst>
                <a:ext uri="{FF2B5EF4-FFF2-40B4-BE49-F238E27FC236}">
                  <a16:creationId xmlns:a16="http://schemas.microsoft.com/office/drawing/2014/main" id="{14956C0F-8C60-D488-1951-1FB6AE9B442A}"/>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0B081E45-C9FC-79E3-E12A-632B23A8544A}"/>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solidFill>
                  <a:srgbClr val="FFFFFF"/>
                </a:solidFill>
                <a:ea typeface="Segoe UI" pitchFamily="34" charset="0"/>
                <a:cs typeface="Segoe UI" pitchFamily="34" charset="0"/>
              </a:endParaRPr>
            </a:p>
          </p:txBody>
        </p:sp>
      </p:grpSp>
      <p:sp>
        <p:nvSpPr>
          <p:cNvPr id="15" name="Rectangle: Rounded Corners 14">
            <a:extLst>
              <a:ext uri="{FF2B5EF4-FFF2-40B4-BE49-F238E27FC236}">
                <a16:creationId xmlns:a16="http://schemas.microsoft.com/office/drawing/2014/main" id="{0B0538F0-C1E8-C4FC-C17A-8193EEE2D0C5}"/>
              </a:ext>
            </a:extLst>
          </p:cNvPr>
          <p:cNvSpPr/>
          <p:nvPr/>
        </p:nvSpPr>
        <p:spPr>
          <a:xfrm>
            <a:off x="1022401" y="1436851"/>
            <a:ext cx="748618" cy="3041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curl</a:t>
            </a:r>
          </a:p>
        </p:txBody>
      </p:sp>
      <p:cxnSp>
        <p:nvCxnSpPr>
          <p:cNvPr id="17" name="Straight Arrow Connector 16">
            <a:extLst>
              <a:ext uri="{FF2B5EF4-FFF2-40B4-BE49-F238E27FC236}">
                <a16:creationId xmlns:a16="http://schemas.microsoft.com/office/drawing/2014/main" id="{D9BAB680-A1D8-601F-71DB-16BFE70FFD46}"/>
              </a:ext>
            </a:extLst>
          </p:cNvPr>
          <p:cNvCxnSpPr>
            <a:cxnSpLocks/>
          </p:cNvCxnSpPr>
          <p:nvPr/>
        </p:nvCxnSpPr>
        <p:spPr>
          <a:xfrm>
            <a:off x="1630907" y="1741045"/>
            <a:ext cx="1320510" cy="1149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7EA076B-9496-0B90-7C4D-B1C8ED17A4FC}"/>
              </a:ext>
            </a:extLst>
          </p:cNvPr>
          <p:cNvSpPr txBox="1"/>
          <p:nvPr/>
        </p:nvSpPr>
        <p:spPr>
          <a:xfrm rot="20289618">
            <a:off x="891637" y="3645630"/>
            <a:ext cx="2180084" cy="415498"/>
          </a:xfrm>
          <a:prstGeom prst="rect">
            <a:avLst/>
          </a:prstGeom>
          <a:solidFill>
            <a:schemeClr val="bg2">
              <a:lumMod val="20000"/>
              <a:lumOff val="80000"/>
            </a:schemeClr>
          </a:solidFill>
        </p:spPr>
        <p:txBody>
          <a:bodyPr wrap="none" lIns="0" tIns="0" rIns="0" bIns="0" rtlCol="0">
            <a:spAutoFit/>
          </a:bodyPr>
          <a:lstStyle/>
          <a:p>
            <a:pPr algn="r"/>
            <a:r>
              <a:rPr lang="nl-NL" sz="900" b="0" dirty="0" err="1">
                <a:solidFill>
                  <a:srgbClr val="000000"/>
                </a:solidFill>
                <a:effectLst/>
                <a:latin typeface="Consolas" panose="020B0609020204030204" pitchFamily="49" charset="0"/>
              </a:rPr>
              <a:t>dapr</a:t>
            </a:r>
            <a:r>
              <a:rPr lang="nl-NL" sz="900" b="0" dirty="0">
                <a:solidFill>
                  <a:srgbClr val="000000"/>
                </a:solidFill>
                <a:effectLst/>
                <a:latin typeface="Consolas" panose="020B0609020204030204" pitchFamily="49" charset="0"/>
              </a:rPr>
              <a:t> run --app-</a:t>
            </a:r>
            <a:r>
              <a:rPr lang="nl-NL" sz="900" b="0" dirty="0" err="1">
                <a:solidFill>
                  <a:srgbClr val="000000"/>
                </a:solidFill>
                <a:effectLst/>
                <a:latin typeface="Consolas" panose="020B0609020204030204" pitchFamily="49" charset="0"/>
              </a:rPr>
              <a:t>id</a:t>
            </a:r>
            <a:r>
              <a:rPr lang="nl-NL" sz="900" b="0" dirty="0">
                <a:solidFill>
                  <a:srgbClr val="000000"/>
                </a:solidFill>
                <a:effectLst/>
                <a:latin typeface="Consolas" panose="020B0609020204030204" pitchFamily="49" charset="0"/>
              </a:rPr>
              <a:t> dummy</a:t>
            </a:r>
          </a:p>
          <a:p>
            <a:pPr algn="r"/>
            <a:r>
              <a:rPr lang="nl-NL" sz="900" b="0" dirty="0">
                <a:solidFill>
                  <a:srgbClr val="000000"/>
                </a:solidFill>
                <a:effectLst/>
                <a:latin typeface="Consolas" panose="020B0609020204030204" pitchFamily="49" charset="0"/>
              </a:rPr>
              <a:t> --</a:t>
            </a:r>
            <a:r>
              <a:rPr lang="nl-NL" sz="900" b="0" dirty="0" err="1">
                <a:solidFill>
                  <a:srgbClr val="000000"/>
                </a:solidFill>
                <a:effectLst/>
                <a:latin typeface="Consolas" panose="020B0609020204030204" pitchFamily="49" charset="0"/>
              </a:rPr>
              <a:t>dapr</a:t>
            </a:r>
            <a:r>
              <a:rPr lang="nl-NL" sz="900" b="0" dirty="0">
                <a:solidFill>
                  <a:srgbClr val="000000"/>
                </a:solidFill>
                <a:effectLst/>
                <a:latin typeface="Consolas" panose="020B0609020204030204" pitchFamily="49" charset="0"/>
              </a:rPr>
              <a:t>-http-port $DAPR_HTTP_PORT </a:t>
            </a:r>
            <a:br>
              <a:rPr lang="nl-NL" sz="900" b="0" dirty="0">
                <a:solidFill>
                  <a:srgbClr val="000000"/>
                </a:solidFill>
                <a:effectLst/>
                <a:latin typeface="Consolas" panose="020B0609020204030204" pitchFamily="49" charset="0"/>
              </a:rPr>
            </a:br>
            <a:r>
              <a:rPr lang="nl-NL" sz="900" b="0" dirty="0">
                <a:solidFill>
                  <a:srgbClr val="000000"/>
                </a:solidFill>
                <a:effectLst/>
                <a:latin typeface="Consolas" panose="020B0609020204030204" pitchFamily="49" charset="0"/>
              </a:rPr>
              <a:t>--components-</a:t>
            </a:r>
            <a:r>
              <a:rPr lang="nl-NL" sz="900" b="0" dirty="0" err="1">
                <a:solidFill>
                  <a:srgbClr val="000000"/>
                </a:solidFill>
                <a:effectLst/>
                <a:latin typeface="Consolas" panose="020B0609020204030204" pitchFamily="49" charset="0"/>
              </a:rPr>
              <a:t>path</a:t>
            </a:r>
            <a:r>
              <a:rPr lang="nl-NL" sz="900" b="0" dirty="0">
                <a:solidFill>
                  <a:srgbClr val="000000"/>
                </a:solidFill>
                <a:effectLst/>
                <a:latin typeface="Consolas" panose="020B0609020204030204" pitchFamily="49" charset="0"/>
              </a:rPr>
              <a:t> </a:t>
            </a:r>
            <a:r>
              <a:rPr lang="nl-NL" sz="900" b="0" dirty="0" err="1">
                <a:solidFill>
                  <a:srgbClr val="000000"/>
                </a:solidFill>
                <a:effectLst/>
                <a:latin typeface="Consolas" panose="020B0609020204030204" pitchFamily="49" charset="0"/>
              </a:rPr>
              <a:t>dapr-components</a:t>
            </a:r>
            <a:endParaRPr lang="nl-NL" sz="900" b="0" dirty="0">
              <a:solidFill>
                <a:srgbClr val="000000"/>
              </a:solidFill>
              <a:effectLst/>
              <a:latin typeface="Consolas" panose="020B0609020204030204" pitchFamily="49" charset="0"/>
            </a:endParaRPr>
          </a:p>
        </p:txBody>
      </p:sp>
      <p:grpSp>
        <p:nvGrpSpPr>
          <p:cNvPr id="22" name="Group 21">
            <a:extLst>
              <a:ext uri="{FF2B5EF4-FFF2-40B4-BE49-F238E27FC236}">
                <a16:creationId xmlns:a16="http://schemas.microsoft.com/office/drawing/2014/main" id="{279F88A6-B6B8-59A3-0049-5FA916FE658F}"/>
              </a:ext>
            </a:extLst>
          </p:cNvPr>
          <p:cNvGrpSpPr/>
          <p:nvPr/>
        </p:nvGrpSpPr>
        <p:grpSpPr>
          <a:xfrm>
            <a:off x="6032886" y="3303207"/>
            <a:ext cx="323704" cy="550172"/>
            <a:chOff x="10011219" y="3278059"/>
            <a:chExt cx="262893" cy="558400"/>
          </a:xfrm>
        </p:grpSpPr>
        <p:sp>
          <p:nvSpPr>
            <p:cNvPr id="23" name="TextBox 22">
              <a:extLst>
                <a:ext uri="{FF2B5EF4-FFF2-40B4-BE49-F238E27FC236}">
                  <a16:creationId xmlns:a16="http://schemas.microsoft.com/office/drawing/2014/main" id="{D51BB55A-50C8-FB3B-06D1-277E14023C58}"/>
                </a:ext>
              </a:extLst>
            </p:cNvPr>
            <p:cNvSpPr txBox="1"/>
            <p:nvPr/>
          </p:nvSpPr>
          <p:spPr>
            <a:xfrm>
              <a:off x="10011219" y="3713348"/>
              <a:ext cx="262893" cy="123111"/>
            </a:xfrm>
            <a:prstGeom prst="rect">
              <a:avLst/>
            </a:prstGeom>
            <a:noFill/>
          </p:spPr>
          <p:txBody>
            <a:bodyPr wrap="none" lIns="0" tIns="0" rIns="0" bIns="0" rtlCol="0" anchor="ctr">
              <a:spAutoFit/>
            </a:bodyPr>
            <a:lstStyle/>
            <a:p>
              <a:pPr algn="ctr" defTabSz="685775">
                <a:defRPr/>
              </a:pPr>
              <a:r>
                <a:rPr lang="en-US" sz="600">
                  <a:gradFill>
                    <a:gsLst>
                      <a:gs pos="2917">
                        <a:srgbClr val="000000"/>
                      </a:gs>
                      <a:gs pos="30000">
                        <a:srgbClr val="000000"/>
                      </a:gs>
                    </a:gsLst>
                    <a:lin ang="5400000" scaled="0"/>
                  </a:gradFill>
                  <a:latin typeface="+mj-lt"/>
                </a:rPr>
                <a:t>Kafka</a:t>
              </a:r>
            </a:p>
          </p:txBody>
        </p:sp>
        <p:pic>
          <p:nvPicPr>
            <p:cNvPr id="24" name="Picture 23" descr="A close up of a logo&#10;&#10;Description automatically generated">
              <a:extLst>
                <a:ext uri="{FF2B5EF4-FFF2-40B4-BE49-F238E27FC236}">
                  <a16:creationId xmlns:a16="http://schemas.microsoft.com/office/drawing/2014/main" id="{DA1E10F4-C69C-1D63-2ABB-3B8B9C2A177A}"/>
                </a:ext>
              </a:extLst>
            </p:cNvPr>
            <p:cNvPicPr>
              <a:picLocks noChangeAspect="1"/>
            </p:cNvPicPr>
            <p:nvPr/>
          </p:nvPicPr>
          <p:blipFill>
            <a:blip r:embed="rId4" cstate="print">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10037286" y="3278059"/>
              <a:ext cx="210761" cy="342135"/>
            </a:xfrm>
            <a:prstGeom prst="rect">
              <a:avLst/>
            </a:prstGeom>
          </p:spPr>
        </p:pic>
      </p:grpSp>
      <p:grpSp>
        <p:nvGrpSpPr>
          <p:cNvPr id="25" name="Group 24">
            <a:extLst>
              <a:ext uri="{FF2B5EF4-FFF2-40B4-BE49-F238E27FC236}">
                <a16:creationId xmlns:a16="http://schemas.microsoft.com/office/drawing/2014/main" id="{7042B587-3045-10C3-9157-20FCB848764C}"/>
              </a:ext>
            </a:extLst>
          </p:cNvPr>
          <p:cNvGrpSpPr/>
          <p:nvPr/>
        </p:nvGrpSpPr>
        <p:grpSpPr>
          <a:xfrm>
            <a:off x="6510339" y="3758807"/>
            <a:ext cx="394938" cy="470434"/>
            <a:chOff x="9821876" y="953897"/>
            <a:chExt cx="320745" cy="477469"/>
          </a:xfrm>
          <a:solidFill>
            <a:schemeClr val="bg1"/>
          </a:solidFill>
        </p:grpSpPr>
        <p:pic>
          <p:nvPicPr>
            <p:cNvPr id="26" name="Picture 25">
              <a:extLst>
                <a:ext uri="{FF2B5EF4-FFF2-40B4-BE49-F238E27FC236}">
                  <a16:creationId xmlns:a16="http://schemas.microsoft.com/office/drawing/2014/main" id="{D566B837-A76B-554E-AEA5-96E3C56D4240}"/>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9821876" y="953897"/>
              <a:ext cx="320745" cy="268531"/>
            </a:xfrm>
            <a:prstGeom prst="rect">
              <a:avLst/>
            </a:prstGeom>
            <a:grpFill/>
          </p:spPr>
        </p:pic>
        <p:sp>
          <p:nvSpPr>
            <p:cNvPr id="27" name="TextBox 26">
              <a:extLst>
                <a:ext uri="{FF2B5EF4-FFF2-40B4-BE49-F238E27FC236}">
                  <a16:creationId xmlns:a16="http://schemas.microsoft.com/office/drawing/2014/main" id="{9A959CB5-73C4-609B-46A4-80DE7927CBC6}"/>
                </a:ext>
              </a:extLst>
            </p:cNvPr>
            <p:cNvSpPr txBox="1"/>
            <p:nvPr/>
          </p:nvSpPr>
          <p:spPr>
            <a:xfrm>
              <a:off x="9849733" y="1308255"/>
              <a:ext cx="265030" cy="123111"/>
            </a:xfrm>
            <a:prstGeom prst="rect">
              <a:avLst/>
            </a:prstGeom>
            <a:grpFill/>
          </p:spPr>
          <p:txBody>
            <a:bodyPr wrap="none" lIns="0" tIns="0" rIns="0" bIns="0" rtlCol="0" anchor="ctr">
              <a:spAutoFit/>
            </a:bodyPr>
            <a:lstStyle/>
            <a:p>
              <a:pPr algn="ctr" defTabSz="685775">
                <a:defRPr/>
              </a:pPr>
              <a:r>
                <a:rPr lang="en-US" sz="600">
                  <a:gradFill>
                    <a:gsLst>
                      <a:gs pos="2917">
                        <a:srgbClr val="000000"/>
                      </a:gs>
                      <a:gs pos="30000">
                        <a:srgbClr val="000000"/>
                      </a:gs>
                    </a:gsLst>
                    <a:lin ang="5400000" scaled="0"/>
                  </a:gradFill>
                  <a:latin typeface="+mj-lt"/>
                </a:rPr>
                <a:t>Redis</a:t>
              </a:r>
            </a:p>
          </p:txBody>
        </p:sp>
      </p:grpSp>
      <p:pic>
        <p:nvPicPr>
          <p:cNvPr id="65" name="Picture 2" descr="MySQL - Logos Download">
            <a:extLst>
              <a:ext uri="{FF2B5EF4-FFF2-40B4-BE49-F238E27FC236}">
                <a16:creationId xmlns:a16="http://schemas.microsoft.com/office/drawing/2014/main" id="{4AB49A47-3CD2-ED91-46FA-1DEDE8A1FD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52123" y="1788868"/>
            <a:ext cx="905814" cy="534676"/>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Straight Arrow Connector 66">
            <a:extLst>
              <a:ext uri="{FF2B5EF4-FFF2-40B4-BE49-F238E27FC236}">
                <a16:creationId xmlns:a16="http://schemas.microsoft.com/office/drawing/2014/main" id="{C4B43AF7-B8C2-BFC9-A9C5-BE2A4CC40618}"/>
              </a:ext>
            </a:extLst>
          </p:cNvPr>
          <p:cNvCxnSpPr>
            <a:cxnSpLocks/>
          </p:cNvCxnSpPr>
          <p:nvPr/>
        </p:nvCxnSpPr>
        <p:spPr>
          <a:xfrm flipV="1">
            <a:off x="3707312" y="2311324"/>
            <a:ext cx="1594843" cy="709632"/>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78" name="Speech Bubble: Rectangle 77">
            <a:extLst>
              <a:ext uri="{FF2B5EF4-FFF2-40B4-BE49-F238E27FC236}">
                <a16:creationId xmlns:a16="http://schemas.microsoft.com/office/drawing/2014/main" id="{8155EB3A-14AF-FFCE-582B-D98FBDB73972}"/>
              </a:ext>
            </a:extLst>
          </p:cNvPr>
          <p:cNvSpPr/>
          <p:nvPr/>
        </p:nvSpPr>
        <p:spPr>
          <a:xfrm>
            <a:off x="1981679" y="769008"/>
            <a:ext cx="4435508" cy="829254"/>
          </a:xfrm>
          <a:prstGeom prst="wedgeRectCallout">
            <a:avLst>
              <a:gd name="adj1" fmla="val -50974"/>
              <a:gd name="adj2" fmla="val 98244"/>
            </a:avLst>
          </a:prstGeom>
          <a:solidFill>
            <a:schemeClr val="accent3">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900" b="0" dirty="0">
                <a:solidFill>
                  <a:srgbClr val="000000"/>
                </a:solidFill>
                <a:effectLst/>
                <a:latin typeface="Consolas" panose="020B0609020204030204" pitchFamily="49" charset="0"/>
              </a:rPr>
              <a:t>curl -X POST -H 'Content-Type: application/</a:t>
            </a:r>
            <a:r>
              <a:rPr lang="en-US" sz="900" b="0" dirty="0" err="1">
                <a:solidFill>
                  <a:srgbClr val="000000"/>
                </a:solidFill>
                <a:effectLst/>
                <a:latin typeface="Consolas" panose="020B0609020204030204" pitchFamily="49" charset="0"/>
              </a:rPr>
              <a:t>json</a:t>
            </a:r>
            <a:r>
              <a:rPr lang="en-US" sz="900" b="0" dirty="0">
                <a:solidFill>
                  <a:srgbClr val="000000"/>
                </a:solidFill>
                <a:effectLst/>
                <a:latin typeface="Consolas" panose="020B0609020204030204" pitchFamily="49" charset="0"/>
              </a:rPr>
              <a:t>' http://localhost:$DAPR_HTTP_PORT/v1.0/bindings/durable-data-store -d '{ "metadata": { "</a:t>
            </a:r>
            <a:r>
              <a:rPr lang="en-US" sz="900" b="0" dirty="0" err="1">
                <a:solidFill>
                  <a:srgbClr val="000000"/>
                </a:solidFill>
                <a:effectLst/>
                <a:latin typeface="Consolas" panose="020B0609020204030204" pitchFamily="49" charset="0"/>
              </a:rPr>
              <a:t>sql</a:t>
            </a:r>
            <a:r>
              <a:rPr lang="en-US" sz="900" b="0" dirty="0">
                <a:solidFill>
                  <a:srgbClr val="000000"/>
                </a:solidFill>
                <a:effectLst/>
                <a:latin typeface="Consolas" panose="020B0609020204030204" pitchFamily="49" charset="0"/>
              </a:rPr>
              <a:t>": "INSERT INTO people (</a:t>
            </a:r>
            <a:r>
              <a:rPr lang="en-US" sz="900" b="0" dirty="0" err="1">
                <a:solidFill>
                  <a:srgbClr val="000000"/>
                </a:solidFill>
                <a:effectLst/>
                <a:latin typeface="Consolas" panose="020B0609020204030204" pitchFamily="49" charset="0"/>
              </a:rPr>
              <a:t>PersonID</a:t>
            </a:r>
            <a:r>
              <a:rPr lang="en-US" sz="900" b="0" dirty="0">
                <a:solidFill>
                  <a:srgbClr val="000000"/>
                </a:solidFill>
                <a:effectLst/>
                <a:latin typeface="Consolas" panose="020B0609020204030204" pitchFamily="49" charset="0"/>
              </a:rPr>
              <a:t>, </a:t>
            </a:r>
            <a:r>
              <a:rPr lang="en-US" sz="900" b="0" dirty="0" err="1">
                <a:solidFill>
                  <a:srgbClr val="000000"/>
                </a:solidFill>
                <a:effectLst/>
                <a:latin typeface="Consolas" panose="020B0609020204030204" pitchFamily="49" charset="0"/>
              </a:rPr>
              <a:t>LastName</a:t>
            </a:r>
            <a:r>
              <a:rPr lang="en-US" sz="900" b="0" dirty="0">
                <a:solidFill>
                  <a:srgbClr val="000000"/>
                </a:solidFill>
                <a:effectLst/>
                <a:latin typeface="Consolas" panose="020B0609020204030204" pitchFamily="49" charset="0"/>
              </a:rPr>
              <a:t>, FirstName, City) VALUES (42, \"Jefferson\", \"Thomas\", \"Washington\")"   }, "operation": "exec" }'</a:t>
            </a:r>
          </a:p>
        </p:txBody>
      </p:sp>
      <p:sp>
        <p:nvSpPr>
          <p:cNvPr id="79" name="Speech Bubble: Rectangle 78">
            <a:extLst>
              <a:ext uri="{FF2B5EF4-FFF2-40B4-BE49-F238E27FC236}">
                <a16:creationId xmlns:a16="http://schemas.microsoft.com/office/drawing/2014/main" id="{FAEB2217-6BD6-A085-7970-282A63E4E74E}"/>
              </a:ext>
            </a:extLst>
          </p:cNvPr>
          <p:cNvSpPr/>
          <p:nvPr/>
        </p:nvSpPr>
        <p:spPr>
          <a:xfrm>
            <a:off x="4544457" y="4458972"/>
            <a:ext cx="1495642" cy="441781"/>
          </a:xfrm>
          <a:prstGeom prst="wedgeRectCallout">
            <a:avLst>
              <a:gd name="adj1" fmla="val -77003"/>
              <a:gd name="adj2" fmla="val -113256"/>
            </a:avLst>
          </a:prstGeom>
          <a:solidFill>
            <a:schemeClr val="accent3">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00" dirty="0">
                <a:solidFill>
                  <a:schemeClr val="tx1"/>
                </a:solidFill>
              </a:rPr>
              <a:t>define output binding for MySQL database (with endpoints, credentials)</a:t>
            </a:r>
          </a:p>
        </p:txBody>
      </p:sp>
    </p:spTree>
    <p:extLst>
      <p:ext uri="{BB962C8B-B14F-4D97-AF65-F5344CB8AC3E}">
        <p14:creationId xmlns:p14="http://schemas.microsoft.com/office/powerpoint/2010/main" val="25081380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8553A-ABCC-4F49-A555-C1CF23E23F08}"/>
              </a:ext>
            </a:extLst>
          </p:cNvPr>
          <p:cNvSpPr>
            <a:spLocks noGrp="1"/>
          </p:cNvSpPr>
          <p:nvPr>
            <p:ph type="title"/>
          </p:nvPr>
        </p:nvSpPr>
        <p:spPr/>
        <p:txBody>
          <a:bodyPr/>
          <a:lstStyle/>
          <a:p>
            <a:r>
              <a:rPr lang="nl-NL" dirty="0"/>
              <a:t>DIY CQRS</a:t>
            </a:r>
            <a:endParaRPr lang="en-NL" dirty="0"/>
          </a:p>
        </p:txBody>
      </p:sp>
      <p:sp>
        <p:nvSpPr>
          <p:cNvPr id="4" name="Footer Placeholder 3">
            <a:extLst>
              <a:ext uri="{FF2B5EF4-FFF2-40B4-BE49-F238E27FC236}">
                <a16:creationId xmlns:a16="http://schemas.microsoft.com/office/drawing/2014/main" id="{7E538950-C180-44D5-B04F-1B85D0D30268}"/>
              </a:ext>
            </a:extLst>
          </p:cNvPr>
          <p:cNvSpPr>
            <a:spLocks noGrp="1"/>
          </p:cNvSpPr>
          <p:nvPr>
            <p:ph type="ftr" sz="quarter" idx="11"/>
          </p:nvPr>
        </p:nvSpPr>
        <p:spPr/>
        <p:txBody>
          <a:bodyPr/>
          <a:lstStyle/>
          <a:p>
            <a:r>
              <a:rPr lang="fr-FR"/>
              <a:t>Microservices &amp; Apache Kafka - 24 maart 2021</a:t>
            </a:r>
            <a:endParaRPr lang="nl-NL"/>
          </a:p>
        </p:txBody>
      </p:sp>
      <p:sp>
        <p:nvSpPr>
          <p:cNvPr id="5" name="Rectangle: Rounded Corners 4">
            <a:extLst>
              <a:ext uri="{FF2B5EF4-FFF2-40B4-BE49-F238E27FC236}">
                <a16:creationId xmlns:a16="http://schemas.microsoft.com/office/drawing/2014/main" id="{CB9FA59A-6CF0-4EE9-B6AE-24D1C1349923}"/>
              </a:ext>
            </a:extLst>
          </p:cNvPr>
          <p:cNvSpPr/>
          <p:nvPr/>
        </p:nvSpPr>
        <p:spPr>
          <a:xfrm>
            <a:off x="719999" y="2464080"/>
            <a:ext cx="1760220" cy="11414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CRM</a:t>
            </a:r>
          </a:p>
          <a:p>
            <a:pPr algn="ctr"/>
            <a:endParaRPr lang="en-NL" dirty="0"/>
          </a:p>
        </p:txBody>
      </p:sp>
      <p:sp>
        <p:nvSpPr>
          <p:cNvPr id="6" name="Rectangle: Rounded Corners 5">
            <a:extLst>
              <a:ext uri="{FF2B5EF4-FFF2-40B4-BE49-F238E27FC236}">
                <a16:creationId xmlns:a16="http://schemas.microsoft.com/office/drawing/2014/main" id="{B9A67B6F-EA62-49A8-87E3-F970DF47E411}"/>
              </a:ext>
            </a:extLst>
          </p:cNvPr>
          <p:cNvSpPr/>
          <p:nvPr/>
        </p:nvSpPr>
        <p:spPr>
          <a:xfrm>
            <a:off x="5391059" y="2464080"/>
            <a:ext cx="1760220" cy="85344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dirty="0" err="1"/>
              <a:t>IoT</a:t>
            </a:r>
            <a:r>
              <a:rPr lang="nl-NL" dirty="0"/>
              <a:t> Platform</a:t>
            </a:r>
          </a:p>
          <a:p>
            <a:pPr algn="ctr"/>
            <a:endParaRPr lang="en-NL" dirty="0"/>
          </a:p>
        </p:txBody>
      </p:sp>
      <p:sp>
        <p:nvSpPr>
          <p:cNvPr id="7" name="Speech Bubble: Rectangle 6">
            <a:extLst>
              <a:ext uri="{FF2B5EF4-FFF2-40B4-BE49-F238E27FC236}">
                <a16:creationId xmlns:a16="http://schemas.microsoft.com/office/drawing/2014/main" id="{6304B1C8-6792-4BF8-9C76-D8B07B9FE792}"/>
              </a:ext>
            </a:extLst>
          </p:cNvPr>
          <p:cNvSpPr/>
          <p:nvPr/>
        </p:nvSpPr>
        <p:spPr>
          <a:xfrm>
            <a:off x="6539492" y="3642315"/>
            <a:ext cx="1946400" cy="601980"/>
          </a:xfrm>
          <a:prstGeom prst="wedgeRectCallout">
            <a:avLst>
              <a:gd name="adj1" fmla="val -32592"/>
              <a:gd name="adj2" fmla="val -11076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050" dirty="0" err="1"/>
              <a:t>Need</a:t>
            </a:r>
            <a:r>
              <a:rPr lang="nl-NL" sz="1050" dirty="0"/>
              <a:t> </a:t>
            </a:r>
            <a:r>
              <a:rPr lang="nl-NL" sz="1050" dirty="0" err="1"/>
              <a:t>to</a:t>
            </a:r>
            <a:r>
              <a:rPr lang="nl-NL" sz="1050" dirty="0"/>
              <a:t> have </a:t>
            </a:r>
            <a:r>
              <a:rPr lang="nl-NL" sz="1050" dirty="0" err="1"/>
              <a:t>the</a:t>
            </a:r>
            <a:r>
              <a:rPr lang="nl-NL" sz="1050" dirty="0"/>
              <a:t> </a:t>
            </a:r>
            <a:r>
              <a:rPr lang="nl-NL" sz="1050" dirty="0" err="1"/>
              <a:t>SmartMeter</a:t>
            </a:r>
            <a:r>
              <a:rPr lang="nl-NL" sz="1050" dirty="0"/>
              <a:t> </a:t>
            </a:r>
            <a:r>
              <a:rPr lang="nl-NL" sz="1050" dirty="0" err="1"/>
              <a:t>Mandate</a:t>
            </a:r>
            <a:r>
              <a:rPr lang="nl-NL" sz="1050" dirty="0"/>
              <a:t> Setting for </a:t>
            </a:r>
            <a:r>
              <a:rPr lang="nl-NL" sz="1050" dirty="0" err="1"/>
              <a:t>every</a:t>
            </a:r>
            <a:r>
              <a:rPr lang="nl-NL" sz="1050" dirty="0"/>
              <a:t> </a:t>
            </a:r>
            <a:r>
              <a:rPr lang="nl-NL" sz="1050" dirty="0" err="1"/>
              <a:t>ConnectionId</a:t>
            </a:r>
            <a:r>
              <a:rPr lang="nl-NL" sz="1050" dirty="0"/>
              <a:t> for </a:t>
            </a:r>
            <a:endParaRPr lang="en-NL" sz="1050" dirty="0"/>
          </a:p>
        </p:txBody>
      </p:sp>
      <p:sp>
        <p:nvSpPr>
          <p:cNvPr id="8" name="Speech Bubble: Rectangle 7">
            <a:extLst>
              <a:ext uri="{FF2B5EF4-FFF2-40B4-BE49-F238E27FC236}">
                <a16:creationId xmlns:a16="http://schemas.microsoft.com/office/drawing/2014/main" id="{BC15C24D-862F-4412-976D-F42AC4FD507F}"/>
              </a:ext>
            </a:extLst>
          </p:cNvPr>
          <p:cNvSpPr/>
          <p:nvPr/>
        </p:nvSpPr>
        <p:spPr>
          <a:xfrm>
            <a:off x="1344035" y="864945"/>
            <a:ext cx="1874519" cy="733470"/>
          </a:xfrm>
          <a:prstGeom prst="wedgeRectCallout">
            <a:avLst>
              <a:gd name="adj1" fmla="val -15768"/>
              <a:gd name="adj2" fmla="val 185767"/>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nl-NL" sz="1050" dirty="0">
                <a:solidFill>
                  <a:schemeClr val="tx1">
                    <a:lumMod val="75000"/>
                    <a:lumOff val="25000"/>
                  </a:schemeClr>
                </a:solidFill>
              </a:rPr>
              <a:t>Handles new </a:t>
            </a:r>
            <a:r>
              <a:rPr lang="nl-NL" sz="1050" dirty="0" err="1">
                <a:solidFill>
                  <a:schemeClr val="tx1">
                    <a:lumMod val="75000"/>
                    <a:lumOff val="25000"/>
                  </a:schemeClr>
                </a:solidFill>
              </a:rPr>
              <a:t>and</a:t>
            </a:r>
            <a:r>
              <a:rPr lang="nl-NL" sz="1050" dirty="0">
                <a:solidFill>
                  <a:schemeClr val="tx1">
                    <a:lumMod val="75000"/>
                    <a:lumOff val="25000"/>
                  </a:schemeClr>
                </a:solidFill>
              </a:rPr>
              <a:t> </a:t>
            </a:r>
            <a:r>
              <a:rPr lang="nl-NL" sz="1050" dirty="0" err="1">
                <a:solidFill>
                  <a:schemeClr val="tx1">
                    <a:lumMod val="75000"/>
                    <a:lumOff val="25000"/>
                  </a:schemeClr>
                </a:solidFill>
              </a:rPr>
              <a:t>changed</a:t>
            </a:r>
            <a:r>
              <a:rPr lang="nl-NL" sz="1050" dirty="0">
                <a:solidFill>
                  <a:schemeClr val="tx1">
                    <a:lumMod val="75000"/>
                    <a:lumOff val="25000"/>
                  </a:schemeClr>
                </a:solidFill>
              </a:rPr>
              <a:t> customer details – </a:t>
            </a:r>
            <a:r>
              <a:rPr lang="nl-NL" sz="1050" dirty="0" err="1">
                <a:solidFill>
                  <a:schemeClr val="tx1">
                    <a:lumMod val="75000"/>
                    <a:lumOff val="25000"/>
                  </a:schemeClr>
                </a:solidFill>
              </a:rPr>
              <a:t>including</a:t>
            </a:r>
            <a:r>
              <a:rPr lang="nl-NL" sz="1050" dirty="0">
                <a:solidFill>
                  <a:schemeClr val="tx1">
                    <a:lumMod val="75000"/>
                    <a:lumOff val="25000"/>
                  </a:schemeClr>
                </a:solidFill>
              </a:rPr>
              <a:t> Connection </a:t>
            </a:r>
            <a:r>
              <a:rPr lang="nl-NL" sz="1050" dirty="0" err="1">
                <a:solidFill>
                  <a:schemeClr val="tx1">
                    <a:lumMod val="75000"/>
                    <a:lumOff val="25000"/>
                  </a:schemeClr>
                </a:solidFill>
              </a:rPr>
              <a:t>Mandate</a:t>
            </a:r>
            <a:r>
              <a:rPr lang="nl-NL" sz="1050" dirty="0">
                <a:solidFill>
                  <a:schemeClr val="tx1">
                    <a:lumMod val="75000"/>
                    <a:lumOff val="25000"/>
                  </a:schemeClr>
                </a:solidFill>
              </a:rPr>
              <a:t> Setting for Connection </a:t>
            </a:r>
            <a:r>
              <a:rPr lang="nl-NL" sz="1050" dirty="0" err="1">
                <a:solidFill>
                  <a:schemeClr val="tx1">
                    <a:lumMod val="75000"/>
                    <a:lumOff val="25000"/>
                  </a:schemeClr>
                </a:solidFill>
              </a:rPr>
              <a:t>Identifier</a:t>
            </a:r>
            <a:endParaRPr lang="en-NL" sz="1050" dirty="0">
              <a:solidFill>
                <a:schemeClr val="tx1">
                  <a:lumMod val="75000"/>
                  <a:lumOff val="25000"/>
                </a:schemeClr>
              </a:solidFill>
            </a:endParaRPr>
          </a:p>
        </p:txBody>
      </p:sp>
      <p:sp>
        <p:nvSpPr>
          <p:cNvPr id="9" name="Cube 8">
            <a:extLst>
              <a:ext uri="{FF2B5EF4-FFF2-40B4-BE49-F238E27FC236}">
                <a16:creationId xmlns:a16="http://schemas.microsoft.com/office/drawing/2014/main" id="{868FDEBF-1A8A-4534-8D81-84218D68F88E}"/>
              </a:ext>
            </a:extLst>
          </p:cNvPr>
          <p:cNvSpPr/>
          <p:nvPr/>
        </p:nvSpPr>
        <p:spPr>
          <a:xfrm>
            <a:off x="3482247" y="3317520"/>
            <a:ext cx="1272540" cy="784860"/>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NL"/>
          </a:p>
        </p:txBody>
      </p:sp>
      <p:pic>
        <p:nvPicPr>
          <p:cNvPr id="10" name="Picture 2" descr="Image result for logo kafka">
            <a:extLst>
              <a:ext uri="{FF2B5EF4-FFF2-40B4-BE49-F238E27FC236}">
                <a16:creationId xmlns:a16="http://schemas.microsoft.com/office/drawing/2014/main" id="{D91295F4-7C93-4E9F-BAC6-8007F0D935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82247" y="3567615"/>
            <a:ext cx="1017357" cy="534765"/>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5BD0ABC0-4114-46ED-A28A-3BD915F91BB2}"/>
              </a:ext>
            </a:extLst>
          </p:cNvPr>
          <p:cNvCxnSpPr>
            <a:cxnSpLocks/>
            <a:stCxn id="5" idx="3"/>
          </p:cNvCxnSpPr>
          <p:nvPr/>
        </p:nvCxnSpPr>
        <p:spPr>
          <a:xfrm>
            <a:off x="2480219" y="3034800"/>
            <a:ext cx="1002028" cy="5328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Lightning Bolt 10">
            <a:extLst>
              <a:ext uri="{FF2B5EF4-FFF2-40B4-BE49-F238E27FC236}">
                <a16:creationId xmlns:a16="http://schemas.microsoft.com/office/drawing/2014/main" id="{E5A20D31-AB63-4ECC-A28A-A4CF5862FAEC}"/>
              </a:ext>
            </a:extLst>
          </p:cNvPr>
          <p:cNvSpPr/>
          <p:nvPr/>
        </p:nvSpPr>
        <p:spPr>
          <a:xfrm>
            <a:off x="2872651" y="2933895"/>
            <a:ext cx="243840" cy="518460"/>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cxnSp>
        <p:nvCxnSpPr>
          <p:cNvPr id="17" name="Straight Arrow Connector 16">
            <a:extLst>
              <a:ext uri="{FF2B5EF4-FFF2-40B4-BE49-F238E27FC236}">
                <a16:creationId xmlns:a16="http://schemas.microsoft.com/office/drawing/2014/main" id="{63A78C6D-A176-49EC-923E-AF2A7D1BFE92}"/>
              </a:ext>
            </a:extLst>
          </p:cNvPr>
          <p:cNvCxnSpPr>
            <a:stCxn id="9" idx="5"/>
            <a:endCxn id="6" idx="1"/>
          </p:cNvCxnSpPr>
          <p:nvPr/>
        </p:nvCxnSpPr>
        <p:spPr>
          <a:xfrm flipV="1">
            <a:off x="4754787" y="2890800"/>
            <a:ext cx="636272" cy="721043"/>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8" name="Lightning Bolt 17">
            <a:extLst>
              <a:ext uri="{FF2B5EF4-FFF2-40B4-BE49-F238E27FC236}">
                <a16:creationId xmlns:a16="http://schemas.microsoft.com/office/drawing/2014/main" id="{ADA5DA85-B7B6-4D1A-9956-6AFAEBCEF4A9}"/>
              </a:ext>
            </a:extLst>
          </p:cNvPr>
          <p:cNvSpPr/>
          <p:nvPr/>
        </p:nvSpPr>
        <p:spPr>
          <a:xfrm>
            <a:off x="4952751" y="2826555"/>
            <a:ext cx="243840" cy="518460"/>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sp>
        <p:nvSpPr>
          <p:cNvPr id="19" name="Speech Bubble: Rectangle 18">
            <a:extLst>
              <a:ext uri="{FF2B5EF4-FFF2-40B4-BE49-F238E27FC236}">
                <a16:creationId xmlns:a16="http://schemas.microsoft.com/office/drawing/2014/main" id="{0937DDD4-441B-477F-A15B-56A5E9112F06}"/>
              </a:ext>
            </a:extLst>
          </p:cNvPr>
          <p:cNvSpPr/>
          <p:nvPr/>
        </p:nvSpPr>
        <p:spPr>
          <a:xfrm>
            <a:off x="2872651" y="1742415"/>
            <a:ext cx="1874519" cy="733470"/>
          </a:xfrm>
          <a:prstGeom prst="wedgeRectCallout">
            <a:avLst>
              <a:gd name="adj1" fmla="val -43144"/>
              <a:gd name="adj2" fmla="val 14564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nl-NL" sz="1050" dirty="0" err="1">
                <a:solidFill>
                  <a:schemeClr val="tx1">
                    <a:lumMod val="75000"/>
                    <a:lumOff val="25000"/>
                  </a:schemeClr>
                </a:solidFill>
              </a:rPr>
              <a:t>Publish</a:t>
            </a:r>
            <a:r>
              <a:rPr lang="nl-NL" sz="1050" dirty="0">
                <a:solidFill>
                  <a:schemeClr val="tx1">
                    <a:lumMod val="75000"/>
                    <a:lumOff val="25000"/>
                  </a:schemeClr>
                </a:solidFill>
              </a:rPr>
              <a:t> Event </a:t>
            </a:r>
            <a:r>
              <a:rPr lang="nl-NL" sz="1050" dirty="0" err="1">
                <a:solidFill>
                  <a:schemeClr val="tx1">
                    <a:lumMod val="75000"/>
                    <a:lumOff val="25000"/>
                  </a:schemeClr>
                </a:solidFill>
              </a:rPr>
              <a:t>to</a:t>
            </a:r>
            <a:r>
              <a:rPr lang="nl-NL" sz="1050" dirty="0">
                <a:solidFill>
                  <a:schemeClr val="tx1">
                    <a:lumMod val="75000"/>
                    <a:lumOff val="25000"/>
                  </a:schemeClr>
                </a:solidFill>
              </a:rPr>
              <a:t> </a:t>
            </a:r>
            <a:r>
              <a:rPr lang="nl-NL" sz="1050" dirty="0" err="1">
                <a:solidFill>
                  <a:schemeClr val="tx1">
                    <a:lumMod val="75000"/>
                    <a:lumOff val="25000"/>
                  </a:schemeClr>
                </a:solidFill>
              </a:rPr>
              <a:t>Kafka</a:t>
            </a:r>
            <a:r>
              <a:rPr lang="nl-NL" sz="1050" dirty="0">
                <a:solidFill>
                  <a:schemeClr val="tx1">
                    <a:lumMod val="75000"/>
                    <a:lumOff val="25000"/>
                  </a:schemeClr>
                </a:solidFill>
              </a:rPr>
              <a:t> Topic for </a:t>
            </a:r>
            <a:r>
              <a:rPr lang="nl-NL" sz="1050" dirty="0" err="1">
                <a:solidFill>
                  <a:schemeClr val="tx1">
                    <a:lumMod val="75000"/>
                    <a:lumOff val="25000"/>
                  </a:schemeClr>
                </a:solidFill>
              </a:rPr>
              <a:t>every</a:t>
            </a:r>
            <a:r>
              <a:rPr lang="nl-NL" sz="1050" dirty="0">
                <a:solidFill>
                  <a:schemeClr val="tx1">
                    <a:lumMod val="75000"/>
                    <a:lumOff val="25000"/>
                  </a:schemeClr>
                </a:solidFill>
              </a:rPr>
              <a:t> new or </a:t>
            </a:r>
            <a:r>
              <a:rPr lang="nl-NL" sz="1050" dirty="0" err="1">
                <a:solidFill>
                  <a:schemeClr val="tx1">
                    <a:lumMod val="75000"/>
                    <a:lumOff val="25000"/>
                  </a:schemeClr>
                </a:solidFill>
              </a:rPr>
              <a:t>changed</a:t>
            </a:r>
            <a:r>
              <a:rPr lang="nl-NL" sz="1050" dirty="0">
                <a:solidFill>
                  <a:schemeClr val="tx1">
                    <a:lumMod val="75000"/>
                    <a:lumOff val="25000"/>
                  </a:schemeClr>
                </a:solidFill>
              </a:rPr>
              <a:t> Connection </a:t>
            </a:r>
            <a:r>
              <a:rPr lang="nl-NL" sz="1050" dirty="0" err="1">
                <a:solidFill>
                  <a:schemeClr val="tx1">
                    <a:lumMod val="75000"/>
                    <a:lumOff val="25000"/>
                  </a:schemeClr>
                </a:solidFill>
              </a:rPr>
              <a:t>Mandate</a:t>
            </a:r>
            <a:r>
              <a:rPr lang="nl-NL" sz="1050" dirty="0">
                <a:solidFill>
                  <a:schemeClr val="tx1">
                    <a:lumMod val="75000"/>
                    <a:lumOff val="25000"/>
                  </a:schemeClr>
                </a:solidFill>
              </a:rPr>
              <a:t> Setting</a:t>
            </a:r>
            <a:endParaRPr lang="en-NL" sz="1050" dirty="0">
              <a:solidFill>
                <a:schemeClr val="tx1">
                  <a:lumMod val="75000"/>
                  <a:lumOff val="25000"/>
                </a:schemeClr>
              </a:solidFill>
            </a:endParaRPr>
          </a:p>
        </p:txBody>
      </p:sp>
      <p:sp>
        <p:nvSpPr>
          <p:cNvPr id="21" name="Cylinder 20">
            <a:extLst>
              <a:ext uri="{FF2B5EF4-FFF2-40B4-BE49-F238E27FC236}">
                <a16:creationId xmlns:a16="http://schemas.microsoft.com/office/drawing/2014/main" id="{8FF83FAB-633C-454D-B6FC-BD8E8C1779E4}"/>
              </a:ext>
            </a:extLst>
          </p:cNvPr>
          <p:cNvSpPr/>
          <p:nvPr/>
        </p:nvSpPr>
        <p:spPr>
          <a:xfrm>
            <a:off x="1648054" y="3155655"/>
            <a:ext cx="636272" cy="378720"/>
          </a:xfrm>
          <a:prstGeom prst="ca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NL"/>
          </a:p>
        </p:txBody>
      </p:sp>
      <p:sp>
        <p:nvSpPr>
          <p:cNvPr id="22" name="Cylinder 21">
            <a:extLst>
              <a:ext uri="{FF2B5EF4-FFF2-40B4-BE49-F238E27FC236}">
                <a16:creationId xmlns:a16="http://schemas.microsoft.com/office/drawing/2014/main" id="{0C1A64D5-784E-48FF-B37E-08CD027F7DAA}"/>
              </a:ext>
            </a:extLst>
          </p:cNvPr>
          <p:cNvSpPr/>
          <p:nvPr/>
        </p:nvSpPr>
        <p:spPr>
          <a:xfrm>
            <a:off x="6539492" y="2941181"/>
            <a:ext cx="449487" cy="296940"/>
          </a:xfrm>
          <a:prstGeom prst="ca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L"/>
          </a:p>
        </p:txBody>
      </p:sp>
      <p:sp>
        <p:nvSpPr>
          <p:cNvPr id="23" name="Speech Bubble: Rectangle 22">
            <a:extLst>
              <a:ext uri="{FF2B5EF4-FFF2-40B4-BE49-F238E27FC236}">
                <a16:creationId xmlns:a16="http://schemas.microsoft.com/office/drawing/2014/main" id="{47F96E26-198D-4372-A81B-ECEBD52A2616}"/>
              </a:ext>
            </a:extLst>
          </p:cNvPr>
          <p:cNvSpPr/>
          <p:nvPr/>
        </p:nvSpPr>
        <p:spPr>
          <a:xfrm>
            <a:off x="6539492" y="3642315"/>
            <a:ext cx="1946400" cy="601980"/>
          </a:xfrm>
          <a:prstGeom prst="wedgeRectCallout">
            <a:avLst>
              <a:gd name="adj1" fmla="val -32592"/>
              <a:gd name="adj2" fmla="val -110768"/>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nl-NL" sz="1050" dirty="0" err="1">
                <a:solidFill>
                  <a:schemeClr val="tx1">
                    <a:lumMod val="75000"/>
                    <a:lumOff val="25000"/>
                  </a:schemeClr>
                </a:solidFill>
              </a:rPr>
              <a:t>Consume</a:t>
            </a:r>
            <a:r>
              <a:rPr lang="nl-NL" sz="1050" dirty="0">
                <a:solidFill>
                  <a:schemeClr val="tx1">
                    <a:lumMod val="75000"/>
                    <a:lumOff val="25000"/>
                  </a:schemeClr>
                </a:solidFill>
              </a:rPr>
              <a:t> Event </a:t>
            </a:r>
            <a:r>
              <a:rPr lang="nl-NL" sz="1050" dirty="0" err="1">
                <a:solidFill>
                  <a:schemeClr val="tx1">
                    <a:lumMod val="75000"/>
                    <a:lumOff val="25000"/>
                  </a:schemeClr>
                </a:solidFill>
              </a:rPr>
              <a:t>and</a:t>
            </a:r>
            <a:r>
              <a:rPr lang="nl-NL" sz="1050" dirty="0">
                <a:solidFill>
                  <a:schemeClr val="tx1">
                    <a:lumMod val="75000"/>
                    <a:lumOff val="25000"/>
                  </a:schemeClr>
                </a:solidFill>
              </a:rPr>
              <a:t> Record new </a:t>
            </a:r>
            <a:r>
              <a:rPr lang="nl-NL" sz="1050" dirty="0" err="1">
                <a:solidFill>
                  <a:schemeClr val="tx1">
                    <a:lumMod val="75000"/>
                    <a:lumOff val="25000"/>
                  </a:schemeClr>
                </a:solidFill>
              </a:rPr>
              <a:t>Mandate</a:t>
            </a:r>
            <a:r>
              <a:rPr lang="nl-NL" sz="1050" dirty="0">
                <a:solidFill>
                  <a:schemeClr val="tx1">
                    <a:lumMod val="75000"/>
                    <a:lumOff val="25000"/>
                  </a:schemeClr>
                </a:solidFill>
              </a:rPr>
              <a:t> Setting for Connection </a:t>
            </a:r>
            <a:r>
              <a:rPr lang="nl-NL" sz="1050" dirty="0" err="1">
                <a:solidFill>
                  <a:schemeClr val="tx1">
                    <a:lumMod val="75000"/>
                    <a:lumOff val="25000"/>
                  </a:schemeClr>
                </a:solidFill>
              </a:rPr>
              <a:t>Identifier</a:t>
            </a:r>
            <a:endParaRPr lang="en-NL" sz="1050" dirty="0">
              <a:solidFill>
                <a:schemeClr val="tx1">
                  <a:lumMod val="75000"/>
                  <a:lumOff val="25000"/>
                </a:schemeClr>
              </a:solidFill>
            </a:endParaRPr>
          </a:p>
        </p:txBody>
      </p:sp>
      <p:pic>
        <p:nvPicPr>
          <p:cNvPr id="24"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B74BA37A-2531-49C2-8C3D-B4E4BEBBA7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318" y="3232796"/>
            <a:ext cx="615366" cy="37696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D0BE43AA-7117-4C5F-9D23-C3631C3258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9012" y="2941181"/>
            <a:ext cx="615366" cy="37696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Folded Corner 11">
            <a:extLst>
              <a:ext uri="{FF2B5EF4-FFF2-40B4-BE49-F238E27FC236}">
                <a16:creationId xmlns:a16="http://schemas.microsoft.com/office/drawing/2014/main" id="{9DE48431-E489-47C6-B36C-BC94607E56C2}"/>
              </a:ext>
            </a:extLst>
          </p:cNvPr>
          <p:cNvSpPr/>
          <p:nvPr/>
        </p:nvSpPr>
        <p:spPr>
          <a:xfrm>
            <a:off x="1427684" y="3886200"/>
            <a:ext cx="472061" cy="601980"/>
          </a:xfrm>
          <a:prstGeom prst="foldedCorner">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NL"/>
          </a:p>
        </p:txBody>
      </p:sp>
      <p:sp>
        <p:nvSpPr>
          <p:cNvPr id="14" name="TextBox 13">
            <a:extLst>
              <a:ext uri="{FF2B5EF4-FFF2-40B4-BE49-F238E27FC236}">
                <a16:creationId xmlns:a16="http://schemas.microsoft.com/office/drawing/2014/main" id="{7E1BDBD5-48A8-4C57-89D7-C1F99521563B}"/>
              </a:ext>
            </a:extLst>
          </p:cNvPr>
          <p:cNvSpPr txBox="1"/>
          <p:nvPr/>
        </p:nvSpPr>
        <p:spPr>
          <a:xfrm>
            <a:off x="1549930" y="4067502"/>
            <a:ext cx="250068" cy="200055"/>
          </a:xfrm>
          <a:prstGeom prst="rect">
            <a:avLst/>
          </a:prstGeom>
          <a:noFill/>
        </p:spPr>
        <p:txBody>
          <a:bodyPr wrap="none" lIns="0" tIns="0" rIns="0" bIns="0" rtlCol="0">
            <a:spAutoFit/>
          </a:bodyPr>
          <a:lstStyle/>
          <a:p>
            <a:r>
              <a:rPr lang="nl-NL" sz="1300" dirty="0" err="1"/>
              <a:t>csv</a:t>
            </a:r>
            <a:endParaRPr lang="en-NL" sz="1300" dirty="0" err="1"/>
          </a:p>
        </p:txBody>
      </p:sp>
      <p:sp>
        <p:nvSpPr>
          <p:cNvPr id="15" name="Freeform: Shape 14">
            <a:extLst>
              <a:ext uri="{FF2B5EF4-FFF2-40B4-BE49-F238E27FC236}">
                <a16:creationId xmlns:a16="http://schemas.microsoft.com/office/drawing/2014/main" id="{737E33E1-67F9-478D-8F20-681C6B20CC24}"/>
              </a:ext>
            </a:extLst>
          </p:cNvPr>
          <p:cNvSpPr/>
          <p:nvPr/>
        </p:nvSpPr>
        <p:spPr>
          <a:xfrm>
            <a:off x="1481958" y="3602421"/>
            <a:ext cx="166095" cy="348108"/>
          </a:xfrm>
          <a:custGeom>
            <a:avLst/>
            <a:gdLst>
              <a:gd name="connsiteX0" fmla="*/ 0 w 86710"/>
              <a:gd name="connsiteY0" fmla="*/ 0 h 348108"/>
              <a:gd name="connsiteX1" fmla="*/ 31531 w 86710"/>
              <a:gd name="connsiteY1" fmla="*/ 346841 h 348108"/>
              <a:gd name="connsiteX2" fmla="*/ 86710 w 86710"/>
              <a:gd name="connsiteY2" fmla="*/ 94593 h 348108"/>
            </a:gdLst>
            <a:ahLst/>
            <a:cxnLst>
              <a:cxn ang="0">
                <a:pos x="connsiteX0" y="connsiteY0"/>
              </a:cxn>
              <a:cxn ang="0">
                <a:pos x="connsiteX1" y="connsiteY1"/>
              </a:cxn>
              <a:cxn ang="0">
                <a:pos x="connsiteX2" y="connsiteY2"/>
              </a:cxn>
            </a:cxnLst>
            <a:rect l="l" t="t" r="r" b="b"/>
            <a:pathLst>
              <a:path w="86710" h="348108">
                <a:moveTo>
                  <a:pt x="0" y="0"/>
                </a:moveTo>
                <a:cubicBezTo>
                  <a:pt x="8539" y="165538"/>
                  <a:pt x="17079" y="331076"/>
                  <a:pt x="31531" y="346841"/>
                </a:cubicBezTo>
                <a:cubicBezTo>
                  <a:pt x="45983" y="362607"/>
                  <a:pt x="66346" y="228600"/>
                  <a:pt x="86710" y="94593"/>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Arrow: Right 15">
            <a:extLst>
              <a:ext uri="{FF2B5EF4-FFF2-40B4-BE49-F238E27FC236}">
                <a16:creationId xmlns:a16="http://schemas.microsoft.com/office/drawing/2014/main" id="{6F6DF836-CBD9-4FE4-B46D-7E602B7F0A05}"/>
              </a:ext>
            </a:extLst>
          </p:cNvPr>
          <p:cNvSpPr/>
          <p:nvPr/>
        </p:nvSpPr>
        <p:spPr>
          <a:xfrm>
            <a:off x="181303" y="2648580"/>
            <a:ext cx="819807" cy="441461"/>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Speech Bubble: Rectangle 25">
            <a:extLst>
              <a:ext uri="{FF2B5EF4-FFF2-40B4-BE49-F238E27FC236}">
                <a16:creationId xmlns:a16="http://schemas.microsoft.com/office/drawing/2014/main" id="{13EE962E-F893-45A7-97E3-8A674F719ED9}"/>
              </a:ext>
            </a:extLst>
          </p:cNvPr>
          <p:cNvSpPr/>
          <p:nvPr/>
        </p:nvSpPr>
        <p:spPr>
          <a:xfrm>
            <a:off x="51992" y="1670415"/>
            <a:ext cx="1336013" cy="690165"/>
          </a:xfrm>
          <a:prstGeom prst="wedgeRectCallout">
            <a:avLst>
              <a:gd name="adj1" fmla="val -11651"/>
              <a:gd name="adj2" fmla="val 11722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050" dirty="0"/>
              <a:t>REST API Call </a:t>
            </a:r>
            <a:r>
              <a:rPr lang="nl-NL" sz="1050" dirty="0" err="1"/>
              <a:t>to</a:t>
            </a:r>
            <a:r>
              <a:rPr lang="nl-NL" sz="1050" dirty="0"/>
              <a:t> POST/PUT or GET customer details </a:t>
            </a:r>
            <a:r>
              <a:rPr lang="nl-NL" sz="1050" dirty="0" err="1"/>
              <a:t>including</a:t>
            </a:r>
            <a:r>
              <a:rPr lang="nl-NL" sz="1050" dirty="0"/>
              <a:t> </a:t>
            </a:r>
            <a:r>
              <a:rPr lang="nl-NL" sz="1050" dirty="0" err="1"/>
              <a:t>Mandate</a:t>
            </a:r>
            <a:endParaRPr lang="en-NL" sz="1050" dirty="0"/>
          </a:p>
        </p:txBody>
      </p:sp>
      <p:sp>
        <p:nvSpPr>
          <p:cNvPr id="27" name="Speech Bubble: Rectangle 26">
            <a:extLst>
              <a:ext uri="{FF2B5EF4-FFF2-40B4-BE49-F238E27FC236}">
                <a16:creationId xmlns:a16="http://schemas.microsoft.com/office/drawing/2014/main" id="{F73FF465-DB48-4C78-9A8A-1F90A4338BA4}"/>
              </a:ext>
            </a:extLst>
          </p:cNvPr>
          <p:cNvSpPr/>
          <p:nvPr/>
        </p:nvSpPr>
        <p:spPr>
          <a:xfrm>
            <a:off x="6483272" y="1616054"/>
            <a:ext cx="1336013" cy="573278"/>
          </a:xfrm>
          <a:prstGeom prst="wedgeRectCallout">
            <a:avLst>
              <a:gd name="adj1" fmla="val -18141"/>
              <a:gd name="adj2" fmla="val 136645"/>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050" dirty="0"/>
              <a:t>REST API Call </a:t>
            </a:r>
            <a:r>
              <a:rPr lang="nl-NL" sz="1050" dirty="0" err="1"/>
              <a:t>to</a:t>
            </a:r>
            <a:r>
              <a:rPr lang="nl-NL" sz="1050" dirty="0"/>
              <a:t> GET </a:t>
            </a:r>
            <a:r>
              <a:rPr lang="nl-NL" sz="1050" dirty="0" err="1"/>
              <a:t>Mandate</a:t>
            </a:r>
            <a:r>
              <a:rPr lang="nl-NL" sz="1050" dirty="0"/>
              <a:t> Setting</a:t>
            </a:r>
            <a:endParaRPr lang="en-NL" sz="1050" dirty="0"/>
          </a:p>
        </p:txBody>
      </p:sp>
      <p:sp>
        <p:nvSpPr>
          <p:cNvPr id="20" name="Speech Bubble: Rectangle 19">
            <a:extLst>
              <a:ext uri="{FF2B5EF4-FFF2-40B4-BE49-F238E27FC236}">
                <a16:creationId xmlns:a16="http://schemas.microsoft.com/office/drawing/2014/main" id="{D0742804-F256-6B37-B4A4-44587BEB0582}"/>
              </a:ext>
            </a:extLst>
          </p:cNvPr>
          <p:cNvSpPr/>
          <p:nvPr/>
        </p:nvSpPr>
        <p:spPr>
          <a:xfrm>
            <a:off x="181303" y="3778378"/>
            <a:ext cx="1018824" cy="441461"/>
          </a:xfrm>
          <a:prstGeom prst="wedgeRectCallout">
            <a:avLst>
              <a:gd name="adj1" fmla="val 81107"/>
              <a:gd name="adj2" fmla="val -53767"/>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nl-NL" sz="1050" dirty="0" err="1">
                <a:solidFill>
                  <a:schemeClr val="tx1">
                    <a:lumMod val="75000"/>
                    <a:lumOff val="25000"/>
                  </a:schemeClr>
                </a:solidFill>
              </a:rPr>
              <a:t>Initial</a:t>
            </a:r>
            <a:r>
              <a:rPr lang="nl-NL" sz="1050" dirty="0">
                <a:solidFill>
                  <a:schemeClr val="tx1">
                    <a:lumMod val="75000"/>
                    <a:lumOff val="25000"/>
                  </a:schemeClr>
                </a:solidFill>
              </a:rPr>
              <a:t> data load </a:t>
            </a:r>
            <a:r>
              <a:rPr lang="nl-NL" sz="1050" dirty="0" err="1">
                <a:solidFill>
                  <a:schemeClr val="tx1">
                    <a:lumMod val="75000"/>
                    <a:lumOff val="25000"/>
                  </a:schemeClr>
                </a:solidFill>
              </a:rPr>
              <a:t>from</a:t>
            </a:r>
            <a:r>
              <a:rPr lang="nl-NL" sz="1050" dirty="0">
                <a:solidFill>
                  <a:schemeClr val="tx1">
                    <a:lumMod val="75000"/>
                    <a:lumOff val="25000"/>
                  </a:schemeClr>
                </a:solidFill>
              </a:rPr>
              <a:t> file</a:t>
            </a:r>
            <a:endParaRPr lang="en-NL" sz="1050" dirty="0">
              <a:solidFill>
                <a:schemeClr val="tx1">
                  <a:lumMod val="75000"/>
                  <a:lumOff val="25000"/>
                </a:schemeClr>
              </a:solidFill>
            </a:endParaRPr>
          </a:p>
        </p:txBody>
      </p:sp>
    </p:spTree>
    <p:extLst>
      <p:ext uri="{BB962C8B-B14F-4D97-AF65-F5344CB8AC3E}">
        <p14:creationId xmlns:p14="http://schemas.microsoft.com/office/powerpoint/2010/main" val="2816312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7" grpId="1" animBg="1"/>
      <p:bldP spid="9" grpId="0" animBg="1"/>
      <p:bldP spid="11" grpId="0" animBg="1"/>
      <p:bldP spid="18" grpId="0" animBg="1"/>
      <p:bldP spid="19" grpId="0" animBg="1"/>
      <p:bldP spid="22" grpId="0" animBg="1"/>
      <p:bldP spid="23" grpId="0" animBg="1"/>
      <p:bldP spid="12" grpId="0" animBg="1"/>
      <p:bldP spid="14" grpId="0"/>
      <p:bldP spid="15" grpId="0" animBg="1"/>
      <p:bldP spid="16" grpId="0" animBg="1"/>
      <p:bldP spid="26" grpId="0" animBg="1"/>
      <p:bldP spid="27" grpId="0" animBg="1"/>
      <p:bldP spid="20"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8553A-ABCC-4F49-A555-C1CF23E23F08}"/>
              </a:ext>
            </a:extLst>
          </p:cNvPr>
          <p:cNvSpPr>
            <a:spLocks noGrp="1"/>
          </p:cNvSpPr>
          <p:nvPr>
            <p:ph type="title"/>
          </p:nvPr>
        </p:nvSpPr>
        <p:spPr/>
        <p:txBody>
          <a:bodyPr/>
          <a:lstStyle/>
          <a:p>
            <a:r>
              <a:rPr lang="nl-NL" dirty="0"/>
              <a:t>DIY CQRS</a:t>
            </a:r>
            <a:endParaRPr lang="en-NL" dirty="0"/>
          </a:p>
        </p:txBody>
      </p:sp>
      <p:sp>
        <p:nvSpPr>
          <p:cNvPr id="4" name="Footer Placeholder 3">
            <a:extLst>
              <a:ext uri="{FF2B5EF4-FFF2-40B4-BE49-F238E27FC236}">
                <a16:creationId xmlns:a16="http://schemas.microsoft.com/office/drawing/2014/main" id="{7E538950-C180-44D5-B04F-1B85D0D30268}"/>
              </a:ext>
            </a:extLst>
          </p:cNvPr>
          <p:cNvSpPr>
            <a:spLocks noGrp="1"/>
          </p:cNvSpPr>
          <p:nvPr>
            <p:ph type="ftr" sz="quarter" idx="11"/>
          </p:nvPr>
        </p:nvSpPr>
        <p:spPr/>
        <p:txBody>
          <a:bodyPr/>
          <a:lstStyle/>
          <a:p>
            <a:r>
              <a:rPr lang="fr-FR"/>
              <a:t>Microservices &amp; Apache Kafka - 24 maart 2021</a:t>
            </a:r>
            <a:endParaRPr lang="nl-NL"/>
          </a:p>
        </p:txBody>
      </p:sp>
      <p:sp>
        <p:nvSpPr>
          <p:cNvPr id="5" name="Rectangle: Rounded Corners 4">
            <a:extLst>
              <a:ext uri="{FF2B5EF4-FFF2-40B4-BE49-F238E27FC236}">
                <a16:creationId xmlns:a16="http://schemas.microsoft.com/office/drawing/2014/main" id="{CB9FA59A-6CF0-4EE9-B6AE-24D1C1349923}"/>
              </a:ext>
            </a:extLst>
          </p:cNvPr>
          <p:cNvSpPr/>
          <p:nvPr/>
        </p:nvSpPr>
        <p:spPr>
          <a:xfrm>
            <a:off x="719999" y="2464080"/>
            <a:ext cx="1760220" cy="11414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CRM</a:t>
            </a:r>
          </a:p>
          <a:p>
            <a:pPr algn="ctr"/>
            <a:endParaRPr lang="en-NL" dirty="0"/>
          </a:p>
        </p:txBody>
      </p:sp>
      <p:sp>
        <p:nvSpPr>
          <p:cNvPr id="6" name="Rectangle: Rounded Corners 5">
            <a:extLst>
              <a:ext uri="{FF2B5EF4-FFF2-40B4-BE49-F238E27FC236}">
                <a16:creationId xmlns:a16="http://schemas.microsoft.com/office/drawing/2014/main" id="{B9A67B6F-EA62-49A8-87E3-F970DF47E411}"/>
              </a:ext>
            </a:extLst>
          </p:cNvPr>
          <p:cNvSpPr/>
          <p:nvPr/>
        </p:nvSpPr>
        <p:spPr>
          <a:xfrm>
            <a:off x="5391059" y="2464080"/>
            <a:ext cx="1760220" cy="85344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dirty="0" err="1"/>
              <a:t>IoT</a:t>
            </a:r>
            <a:r>
              <a:rPr lang="nl-NL" dirty="0"/>
              <a:t> Platform</a:t>
            </a:r>
          </a:p>
          <a:p>
            <a:pPr algn="ctr"/>
            <a:endParaRPr lang="en-NL" dirty="0"/>
          </a:p>
        </p:txBody>
      </p:sp>
      <p:sp>
        <p:nvSpPr>
          <p:cNvPr id="7" name="Speech Bubble: Rectangle 6">
            <a:extLst>
              <a:ext uri="{FF2B5EF4-FFF2-40B4-BE49-F238E27FC236}">
                <a16:creationId xmlns:a16="http://schemas.microsoft.com/office/drawing/2014/main" id="{6304B1C8-6792-4BF8-9C76-D8B07B9FE792}"/>
              </a:ext>
            </a:extLst>
          </p:cNvPr>
          <p:cNvSpPr/>
          <p:nvPr/>
        </p:nvSpPr>
        <p:spPr>
          <a:xfrm>
            <a:off x="6539492" y="3642315"/>
            <a:ext cx="1946400" cy="601980"/>
          </a:xfrm>
          <a:prstGeom prst="wedgeRectCallout">
            <a:avLst>
              <a:gd name="adj1" fmla="val -32592"/>
              <a:gd name="adj2" fmla="val -11076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050" dirty="0" err="1"/>
              <a:t>Need</a:t>
            </a:r>
            <a:r>
              <a:rPr lang="nl-NL" sz="1050" dirty="0"/>
              <a:t> </a:t>
            </a:r>
            <a:r>
              <a:rPr lang="nl-NL" sz="1050" dirty="0" err="1"/>
              <a:t>to</a:t>
            </a:r>
            <a:r>
              <a:rPr lang="nl-NL" sz="1050" dirty="0"/>
              <a:t> have </a:t>
            </a:r>
            <a:r>
              <a:rPr lang="nl-NL" sz="1050" dirty="0" err="1"/>
              <a:t>the</a:t>
            </a:r>
            <a:r>
              <a:rPr lang="nl-NL" sz="1050" dirty="0"/>
              <a:t> </a:t>
            </a:r>
            <a:r>
              <a:rPr lang="nl-NL" sz="1050" dirty="0" err="1"/>
              <a:t>SmartMeter</a:t>
            </a:r>
            <a:r>
              <a:rPr lang="nl-NL" sz="1050" dirty="0"/>
              <a:t> </a:t>
            </a:r>
            <a:r>
              <a:rPr lang="nl-NL" sz="1050" dirty="0" err="1"/>
              <a:t>Mandate</a:t>
            </a:r>
            <a:r>
              <a:rPr lang="nl-NL" sz="1050" dirty="0"/>
              <a:t> Setting for </a:t>
            </a:r>
            <a:r>
              <a:rPr lang="nl-NL" sz="1050" dirty="0" err="1"/>
              <a:t>every</a:t>
            </a:r>
            <a:r>
              <a:rPr lang="nl-NL" sz="1050" dirty="0"/>
              <a:t> </a:t>
            </a:r>
            <a:r>
              <a:rPr lang="nl-NL" sz="1050" dirty="0" err="1"/>
              <a:t>ConnectionId</a:t>
            </a:r>
            <a:r>
              <a:rPr lang="nl-NL" sz="1050" dirty="0"/>
              <a:t> for </a:t>
            </a:r>
            <a:endParaRPr lang="en-NL" sz="1050" dirty="0"/>
          </a:p>
        </p:txBody>
      </p:sp>
      <p:sp>
        <p:nvSpPr>
          <p:cNvPr id="8" name="Speech Bubble: Rectangle 7">
            <a:extLst>
              <a:ext uri="{FF2B5EF4-FFF2-40B4-BE49-F238E27FC236}">
                <a16:creationId xmlns:a16="http://schemas.microsoft.com/office/drawing/2014/main" id="{BC15C24D-862F-4412-976D-F42AC4FD507F}"/>
              </a:ext>
            </a:extLst>
          </p:cNvPr>
          <p:cNvSpPr/>
          <p:nvPr/>
        </p:nvSpPr>
        <p:spPr>
          <a:xfrm>
            <a:off x="1344035" y="864945"/>
            <a:ext cx="1874519" cy="733470"/>
          </a:xfrm>
          <a:prstGeom prst="wedgeRectCallout">
            <a:avLst>
              <a:gd name="adj1" fmla="val -15768"/>
              <a:gd name="adj2" fmla="val 185767"/>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nl-NL" sz="1050" dirty="0">
                <a:solidFill>
                  <a:schemeClr val="tx1">
                    <a:lumMod val="75000"/>
                    <a:lumOff val="25000"/>
                  </a:schemeClr>
                </a:solidFill>
              </a:rPr>
              <a:t>Handles new </a:t>
            </a:r>
            <a:r>
              <a:rPr lang="nl-NL" sz="1050" dirty="0" err="1">
                <a:solidFill>
                  <a:schemeClr val="tx1">
                    <a:lumMod val="75000"/>
                    <a:lumOff val="25000"/>
                  </a:schemeClr>
                </a:solidFill>
              </a:rPr>
              <a:t>and</a:t>
            </a:r>
            <a:r>
              <a:rPr lang="nl-NL" sz="1050" dirty="0">
                <a:solidFill>
                  <a:schemeClr val="tx1">
                    <a:lumMod val="75000"/>
                    <a:lumOff val="25000"/>
                  </a:schemeClr>
                </a:solidFill>
              </a:rPr>
              <a:t> </a:t>
            </a:r>
            <a:r>
              <a:rPr lang="nl-NL" sz="1050" dirty="0" err="1">
                <a:solidFill>
                  <a:schemeClr val="tx1">
                    <a:lumMod val="75000"/>
                    <a:lumOff val="25000"/>
                  </a:schemeClr>
                </a:solidFill>
              </a:rPr>
              <a:t>changed</a:t>
            </a:r>
            <a:r>
              <a:rPr lang="nl-NL" sz="1050" dirty="0">
                <a:solidFill>
                  <a:schemeClr val="tx1">
                    <a:lumMod val="75000"/>
                    <a:lumOff val="25000"/>
                  </a:schemeClr>
                </a:solidFill>
              </a:rPr>
              <a:t> customer details – </a:t>
            </a:r>
            <a:r>
              <a:rPr lang="nl-NL" sz="1050" dirty="0" err="1">
                <a:solidFill>
                  <a:schemeClr val="tx1">
                    <a:lumMod val="75000"/>
                    <a:lumOff val="25000"/>
                  </a:schemeClr>
                </a:solidFill>
              </a:rPr>
              <a:t>including</a:t>
            </a:r>
            <a:r>
              <a:rPr lang="nl-NL" sz="1050" dirty="0">
                <a:solidFill>
                  <a:schemeClr val="tx1">
                    <a:lumMod val="75000"/>
                    <a:lumOff val="25000"/>
                  </a:schemeClr>
                </a:solidFill>
              </a:rPr>
              <a:t> Connection </a:t>
            </a:r>
            <a:r>
              <a:rPr lang="nl-NL" sz="1050" dirty="0" err="1">
                <a:solidFill>
                  <a:schemeClr val="tx1">
                    <a:lumMod val="75000"/>
                    <a:lumOff val="25000"/>
                  </a:schemeClr>
                </a:solidFill>
              </a:rPr>
              <a:t>Mandate</a:t>
            </a:r>
            <a:r>
              <a:rPr lang="nl-NL" sz="1050" dirty="0">
                <a:solidFill>
                  <a:schemeClr val="tx1">
                    <a:lumMod val="75000"/>
                    <a:lumOff val="25000"/>
                  </a:schemeClr>
                </a:solidFill>
              </a:rPr>
              <a:t> Setting for Connection </a:t>
            </a:r>
            <a:r>
              <a:rPr lang="nl-NL" sz="1050" dirty="0" err="1">
                <a:solidFill>
                  <a:schemeClr val="tx1">
                    <a:lumMod val="75000"/>
                    <a:lumOff val="25000"/>
                  </a:schemeClr>
                </a:solidFill>
              </a:rPr>
              <a:t>Identifier</a:t>
            </a:r>
            <a:endParaRPr lang="en-NL" sz="1050" dirty="0">
              <a:solidFill>
                <a:schemeClr val="tx1">
                  <a:lumMod val="75000"/>
                  <a:lumOff val="25000"/>
                </a:schemeClr>
              </a:solidFill>
            </a:endParaRPr>
          </a:p>
        </p:txBody>
      </p:sp>
      <p:sp>
        <p:nvSpPr>
          <p:cNvPr id="9" name="Cube 8">
            <a:extLst>
              <a:ext uri="{FF2B5EF4-FFF2-40B4-BE49-F238E27FC236}">
                <a16:creationId xmlns:a16="http://schemas.microsoft.com/office/drawing/2014/main" id="{868FDEBF-1A8A-4534-8D81-84218D68F88E}"/>
              </a:ext>
            </a:extLst>
          </p:cNvPr>
          <p:cNvSpPr/>
          <p:nvPr/>
        </p:nvSpPr>
        <p:spPr>
          <a:xfrm>
            <a:off x="3482247" y="3317520"/>
            <a:ext cx="1272540" cy="784860"/>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NL"/>
          </a:p>
        </p:txBody>
      </p:sp>
      <p:pic>
        <p:nvPicPr>
          <p:cNvPr id="10" name="Picture 2" descr="Image result for logo kafka">
            <a:extLst>
              <a:ext uri="{FF2B5EF4-FFF2-40B4-BE49-F238E27FC236}">
                <a16:creationId xmlns:a16="http://schemas.microsoft.com/office/drawing/2014/main" id="{D91295F4-7C93-4E9F-BAC6-8007F0D935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50649" y="3584917"/>
            <a:ext cx="1017357" cy="534765"/>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5BD0ABC0-4114-46ED-A28A-3BD915F91BB2}"/>
              </a:ext>
            </a:extLst>
          </p:cNvPr>
          <p:cNvCxnSpPr>
            <a:cxnSpLocks/>
            <a:stCxn id="5" idx="3"/>
            <a:endCxn id="3" idx="1"/>
          </p:cNvCxnSpPr>
          <p:nvPr/>
        </p:nvCxnSpPr>
        <p:spPr>
          <a:xfrm>
            <a:off x="2480219" y="3034800"/>
            <a:ext cx="1421732" cy="608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Lightning Bolt 10">
            <a:extLst>
              <a:ext uri="{FF2B5EF4-FFF2-40B4-BE49-F238E27FC236}">
                <a16:creationId xmlns:a16="http://schemas.microsoft.com/office/drawing/2014/main" id="{E5A20D31-AB63-4ECC-A28A-A4CF5862FAEC}"/>
              </a:ext>
            </a:extLst>
          </p:cNvPr>
          <p:cNvSpPr/>
          <p:nvPr/>
        </p:nvSpPr>
        <p:spPr>
          <a:xfrm>
            <a:off x="2872651" y="2933895"/>
            <a:ext cx="243840" cy="518460"/>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cxnSp>
        <p:nvCxnSpPr>
          <p:cNvPr id="17" name="Straight Arrow Connector 16">
            <a:extLst>
              <a:ext uri="{FF2B5EF4-FFF2-40B4-BE49-F238E27FC236}">
                <a16:creationId xmlns:a16="http://schemas.microsoft.com/office/drawing/2014/main" id="{63A78C6D-A176-49EC-923E-AF2A7D1BFE92}"/>
              </a:ext>
            </a:extLst>
          </p:cNvPr>
          <p:cNvCxnSpPr>
            <a:stCxn id="9" idx="5"/>
            <a:endCxn id="6" idx="1"/>
          </p:cNvCxnSpPr>
          <p:nvPr/>
        </p:nvCxnSpPr>
        <p:spPr>
          <a:xfrm flipV="1">
            <a:off x="4754787" y="2890800"/>
            <a:ext cx="636272" cy="721043"/>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8" name="Lightning Bolt 17">
            <a:extLst>
              <a:ext uri="{FF2B5EF4-FFF2-40B4-BE49-F238E27FC236}">
                <a16:creationId xmlns:a16="http://schemas.microsoft.com/office/drawing/2014/main" id="{ADA5DA85-B7B6-4D1A-9956-6AFAEBCEF4A9}"/>
              </a:ext>
            </a:extLst>
          </p:cNvPr>
          <p:cNvSpPr/>
          <p:nvPr/>
        </p:nvSpPr>
        <p:spPr>
          <a:xfrm>
            <a:off x="4952751" y="2826555"/>
            <a:ext cx="243840" cy="518460"/>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sp>
        <p:nvSpPr>
          <p:cNvPr id="19" name="Speech Bubble: Rectangle 18">
            <a:extLst>
              <a:ext uri="{FF2B5EF4-FFF2-40B4-BE49-F238E27FC236}">
                <a16:creationId xmlns:a16="http://schemas.microsoft.com/office/drawing/2014/main" id="{0937DDD4-441B-477F-A15B-56A5E9112F06}"/>
              </a:ext>
            </a:extLst>
          </p:cNvPr>
          <p:cNvSpPr/>
          <p:nvPr/>
        </p:nvSpPr>
        <p:spPr>
          <a:xfrm>
            <a:off x="2872651" y="1742415"/>
            <a:ext cx="1874519" cy="733470"/>
          </a:xfrm>
          <a:prstGeom prst="wedgeRectCallout">
            <a:avLst>
              <a:gd name="adj1" fmla="val -43144"/>
              <a:gd name="adj2" fmla="val 14564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nl-NL" sz="1050" dirty="0" err="1">
                <a:solidFill>
                  <a:schemeClr val="tx1">
                    <a:lumMod val="75000"/>
                    <a:lumOff val="25000"/>
                  </a:schemeClr>
                </a:solidFill>
              </a:rPr>
              <a:t>Publish</a:t>
            </a:r>
            <a:r>
              <a:rPr lang="nl-NL" sz="1050" dirty="0">
                <a:solidFill>
                  <a:schemeClr val="tx1">
                    <a:lumMod val="75000"/>
                    <a:lumOff val="25000"/>
                  </a:schemeClr>
                </a:solidFill>
              </a:rPr>
              <a:t> Event </a:t>
            </a:r>
            <a:r>
              <a:rPr lang="nl-NL" sz="1050" dirty="0" err="1">
                <a:solidFill>
                  <a:schemeClr val="tx1">
                    <a:lumMod val="75000"/>
                    <a:lumOff val="25000"/>
                  </a:schemeClr>
                </a:solidFill>
              </a:rPr>
              <a:t>to</a:t>
            </a:r>
            <a:r>
              <a:rPr lang="nl-NL" sz="1050" dirty="0">
                <a:solidFill>
                  <a:schemeClr val="tx1">
                    <a:lumMod val="75000"/>
                    <a:lumOff val="25000"/>
                  </a:schemeClr>
                </a:solidFill>
              </a:rPr>
              <a:t> </a:t>
            </a:r>
            <a:r>
              <a:rPr lang="nl-NL" sz="1050" dirty="0" err="1">
                <a:solidFill>
                  <a:schemeClr val="tx1">
                    <a:lumMod val="75000"/>
                    <a:lumOff val="25000"/>
                  </a:schemeClr>
                </a:solidFill>
              </a:rPr>
              <a:t>Kafka</a:t>
            </a:r>
            <a:r>
              <a:rPr lang="nl-NL" sz="1050" dirty="0">
                <a:solidFill>
                  <a:schemeClr val="tx1">
                    <a:lumMod val="75000"/>
                    <a:lumOff val="25000"/>
                  </a:schemeClr>
                </a:solidFill>
              </a:rPr>
              <a:t> Topic for </a:t>
            </a:r>
            <a:r>
              <a:rPr lang="nl-NL" sz="1050" dirty="0" err="1">
                <a:solidFill>
                  <a:schemeClr val="tx1">
                    <a:lumMod val="75000"/>
                    <a:lumOff val="25000"/>
                  </a:schemeClr>
                </a:solidFill>
              </a:rPr>
              <a:t>every</a:t>
            </a:r>
            <a:r>
              <a:rPr lang="nl-NL" sz="1050" dirty="0">
                <a:solidFill>
                  <a:schemeClr val="tx1">
                    <a:lumMod val="75000"/>
                    <a:lumOff val="25000"/>
                  </a:schemeClr>
                </a:solidFill>
              </a:rPr>
              <a:t> new or </a:t>
            </a:r>
            <a:r>
              <a:rPr lang="nl-NL" sz="1050" dirty="0" err="1">
                <a:solidFill>
                  <a:schemeClr val="tx1">
                    <a:lumMod val="75000"/>
                    <a:lumOff val="25000"/>
                  </a:schemeClr>
                </a:solidFill>
              </a:rPr>
              <a:t>changed</a:t>
            </a:r>
            <a:r>
              <a:rPr lang="nl-NL" sz="1050" dirty="0">
                <a:solidFill>
                  <a:schemeClr val="tx1">
                    <a:lumMod val="75000"/>
                    <a:lumOff val="25000"/>
                  </a:schemeClr>
                </a:solidFill>
              </a:rPr>
              <a:t> Connection </a:t>
            </a:r>
            <a:r>
              <a:rPr lang="nl-NL" sz="1050" dirty="0" err="1">
                <a:solidFill>
                  <a:schemeClr val="tx1">
                    <a:lumMod val="75000"/>
                    <a:lumOff val="25000"/>
                  </a:schemeClr>
                </a:solidFill>
              </a:rPr>
              <a:t>Mandate</a:t>
            </a:r>
            <a:r>
              <a:rPr lang="nl-NL" sz="1050" dirty="0">
                <a:solidFill>
                  <a:schemeClr val="tx1">
                    <a:lumMod val="75000"/>
                    <a:lumOff val="25000"/>
                  </a:schemeClr>
                </a:solidFill>
              </a:rPr>
              <a:t> Setting</a:t>
            </a:r>
            <a:endParaRPr lang="en-NL" sz="1050" dirty="0">
              <a:solidFill>
                <a:schemeClr val="tx1">
                  <a:lumMod val="75000"/>
                  <a:lumOff val="25000"/>
                </a:schemeClr>
              </a:solidFill>
            </a:endParaRPr>
          </a:p>
        </p:txBody>
      </p:sp>
      <p:sp>
        <p:nvSpPr>
          <p:cNvPr id="21" name="Cylinder 20">
            <a:extLst>
              <a:ext uri="{FF2B5EF4-FFF2-40B4-BE49-F238E27FC236}">
                <a16:creationId xmlns:a16="http://schemas.microsoft.com/office/drawing/2014/main" id="{8FF83FAB-633C-454D-B6FC-BD8E8C1779E4}"/>
              </a:ext>
            </a:extLst>
          </p:cNvPr>
          <p:cNvSpPr/>
          <p:nvPr/>
        </p:nvSpPr>
        <p:spPr>
          <a:xfrm>
            <a:off x="1648054" y="3155655"/>
            <a:ext cx="636272" cy="378720"/>
          </a:xfrm>
          <a:prstGeom prst="ca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NL"/>
          </a:p>
        </p:txBody>
      </p:sp>
      <p:sp>
        <p:nvSpPr>
          <p:cNvPr id="22" name="Cylinder 21">
            <a:extLst>
              <a:ext uri="{FF2B5EF4-FFF2-40B4-BE49-F238E27FC236}">
                <a16:creationId xmlns:a16="http://schemas.microsoft.com/office/drawing/2014/main" id="{0C1A64D5-784E-48FF-B37E-08CD027F7DAA}"/>
              </a:ext>
            </a:extLst>
          </p:cNvPr>
          <p:cNvSpPr/>
          <p:nvPr/>
        </p:nvSpPr>
        <p:spPr>
          <a:xfrm>
            <a:off x="6539492" y="2941181"/>
            <a:ext cx="449487" cy="296940"/>
          </a:xfrm>
          <a:prstGeom prst="ca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L"/>
          </a:p>
        </p:txBody>
      </p:sp>
      <p:sp>
        <p:nvSpPr>
          <p:cNvPr id="23" name="Speech Bubble: Rectangle 22">
            <a:extLst>
              <a:ext uri="{FF2B5EF4-FFF2-40B4-BE49-F238E27FC236}">
                <a16:creationId xmlns:a16="http://schemas.microsoft.com/office/drawing/2014/main" id="{47F96E26-198D-4372-A81B-ECEBD52A2616}"/>
              </a:ext>
            </a:extLst>
          </p:cNvPr>
          <p:cNvSpPr/>
          <p:nvPr/>
        </p:nvSpPr>
        <p:spPr>
          <a:xfrm>
            <a:off x="6539492" y="3642315"/>
            <a:ext cx="1946400" cy="601980"/>
          </a:xfrm>
          <a:prstGeom prst="wedgeRectCallout">
            <a:avLst>
              <a:gd name="adj1" fmla="val -32592"/>
              <a:gd name="adj2" fmla="val -110768"/>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nl-NL" sz="1050" dirty="0" err="1">
                <a:solidFill>
                  <a:schemeClr val="tx1">
                    <a:lumMod val="75000"/>
                    <a:lumOff val="25000"/>
                  </a:schemeClr>
                </a:solidFill>
              </a:rPr>
              <a:t>Consume</a:t>
            </a:r>
            <a:r>
              <a:rPr lang="nl-NL" sz="1050" dirty="0">
                <a:solidFill>
                  <a:schemeClr val="tx1">
                    <a:lumMod val="75000"/>
                    <a:lumOff val="25000"/>
                  </a:schemeClr>
                </a:solidFill>
              </a:rPr>
              <a:t> Event </a:t>
            </a:r>
            <a:r>
              <a:rPr lang="nl-NL" sz="1050" dirty="0" err="1">
                <a:solidFill>
                  <a:schemeClr val="tx1">
                    <a:lumMod val="75000"/>
                    <a:lumOff val="25000"/>
                  </a:schemeClr>
                </a:solidFill>
              </a:rPr>
              <a:t>and</a:t>
            </a:r>
            <a:r>
              <a:rPr lang="nl-NL" sz="1050" dirty="0">
                <a:solidFill>
                  <a:schemeClr val="tx1">
                    <a:lumMod val="75000"/>
                    <a:lumOff val="25000"/>
                  </a:schemeClr>
                </a:solidFill>
              </a:rPr>
              <a:t> Record new </a:t>
            </a:r>
            <a:r>
              <a:rPr lang="nl-NL" sz="1050" dirty="0" err="1">
                <a:solidFill>
                  <a:schemeClr val="tx1">
                    <a:lumMod val="75000"/>
                    <a:lumOff val="25000"/>
                  </a:schemeClr>
                </a:solidFill>
              </a:rPr>
              <a:t>Mandate</a:t>
            </a:r>
            <a:r>
              <a:rPr lang="nl-NL" sz="1050" dirty="0">
                <a:solidFill>
                  <a:schemeClr val="tx1">
                    <a:lumMod val="75000"/>
                    <a:lumOff val="25000"/>
                  </a:schemeClr>
                </a:solidFill>
              </a:rPr>
              <a:t> Setting for Connection </a:t>
            </a:r>
            <a:r>
              <a:rPr lang="nl-NL" sz="1050" dirty="0" err="1">
                <a:solidFill>
                  <a:schemeClr val="tx1">
                    <a:lumMod val="75000"/>
                    <a:lumOff val="25000"/>
                  </a:schemeClr>
                </a:solidFill>
              </a:rPr>
              <a:t>Identifier</a:t>
            </a:r>
            <a:endParaRPr lang="en-NL" sz="1050" dirty="0">
              <a:solidFill>
                <a:schemeClr val="tx1">
                  <a:lumMod val="75000"/>
                  <a:lumOff val="25000"/>
                </a:schemeClr>
              </a:solidFill>
            </a:endParaRPr>
          </a:p>
        </p:txBody>
      </p:sp>
      <p:pic>
        <p:nvPicPr>
          <p:cNvPr id="24"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B74BA37A-2531-49C2-8C3D-B4E4BEBBA7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318" y="3232796"/>
            <a:ext cx="615366" cy="37696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D0BE43AA-7117-4C5F-9D23-C3631C3258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9012" y="2941181"/>
            <a:ext cx="615366" cy="37696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Folded Corner 11">
            <a:extLst>
              <a:ext uri="{FF2B5EF4-FFF2-40B4-BE49-F238E27FC236}">
                <a16:creationId xmlns:a16="http://schemas.microsoft.com/office/drawing/2014/main" id="{9DE48431-E489-47C6-B36C-BC94607E56C2}"/>
              </a:ext>
            </a:extLst>
          </p:cNvPr>
          <p:cNvSpPr/>
          <p:nvPr/>
        </p:nvSpPr>
        <p:spPr>
          <a:xfrm>
            <a:off x="1427684" y="3886200"/>
            <a:ext cx="472061" cy="601980"/>
          </a:xfrm>
          <a:prstGeom prst="foldedCorner">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NL"/>
          </a:p>
        </p:txBody>
      </p:sp>
      <p:sp>
        <p:nvSpPr>
          <p:cNvPr id="14" name="TextBox 13">
            <a:extLst>
              <a:ext uri="{FF2B5EF4-FFF2-40B4-BE49-F238E27FC236}">
                <a16:creationId xmlns:a16="http://schemas.microsoft.com/office/drawing/2014/main" id="{7E1BDBD5-48A8-4C57-89D7-C1F99521563B}"/>
              </a:ext>
            </a:extLst>
          </p:cNvPr>
          <p:cNvSpPr txBox="1"/>
          <p:nvPr/>
        </p:nvSpPr>
        <p:spPr>
          <a:xfrm>
            <a:off x="1549930" y="4067502"/>
            <a:ext cx="250068" cy="200055"/>
          </a:xfrm>
          <a:prstGeom prst="rect">
            <a:avLst/>
          </a:prstGeom>
          <a:noFill/>
        </p:spPr>
        <p:txBody>
          <a:bodyPr wrap="none" lIns="0" tIns="0" rIns="0" bIns="0" rtlCol="0">
            <a:spAutoFit/>
          </a:bodyPr>
          <a:lstStyle/>
          <a:p>
            <a:r>
              <a:rPr lang="nl-NL" sz="1300" dirty="0" err="1"/>
              <a:t>csv</a:t>
            </a:r>
            <a:endParaRPr lang="en-NL" sz="1300" dirty="0" err="1"/>
          </a:p>
        </p:txBody>
      </p:sp>
      <p:sp>
        <p:nvSpPr>
          <p:cNvPr id="15" name="Freeform: Shape 14">
            <a:extLst>
              <a:ext uri="{FF2B5EF4-FFF2-40B4-BE49-F238E27FC236}">
                <a16:creationId xmlns:a16="http://schemas.microsoft.com/office/drawing/2014/main" id="{737E33E1-67F9-478D-8F20-681C6B20CC24}"/>
              </a:ext>
            </a:extLst>
          </p:cNvPr>
          <p:cNvSpPr/>
          <p:nvPr/>
        </p:nvSpPr>
        <p:spPr>
          <a:xfrm>
            <a:off x="1481958" y="3602421"/>
            <a:ext cx="166095" cy="348108"/>
          </a:xfrm>
          <a:custGeom>
            <a:avLst/>
            <a:gdLst>
              <a:gd name="connsiteX0" fmla="*/ 0 w 86710"/>
              <a:gd name="connsiteY0" fmla="*/ 0 h 348108"/>
              <a:gd name="connsiteX1" fmla="*/ 31531 w 86710"/>
              <a:gd name="connsiteY1" fmla="*/ 346841 h 348108"/>
              <a:gd name="connsiteX2" fmla="*/ 86710 w 86710"/>
              <a:gd name="connsiteY2" fmla="*/ 94593 h 348108"/>
            </a:gdLst>
            <a:ahLst/>
            <a:cxnLst>
              <a:cxn ang="0">
                <a:pos x="connsiteX0" y="connsiteY0"/>
              </a:cxn>
              <a:cxn ang="0">
                <a:pos x="connsiteX1" y="connsiteY1"/>
              </a:cxn>
              <a:cxn ang="0">
                <a:pos x="connsiteX2" y="connsiteY2"/>
              </a:cxn>
            </a:cxnLst>
            <a:rect l="l" t="t" r="r" b="b"/>
            <a:pathLst>
              <a:path w="86710" h="348108">
                <a:moveTo>
                  <a:pt x="0" y="0"/>
                </a:moveTo>
                <a:cubicBezTo>
                  <a:pt x="8539" y="165538"/>
                  <a:pt x="17079" y="331076"/>
                  <a:pt x="31531" y="346841"/>
                </a:cubicBezTo>
                <a:cubicBezTo>
                  <a:pt x="45983" y="362607"/>
                  <a:pt x="66346" y="228600"/>
                  <a:pt x="86710" y="94593"/>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Arrow: Right 15">
            <a:extLst>
              <a:ext uri="{FF2B5EF4-FFF2-40B4-BE49-F238E27FC236}">
                <a16:creationId xmlns:a16="http://schemas.microsoft.com/office/drawing/2014/main" id="{6F6DF836-CBD9-4FE4-B46D-7E602B7F0A05}"/>
              </a:ext>
            </a:extLst>
          </p:cNvPr>
          <p:cNvSpPr/>
          <p:nvPr/>
        </p:nvSpPr>
        <p:spPr>
          <a:xfrm>
            <a:off x="181303" y="2648580"/>
            <a:ext cx="819807" cy="441461"/>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Speech Bubble: Rectangle 25">
            <a:extLst>
              <a:ext uri="{FF2B5EF4-FFF2-40B4-BE49-F238E27FC236}">
                <a16:creationId xmlns:a16="http://schemas.microsoft.com/office/drawing/2014/main" id="{13EE962E-F893-45A7-97E3-8A674F719ED9}"/>
              </a:ext>
            </a:extLst>
          </p:cNvPr>
          <p:cNvSpPr/>
          <p:nvPr/>
        </p:nvSpPr>
        <p:spPr>
          <a:xfrm>
            <a:off x="51992" y="1670415"/>
            <a:ext cx="1336013" cy="690165"/>
          </a:xfrm>
          <a:prstGeom prst="wedgeRectCallout">
            <a:avLst>
              <a:gd name="adj1" fmla="val -11651"/>
              <a:gd name="adj2" fmla="val 11722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050" dirty="0"/>
              <a:t>REST API Call </a:t>
            </a:r>
            <a:r>
              <a:rPr lang="nl-NL" sz="1050" dirty="0" err="1"/>
              <a:t>to</a:t>
            </a:r>
            <a:r>
              <a:rPr lang="nl-NL" sz="1050" dirty="0"/>
              <a:t> POST/PUT or GET customer details </a:t>
            </a:r>
            <a:r>
              <a:rPr lang="nl-NL" sz="1050" dirty="0" err="1"/>
              <a:t>including</a:t>
            </a:r>
            <a:r>
              <a:rPr lang="nl-NL" sz="1050" dirty="0"/>
              <a:t> </a:t>
            </a:r>
            <a:r>
              <a:rPr lang="nl-NL" sz="1050" dirty="0" err="1"/>
              <a:t>Mandate</a:t>
            </a:r>
            <a:endParaRPr lang="en-NL" sz="1050" dirty="0"/>
          </a:p>
        </p:txBody>
      </p:sp>
      <p:sp>
        <p:nvSpPr>
          <p:cNvPr id="27" name="Speech Bubble: Rectangle 26">
            <a:extLst>
              <a:ext uri="{FF2B5EF4-FFF2-40B4-BE49-F238E27FC236}">
                <a16:creationId xmlns:a16="http://schemas.microsoft.com/office/drawing/2014/main" id="{F73FF465-DB48-4C78-9A8A-1F90A4338BA4}"/>
              </a:ext>
            </a:extLst>
          </p:cNvPr>
          <p:cNvSpPr/>
          <p:nvPr/>
        </p:nvSpPr>
        <p:spPr>
          <a:xfrm>
            <a:off x="6483272" y="1616054"/>
            <a:ext cx="1336013" cy="573278"/>
          </a:xfrm>
          <a:prstGeom prst="wedgeRectCallout">
            <a:avLst>
              <a:gd name="adj1" fmla="val -18141"/>
              <a:gd name="adj2" fmla="val 136645"/>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050" dirty="0"/>
              <a:t>REST API Call </a:t>
            </a:r>
            <a:r>
              <a:rPr lang="nl-NL" sz="1050" dirty="0" err="1"/>
              <a:t>to</a:t>
            </a:r>
            <a:r>
              <a:rPr lang="nl-NL" sz="1050" dirty="0"/>
              <a:t> GET </a:t>
            </a:r>
            <a:r>
              <a:rPr lang="nl-NL" sz="1050" dirty="0" err="1"/>
              <a:t>Mandate</a:t>
            </a:r>
            <a:r>
              <a:rPr lang="nl-NL" sz="1050" dirty="0"/>
              <a:t> Setting</a:t>
            </a:r>
            <a:endParaRPr lang="en-NL" sz="1050" dirty="0"/>
          </a:p>
        </p:txBody>
      </p:sp>
      <p:sp>
        <p:nvSpPr>
          <p:cNvPr id="20" name="Speech Bubble: Rectangle 19">
            <a:extLst>
              <a:ext uri="{FF2B5EF4-FFF2-40B4-BE49-F238E27FC236}">
                <a16:creationId xmlns:a16="http://schemas.microsoft.com/office/drawing/2014/main" id="{D0742804-F256-6B37-B4A4-44587BEB0582}"/>
              </a:ext>
            </a:extLst>
          </p:cNvPr>
          <p:cNvSpPr/>
          <p:nvPr/>
        </p:nvSpPr>
        <p:spPr>
          <a:xfrm>
            <a:off x="181303" y="3778378"/>
            <a:ext cx="1018824" cy="441461"/>
          </a:xfrm>
          <a:prstGeom prst="wedgeRectCallout">
            <a:avLst>
              <a:gd name="adj1" fmla="val 81107"/>
              <a:gd name="adj2" fmla="val -53767"/>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nl-NL" sz="1050" dirty="0" err="1">
                <a:solidFill>
                  <a:schemeClr val="tx1">
                    <a:lumMod val="75000"/>
                    <a:lumOff val="25000"/>
                  </a:schemeClr>
                </a:solidFill>
              </a:rPr>
              <a:t>Initial</a:t>
            </a:r>
            <a:r>
              <a:rPr lang="nl-NL" sz="1050" dirty="0">
                <a:solidFill>
                  <a:schemeClr val="tx1">
                    <a:lumMod val="75000"/>
                    <a:lumOff val="25000"/>
                  </a:schemeClr>
                </a:solidFill>
              </a:rPr>
              <a:t> data load </a:t>
            </a:r>
            <a:r>
              <a:rPr lang="nl-NL" sz="1050" dirty="0" err="1">
                <a:solidFill>
                  <a:schemeClr val="tx1">
                    <a:lumMod val="75000"/>
                    <a:lumOff val="25000"/>
                  </a:schemeClr>
                </a:solidFill>
              </a:rPr>
              <a:t>from</a:t>
            </a:r>
            <a:r>
              <a:rPr lang="nl-NL" sz="1050" dirty="0">
                <a:solidFill>
                  <a:schemeClr val="tx1">
                    <a:lumMod val="75000"/>
                    <a:lumOff val="25000"/>
                  </a:schemeClr>
                </a:solidFill>
              </a:rPr>
              <a:t> file</a:t>
            </a:r>
            <a:endParaRPr lang="en-NL" sz="1050" dirty="0">
              <a:solidFill>
                <a:schemeClr val="tx1">
                  <a:lumMod val="75000"/>
                  <a:lumOff val="25000"/>
                </a:schemeClr>
              </a:solidFill>
            </a:endParaRPr>
          </a:p>
        </p:txBody>
      </p:sp>
      <p:sp>
        <p:nvSpPr>
          <p:cNvPr id="3" name="Flowchart: Direct Access Storage 2">
            <a:extLst>
              <a:ext uri="{FF2B5EF4-FFF2-40B4-BE49-F238E27FC236}">
                <a16:creationId xmlns:a16="http://schemas.microsoft.com/office/drawing/2014/main" id="{65DA44C1-E39E-E83B-7A4F-F3F4969FF443}"/>
              </a:ext>
            </a:extLst>
          </p:cNvPr>
          <p:cNvSpPr/>
          <p:nvPr/>
        </p:nvSpPr>
        <p:spPr>
          <a:xfrm>
            <a:off x="3901951" y="3534375"/>
            <a:ext cx="433131" cy="216855"/>
          </a:xfrm>
          <a:prstGeom prst="flowChartMagneticDrum">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9" name="Speech Bubble: Rectangle 28">
            <a:extLst>
              <a:ext uri="{FF2B5EF4-FFF2-40B4-BE49-F238E27FC236}">
                <a16:creationId xmlns:a16="http://schemas.microsoft.com/office/drawing/2014/main" id="{F3AC072F-C1A2-9BBD-8AA3-5A00B8DB223A}"/>
              </a:ext>
            </a:extLst>
          </p:cNvPr>
          <p:cNvSpPr/>
          <p:nvPr/>
        </p:nvSpPr>
        <p:spPr>
          <a:xfrm>
            <a:off x="4015491" y="4450022"/>
            <a:ext cx="1874519" cy="263655"/>
          </a:xfrm>
          <a:prstGeom prst="wedgeRectCallout">
            <a:avLst>
              <a:gd name="adj1" fmla="val -38411"/>
              <a:gd name="adj2" fmla="val -346659"/>
            </a:avLst>
          </a:prstGeom>
          <a:gradFill>
            <a:gsLst>
              <a:gs pos="0">
                <a:schemeClr val="accent5">
                  <a:lumMod val="110000"/>
                  <a:satMod val="105000"/>
                  <a:tint val="67000"/>
                  <a:alpha val="47000"/>
                </a:schemeClr>
              </a:gs>
              <a:gs pos="50000">
                <a:schemeClr val="accent5">
                  <a:lumMod val="105000"/>
                  <a:satMod val="103000"/>
                  <a:tint val="73000"/>
                </a:schemeClr>
              </a:gs>
              <a:gs pos="100000">
                <a:schemeClr val="accent5">
                  <a:lumMod val="105000"/>
                  <a:satMod val="109000"/>
                  <a:tint val="81000"/>
                </a:schemeClr>
              </a:gs>
            </a:gsLst>
          </a:gra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lumMod val="75000"/>
                    <a:lumOff val="25000"/>
                  </a:schemeClr>
                </a:solidFill>
              </a:rPr>
              <a:t>connection-mandates-topic</a:t>
            </a:r>
            <a:endParaRPr lang="en-NL" sz="1050" dirty="0">
              <a:solidFill>
                <a:schemeClr val="tx1">
                  <a:lumMod val="75000"/>
                  <a:lumOff val="25000"/>
                </a:schemeClr>
              </a:solidFill>
            </a:endParaRPr>
          </a:p>
        </p:txBody>
      </p:sp>
    </p:spTree>
    <p:extLst>
      <p:ext uri="{BB962C8B-B14F-4D97-AF65-F5344CB8AC3E}">
        <p14:creationId xmlns:p14="http://schemas.microsoft.com/office/powerpoint/2010/main" val="2719011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7"/>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14"/>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15"/>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2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20"/>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7" grpId="1" animBg="1"/>
      <p:bldP spid="9" grpId="0" animBg="1"/>
      <p:bldP spid="11" grpId="0" animBg="1"/>
      <p:bldP spid="18" grpId="0" animBg="1"/>
      <p:bldP spid="19" grpId="0" animBg="1"/>
      <p:bldP spid="22" grpId="0" animBg="1"/>
      <p:bldP spid="23" grpId="0" animBg="1"/>
      <p:bldP spid="12" grpId="0" animBg="1"/>
      <p:bldP spid="14" grpId="0"/>
      <p:bldP spid="15" grpId="0" animBg="1"/>
      <p:bldP spid="16" grpId="0" animBg="1"/>
      <p:bldP spid="26" grpId="0" animBg="1"/>
      <p:bldP spid="27" grpId="0" animBg="1"/>
      <p:bldP spid="20" grpId="0" animBg="1"/>
      <p:bldP spid="29"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15">
            <a:extLst>
              <a:ext uri="{FF2B5EF4-FFF2-40B4-BE49-F238E27FC236}">
                <a16:creationId xmlns:a16="http://schemas.microsoft.com/office/drawing/2014/main" id="{1CCD8BC0-E8A0-1B56-6DDE-6BFD5E3DB044}"/>
              </a:ext>
            </a:extLst>
          </p:cNvPr>
          <p:cNvSpPr/>
          <p:nvPr/>
        </p:nvSpPr>
        <p:spPr>
          <a:xfrm>
            <a:off x="6038288" y="2553135"/>
            <a:ext cx="1696566" cy="85344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dirty="0" err="1"/>
              <a:t>IoT</a:t>
            </a:r>
            <a:r>
              <a:rPr lang="nl-NL" dirty="0"/>
              <a:t> Platform</a:t>
            </a:r>
          </a:p>
          <a:p>
            <a:pPr algn="ctr"/>
            <a:endParaRPr lang="en-NL" dirty="0"/>
          </a:p>
        </p:txBody>
      </p:sp>
      <p:sp>
        <p:nvSpPr>
          <p:cNvPr id="17" name="Arrow: Right 16">
            <a:extLst>
              <a:ext uri="{FF2B5EF4-FFF2-40B4-BE49-F238E27FC236}">
                <a16:creationId xmlns:a16="http://schemas.microsoft.com/office/drawing/2014/main" id="{E40E6E5C-6AE2-00D9-D123-71F95D63FBD5}"/>
              </a:ext>
            </a:extLst>
          </p:cNvPr>
          <p:cNvSpPr/>
          <p:nvPr/>
        </p:nvSpPr>
        <p:spPr>
          <a:xfrm rot="10567026">
            <a:off x="7468992" y="2640519"/>
            <a:ext cx="345676" cy="441461"/>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TextBox 17">
            <a:extLst>
              <a:ext uri="{FF2B5EF4-FFF2-40B4-BE49-F238E27FC236}">
                <a16:creationId xmlns:a16="http://schemas.microsoft.com/office/drawing/2014/main" id="{CCB1ADBE-A3F4-24E2-3785-4C940F10FC0B}"/>
              </a:ext>
            </a:extLst>
          </p:cNvPr>
          <p:cNvSpPr txBox="1"/>
          <p:nvPr/>
        </p:nvSpPr>
        <p:spPr>
          <a:xfrm rot="20184136">
            <a:off x="7557439" y="2280008"/>
            <a:ext cx="2484542" cy="323165"/>
          </a:xfrm>
          <a:prstGeom prst="rect">
            <a:avLst/>
          </a:prstGeom>
          <a:solidFill>
            <a:schemeClr val="accent1">
              <a:lumMod val="20000"/>
              <a:lumOff val="80000"/>
            </a:schemeClr>
          </a:solidFill>
        </p:spPr>
        <p:txBody>
          <a:bodyPr wrap="square" lIns="0" tIns="0" rIns="0" bIns="0" rtlCol="0">
            <a:spAutoFit/>
          </a:bodyPr>
          <a:lstStyle/>
          <a:p>
            <a:r>
              <a:rPr lang="en-US" sz="1050" b="0" dirty="0">
                <a:solidFill>
                  <a:srgbClr val="000000"/>
                </a:solidFill>
                <a:effectLst/>
                <a:latin typeface="Consolas" panose="020B0609020204030204" pitchFamily="49" charset="0"/>
              </a:rPr>
              <a:t>curl  http://localhost:$APP_PORT</a:t>
            </a:r>
            <a:br>
              <a:rPr lang="en-US" sz="1050" b="0" dirty="0">
                <a:solidFill>
                  <a:srgbClr val="000000"/>
                </a:solidFill>
                <a:effectLst/>
                <a:latin typeface="Consolas" panose="020B0609020204030204" pitchFamily="49" charset="0"/>
              </a:rPr>
            </a:br>
            <a:r>
              <a:rPr lang="en-US" sz="1050" b="0" dirty="0">
                <a:solidFill>
                  <a:srgbClr val="000000"/>
                </a:solidFill>
                <a:effectLst/>
                <a:latin typeface="Consolas" panose="020B0609020204030204" pitchFamily="49" charset="0"/>
              </a:rPr>
              <a:t>?connectionId=7733</a:t>
            </a:r>
          </a:p>
        </p:txBody>
      </p:sp>
      <p:sp>
        <p:nvSpPr>
          <p:cNvPr id="2" name="Title 1">
            <a:extLst>
              <a:ext uri="{FF2B5EF4-FFF2-40B4-BE49-F238E27FC236}">
                <a16:creationId xmlns:a16="http://schemas.microsoft.com/office/drawing/2014/main" id="{C0D6DDF5-2494-752E-C077-6769FF123968}"/>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37331D9-31A7-3C66-9166-6E9893EDC1B9}"/>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2BDCE035-BAE5-C5E0-9940-84A24DC7063B}"/>
              </a:ext>
            </a:extLst>
          </p:cNvPr>
          <p:cNvSpPr>
            <a:spLocks noGrp="1"/>
          </p:cNvSpPr>
          <p:nvPr>
            <p:ph type="ftr" sz="quarter" idx="11"/>
          </p:nvPr>
        </p:nvSpPr>
        <p:spPr/>
        <p:txBody>
          <a:bodyPr/>
          <a:lstStyle/>
          <a:p>
            <a:r>
              <a:rPr lang="en-US"/>
              <a:t>Microservices, Messaging, Kafka and Dapr - Fontys - November 2022</a:t>
            </a:r>
            <a:endParaRPr lang="nl-NL"/>
          </a:p>
        </p:txBody>
      </p:sp>
      <p:sp>
        <p:nvSpPr>
          <p:cNvPr id="5" name="Rectangle: Rounded Corners 4">
            <a:extLst>
              <a:ext uri="{FF2B5EF4-FFF2-40B4-BE49-F238E27FC236}">
                <a16:creationId xmlns:a16="http://schemas.microsoft.com/office/drawing/2014/main" id="{416B698D-44A7-DB17-589D-3AA64EB6AB93}"/>
              </a:ext>
            </a:extLst>
          </p:cNvPr>
          <p:cNvSpPr/>
          <p:nvPr/>
        </p:nvSpPr>
        <p:spPr>
          <a:xfrm>
            <a:off x="1244848" y="1762612"/>
            <a:ext cx="1760220" cy="85344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dirty="0" err="1"/>
              <a:t>IoT</a:t>
            </a:r>
            <a:r>
              <a:rPr lang="nl-NL" dirty="0"/>
              <a:t> Platform</a:t>
            </a:r>
          </a:p>
          <a:p>
            <a:pPr algn="ctr"/>
            <a:endParaRPr lang="en-NL" dirty="0"/>
          </a:p>
        </p:txBody>
      </p:sp>
      <p:sp>
        <p:nvSpPr>
          <p:cNvPr id="7" name="Cylinder 6">
            <a:extLst>
              <a:ext uri="{FF2B5EF4-FFF2-40B4-BE49-F238E27FC236}">
                <a16:creationId xmlns:a16="http://schemas.microsoft.com/office/drawing/2014/main" id="{44B3241E-6CF2-DAF4-DAC5-B3387017CDC0}"/>
              </a:ext>
            </a:extLst>
          </p:cNvPr>
          <p:cNvSpPr/>
          <p:nvPr/>
        </p:nvSpPr>
        <p:spPr>
          <a:xfrm>
            <a:off x="2393281" y="2239713"/>
            <a:ext cx="449487" cy="296940"/>
          </a:xfrm>
          <a:prstGeom prst="ca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L"/>
          </a:p>
        </p:txBody>
      </p:sp>
      <p:pic>
        <p:nvPicPr>
          <p:cNvPr id="9" name="Picture 8" descr="https://s14-eu5.startpage.com/cgi-bin/serveimage?url=https:%2F%2Fnodejs.org%2Fstatic%2Fimages%2Flogos%2Fnodejs-new-pantone-black.png&amp;sp=41ff74e295d7d40368fb486501455d1a">
            <a:extLst>
              <a:ext uri="{FF2B5EF4-FFF2-40B4-BE49-F238E27FC236}">
                <a16:creationId xmlns:a16="http://schemas.microsoft.com/office/drawing/2014/main" id="{F0B835A6-9E3D-1110-627D-3BBB0BF19A8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2801" y="2239713"/>
            <a:ext cx="615366" cy="376969"/>
          </a:xfrm>
          <a:prstGeom prst="rect">
            <a:avLst/>
          </a:prstGeom>
          <a:noFill/>
          <a:extLst>
            <a:ext uri="{909E8E84-426E-40DD-AFC4-6F175D3DCCD1}">
              <a14:hiddenFill xmlns:a14="http://schemas.microsoft.com/office/drawing/2010/main">
                <a:solidFill>
                  <a:srgbClr val="FFFFFF"/>
                </a:solidFill>
              </a14:hiddenFill>
            </a:ext>
          </a:extLst>
        </p:spPr>
      </p:pic>
      <p:sp>
        <p:nvSpPr>
          <p:cNvPr id="10" name="Speech Bubble: Rectangle 9">
            <a:extLst>
              <a:ext uri="{FF2B5EF4-FFF2-40B4-BE49-F238E27FC236}">
                <a16:creationId xmlns:a16="http://schemas.microsoft.com/office/drawing/2014/main" id="{EB447A01-2A74-FDAA-0DAB-326D63186E33}"/>
              </a:ext>
            </a:extLst>
          </p:cNvPr>
          <p:cNvSpPr/>
          <p:nvPr/>
        </p:nvSpPr>
        <p:spPr>
          <a:xfrm>
            <a:off x="6928628" y="1649342"/>
            <a:ext cx="1336013" cy="573278"/>
          </a:xfrm>
          <a:prstGeom prst="wedgeRectCallout">
            <a:avLst>
              <a:gd name="adj1" fmla="val -18141"/>
              <a:gd name="adj2" fmla="val 136645"/>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050" dirty="0"/>
              <a:t>REST API Call </a:t>
            </a:r>
            <a:r>
              <a:rPr lang="nl-NL" sz="1050" dirty="0" err="1"/>
              <a:t>to</a:t>
            </a:r>
            <a:r>
              <a:rPr lang="nl-NL" sz="1050" dirty="0"/>
              <a:t> GET </a:t>
            </a:r>
            <a:r>
              <a:rPr lang="nl-NL" sz="1050" dirty="0" err="1"/>
              <a:t>Mandate</a:t>
            </a:r>
            <a:r>
              <a:rPr lang="nl-NL" sz="1050" dirty="0"/>
              <a:t> Setting</a:t>
            </a:r>
            <a:endParaRPr lang="en-NL" sz="1050" dirty="0"/>
          </a:p>
        </p:txBody>
      </p:sp>
      <p:sp>
        <p:nvSpPr>
          <p:cNvPr id="11" name="Cylinder 10">
            <a:extLst>
              <a:ext uri="{FF2B5EF4-FFF2-40B4-BE49-F238E27FC236}">
                <a16:creationId xmlns:a16="http://schemas.microsoft.com/office/drawing/2014/main" id="{F0D5EF16-9A17-DD73-27B3-EC68D14BEF3A}"/>
              </a:ext>
            </a:extLst>
          </p:cNvPr>
          <p:cNvSpPr/>
          <p:nvPr/>
        </p:nvSpPr>
        <p:spPr>
          <a:xfrm>
            <a:off x="6649411" y="3614282"/>
            <a:ext cx="859308" cy="695017"/>
          </a:xfrm>
          <a:prstGeom prst="ca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L"/>
          </a:p>
        </p:txBody>
      </p:sp>
      <p:pic>
        <p:nvPicPr>
          <p:cNvPr id="12" name="Picture 11" descr="https://s14-eu5.startpage.com/cgi-bin/serveimage?url=https:%2F%2Fnodejs.org%2Fstatic%2Fimages%2Flogos%2Fnodejs-new-pantone-black.png&amp;sp=41ff74e295d7d40368fb486501455d1a">
            <a:extLst>
              <a:ext uri="{FF2B5EF4-FFF2-40B4-BE49-F238E27FC236}">
                <a16:creationId xmlns:a16="http://schemas.microsoft.com/office/drawing/2014/main" id="{A7D82B7E-3F1B-56CA-777E-6647E679A23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6241" y="3030236"/>
            <a:ext cx="615366" cy="376969"/>
          </a:xfrm>
          <a:prstGeom prst="rect">
            <a:avLst/>
          </a:prstGeom>
          <a:noFill/>
          <a:extLst>
            <a:ext uri="{909E8E84-426E-40DD-AFC4-6F175D3DCCD1}">
              <a14:hiddenFill xmlns:a14="http://schemas.microsoft.com/office/drawing/2010/main">
                <a:solidFill>
                  <a:srgbClr val="FFFFFF"/>
                </a:solidFill>
              </a14:hiddenFill>
            </a:ext>
          </a:extLst>
        </p:spPr>
      </p:pic>
      <p:pic>
        <p:nvPicPr>
          <p:cNvPr id="13" name="Graphic 12">
            <a:extLst>
              <a:ext uri="{FF2B5EF4-FFF2-40B4-BE49-F238E27FC236}">
                <a16:creationId xmlns:a16="http://schemas.microsoft.com/office/drawing/2014/main" id="{1712CC14-3F9F-A580-5DC1-267E2B7C96C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22013" y="2364599"/>
            <a:ext cx="632550" cy="737975"/>
          </a:xfrm>
          <a:prstGeom prst="rect">
            <a:avLst/>
          </a:prstGeom>
          <a:effectLst>
            <a:outerShdw blurRad="50800" dist="25400" dir="13500000" algn="br" rotWithShape="0">
              <a:prstClr val="black">
                <a:alpha val="40000"/>
              </a:prstClr>
            </a:outerShdw>
          </a:effectLst>
        </p:spPr>
      </p:pic>
      <p:cxnSp>
        <p:nvCxnSpPr>
          <p:cNvPr id="15" name="Connector: Elbow 14">
            <a:extLst>
              <a:ext uri="{FF2B5EF4-FFF2-40B4-BE49-F238E27FC236}">
                <a16:creationId xmlns:a16="http://schemas.microsoft.com/office/drawing/2014/main" id="{51688032-06EE-8512-3495-BBC6F1753542}"/>
              </a:ext>
            </a:extLst>
          </p:cNvPr>
          <p:cNvCxnSpPr>
            <a:endCxn id="11" idx="2"/>
          </p:cNvCxnSpPr>
          <p:nvPr/>
        </p:nvCxnSpPr>
        <p:spPr>
          <a:xfrm rot="16200000" flipH="1">
            <a:off x="5820148" y="3132527"/>
            <a:ext cx="931555" cy="726971"/>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grpSp>
        <p:nvGrpSpPr>
          <p:cNvPr id="19" name="Group 18">
            <a:extLst>
              <a:ext uri="{FF2B5EF4-FFF2-40B4-BE49-F238E27FC236}">
                <a16:creationId xmlns:a16="http://schemas.microsoft.com/office/drawing/2014/main" id="{63EC48AA-F64A-A385-18EF-BDBF139DE8B7}"/>
              </a:ext>
            </a:extLst>
          </p:cNvPr>
          <p:cNvGrpSpPr/>
          <p:nvPr/>
        </p:nvGrpSpPr>
        <p:grpSpPr>
          <a:xfrm>
            <a:off x="6908322" y="3799822"/>
            <a:ext cx="394938" cy="470434"/>
            <a:chOff x="9821876" y="953897"/>
            <a:chExt cx="320745" cy="477469"/>
          </a:xfrm>
          <a:solidFill>
            <a:schemeClr val="bg1"/>
          </a:solidFill>
        </p:grpSpPr>
        <p:pic>
          <p:nvPicPr>
            <p:cNvPr id="20" name="Picture 19">
              <a:extLst>
                <a:ext uri="{FF2B5EF4-FFF2-40B4-BE49-F238E27FC236}">
                  <a16:creationId xmlns:a16="http://schemas.microsoft.com/office/drawing/2014/main" id="{7BAE75C4-12B5-F102-EAFD-9C6022C1C079}"/>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9821876" y="953897"/>
              <a:ext cx="320745" cy="268531"/>
            </a:xfrm>
            <a:prstGeom prst="rect">
              <a:avLst/>
            </a:prstGeom>
            <a:grpFill/>
          </p:spPr>
        </p:pic>
        <p:sp>
          <p:nvSpPr>
            <p:cNvPr id="21" name="TextBox 20">
              <a:extLst>
                <a:ext uri="{FF2B5EF4-FFF2-40B4-BE49-F238E27FC236}">
                  <a16:creationId xmlns:a16="http://schemas.microsoft.com/office/drawing/2014/main" id="{725895B9-AC63-C762-8964-7C305CF41CB7}"/>
                </a:ext>
              </a:extLst>
            </p:cNvPr>
            <p:cNvSpPr txBox="1"/>
            <p:nvPr/>
          </p:nvSpPr>
          <p:spPr>
            <a:xfrm>
              <a:off x="9849733" y="1308255"/>
              <a:ext cx="265030" cy="123111"/>
            </a:xfrm>
            <a:prstGeom prst="rect">
              <a:avLst/>
            </a:prstGeom>
            <a:grpFill/>
          </p:spPr>
          <p:txBody>
            <a:bodyPr wrap="none" lIns="0" tIns="0" rIns="0" bIns="0" rtlCol="0" anchor="ctr">
              <a:spAutoFit/>
            </a:bodyPr>
            <a:lstStyle/>
            <a:p>
              <a:pPr algn="ctr" defTabSz="685775">
                <a:defRPr/>
              </a:pPr>
              <a:r>
                <a:rPr lang="en-US" sz="600">
                  <a:gradFill>
                    <a:gsLst>
                      <a:gs pos="2917">
                        <a:srgbClr val="000000"/>
                      </a:gs>
                      <a:gs pos="30000">
                        <a:srgbClr val="000000"/>
                      </a:gs>
                    </a:gsLst>
                    <a:lin ang="5400000" scaled="0"/>
                  </a:gradFill>
                  <a:latin typeface="+mj-lt"/>
                </a:rPr>
                <a:t>Redis</a:t>
              </a:r>
            </a:p>
          </p:txBody>
        </p:sp>
      </p:grpSp>
    </p:spTree>
    <p:extLst>
      <p:ext uri="{BB962C8B-B14F-4D97-AF65-F5344CB8AC3E}">
        <p14:creationId xmlns:p14="http://schemas.microsoft.com/office/powerpoint/2010/main" val="403102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par>
                          <p:cTn id="31" fill="hold">
                            <p:stCondLst>
                              <p:cond delay="0"/>
                            </p:stCondLst>
                            <p:childTnLst>
                              <p:par>
                                <p:cTn id="32" presetID="10" presetClass="entr" presetSubtype="0" fill="hold" nodeType="after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5" grpId="0" animBg="1"/>
      <p:bldP spid="7" grpId="0" animBg="1"/>
      <p:bldP spid="10" grpId="0" animBg="1"/>
      <p:bldP spid="11"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8553A-ABCC-4F49-A555-C1CF23E23F08}"/>
              </a:ext>
            </a:extLst>
          </p:cNvPr>
          <p:cNvSpPr>
            <a:spLocks noGrp="1"/>
          </p:cNvSpPr>
          <p:nvPr>
            <p:ph type="title"/>
          </p:nvPr>
        </p:nvSpPr>
        <p:spPr/>
        <p:txBody>
          <a:bodyPr/>
          <a:lstStyle/>
          <a:p>
            <a:r>
              <a:rPr lang="nl-NL" dirty="0"/>
              <a:t>DIY CQRS</a:t>
            </a:r>
            <a:endParaRPr lang="en-NL" dirty="0"/>
          </a:p>
        </p:txBody>
      </p:sp>
      <p:sp>
        <p:nvSpPr>
          <p:cNvPr id="4" name="Footer Placeholder 3">
            <a:extLst>
              <a:ext uri="{FF2B5EF4-FFF2-40B4-BE49-F238E27FC236}">
                <a16:creationId xmlns:a16="http://schemas.microsoft.com/office/drawing/2014/main" id="{7E538950-C180-44D5-B04F-1B85D0D30268}"/>
              </a:ext>
            </a:extLst>
          </p:cNvPr>
          <p:cNvSpPr>
            <a:spLocks noGrp="1"/>
          </p:cNvSpPr>
          <p:nvPr>
            <p:ph type="ftr" sz="quarter" idx="11"/>
          </p:nvPr>
        </p:nvSpPr>
        <p:spPr/>
        <p:txBody>
          <a:bodyPr/>
          <a:lstStyle/>
          <a:p>
            <a:r>
              <a:rPr lang="fr-FR"/>
              <a:t>Microservices &amp; Apache Kafka - 24 maart 2021</a:t>
            </a:r>
            <a:endParaRPr lang="nl-NL"/>
          </a:p>
        </p:txBody>
      </p:sp>
      <p:sp>
        <p:nvSpPr>
          <p:cNvPr id="5" name="Rectangle: Rounded Corners 4">
            <a:extLst>
              <a:ext uri="{FF2B5EF4-FFF2-40B4-BE49-F238E27FC236}">
                <a16:creationId xmlns:a16="http://schemas.microsoft.com/office/drawing/2014/main" id="{CB9FA59A-6CF0-4EE9-B6AE-24D1C1349923}"/>
              </a:ext>
            </a:extLst>
          </p:cNvPr>
          <p:cNvSpPr/>
          <p:nvPr/>
        </p:nvSpPr>
        <p:spPr>
          <a:xfrm>
            <a:off x="1367228" y="2553135"/>
            <a:ext cx="1760220" cy="11414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CRM</a:t>
            </a:r>
          </a:p>
          <a:p>
            <a:pPr algn="ctr"/>
            <a:endParaRPr lang="en-NL" dirty="0"/>
          </a:p>
        </p:txBody>
      </p:sp>
      <p:sp>
        <p:nvSpPr>
          <p:cNvPr id="6" name="Rectangle: Rounded Corners 5">
            <a:extLst>
              <a:ext uri="{FF2B5EF4-FFF2-40B4-BE49-F238E27FC236}">
                <a16:creationId xmlns:a16="http://schemas.microsoft.com/office/drawing/2014/main" id="{B9A67B6F-EA62-49A8-87E3-F970DF47E411}"/>
              </a:ext>
            </a:extLst>
          </p:cNvPr>
          <p:cNvSpPr/>
          <p:nvPr/>
        </p:nvSpPr>
        <p:spPr>
          <a:xfrm>
            <a:off x="6038288" y="2553135"/>
            <a:ext cx="1696566" cy="85344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dirty="0" err="1"/>
              <a:t>IoT</a:t>
            </a:r>
            <a:r>
              <a:rPr lang="nl-NL" dirty="0"/>
              <a:t> Platform</a:t>
            </a:r>
          </a:p>
          <a:p>
            <a:pPr algn="ctr"/>
            <a:endParaRPr lang="en-NL" dirty="0"/>
          </a:p>
        </p:txBody>
      </p:sp>
      <p:sp>
        <p:nvSpPr>
          <p:cNvPr id="9" name="Cube 8">
            <a:extLst>
              <a:ext uri="{FF2B5EF4-FFF2-40B4-BE49-F238E27FC236}">
                <a16:creationId xmlns:a16="http://schemas.microsoft.com/office/drawing/2014/main" id="{868FDEBF-1A8A-4534-8D81-84218D68F88E}"/>
              </a:ext>
            </a:extLst>
          </p:cNvPr>
          <p:cNvSpPr/>
          <p:nvPr/>
        </p:nvSpPr>
        <p:spPr>
          <a:xfrm>
            <a:off x="4129476" y="3406575"/>
            <a:ext cx="1272540" cy="784860"/>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NL"/>
          </a:p>
        </p:txBody>
      </p:sp>
      <p:pic>
        <p:nvPicPr>
          <p:cNvPr id="10" name="Picture 2" descr="Image result for logo kafka">
            <a:extLst>
              <a:ext uri="{FF2B5EF4-FFF2-40B4-BE49-F238E27FC236}">
                <a16:creationId xmlns:a16="http://schemas.microsoft.com/office/drawing/2014/main" id="{D91295F4-7C93-4E9F-BAC6-8007F0D935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97878" y="3673972"/>
            <a:ext cx="1017357" cy="534765"/>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5BD0ABC0-4114-46ED-A28A-3BD915F91BB2}"/>
              </a:ext>
            </a:extLst>
          </p:cNvPr>
          <p:cNvCxnSpPr>
            <a:cxnSpLocks/>
            <a:stCxn id="5" idx="3"/>
            <a:endCxn id="3" idx="1"/>
          </p:cNvCxnSpPr>
          <p:nvPr/>
        </p:nvCxnSpPr>
        <p:spPr>
          <a:xfrm>
            <a:off x="3127448" y="3123855"/>
            <a:ext cx="1421732" cy="608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Lightning Bolt 10">
            <a:extLst>
              <a:ext uri="{FF2B5EF4-FFF2-40B4-BE49-F238E27FC236}">
                <a16:creationId xmlns:a16="http://schemas.microsoft.com/office/drawing/2014/main" id="{E5A20D31-AB63-4ECC-A28A-A4CF5862FAEC}"/>
              </a:ext>
            </a:extLst>
          </p:cNvPr>
          <p:cNvSpPr/>
          <p:nvPr/>
        </p:nvSpPr>
        <p:spPr>
          <a:xfrm>
            <a:off x="3763720" y="3212910"/>
            <a:ext cx="169863" cy="338301"/>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cxnSp>
        <p:nvCxnSpPr>
          <p:cNvPr id="17" name="Straight Arrow Connector 16">
            <a:extLst>
              <a:ext uri="{FF2B5EF4-FFF2-40B4-BE49-F238E27FC236}">
                <a16:creationId xmlns:a16="http://schemas.microsoft.com/office/drawing/2014/main" id="{63A78C6D-A176-49EC-923E-AF2A7D1BFE92}"/>
              </a:ext>
            </a:extLst>
          </p:cNvPr>
          <p:cNvCxnSpPr>
            <a:cxnSpLocks/>
            <a:stCxn id="9" idx="5"/>
          </p:cNvCxnSpPr>
          <p:nvPr/>
        </p:nvCxnSpPr>
        <p:spPr>
          <a:xfrm flipV="1">
            <a:off x="5402016" y="2988322"/>
            <a:ext cx="419704" cy="71257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8" name="Lightning Bolt 17">
            <a:extLst>
              <a:ext uri="{FF2B5EF4-FFF2-40B4-BE49-F238E27FC236}">
                <a16:creationId xmlns:a16="http://schemas.microsoft.com/office/drawing/2014/main" id="{ADA5DA85-B7B6-4D1A-9956-6AFAEBCEF4A9}"/>
              </a:ext>
            </a:extLst>
          </p:cNvPr>
          <p:cNvSpPr/>
          <p:nvPr/>
        </p:nvSpPr>
        <p:spPr>
          <a:xfrm>
            <a:off x="5539969" y="3050002"/>
            <a:ext cx="174601" cy="422138"/>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sp>
        <p:nvSpPr>
          <p:cNvPr id="21" name="Cylinder 20">
            <a:extLst>
              <a:ext uri="{FF2B5EF4-FFF2-40B4-BE49-F238E27FC236}">
                <a16:creationId xmlns:a16="http://schemas.microsoft.com/office/drawing/2014/main" id="{8FF83FAB-633C-454D-B6FC-BD8E8C1779E4}"/>
              </a:ext>
            </a:extLst>
          </p:cNvPr>
          <p:cNvSpPr/>
          <p:nvPr/>
        </p:nvSpPr>
        <p:spPr>
          <a:xfrm>
            <a:off x="2295283" y="3244710"/>
            <a:ext cx="636272" cy="378720"/>
          </a:xfrm>
          <a:prstGeom prst="ca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NL"/>
          </a:p>
        </p:txBody>
      </p:sp>
      <p:sp>
        <p:nvSpPr>
          <p:cNvPr id="22" name="Cylinder 21">
            <a:extLst>
              <a:ext uri="{FF2B5EF4-FFF2-40B4-BE49-F238E27FC236}">
                <a16:creationId xmlns:a16="http://schemas.microsoft.com/office/drawing/2014/main" id="{0C1A64D5-784E-48FF-B37E-08CD027F7DAA}"/>
              </a:ext>
            </a:extLst>
          </p:cNvPr>
          <p:cNvSpPr/>
          <p:nvPr/>
        </p:nvSpPr>
        <p:spPr>
          <a:xfrm>
            <a:off x="6649411" y="3614282"/>
            <a:ext cx="859308" cy="695017"/>
          </a:xfrm>
          <a:prstGeom prst="ca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L"/>
          </a:p>
        </p:txBody>
      </p:sp>
      <p:pic>
        <p:nvPicPr>
          <p:cNvPr id="24"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B74BA37A-2531-49C2-8C3D-B4E4BEBBA7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9547" y="3321851"/>
            <a:ext cx="615366" cy="37696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D0BE43AA-7117-4C5F-9D23-C3631C3258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6241" y="3030236"/>
            <a:ext cx="615366" cy="37696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Folded Corner 11">
            <a:extLst>
              <a:ext uri="{FF2B5EF4-FFF2-40B4-BE49-F238E27FC236}">
                <a16:creationId xmlns:a16="http://schemas.microsoft.com/office/drawing/2014/main" id="{9DE48431-E489-47C6-B36C-BC94607E56C2}"/>
              </a:ext>
            </a:extLst>
          </p:cNvPr>
          <p:cNvSpPr/>
          <p:nvPr/>
        </p:nvSpPr>
        <p:spPr>
          <a:xfrm>
            <a:off x="2074913" y="3975255"/>
            <a:ext cx="472061" cy="601980"/>
          </a:xfrm>
          <a:prstGeom prst="foldedCorner">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NL"/>
          </a:p>
        </p:txBody>
      </p:sp>
      <p:sp>
        <p:nvSpPr>
          <p:cNvPr id="14" name="TextBox 13">
            <a:extLst>
              <a:ext uri="{FF2B5EF4-FFF2-40B4-BE49-F238E27FC236}">
                <a16:creationId xmlns:a16="http://schemas.microsoft.com/office/drawing/2014/main" id="{7E1BDBD5-48A8-4C57-89D7-C1F99521563B}"/>
              </a:ext>
            </a:extLst>
          </p:cNvPr>
          <p:cNvSpPr txBox="1"/>
          <p:nvPr/>
        </p:nvSpPr>
        <p:spPr>
          <a:xfrm>
            <a:off x="2197159" y="4156557"/>
            <a:ext cx="250068" cy="200055"/>
          </a:xfrm>
          <a:prstGeom prst="rect">
            <a:avLst/>
          </a:prstGeom>
          <a:noFill/>
        </p:spPr>
        <p:txBody>
          <a:bodyPr wrap="none" lIns="0" tIns="0" rIns="0" bIns="0" rtlCol="0">
            <a:spAutoFit/>
          </a:bodyPr>
          <a:lstStyle/>
          <a:p>
            <a:r>
              <a:rPr lang="nl-NL" sz="1300" dirty="0" err="1"/>
              <a:t>csv</a:t>
            </a:r>
            <a:endParaRPr lang="en-NL" sz="1300" dirty="0" err="1"/>
          </a:p>
        </p:txBody>
      </p:sp>
      <p:sp>
        <p:nvSpPr>
          <p:cNvPr id="15" name="Freeform: Shape 14">
            <a:extLst>
              <a:ext uri="{FF2B5EF4-FFF2-40B4-BE49-F238E27FC236}">
                <a16:creationId xmlns:a16="http://schemas.microsoft.com/office/drawing/2014/main" id="{737E33E1-67F9-478D-8F20-681C6B20CC24}"/>
              </a:ext>
            </a:extLst>
          </p:cNvPr>
          <p:cNvSpPr/>
          <p:nvPr/>
        </p:nvSpPr>
        <p:spPr>
          <a:xfrm>
            <a:off x="2129187" y="3691476"/>
            <a:ext cx="166095" cy="348108"/>
          </a:xfrm>
          <a:custGeom>
            <a:avLst/>
            <a:gdLst>
              <a:gd name="connsiteX0" fmla="*/ 0 w 86710"/>
              <a:gd name="connsiteY0" fmla="*/ 0 h 348108"/>
              <a:gd name="connsiteX1" fmla="*/ 31531 w 86710"/>
              <a:gd name="connsiteY1" fmla="*/ 346841 h 348108"/>
              <a:gd name="connsiteX2" fmla="*/ 86710 w 86710"/>
              <a:gd name="connsiteY2" fmla="*/ 94593 h 348108"/>
            </a:gdLst>
            <a:ahLst/>
            <a:cxnLst>
              <a:cxn ang="0">
                <a:pos x="connsiteX0" y="connsiteY0"/>
              </a:cxn>
              <a:cxn ang="0">
                <a:pos x="connsiteX1" y="connsiteY1"/>
              </a:cxn>
              <a:cxn ang="0">
                <a:pos x="connsiteX2" y="connsiteY2"/>
              </a:cxn>
            </a:cxnLst>
            <a:rect l="l" t="t" r="r" b="b"/>
            <a:pathLst>
              <a:path w="86710" h="348108">
                <a:moveTo>
                  <a:pt x="0" y="0"/>
                </a:moveTo>
                <a:cubicBezTo>
                  <a:pt x="8539" y="165538"/>
                  <a:pt x="17079" y="331076"/>
                  <a:pt x="31531" y="346841"/>
                </a:cubicBezTo>
                <a:cubicBezTo>
                  <a:pt x="45983" y="362607"/>
                  <a:pt x="66346" y="228600"/>
                  <a:pt x="86710" y="94593"/>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Arrow: Right 15">
            <a:extLst>
              <a:ext uri="{FF2B5EF4-FFF2-40B4-BE49-F238E27FC236}">
                <a16:creationId xmlns:a16="http://schemas.microsoft.com/office/drawing/2014/main" id="{6F6DF836-CBD9-4FE4-B46D-7E602B7F0A05}"/>
              </a:ext>
            </a:extLst>
          </p:cNvPr>
          <p:cNvSpPr/>
          <p:nvPr/>
        </p:nvSpPr>
        <p:spPr>
          <a:xfrm>
            <a:off x="1202881" y="2737635"/>
            <a:ext cx="445458" cy="441461"/>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 name="Flowchart: Direct Access Storage 2">
            <a:extLst>
              <a:ext uri="{FF2B5EF4-FFF2-40B4-BE49-F238E27FC236}">
                <a16:creationId xmlns:a16="http://schemas.microsoft.com/office/drawing/2014/main" id="{65DA44C1-E39E-E83B-7A4F-F3F4969FF443}"/>
              </a:ext>
            </a:extLst>
          </p:cNvPr>
          <p:cNvSpPr/>
          <p:nvPr/>
        </p:nvSpPr>
        <p:spPr>
          <a:xfrm>
            <a:off x="4549180" y="3623430"/>
            <a:ext cx="433131" cy="216855"/>
          </a:xfrm>
          <a:prstGeom prst="flowChartMagneticDrum">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9" name="Speech Bubble: Rectangle 28">
            <a:extLst>
              <a:ext uri="{FF2B5EF4-FFF2-40B4-BE49-F238E27FC236}">
                <a16:creationId xmlns:a16="http://schemas.microsoft.com/office/drawing/2014/main" id="{F3AC072F-C1A2-9BBD-8AA3-5A00B8DB223A}"/>
              </a:ext>
            </a:extLst>
          </p:cNvPr>
          <p:cNvSpPr/>
          <p:nvPr/>
        </p:nvSpPr>
        <p:spPr>
          <a:xfrm>
            <a:off x="4662720" y="4539077"/>
            <a:ext cx="1874519" cy="263655"/>
          </a:xfrm>
          <a:prstGeom prst="wedgeRectCallout">
            <a:avLst>
              <a:gd name="adj1" fmla="val -38411"/>
              <a:gd name="adj2" fmla="val -346659"/>
            </a:avLst>
          </a:prstGeom>
          <a:gradFill>
            <a:gsLst>
              <a:gs pos="0">
                <a:schemeClr val="accent5">
                  <a:lumMod val="110000"/>
                  <a:satMod val="105000"/>
                  <a:tint val="67000"/>
                  <a:alpha val="47000"/>
                </a:schemeClr>
              </a:gs>
              <a:gs pos="50000">
                <a:schemeClr val="accent5">
                  <a:lumMod val="105000"/>
                  <a:satMod val="103000"/>
                  <a:tint val="73000"/>
                </a:schemeClr>
              </a:gs>
              <a:gs pos="100000">
                <a:schemeClr val="accent5">
                  <a:lumMod val="105000"/>
                  <a:satMod val="109000"/>
                  <a:tint val="81000"/>
                </a:schemeClr>
              </a:gs>
            </a:gsLst>
          </a:gra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lumMod val="75000"/>
                    <a:lumOff val="25000"/>
                  </a:schemeClr>
                </a:solidFill>
              </a:rPr>
              <a:t>connection-mandates-topic</a:t>
            </a:r>
            <a:endParaRPr lang="en-NL" sz="1050" dirty="0">
              <a:solidFill>
                <a:schemeClr val="tx1">
                  <a:lumMod val="75000"/>
                  <a:lumOff val="25000"/>
                </a:schemeClr>
              </a:solidFill>
            </a:endParaRPr>
          </a:p>
        </p:txBody>
      </p:sp>
      <p:pic>
        <p:nvPicPr>
          <p:cNvPr id="30" name="Graphic 29">
            <a:extLst>
              <a:ext uri="{FF2B5EF4-FFF2-40B4-BE49-F238E27FC236}">
                <a16:creationId xmlns:a16="http://schemas.microsoft.com/office/drawing/2014/main" id="{C44A8504-AE23-8E20-DDAA-E8C52B7C939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856332" y="2590363"/>
            <a:ext cx="632550" cy="737975"/>
          </a:xfrm>
          <a:prstGeom prst="rect">
            <a:avLst/>
          </a:prstGeom>
          <a:effectLst>
            <a:outerShdw blurRad="50800" dist="25400" dir="13500000" algn="br" rotWithShape="0">
              <a:prstClr val="black">
                <a:alpha val="40000"/>
              </a:prstClr>
            </a:outerShdw>
          </a:effectLst>
        </p:spPr>
      </p:pic>
      <p:sp>
        <p:nvSpPr>
          <p:cNvPr id="31" name="Rectangle 30">
            <a:extLst>
              <a:ext uri="{FF2B5EF4-FFF2-40B4-BE49-F238E27FC236}">
                <a16:creationId xmlns:a16="http://schemas.microsoft.com/office/drawing/2014/main" id="{7BEF2BA4-95C2-812A-57A3-FC1BF39E7EE1}"/>
              </a:ext>
            </a:extLst>
          </p:cNvPr>
          <p:cNvSpPr/>
          <p:nvPr/>
        </p:nvSpPr>
        <p:spPr>
          <a:xfrm>
            <a:off x="5771480" y="1199720"/>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cxnSp>
        <p:nvCxnSpPr>
          <p:cNvPr id="32" name="Connector: Elbow 31">
            <a:extLst>
              <a:ext uri="{FF2B5EF4-FFF2-40B4-BE49-F238E27FC236}">
                <a16:creationId xmlns:a16="http://schemas.microsoft.com/office/drawing/2014/main" id="{454D0EAE-A172-FD70-AE6E-395D97893C9F}"/>
              </a:ext>
            </a:extLst>
          </p:cNvPr>
          <p:cNvCxnSpPr>
            <a:cxnSpLocks/>
            <a:stCxn id="38" idx="0"/>
            <a:endCxn id="33" idx="2"/>
          </p:cNvCxnSpPr>
          <p:nvPr/>
        </p:nvCxnSpPr>
        <p:spPr>
          <a:xfrm rot="16200000" flipV="1">
            <a:off x="5701592" y="2027903"/>
            <a:ext cx="622990" cy="50402"/>
          </a:xfrm>
          <a:prstGeom prst="bentConnector3">
            <a:avLst>
              <a:gd name="adj1" fmla="val 50000"/>
            </a:avLst>
          </a:prstGeom>
          <a:ln>
            <a:prstDash val="dash"/>
            <a:tailEnd type="triangle"/>
          </a:ln>
        </p:spPr>
        <p:style>
          <a:lnRef idx="1">
            <a:schemeClr val="dk1"/>
          </a:lnRef>
          <a:fillRef idx="0">
            <a:schemeClr val="dk1"/>
          </a:fillRef>
          <a:effectRef idx="0">
            <a:schemeClr val="dk1"/>
          </a:effectRef>
          <a:fontRef idx="minor">
            <a:schemeClr val="tx1"/>
          </a:fontRef>
        </p:style>
      </p:cxnSp>
      <p:pic>
        <p:nvPicPr>
          <p:cNvPr id="33" name="Picture 32" descr="Image result for logo kafka">
            <a:extLst>
              <a:ext uri="{FF2B5EF4-FFF2-40B4-BE49-F238E27FC236}">
                <a16:creationId xmlns:a16="http://schemas.microsoft.com/office/drawing/2014/main" id="{B6CF06F4-62B8-0B27-E13B-0CF85DB94BFA}"/>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63182"/>
          <a:stretch/>
        </p:blipFill>
        <p:spPr bwMode="auto">
          <a:xfrm>
            <a:off x="5786831" y="1167528"/>
            <a:ext cx="402110" cy="574081"/>
          </a:xfrm>
          <a:prstGeom prst="rect">
            <a:avLst/>
          </a:prstGeom>
          <a:noFill/>
          <a:extLst>
            <a:ext uri="{909E8E84-426E-40DD-AFC4-6F175D3DCCD1}">
              <a14:hiddenFill xmlns:a14="http://schemas.microsoft.com/office/drawing/2010/main">
                <a:solidFill>
                  <a:srgbClr val="FFFFFF"/>
                </a:solidFill>
              </a14:hiddenFill>
            </a:ext>
          </a:extLst>
        </p:spPr>
      </p:pic>
      <p:pic>
        <p:nvPicPr>
          <p:cNvPr id="38" name="Graphic 37">
            <a:extLst>
              <a:ext uri="{FF2B5EF4-FFF2-40B4-BE49-F238E27FC236}">
                <a16:creationId xmlns:a16="http://schemas.microsoft.com/office/drawing/2014/main" id="{F2043E9A-BB68-BDD1-E8BE-3DE1EB4C3B4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722013" y="2364599"/>
            <a:ext cx="632550" cy="737975"/>
          </a:xfrm>
          <a:prstGeom prst="rect">
            <a:avLst/>
          </a:prstGeom>
          <a:effectLst>
            <a:outerShdw blurRad="50800" dist="25400" dir="13500000" algn="br" rotWithShape="0">
              <a:prstClr val="black">
                <a:alpha val="40000"/>
              </a:prstClr>
            </a:outerShdw>
          </a:effectLst>
        </p:spPr>
      </p:pic>
      <p:cxnSp>
        <p:nvCxnSpPr>
          <p:cNvPr id="42" name="Connector: Elbow 41">
            <a:extLst>
              <a:ext uri="{FF2B5EF4-FFF2-40B4-BE49-F238E27FC236}">
                <a16:creationId xmlns:a16="http://schemas.microsoft.com/office/drawing/2014/main" id="{76E3C27E-1487-2FEE-9DAA-9E3187DD56AE}"/>
              </a:ext>
            </a:extLst>
          </p:cNvPr>
          <p:cNvCxnSpPr>
            <a:endCxn id="22" idx="2"/>
          </p:cNvCxnSpPr>
          <p:nvPr/>
        </p:nvCxnSpPr>
        <p:spPr>
          <a:xfrm rot="16200000" flipH="1">
            <a:off x="5820148" y="3132527"/>
            <a:ext cx="931555" cy="726971"/>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sp>
        <p:nvSpPr>
          <p:cNvPr id="45" name="Rectangle 44">
            <a:extLst>
              <a:ext uri="{FF2B5EF4-FFF2-40B4-BE49-F238E27FC236}">
                <a16:creationId xmlns:a16="http://schemas.microsoft.com/office/drawing/2014/main" id="{A02D1693-8DD0-7BA5-9579-C31E5E56C5C2}"/>
              </a:ext>
            </a:extLst>
          </p:cNvPr>
          <p:cNvSpPr/>
          <p:nvPr/>
        </p:nvSpPr>
        <p:spPr>
          <a:xfrm>
            <a:off x="2903367" y="1420786"/>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cxnSp>
        <p:nvCxnSpPr>
          <p:cNvPr id="46" name="Connector: Elbow 45">
            <a:extLst>
              <a:ext uri="{FF2B5EF4-FFF2-40B4-BE49-F238E27FC236}">
                <a16:creationId xmlns:a16="http://schemas.microsoft.com/office/drawing/2014/main" id="{F1389780-A79C-479B-4675-BCF2296CE977}"/>
              </a:ext>
            </a:extLst>
          </p:cNvPr>
          <p:cNvCxnSpPr>
            <a:cxnSpLocks/>
            <a:endCxn id="47" idx="2"/>
          </p:cNvCxnSpPr>
          <p:nvPr/>
        </p:nvCxnSpPr>
        <p:spPr>
          <a:xfrm rot="16200000" flipV="1">
            <a:off x="2833479" y="2248969"/>
            <a:ext cx="622990" cy="50402"/>
          </a:xfrm>
          <a:prstGeom prst="bentConnector3">
            <a:avLst>
              <a:gd name="adj1" fmla="val 50000"/>
            </a:avLst>
          </a:prstGeom>
          <a:ln>
            <a:prstDash val="dash"/>
            <a:tailEnd type="triangle"/>
          </a:ln>
        </p:spPr>
        <p:style>
          <a:lnRef idx="1">
            <a:schemeClr val="dk1"/>
          </a:lnRef>
          <a:fillRef idx="0">
            <a:schemeClr val="dk1"/>
          </a:fillRef>
          <a:effectRef idx="0">
            <a:schemeClr val="dk1"/>
          </a:effectRef>
          <a:fontRef idx="minor">
            <a:schemeClr val="tx1"/>
          </a:fontRef>
        </p:style>
      </p:cxnSp>
      <p:pic>
        <p:nvPicPr>
          <p:cNvPr id="47" name="Picture 46" descr="Image result for logo kafka">
            <a:extLst>
              <a:ext uri="{FF2B5EF4-FFF2-40B4-BE49-F238E27FC236}">
                <a16:creationId xmlns:a16="http://schemas.microsoft.com/office/drawing/2014/main" id="{7AA6E152-7626-983A-E35A-579043F7A25E}"/>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63182"/>
          <a:stretch/>
        </p:blipFill>
        <p:spPr bwMode="auto">
          <a:xfrm>
            <a:off x="2918718" y="1388594"/>
            <a:ext cx="402110" cy="574081"/>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666366A0-25F5-DAC3-49E0-D8BD43660F9B}"/>
              </a:ext>
            </a:extLst>
          </p:cNvPr>
          <p:cNvSpPr txBox="1"/>
          <p:nvPr/>
        </p:nvSpPr>
        <p:spPr>
          <a:xfrm rot="19045846">
            <a:off x="5823748" y="943749"/>
            <a:ext cx="3334246" cy="415498"/>
          </a:xfrm>
          <a:prstGeom prst="rect">
            <a:avLst/>
          </a:prstGeom>
          <a:solidFill>
            <a:schemeClr val="bg2">
              <a:lumMod val="20000"/>
              <a:lumOff val="80000"/>
            </a:schemeClr>
          </a:solidFill>
        </p:spPr>
        <p:txBody>
          <a:bodyPr wrap="none" lIns="0" tIns="0" rIns="0" bIns="0" rtlCol="0">
            <a:spAutoFit/>
          </a:bodyPr>
          <a:lstStyle/>
          <a:p>
            <a:r>
              <a:rPr lang="nl-NL" sz="900" b="0" dirty="0" err="1">
                <a:solidFill>
                  <a:srgbClr val="000000"/>
                </a:solidFill>
                <a:effectLst/>
                <a:latin typeface="Consolas" panose="020B0609020204030204" pitchFamily="49" charset="0"/>
              </a:rPr>
              <a:t>dapr</a:t>
            </a:r>
            <a:r>
              <a:rPr lang="nl-NL" sz="900" b="0" dirty="0">
                <a:solidFill>
                  <a:srgbClr val="000000"/>
                </a:solidFill>
                <a:effectLst/>
                <a:latin typeface="Consolas" panose="020B0609020204030204" pitchFamily="49" charset="0"/>
              </a:rPr>
              <a:t> run --app-</a:t>
            </a:r>
            <a:r>
              <a:rPr lang="nl-NL" sz="900" b="0" dirty="0" err="1">
                <a:solidFill>
                  <a:srgbClr val="000000"/>
                </a:solidFill>
                <a:effectLst/>
                <a:latin typeface="Consolas" panose="020B0609020204030204" pitchFamily="49" charset="0"/>
              </a:rPr>
              <a:t>id</a:t>
            </a:r>
            <a:r>
              <a:rPr lang="nl-NL" sz="900" b="0" dirty="0">
                <a:solidFill>
                  <a:srgbClr val="000000"/>
                </a:solidFill>
                <a:effectLst/>
                <a:latin typeface="Consolas" panose="020B0609020204030204" pitchFamily="49" charset="0"/>
              </a:rPr>
              <a:t> </a:t>
            </a:r>
            <a:r>
              <a:rPr lang="nl-NL" sz="900" b="0" dirty="0" err="1">
                <a:solidFill>
                  <a:srgbClr val="000000"/>
                </a:solidFill>
                <a:effectLst/>
                <a:latin typeface="Consolas" panose="020B0609020204030204" pitchFamily="49" charset="0"/>
              </a:rPr>
              <a:t>iot</a:t>
            </a:r>
            <a:r>
              <a:rPr lang="nl-NL" sz="900" b="0" dirty="0">
                <a:solidFill>
                  <a:srgbClr val="000000"/>
                </a:solidFill>
                <a:effectLst/>
                <a:latin typeface="Consolas" panose="020B0609020204030204" pitchFamily="49" charset="0"/>
              </a:rPr>
              <a:t>-platform --app-port $APP_PORT </a:t>
            </a:r>
            <a:br>
              <a:rPr lang="nl-NL" sz="900" b="0" dirty="0">
                <a:solidFill>
                  <a:srgbClr val="000000"/>
                </a:solidFill>
                <a:effectLst/>
                <a:latin typeface="Consolas" panose="020B0609020204030204" pitchFamily="49" charset="0"/>
              </a:rPr>
            </a:br>
            <a:r>
              <a:rPr lang="nl-NL" sz="900" b="0" dirty="0">
                <a:solidFill>
                  <a:srgbClr val="000000"/>
                </a:solidFill>
                <a:effectLst/>
                <a:latin typeface="Consolas" panose="020B0609020204030204" pitchFamily="49" charset="0"/>
              </a:rPr>
              <a:t>--</a:t>
            </a:r>
            <a:r>
              <a:rPr lang="nl-NL" sz="900" b="0" dirty="0" err="1">
                <a:solidFill>
                  <a:srgbClr val="000000"/>
                </a:solidFill>
                <a:effectLst/>
                <a:latin typeface="Consolas" panose="020B0609020204030204" pitchFamily="49" charset="0"/>
              </a:rPr>
              <a:t>dapr</a:t>
            </a:r>
            <a:r>
              <a:rPr lang="nl-NL" sz="900" b="0" dirty="0">
                <a:solidFill>
                  <a:srgbClr val="000000"/>
                </a:solidFill>
                <a:effectLst/>
                <a:latin typeface="Consolas" panose="020B0609020204030204" pitchFamily="49" charset="0"/>
              </a:rPr>
              <a:t>-http-port $DAPR_HTTP_PORT </a:t>
            </a:r>
          </a:p>
          <a:p>
            <a:r>
              <a:rPr lang="nl-NL" sz="900" b="0" dirty="0">
                <a:solidFill>
                  <a:srgbClr val="000000"/>
                </a:solidFill>
                <a:effectLst/>
                <a:latin typeface="Consolas" panose="020B0609020204030204" pitchFamily="49" charset="0"/>
              </a:rPr>
              <a:t>--components-</a:t>
            </a:r>
            <a:r>
              <a:rPr lang="nl-NL" sz="900" b="0" dirty="0" err="1">
                <a:solidFill>
                  <a:srgbClr val="000000"/>
                </a:solidFill>
                <a:effectLst/>
                <a:latin typeface="Consolas" panose="020B0609020204030204" pitchFamily="49" charset="0"/>
              </a:rPr>
              <a:t>path</a:t>
            </a:r>
            <a:r>
              <a:rPr lang="nl-NL" sz="900" b="0" dirty="0">
                <a:solidFill>
                  <a:srgbClr val="000000"/>
                </a:solidFill>
                <a:effectLst/>
                <a:latin typeface="Consolas" panose="020B0609020204030204" pitchFamily="49" charset="0"/>
              </a:rPr>
              <a:t> </a:t>
            </a:r>
            <a:r>
              <a:rPr lang="nl-NL" sz="900" b="0" dirty="0" err="1">
                <a:solidFill>
                  <a:srgbClr val="000000"/>
                </a:solidFill>
                <a:effectLst/>
                <a:latin typeface="Consolas" panose="020B0609020204030204" pitchFamily="49" charset="0"/>
              </a:rPr>
              <a:t>dapr-components</a:t>
            </a:r>
            <a:r>
              <a:rPr lang="nl-NL" sz="900" b="0" dirty="0">
                <a:solidFill>
                  <a:srgbClr val="000000"/>
                </a:solidFill>
                <a:effectLst/>
                <a:latin typeface="Consolas" panose="020B0609020204030204" pitchFamily="49" charset="0"/>
              </a:rPr>
              <a:t> node app.js</a:t>
            </a:r>
          </a:p>
        </p:txBody>
      </p:sp>
      <p:sp>
        <p:nvSpPr>
          <p:cNvPr id="49" name="TextBox 48">
            <a:extLst>
              <a:ext uri="{FF2B5EF4-FFF2-40B4-BE49-F238E27FC236}">
                <a16:creationId xmlns:a16="http://schemas.microsoft.com/office/drawing/2014/main" id="{980F26E2-4636-44A4-4E6A-590A83E4A4EF}"/>
              </a:ext>
            </a:extLst>
          </p:cNvPr>
          <p:cNvSpPr txBox="1"/>
          <p:nvPr/>
        </p:nvSpPr>
        <p:spPr>
          <a:xfrm rot="19045846">
            <a:off x="631592" y="1171310"/>
            <a:ext cx="3452418" cy="497751"/>
          </a:xfrm>
          <a:prstGeom prst="rect">
            <a:avLst/>
          </a:prstGeom>
          <a:solidFill>
            <a:schemeClr val="bg2">
              <a:lumMod val="20000"/>
              <a:lumOff val="80000"/>
            </a:schemeClr>
          </a:solidFill>
        </p:spPr>
        <p:txBody>
          <a:bodyPr wrap="square" lIns="0" tIns="0" rIns="0" bIns="0" rtlCol="0">
            <a:spAutoFit/>
          </a:bodyPr>
          <a:lstStyle/>
          <a:p>
            <a:r>
              <a:rPr lang="en-US" sz="1050" b="0" dirty="0" err="1">
                <a:solidFill>
                  <a:srgbClr val="000000"/>
                </a:solidFill>
                <a:effectLst/>
                <a:latin typeface="Consolas" panose="020B0609020204030204" pitchFamily="49" charset="0"/>
              </a:rPr>
              <a:t>dapr</a:t>
            </a:r>
            <a:r>
              <a:rPr lang="en-US" sz="1050" b="0" dirty="0">
                <a:solidFill>
                  <a:srgbClr val="000000"/>
                </a:solidFill>
                <a:effectLst/>
                <a:latin typeface="Consolas" panose="020B0609020204030204" pitchFamily="49" charset="0"/>
              </a:rPr>
              <a:t> run --app-id </a:t>
            </a:r>
            <a:r>
              <a:rPr lang="en-US" sz="1050" b="0" dirty="0" err="1">
                <a:solidFill>
                  <a:srgbClr val="000000"/>
                </a:solidFill>
                <a:effectLst/>
                <a:latin typeface="Consolas" panose="020B0609020204030204" pitchFamily="49" charset="0"/>
              </a:rPr>
              <a:t>crm</a:t>
            </a:r>
            <a:r>
              <a:rPr lang="en-US" sz="1050" b="0" dirty="0">
                <a:solidFill>
                  <a:srgbClr val="000000"/>
                </a:solidFill>
                <a:effectLst/>
                <a:latin typeface="Consolas" panose="020B0609020204030204" pitchFamily="49" charset="0"/>
              </a:rPr>
              <a:t> --app-port $APP_PORT --</a:t>
            </a:r>
            <a:r>
              <a:rPr lang="en-US" sz="1050" b="0" dirty="0" err="1">
                <a:solidFill>
                  <a:srgbClr val="000000"/>
                </a:solidFill>
                <a:effectLst/>
                <a:latin typeface="Consolas" panose="020B0609020204030204" pitchFamily="49" charset="0"/>
              </a:rPr>
              <a:t>dapr</a:t>
            </a:r>
            <a:r>
              <a:rPr lang="en-US" sz="1050" b="0" dirty="0">
                <a:solidFill>
                  <a:srgbClr val="000000"/>
                </a:solidFill>
                <a:effectLst/>
                <a:latin typeface="Consolas" panose="020B0609020204030204" pitchFamily="49" charset="0"/>
              </a:rPr>
              <a:t>-http-port $DAPR_HTTP_PORT  --components-path </a:t>
            </a:r>
            <a:r>
              <a:rPr lang="en-US" sz="1050" b="0" dirty="0" err="1">
                <a:solidFill>
                  <a:srgbClr val="000000"/>
                </a:solidFill>
                <a:effectLst/>
                <a:latin typeface="Consolas" panose="020B0609020204030204" pitchFamily="49" charset="0"/>
              </a:rPr>
              <a:t>dapr</a:t>
            </a:r>
            <a:r>
              <a:rPr lang="en-US" sz="1050" b="0" dirty="0">
                <a:solidFill>
                  <a:srgbClr val="000000"/>
                </a:solidFill>
                <a:effectLst/>
                <a:latin typeface="Consolas" panose="020B0609020204030204" pitchFamily="49" charset="0"/>
              </a:rPr>
              <a:t>-components node app.js</a:t>
            </a:r>
          </a:p>
        </p:txBody>
      </p:sp>
      <p:sp>
        <p:nvSpPr>
          <p:cNvPr id="50" name="Arrow: Right 49">
            <a:extLst>
              <a:ext uri="{FF2B5EF4-FFF2-40B4-BE49-F238E27FC236}">
                <a16:creationId xmlns:a16="http://schemas.microsoft.com/office/drawing/2014/main" id="{5E49F8B8-490D-9ECC-BED0-6AF03D2FD505}"/>
              </a:ext>
            </a:extLst>
          </p:cNvPr>
          <p:cNvSpPr/>
          <p:nvPr/>
        </p:nvSpPr>
        <p:spPr>
          <a:xfrm rot="10567026">
            <a:off x="7468992" y="2640519"/>
            <a:ext cx="345676" cy="441461"/>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1" name="TextBox 50">
            <a:extLst>
              <a:ext uri="{FF2B5EF4-FFF2-40B4-BE49-F238E27FC236}">
                <a16:creationId xmlns:a16="http://schemas.microsoft.com/office/drawing/2014/main" id="{AD67DD06-49C2-7B30-FEAA-48F1AA4E600B}"/>
              </a:ext>
            </a:extLst>
          </p:cNvPr>
          <p:cNvSpPr txBox="1"/>
          <p:nvPr/>
        </p:nvSpPr>
        <p:spPr>
          <a:xfrm rot="836723">
            <a:off x="-2003751" y="2470789"/>
            <a:ext cx="3356376" cy="692497"/>
          </a:xfrm>
          <a:prstGeom prst="rect">
            <a:avLst/>
          </a:prstGeom>
          <a:solidFill>
            <a:schemeClr val="accent1">
              <a:lumMod val="20000"/>
              <a:lumOff val="80000"/>
            </a:schemeClr>
          </a:solidFill>
        </p:spPr>
        <p:txBody>
          <a:bodyPr wrap="square" lIns="0" tIns="0" rIns="0" bIns="0" rtlCol="0">
            <a:spAutoFit/>
          </a:bodyPr>
          <a:lstStyle/>
          <a:p>
            <a:r>
              <a:rPr lang="en-US" sz="900" b="0" dirty="0">
                <a:solidFill>
                  <a:srgbClr val="000000"/>
                </a:solidFill>
                <a:effectLst/>
                <a:latin typeface="Consolas" panose="020B0609020204030204" pitchFamily="49" charset="0"/>
              </a:rPr>
              <a:t>curl POST http://localhost:$APP_PORT/customers -H "Content-Type: application/</a:t>
            </a:r>
            <a:r>
              <a:rPr lang="en-US" sz="900" b="0" dirty="0" err="1">
                <a:solidFill>
                  <a:srgbClr val="000000"/>
                </a:solidFill>
                <a:effectLst/>
                <a:latin typeface="Consolas" panose="020B0609020204030204" pitchFamily="49" charset="0"/>
              </a:rPr>
              <a:t>json</a:t>
            </a:r>
            <a:r>
              <a:rPr lang="en-US" sz="900" b="0" dirty="0">
                <a:solidFill>
                  <a:srgbClr val="000000"/>
                </a:solidFill>
                <a:effectLst/>
                <a:latin typeface="Consolas" panose="020B0609020204030204" pitchFamily="49" charset="0"/>
              </a:rPr>
              <a:t>" -d '{    </a:t>
            </a:r>
            <a:br>
              <a:rPr lang="en-US" sz="900" b="0" dirty="0">
                <a:solidFill>
                  <a:srgbClr val="000000"/>
                </a:solidFill>
                <a:effectLst/>
                <a:latin typeface="Consolas" panose="020B0609020204030204" pitchFamily="49" charset="0"/>
              </a:rPr>
            </a:br>
            <a:r>
              <a:rPr lang="en-US" sz="900" b="0" dirty="0">
                <a:solidFill>
                  <a:srgbClr val="000000"/>
                </a:solidFill>
                <a:effectLst/>
                <a:latin typeface="Consolas" panose="020B0609020204030204" pitchFamily="49" charset="0"/>
              </a:rPr>
              <a:t>"</a:t>
            </a:r>
            <a:r>
              <a:rPr lang="en-US" sz="900" b="0" dirty="0" err="1">
                <a:solidFill>
                  <a:srgbClr val="000000"/>
                </a:solidFill>
                <a:effectLst/>
                <a:latin typeface="Consolas" panose="020B0609020204030204" pitchFamily="49" charset="0"/>
              </a:rPr>
              <a:t>firstName</a:t>
            </a:r>
            <a:r>
              <a:rPr lang="en-US" sz="900" b="0" dirty="0">
                <a:solidFill>
                  <a:srgbClr val="000000"/>
                </a:solidFill>
                <a:effectLst/>
                <a:latin typeface="Consolas" panose="020B0609020204030204" pitchFamily="49" charset="0"/>
              </a:rPr>
              <a:t>": "Molly","</a:t>
            </a:r>
            <a:r>
              <a:rPr lang="en-US" sz="900" b="0" dirty="0" err="1">
                <a:solidFill>
                  <a:srgbClr val="000000"/>
                </a:solidFill>
                <a:effectLst/>
                <a:latin typeface="Consolas" panose="020B0609020204030204" pitchFamily="49" charset="0"/>
              </a:rPr>
              <a:t>lastName</a:t>
            </a:r>
            <a:r>
              <a:rPr lang="en-US" sz="900" b="0" dirty="0">
                <a:solidFill>
                  <a:srgbClr val="000000"/>
                </a:solidFill>
                <a:effectLst/>
                <a:latin typeface="Consolas" panose="020B0609020204030204" pitchFamily="49" charset="0"/>
              </a:rPr>
              <a:t>": "Peterson", "city": "</a:t>
            </a:r>
            <a:r>
              <a:rPr lang="en-US" sz="900" b="0" dirty="0" err="1">
                <a:solidFill>
                  <a:srgbClr val="000000"/>
                </a:solidFill>
                <a:effectLst/>
                <a:latin typeface="Consolas" panose="020B0609020204030204" pitchFamily="49" charset="0"/>
              </a:rPr>
              <a:t>Zeewolde</a:t>
            </a:r>
            <a:r>
              <a:rPr lang="en-US" sz="900" b="0" dirty="0">
                <a:solidFill>
                  <a:srgbClr val="000000"/>
                </a:solidFill>
                <a:effectLst/>
                <a:latin typeface="Consolas" panose="020B0609020204030204" pitchFamily="49" charset="0"/>
              </a:rPr>
              <a:t>", "</a:t>
            </a:r>
            <a:r>
              <a:rPr lang="en-US" sz="900" b="0" dirty="0" err="1">
                <a:solidFill>
                  <a:srgbClr val="000000"/>
                </a:solidFill>
                <a:effectLst/>
                <a:latin typeface="Consolas" panose="020B0609020204030204" pitchFamily="49" charset="0"/>
              </a:rPr>
              <a:t>connectionId</a:t>
            </a:r>
            <a:r>
              <a:rPr lang="en-US" sz="900" b="0" dirty="0">
                <a:solidFill>
                  <a:srgbClr val="000000"/>
                </a:solidFill>
                <a:effectLst/>
                <a:latin typeface="Consolas" panose="020B0609020204030204" pitchFamily="49" charset="0"/>
              </a:rPr>
              <a:t>": "928", "</a:t>
            </a:r>
            <a:r>
              <a:rPr lang="en-US" sz="900" b="0" dirty="0" err="1">
                <a:solidFill>
                  <a:srgbClr val="000000"/>
                </a:solidFill>
                <a:effectLst/>
                <a:latin typeface="Consolas" panose="020B0609020204030204" pitchFamily="49" charset="0"/>
              </a:rPr>
              <a:t>connectionMandate</a:t>
            </a:r>
            <a:r>
              <a:rPr lang="en-US" sz="900" b="0" dirty="0">
                <a:solidFill>
                  <a:srgbClr val="000000"/>
                </a:solidFill>
                <a:effectLst/>
                <a:latin typeface="Consolas" panose="020B0609020204030204" pitchFamily="49" charset="0"/>
              </a:rPr>
              <a:t>": "0"}'</a:t>
            </a:r>
          </a:p>
        </p:txBody>
      </p:sp>
      <p:sp>
        <p:nvSpPr>
          <p:cNvPr id="52" name="TextBox 51">
            <a:extLst>
              <a:ext uri="{FF2B5EF4-FFF2-40B4-BE49-F238E27FC236}">
                <a16:creationId xmlns:a16="http://schemas.microsoft.com/office/drawing/2014/main" id="{259668FE-9C0A-B237-2395-A189D88E1B91}"/>
              </a:ext>
            </a:extLst>
          </p:cNvPr>
          <p:cNvSpPr txBox="1"/>
          <p:nvPr/>
        </p:nvSpPr>
        <p:spPr>
          <a:xfrm rot="20184136">
            <a:off x="7557439" y="2280008"/>
            <a:ext cx="2484542" cy="323165"/>
          </a:xfrm>
          <a:prstGeom prst="rect">
            <a:avLst/>
          </a:prstGeom>
          <a:solidFill>
            <a:schemeClr val="accent1">
              <a:lumMod val="20000"/>
              <a:lumOff val="80000"/>
            </a:schemeClr>
          </a:solidFill>
        </p:spPr>
        <p:txBody>
          <a:bodyPr wrap="square" lIns="0" tIns="0" rIns="0" bIns="0" rtlCol="0">
            <a:spAutoFit/>
          </a:bodyPr>
          <a:lstStyle/>
          <a:p>
            <a:r>
              <a:rPr lang="en-US" sz="1050" b="0" dirty="0">
                <a:solidFill>
                  <a:srgbClr val="000000"/>
                </a:solidFill>
                <a:effectLst/>
                <a:latin typeface="Consolas" panose="020B0609020204030204" pitchFamily="49" charset="0"/>
              </a:rPr>
              <a:t>curl  http://localhost:$APP_PORT</a:t>
            </a:r>
            <a:br>
              <a:rPr lang="en-US" sz="1050" b="0" dirty="0">
                <a:solidFill>
                  <a:srgbClr val="000000"/>
                </a:solidFill>
                <a:effectLst/>
                <a:latin typeface="Consolas" panose="020B0609020204030204" pitchFamily="49" charset="0"/>
              </a:rPr>
            </a:br>
            <a:r>
              <a:rPr lang="en-US" sz="1050" b="0" dirty="0">
                <a:solidFill>
                  <a:srgbClr val="000000"/>
                </a:solidFill>
                <a:effectLst/>
                <a:latin typeface="Consolas" panose="020B0609020204030204" pitchFamily="49" charset="0"/>
              </a:rPr>
              <a:t>?connectionId=7733</a:t>
            </a:r>
          </a:p>
        </p:txBody>
      </p:sp>
      <p:grpSp>
        <p:nvGrpSpPr>
          <p:cNvPr id="53" name="Group 52">
            <a:extLst>
              <a:ext uri="{FF2B5EF4-FFF2-40B4-BE49-F238E27FC236}">
                <a16:creationId xmlns:a16="http://schemas.microsoft.com/office/drawing/2014/main" id="{43DB3A5B-33A6-1548-98E4-EA496D303C23}"/>
              </a:ext>
            </a:extLst>
          </p:cNvPr>
          <p:cNvGrpSpPr/>
          <p:nvPr/>
        </p:nvGrpSpPr>
        <p:grpSpPr>
          <a:xfrm>
            <a:off x="6908322" y="3799822"/>
            <a:ext cx="394938" cy="470434"/>
            <a:chOff x="9821876" y="953897"/>
            <a:chExt cx="320745" cy="477469"/>
          </a:xfrm>
          <a:solidFill>
            <a:schemeClr val="bg1"/>
          </a:solidFill>
        </p:grpSpPr>
        <p:pic>
          <p:nvPicPr>
            <p:cNvPr id="54" name="Picture 53">
              <a:extLst>
                <a:ext uri="{FF2B5EF4-FFF2-40B4-BE49-F238E27FC236}">
                  <a16:creationId xmlns:a16="http://schemas.microsoft.com/office/drawing/2014/main" id="{15C7D2D0-C844-0A6B-9F45-3ED530788DDD}"/>
                </a:ext>
              </a:extLst>
            </p:cNvPr>
            <p:cNvPicPr>
              <a:picLocks noChangeAspect="1"/>
            </p:cNvPicPr>
            <p:nvPr/>
          </p:nvPicPr>
          <p:blipFill>
            <a:blip r:embed="rId7" cstate="print">
              <a:extLst>
                <a:ext uri="{28A0092B-C50C-407E-A947-70E740481C1C}">
                  <a14:useLocalDpi xmlns:a14="http://schemas.microsoft.com/office/drawing/2010/main"/>
                </a:ext>
              </a:extLst>
            </a:blip>
            <a:srcRect/>
            <a:stretch/>
          </p:blipFill>
          <p:spPr>
            <a:xfrm>
              <a:off x="9821876" y="953897"/>
              <a:ext cx="320745" cy="268531"/>
            </a:xfrm>
            <a:prstGeom prst="rect">
              <a:avLst/>
            </a:prstGeom>
            <a:grpFill/>
          </p:spPr>
        </p:pic>
        <p:sp>
          <p:nvSpPr>
            <p:cNvPr id="55" name="TextBox 54">
              <a:extLst>
                <a:ext uri="{FF2B5EF4-FFF2-40B4-BE49-F238E27FC236}">
                  <a16:creationId xmlns:a16="http://schemas.microsoft.com/office/drawing/2014/main" id="{459D4C97-AF33-0581-1377-73C225BCA72A}"/>
                </a:ext>
              </a:extLst>
            </p:cNvPr>
            <p:cNvSpPr txBox="1"/>
            <p:nvPr/>
          </p:nvSpPr>
          <p:spPr>
            <a:xfrm>
              <a:off x="9849733" y="1308255"/>
              <a:ext cx="265030" cy="123111"/>
            </a:xfrm>
            <a:prstGeom prst="rect">
              <a:avLst/>
            </a:prstGeom>
            <a:grpFill/>
          </p:spPr>
          <p:txBody>
            <a:bodyPr wrap="none" lIns="0" tIns="0" rIns="0" bIns="0" rtlCol="0" anchor="ctr">
              <a:spAutoFit/>
            </a:bodyPr>
            <a:lstStyle/>
            <a:p>
              <a:pPr algn="ctr" defTabSz="685775">
                <a:defRPr/>
              </a:pPr>
              <a:r>
                <a:rPr lang="en-US" sz="600">
                  <a:gradFill>
                    <a:gsLst>
                      <a:gs pos="2917">
                        <a:srgbClr val="000000"/>
                      </a:gs>
                      <a:gs pos="30000">
                        <a:srgbClr val="000000"/>
                      </a:gs>
                    </a:gsLst>
                    <a:lin ang="5400000" scaled="0"/>
                  </a:gradFill>
                  <a:latin typeface="+mj-lt"/>
                </a:rPr>
                <a:t>Redis</a:t>
              </a:r>
            </a:p>
          </p:txBody>
        </p:sp>
      </p:grpSp>
    </p:spTree>
    <p:extLst>
      <p:ext uri="{BB962C8B-B14F-4D97-AF65-F5344CB8AC3E}">
        <p14:creationId xmlns:p14="http://schemas.microsoft.com/office/powerpoint/2010/main" val="24019985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childTnLst>
                          </p:cTn>
                        </p:par>
                        <p:par>
                          <p:cTn id="51" fill="hold">
                            <p:stCondLst>
                              <p:cond delay="0"/>
                            </p:stCondLst>
                            <p:childTnLst>
                              <p:par>
                                <p:cTn id="52" presetID="10" presetClass="entr" presetSubtype="0" fill="hold" nodeType="afterEffect">
                                  <p:stCondLst>
                                    <p:cond delay="0"/>
                                  </p:stCondLst>
                                  <p:childTnLst>
                                    <p:set>
                                      <p:cBhvr>
                                        <p:cTn id="53" dur="1" fill="hold">
                                          <p:stCondLst>
                                            <p:cond delay="0"/>
                                          </p:stCondLst>
                                        </p:cTn>
                                        <p:tgtEl>
                                          <p:spTgt spid="53"/>
                                        </p:tgtEl>
                                        <p:attrNameLst>
                                          <p:attrName>style.visibility</p:attrName>
                                        </p:attrNameLst>
                                      </p:cBhvr>
                                      <p:to>
                                        <p:strVal val="visible"/>
                                      </p:to>
                                    </p:set>
                                    <p:animEffect transition="in" filter="fade">
                                      <p:cBhvr>
                                        <p:cTn id="54"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1" grpId="0" animBg="1"/>
      <p:bldP spid="18" grpId="0" animBg="1"/>
      <p:bldP spid="22" grpId="0" animBg="1"/>
      <p:bldP spid="12" grpId="0" animBg="1"/>
      <p:bldP spid="14" grpId="0"/>
      <p:bldP spid="15" grpId="0" animBg="1"/>
      <p:bldP spid="16" grpId="0" animBg="1"/>
      <p:bldP spid="29" grpId="0" animBg="1"/>
      <p:bldP spid="5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62447" y="1237282"/>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dirty="0">
              <a:solidFill>
                <a:prstClr val="white"/>
              </a:solidFill>
              <a:latin typeface="Arial" panose="020B0604020202020204" pitchFamily="34" charset="0"/>
            </a:endParaRPr>
          </a:p>
        </p:txBody>
      </p:sp>
      <p:sp>
        <p:nvSpPr>
          <p:cNvPr id="6" name="Rectangle 5"/>
          <p:cNvSpPr/>
          <p:nvPr/>
        </p:nvSpPr>
        <p:spPr>
          <a:xfrm>
            <a:off x="1362447" y="2040929"/>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dirty="0">
              <a:solidFill>
                <a:prstClr val="white"/>
              </a:solidFill>
              <a:latin typeface="Arial" panose="020B0604020202020204" pitchFamily="34" charset="0"/>
            </a:endParaRPr>
          </a:p>
        </p:txBody>
      </p:sp>
      <p:sp>
        <p:nvSpPr>
          <p:cNvPr id="7" name="Rectangle 6"/>
          <p:cNvSpPr/>
          <p:nvPr/>
        </p:nvSpPr>
        <p:spPr>
          <a:xfrm>
            <a:off x="1362447" y="2844576"/>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dirty="0">
              <a:solidFill>
                <a:prstClr val="white"/>
              </a:solidFill>
              <a:latin typeface="Arial" panose="020B0604020202020204" pitchFamily="34" charset="0"/>
            </a:endParaRPr>
          </a:p>
        </p:txBody>
      </p:sp>
      <p:sp>
        <p:nvSpPr>
          <p:cNvPr id="9" name="Rectangle 8"/>
          <p:cNvSpPr/>
          <p:nvPr/>
        </p:nvSpPr>
        <p:spPr>
          <a:xfrm>
            <a:off x="6338363" y="828343"/>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0" name="Rectangle 9"/>
          <p:cNvSpPr/>
          <p:nvPr/>
        </p:nvSpPr>
        <p:spPr>
          <a:xfrm>
            <a:off x="6338363" y="1571298"/>
            <a:ext cx="1038044" cy="3783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1" name="Rectangle 10"/>
          <p:cNvSpPr/>
          <p:nvPr/>
        </p:nvSpPr>
        <p:spPr>
          <a:xfrm>
            <a:off x="6338363" y="2486284"/>
            <a:ext cx="1038044" cy="7563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2" name="Rectangle 11"/>
          <p:cNvSpPr/>
          <p:nvPr/>
        </p:nvSpPr>
        <p:spPr>
          <a:xfrm>
            <a:off x="6338363" y="3400014"/>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3" name="Rectangle 12"/>
          <p:cNvSpPr/>
          <p:nvPr/>
        </p:nvSpPr>
        <p:spPr>
          <a:xfrm>
            <a:off x="6338363" y="2123387"/>
            <a:ext cx="1038044" cy="18919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8" name="Rectangle 17"/>
          <p:cNvSpPr/>
          <p:nvPr/>
        </p:nvSpPr>
        <p:spPr>
          <a:xfrm>
            <a:off x="3632750" y="1467912"/>
            <a:ext cx="1647477" cy="210287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9" name="Rectangle 18"/>
          <p:cNvSpPr/>
          <p:nvPr/>
        </p:nvSpPr>
        <p:spPr>
          <a:xfrm>
            <a:off x="3967603" y="1686717"/>
            <a:ext cx="997862" cy="53126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dirty="0">
              <a:solidFill>
                <a:prstClr val="white"/>
              </a:solidFill>
              <a:latin typeface="Arial" panose="020B0604020202020204" pitchFamily="34" charset="0"/>
            </a:endParaRPr>
          </a:p>
        </p:txBody>
      </p:sp>
      <p:cxnSp>
        <p:nvCxnSpPr>
          <p:cNvPr id="22" name="Elbow Connector 21"/>
          <p:cNvCxnSpPr/>
          <p:nvPr/>
        </p:nvCxnSpPr>
        <p:spPr>
          <a:xfrm>
            <a:off x="2400491" y="1441542"/>
            <a:ext cx="1567112" cy="490350"/>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4" name="Elbow Connector 23"/>
          <p:cNvCxnSpPr/>
          <p:nvPr/>
        </p:nvCxnSpPr>
        <p:spPr>
          <a:xfrm flipV="1">
            <a:off x="2400491" y="2099319"/>
            <a:ext cx="1567112" cy="118663"/>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p:nvPr/>
        </p:nvCxnSpPr>
        <p:spPr>
          <a:xfrm flipV="1">
            <a:off x="2400491" y="2610179"/>
            <a:ext cx="1567112" cy="403078"/>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9" name="Elbow Connector 28"/>
          <p:cNvCxnSpPr>
            <a:stCxn id="6" idx="3"/>
          </p:cNvCxnSpPr>
          <p:nvPr/>
        </p:nvCxnSpPr>
        <p:spPr>
          <a:xfrm>
            <a:off x="2400491" y="2325554"/>
            <a:ext cx="1567112" cy="160729"/>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7" idx="3"/>
          </p:cNvCxnSpPr>
          <p:nvPr/>
        </p:nvCxnSpPr>
        <p:spPr>
          <a:xfrm>
            <a:off x="2400491" y="3129201"/>
            <a:ext cx="1567112" cy="1255"/>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6" name="Elbow Connector 35"/>
          <p:cNvCxnSpPr>
            <a:endCxn id="9" idx="1"/>
          </p:cNvCxnSpPr>
          <p:nvPr/>
        </p:nvCxnSpPr>
        <p:spPr>
          <a:xfrm flipV="1">
            <a:off x="4968814" y="1112968"/>
            <a:ext cx="1369549" cy="818925"/>
          </a:xfrm>
          <a:prstGeom prst="bentConnector3">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38" name="Elbow Connector 37"/>
          <p:cNvCxnSpPr>
            <a:endCxn id="13" idx="1"/>
          </p:cNvCxnSpPr>
          <p:nvPr/>
        </p:nvCxnSpPr>
        <p:spPr>
          <a:xfrm flipV="1">
            <a:off x="4972163" y="2217983"/>
            <a:ext cx="1366200" cy="268301"/>
          </a:xfrm>
          <a:prstGeom prst="bentConnector3">
            <a:avLst>
              <a:gd name="adj1" fmla="val 73529"/>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41" name="Elbow Connector 40"/>
          <p:cNvCxnSpPr>
            <a:endCxn id="10" idx="1"/>
          </p:cNvCxnSpPr>
          <p:nvPr/>
        </p:nvCxnSpPr>
        <p:spPr>
          <a:xfrm flipV="1">
            <a:off x="4965465" y="1760490"/>
            <a:ext cx="1372898" cy="280439"/>
          </a:xfrm>
          <a:prstGeom prst="bentConnector3">
            <a:avLst>
              <a:gd name="adj1" fmla="val 73902"/>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44" name="Elbow Connector 43"/>
          <p:cNvCxnSpPr>
            <a:stCxn id="20" idx="3"/>
            <a:endCxn id="11" idx="1"/>
          </p:cNvCxnSpPr>
          <p:nvPr/>
        </p:nvCxnSpPr>
        <p:spPr>
          <a:xfrm>
            <a:off x="4965465" y="2578159"/>
            <a:ext cx="1372898" cy="286300"/>
          </a:xfrm>
          <a:prstGeom prst="bentConnector3">
            <a:avLst>
              <a:gd name="adj1" fmla="val 73415"/>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46" name="Elbow Connector 45"/>
          <p:cNvCxnSpPr>
            <a:endCxn id="12" idx="1"/>
          </p:cNvCxnSpPr>
          <p:nvPr/>
        </p:nvCxnSpPr>
        <p:spPr>
          <a:xfrm>
            <a:off x="4972163" y="2700171"/>
            <a:ext cx="1366200" cy="984468"/>
          </a:xfrm>
          <a:prstGeom prst="bentConnector3">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51" name="TextBox 50"/>
          <p:cNvSpPr txBox="1"/>
          <p:nvPr/>
        </p:nvSpPr>
        <p:spPr>
          <a:xfrm>
            <a:off x="1462534" y="927203"/>
            <a:ext cx="925253" cy="287130"/>
          </a:xfrm>
          <a:prstGeom prst="rect">
            <a:avLst/>
          </a:prstGeom>
          <a:noFill/>
        </p:spPr>
        <p:txBody>
          <a:bodyPr wrap="none" rtlCol="0">
            <a:spAutoFit/>
          </a:bodyPr>
          <a:lstStyle/>
          <a:p>
            <a:pPr defTabSz="661109"/>
            <a:r>
              <a:rPr lang="nl-NL" sz="1266" dirty="0">
                <a:solidFill>
                  <a:srgbClr val="FFFFFF"/>
                </a:solidFill>
                <a:latin typeface="Arial" panose="020B0604020202020204" pitchFamily="34" charset="0"/>
              </a:rPr>
              <a:t>Producers</a:t>
            </a:r>
            <a:endParaRPr lang="en-US" sz="1266" dirty="0" err="1">
              <a:solidFill>
                <a:srgbClr val="FFFFFF"/>
              </a:solidFill>
              <a:latin typeface="Arial" panose="020B0604020202020204" pitchFamily="34" charset="0"/>
            </a:endParaRPr>
          </a:p>
        </p:txBody>
      </p:sp>
      <p:sp>
        <p:nvSpPr>
          <p:cNvPr id="52" name="TextBox 51"/>
          <p:cNvSpPr txBox="1"/>
          <p:nvPr/>
        </p:nvSpPr>
        <p:spPr>
          <a:xfrm>
            <a:off x="6458542" y="518682"/>
            <a:ext cx="1013419" cy="287130"/>
          </a:xfrm>
          <a:prstGeom prst="rect">
            <a:avLst/>
          </a:prstGeom>
          <a:noFill/>
        </p:spPr>
        <p:txBody>
          <a:bodyPr wrap="none" rtlCol="0">
            <a:spAutoFit/>
          </a:bodyPr>
          <a:lstStyle/>
          <a:p>
            <a:pPr defTabSz="661109"/>
            <a:r>
              <a:rPr lang="nl-NL" sz="1266" dirty="0" err="1">
                <a:solidFill>
                  <a:srgbClr val="FFFFFF"/>
                </a:solidFill>
                <a:latin typeface="Arial" panose="020B0604020202020204" pitchFamily="34" charset="0"/>
              </a:rPr>
              <a:t>Consumers</a:t>
            </a:r>
            <a:endParaRPr lang="en-US" sz="1266" dirty="0" err="1">
              <a:solidFill>
                <a:srgbClr val="FFFFFF"/>
              </a:solidFill>
              <a:latin typeface="Arial" panose="020B0604020202020204" pitchFamily="34" charset="0"/>
            </a:endParaRPr>
          </a:p>
        </p:txBody>
      </p:sp>
      <p:sp>
        <p:nvSpPr>
          <p:cNvPr id="53" name="TextBox 52"/>
          <p:cNvSpPr txBox="1"/>
          <p:nvPr/>
        </p:nvSpPr>
        <p:spPr>
          <a:xfrm>
            <a:off x="4229243" y="1650798"/>
            <a:ext cx="582211" cy="287130"/>
          </a:xfrm>
          <a:prstGeom prst="rect">
            <a:avLst/>
          </a:prstGeom>
          <a:noFill/>
        </p:spPr>
        <p:txBody>
          <a:bodyPr wrap="none" rtlCol="0">
            <a:spAutoFit/>
          </a:bodyPr>
          <a:lstStyle/>
          <a:p>
            <a:pPr defTabSz="661109"/>
            <a:r>
              <a:rPr lang="nl-NL" sz="1266" dirty="0">
                <a:solidFill>
                  <a:prstClr val="white"/>
                </a:solidFill>
                <a:latin typeface="Arial" panose="020B0604020202020204" pitchFamily="34" charset="0"/>
              </a:rPr>
              <a:t>Topic</a:t>
            </a:r>
            <a:endParaRPr lang="en-US" sz="1266" dirty="0" err="1">
              <a:solidFill>
                <a:prstClr val="white"/>
              </a:solidFill>
              <a:latin typeface="Arial" panose="020B0604020202020204" pitchFamily="34" charset="0"/>
            </a:endParaRPr>
          </a:p>
        </p:txBody>
      </p:sp>
      <p:sp>
        <p:nvSpPr>
          <p:cNvPr id="54" name="TextBox 53"/>
          <p:cNvSpPr txBox="1"/>
          <p:nvPr/>
        </p:nvSpPr>
        <p:spPr>
          <a:xfrm>
            <a:off x="3596829" y="1427779"/>
            <a:ext cx="663964" cy="287130"/>
          </a:xfrm>
          <a:prstGeom prst="rect">
            <a:avLst/>
          </a:prstGeom>
          <a:noFill/>
        </p:spPr>
        <p:txBody>
          <a:bodyPr wrap="none" rtlCol="0">
            <a:spAutoFit/>
          </a:bodyPr>
          <a:lstStyle/>
          <a:p>
            <a:pPr defTabSz="661109"/>
            <a:r>
              <a:rPr lang="nl-NL" sz="1266" dirty="0">
                <a:solidFill>
                  <a:prstClr val="white"/>
                </a:solidFill>
                <a:latin typeface="Arial" panose="020B0604020202020204" pitchFamily="34" charset="0"/>
              </a:rPr>
              <a:t>Broker</a:t>
            </a:r>
            <a:endParaRPr lang="en-US" sz="1266" dirty="0" err="1">
              <a:solidFill>
                <a:prstClr val="white"/>
              </a:solidFill>
              <a:latin typeface="Arial" panose="020B0604020202020204" pitchFamily="34" charset="0"/>
            </a:endParaRPr>
          </a:p>
        </p:txBody>
      </p:sp>
      <p:pic>
        <p:nvPicPr>
          <p:cNvPr id="2050"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4184" y="775707"/>
            <a:ext cx="1384610" cy="727808"/>
          </a:xfrm>
          <a:prstGeom prst="rect">
            <a:avLst/>
          </a:prstGeom>
          <a:noFill/>
          <a:extLst>
            <a:ext uri="{909E8E84-426E-40DD-AFC4-6F175D3DCCD1}">
              <a14:hiddenFill xmlns:a14="http://schemas.microsoft.com/office/drawing/2010/main">
                <a:solidFill>
                  <a:srgbClr val="FFFFFF"/>
                </a:solidFill>
              </a14:hiddenFill>
            </a:ext>
          </a:extLst>
        </p:spPr>
      </p:pic>
      <p:grpSp>
        <p:nvGrpSpPr>
          <p:cNvPr id="65" name="Group 64"/>
          <p:cNvGrpSpPr/>
          <p:nvPr/>
        </p:nvGrpSpPr>
        <p:grpSpPr>
          <a:xfrm>
            <a:off x="3523130" y="3782183"/>
            <a:ext cx="348247" cy="468794"/>
            <a:chOff x="5473700" y="7607300"/>
            <a:chExt cx="965200" cy="1193800"/>
          </a:xfrm>
        </p:grpSpPr>
        <p:sp>
          <p:nvSpPr>
            <p:cNvPr id="55" name="Rectangle 54"/>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cxnSp>
          <p:nvCxnSpPr>
            <p:cNvPr id="57" name="Straight Connector 56"/>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59" name="Straight Connector 58"/>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0" name="Straight Connector 59"/>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1" name="Straight Connector 60"/>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2" name="Straight Connector 61"/>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3" name="Straight Connector 62"/>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4" name="Straight Connector 63"/>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cxnSp>
        <p:nvCxnSpPr>
          <p:cNvPr id="67" name="Elbow Connector 66"/>
          <p:cNvCxnSpPr>
            <a:endCxn id="55" idx="3"/>
          </p:cNvCxnSpPr>
          <p:nvPr/>
        </p:nvCxnSpPr>
        <p:spPr>
          <a:xfrm rot="5400000">
            <a:off x="3093860" y="2995501"/>
            <a:ext cx="1798598" cy="243563"/>
          </a:xfrm>
          <a:prstGeom prst="bentConnector2">
            <a:avLst/>
          </a:prstGeom>
        </p:spPr>
        <p:style>
          <a:lnRef idx="2">
            <a:schemeClr val="dk1"/>
          </a:lnRef>
          <a:fillRef idx="0">
            <a:schemeClr val="dk1"/>
          </a:fillRef>
          <a:effectRef idx="1">
            <a:schemeClr val="dk1"/>
          </a:effectRef>
          <a:fontRef idx="minor">
            <a:schemeClr val="tx1"/>
          </a:fontRef>
        </p:style>
      </p:cxnSp>
      <p:grpSp>
        <p:nvGrpSpPr>
          <p:cNvPr id="70" name="Group 69"/>
          <p:cNvGrpSpPr/>
          <p:nvPr/>
        </p:nvGrpSpPr>
        <p:grpSpPr>
          <a:xfrm>
            <a:off x="4304387" y="3782183"/>
            <a:ext cx="348247" cy="468794"/>
            <a:chOff x="5473700" y="7607300"/>
            <a:chExt cx="965200" cy="1193800"/>
          </a:xfrm>
        </p:grpSpPr>
        <p:sp>
          <p:nvSpPr>
            <p:cNvPr id="71" name="Rectangle 70"/>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cxnSp>
          <p:nvCxnSpPr>
            <p:cNvPr id="72" name="Straight Connector 71"/>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3" name="Straight Connector 72"/>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4" name="Straight Connector 73"/>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5" name="Straight Connector 74"/>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6" name="Straight Connector 75"/>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7" name="Straight Connector 76"/>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8" name="Straight Connector 77"/>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sp>
        <p:nvSpPr>
          <p:cNvPr id="20" name="Rectangle 19"/>
          <p:cNvSpPr/>
          <p:nvPr/>
        </p:nvSpPr>
        <p:spPr>
          <a:xfrm>
            <a:off x="3967603" y="2372433"/>
            <a:ext cx="997862" cy="41145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dirty="0">
              <a:solidFill>
                <a:prstClr val="white"/>
              </a:solidFill>
              <a:latin typeface="Arial" panose="020B0604020202020204" pitchFamily="34" charset="0"/>
            </a:endParaRPr>
          </a:p>
        </p:txBody>
      </p:sp>
      <p:cxnSp>
        <p:nvCxnSpPr>
          <p:cNvPr id="83" name="Straight Connector 82"/>
          <p:cNvCxnSpPr>
            <a:stCxn id="31" idx="2"/>
            <a:endCxn id="71" idx="0"/>
          </p:cNvCxnSpPr>
          <p:nvPr/>
        </p:nvCxnSpPr>
        <p:spPr>
          <a:xfrm>
            <a:off x="4469883" y="3334927"/>
            <a:ext cx="8628" cy="447257"/>
          </a:xfrm>
          <a:prstGeom prst="line">
            <a:avLst/>
          </a:prstGeom>
        </p:spPr>
        <p:style>
          <a:lnRef idx="2">
            <a:schemeClr val="dk1"/>
          </a:lnRef>
          <a:fillRef idx="0">
            <a:schemeClr val="dk1"/>
          </a:fillRef>
          <a:effectRef idx="1">
            <a:schemeClr val="dk1"/>
          </a:effectRef>
          <a:fontRef idx="minor">
            <a:schemeClr val="tx1"/>
          </a:fontRef>
        </p:style>
      </p:cxnSp>
      <p:sp>
        <p:nvSpPr>
          <p:cNvPr id="31" name="Rectangle 30"/>
          <p:cNvSpPr/>
          <p:nvPr/>
        </p:nvSpPr>
        <p:spPr>
          <a:xfrm>
            <a:off x="3970952" y="2923476"/>
            <a:ext cx="997862" cy="41145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dirty="0">
              <a:solidFill>
                <a:prstClr val="white"/>
              </a:solidFill>
              <a:latin typeface="Arial" panose="020B0604020202020204" pitchFamily="34" charset="0"/>
            </a:endParaRPr>
          </a:p>
        </p:txBody>
      </p:sp>
      <p:grpSp>
        <p:nvGrpSpPr>
          <p:cNvPr id="86" name="Group 85"/>
          <p:cNvGrpSpPr/>
          <p:nvPr/>
        </p:nvGrpSpPr>
        <p:grpSpPr>
          <a:xfrm>
            <a:off x="4954178" y="3782183"/>
            <a:ext cx="348247" cy="468794"/>
            <a:chOff x="5473700" y="7607300"/>
            <a:chExt cx="965200" cy="1193800"/>
          </a:xfrm>
        </p:grpSpPr>
        <p:sp>
          <p:nvSpPr>
            <p:cNvPr id="87" name="Rectangle 86"/>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cxnSp>
          <p:nvCxnSpPr>
            <p:cNvPr id="88" name="Straight Connector 87"/>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89" name="Straight Connector 88"/>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0" name="Straight Connector 89"/>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1" name="Straight Connector 90"/>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2" name="Straight Connector 91"/>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3" name="Straight Connector 92"/>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4" name="Straight Connector 93"/>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cxnSp>
        <p:nvCxnSpPr>
          <p:cNvPr id="96" name="Elbow Connector 95"/>
          <p:cNvCxnSpPr>
            <a:stCxn id="87" idx="0"/>
          </p:cNvCxnSpPr>
          <p:nvPr/>
        </p:nvCxnSpPr>
        <p:spPr>
          <a:xfrm rot="16200000" flipV="1">
            <a:off x="4410444" y="3064325"/>
            <a:ext cx="998300" cy="437416"/>
          </a:xfrm>
          <a:prstGeom prst="bentConnector3">
            <a:avLst>
              <a:gd name="adj1" fmla="val 91592"/>
            </a:avLst>
          </a:prstGeom>
        </p:spPr>
        <p:style>
          <a:lnRef idx="2">
            <a:schemeClr val="dk1"/>
          </a:lnRef>
          <a:fillRef idx="0">
            <a:schemeClr val="dk1"/>
          </a:fillRef>
          <a:effectRef idx="1">
            <a:schemeClr val="dk1"/>
          </a:effectRef>
          <a:fontRef idx="minor">
            <a:schemeClr val="tx1"/>
          </a:fontRef>
        </p:style>
      </p:cxnSp>
      <p:sp>
        <p:nvSpPr>
          <p:cNvPr id="104" name="Rectangle 103"/>
          <p:cNvSpPr/>
          <p:nvPr/>
        </p:nvSpPr>
        <p:spPr>
          <a:xfrm>
            <a:off x="4757402"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07" name="Rectangle 106"/>
          <p:cNvSpPr/>
          <p:nvPr/>
        </p:nvSpPr>
        <p:spPr>
          <a:xfrm>
            <a:off x="4569430"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08" name="Rectangle 107"/>
          <p:cNvSpPr/>
          <p:nvPr/>
        </p:nvSpPr>
        <p:spPr>
          <a:xfrm>
            <a:off x="4381458"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09" name="Rectangle 108"/>
          <p:cNvSpPr/>
          <p:nvPr/>
        </p:nvSpPr>
        <p:spPr>
          <a:xfrm>
            <a:off x="4193485"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10" name="Rectangle 109"/>
          <p:cNvSpPr/>
          <p:nvPr/>
        </p:nvSpPr>
        <p:spPr>
          <a:xfrm>
            <a:off x="4005513"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13" name="Rectangle 112"/>
          <p:cNvSpPr/>
          <p:nvPr/>
        </p:nvSpPr>
        <p:spPr>
          <a:xfrm>
            <a:off x="5010347" y="376003"/>
            <a:ext cx="467849" cy="5512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12" name="TextBox 111"/>
          <p:cNvSpPr txBox="1"/>
          <p:nvPr/>
        </p:nvSpPr>
        <p:spPr>
          <a:xfrm>
            <a:off x="5030665" y="396900"/>
            <a:ext cx="567784" cy="579389"/>
          </a:xfrm>
          <a:prstGeom prst="rect">
            <a:avLst/>
          </a:prstGeom>
          <a:noFill/>
        </p:spPr>
        <p:txBody>
          <a:bodyPr wrap="none" rtlCol="0">
            <a:spAutoFit/>
          </a:bodyPr>
          <a:lstStyle/>
          <a:p>
            <a:pPr defTabSz="661109"/>
            <a:r>
              <a:rPr lang="nl-NL" sz="1055" dirty="0" err="1">
                <a:solidFill>
                  <a:schemeClr val="tx1"/>
                </a:solidFill>
                <a:latin typeface="Arial" panose="020B0604020202020204" pitchFamily="34" charset="0"/>
              </a:rPr>
              <a:t>Key</a:t>
            </a:r>
            <a:endParaRPr lang="nl-NL" sz="1055" dirty="0">
              <a:solidFill>
                <a:schemeClr val="tx1"/>
              </a:solidFill>
              <a:latin typeface="Arial" panose="020B0604020202020204" pitchFamily="34" charset="0"/>
            </a:endParaRPr>
          </a:p>
          <a:p>
            <a:pPr defTabSz="661109"/>
            <a:r>
              <a:rPr lang="nl-NL" sz="1055" dirty="0">
                <a:solidFill>
                  <a:schemeClr val="tx1"/>
                </a:solidFill>
                <a:latin typeface="Arial" panose="020B0604020202020204" pitchFamily="34" charset="0"/>
              </a:rPr>
              <a:t>Value </a:t>
            </a:r>
          </a:p>
          <a:p>
            <a:pPr defTabSz="661109"/>
            <a:r>
              <a:rPr lang="nl-NL" sz="1055" dirty="0">
                <a:solidFill>
                  <a:schemeClr val="tx1"/>
                </a:solidFill>
                <a:latin typeface="Arial" panose="020B0604020202020204" pitchFamily="34" charset="0"/>
              </a:rPr>
              <a:t>Time</a:t>
            </a:r>
            <a:endParaRPr lang="en-US" sz="1055" dirty="0" err="1">
              <a:solidFill>
                <a:schemeClr val="tx1"/>
              </a:solidFill>
              <a:latin typeface="Arial" panose="020B0604020202020204" pitchFamily="34" charset="0"/>
            </a:endParaRPr>
          </a:p>
        </p:txBody>
      </p:sp>
      <p:cxnSp>
        <p:nvCxnSpPr>
          <p:cNvPr id="115" name="Straight Connector 114"/>
          <p:cNvCxnSpPr/>
          <p:nvPr/>
        </p:nvCxnSpPr>
        <p:spPr>
          <a:xfrm flipV="1">
            <a:off x="4757402" y="932487"/>
            <a:ext cx="252945" cy="961760"/>
          </a:xfrm>
          <a:prstGeom prst="line">
            <a:avLst/>
          </a:prstGeom>
          <a:ln>
            <a:prstDash val="dash"/>
          </a:ln>
        </p:spPr>
        <p:style>
          <a:lnRef idx="1">
            <a:schemeClr val="accent3"/>
          </a:lnRef>
          <a:fillRef idx="0">
            <a:schemeClr val="accent3"/>
          </a:fillRef>
          <a:effectRef idx="0">
            <a:schemeClr val="accent3"/>
          </a:effectRef>
          <a:fontRef idx="minor">
            <a:schemeClr val="tx1"/>
          </a:fontRef>
        </p:style>
      </p:cxnSp>
      <p:cxnSp>
        <p:nvCxnSpPr>
          <p:cNvPr id="117" name="Straight Connector 116"/>
          <p:cNvCxnSpPr/>
          <p:nvPr/>
        </p:nvCxnSpPr>
        <p:spPr>
          <a:xfrm flipV="1">
            <a:off x="4918586" y="927203"/>
            <a:ext cx="559610" cy="967045"/>
          </a:xfrm>
          <a:prstGeom prst="line">
            <a:avLst/>
          </a:prstGeom>
          <a:ln>
            <a:prstDash val="dash"/>
          </a:ln>
        </p:spPr>
        <p:style>
          <a:lnRef idx="1">
            <a:schemeClr val="accent3"/>
          </a:lnRef>
          <a:fillRef idx="0">
            <a:schemeClr val="accent3"/>
          </a:fillRef>
          <a:effectRef idx="0">
            <a:schemeClr val="accent3"/>
          </a:effectRef>
          <a:fontRef idx="minor">
            <a:schemeClr val="tx1"/>
          </a:fontRef>
        </p:style>
      </p:cxnSp>
      <p:sp>
        <p:nvSpPr>
          <p:cNvPr id="2" name="Title 1">
            <a:extLst>
              <a:ext uri="{FF2B5EF4-FFF2-40B4-BE49-F238E27FC236}">
                <a16:creationId xmlns:a16="http://schemas.microsoft.com/office/drawing/2014/main" id="{716B8A1B-4056-4154-B695-3C3C0C5E6753}"/>
              </a:ext>
            </a:extLst>
          </p:cNvPr>
          <p:cNvSpPr>
            <a:spLocks noGrp="1"/>
          </p:cNvSpPr>
          <p:nvPr>
            <p:ph type="title"/>
          </p:nvPr>
        </p:nvSpPr>
        <p:spPr/>
        <p:txBody>
          <a:bodyPr/>
          <a:lstStyle/>
          <a:p>
            <a:endParaRPr lang="en-NL" dirty="0"/>
          </a:p>
        </p:txBody>
      </p:sp>
      <p:sp>
        <p:nvSpPr>
          <p:cNvPr id="4" name="Footer Placeholder 3">
            <a:extLst>
              <a:ext uri="{FF2B5EF4-FFF2-40B4-BE49-F238E27FC236}">
                <a16:creationId xmlns:a16="http://schemas.microsoft.com/office/drawing/2014/main" id="{0E2D9F76-416D-4096-91E6-827667E7C180}"/>
              </a:ext>
            </a:extLst>
          </p:cNvPr>
          <p:cNvSpPr>
            <a:spLocks noGrp="1"/>
          </p:cNvSpPr>
          <p:nvPr>
            <p:ph type="ftr" sz="quarter" idx="11"/>
          </p:nvPr>
        </p:nvSpPr>
        <p:spPr/>
        <p:txBody>
          <a:bodyPr/>
          <a:lstStyle/>
          <a:p>
            <a:r>
              <a:rPr lang="en-US"/>
              <a:t>Microservices, Messaging, Kafka and Dapr - Fontys - November 2022</a:t>
            </a:r>
            <a:endParaRPr lang="nl-NL" dirty="0"/>
          </a:p>
        </p:txBody>
      </p:sp>
      <p:sp>
        <p:nvSpPr>
          <p:cNvPr id="79" name="TextBox 78">
            <a:extLst>
              <a:ext uri="{FF2B5EF4-FFF2-40B4-BE49-F238E27FC236}">
                <a16:creationId xmlns:a16="http://schemas.microsoft.com/office/drawing/2014/main" id="{40AECA21-4548-4DEA-8C19-96016CBB070D}"/>
              </a:ext>
            </a:extLst>
          </p:cNvPr>
          <p:cNvSpPr txBox="1"/>
          <p:nvPr/>
        </p:nvSpPr>
        <p:spPr>
          <a:xfrm>
            <a:off x="2609393" y="3912860"/>
            <a:ext cx="1045479" cy="461665"/>
          </a:xfrm>
          <a:prstGeom prst="rect">
            <a:avLst/>
          </a:prstGeom>
          <a:noFill/>
        </p:spPr>
        <p:txBody>
          <a:bodyPr wrap="square" rtlCol="0">
            <a:spAutoFit/>
          </a:bodyPr>
          <a:lstStyle/>
          <a:p>
            <a:pPr defTabSz="661109"/>
            <a:r>
              <a:rPr lang="nl-NL" sz="1200" i="1" dirty="0">
                <a:solidFill>
                  <a:srgbClr val="000000"/>
                </a:solidFill>
                <a:latin typeface="Arial" panose="020B0604020202020204" pitchFamily="34" charset="0"/>
              </a:rPr>
              <a:t>Message Log</a:t>
            </a:r>
          </a:p>
        </p:txBody>
      </p:sp>
      <p:cxnSp>
        <p:nvCxnSpPr>
          <p:cNvPr id="80" name="Straight Arrow Connector 79">
            <a:extLst>
              <a:ext uri="{FF2B5EF4-FFF2-40B4-BE49-F238E27FC236}">
                <a16:creationId xmlns:a16="http://schemas.microsoft.com/office/drawing/2014/main" id="{1641F7CE-8DD9-4EF8-9B55-16618774114F}"/>
              </a:ext>
            </a:extLst>
          </p:cNvPr>
          <p:cNvCxnSpPr>
            <a:cxnSpLocks/>
          </p:cNvCxnSpPr>
          <p:nvPr/>
        </p:nvCxnSpPr>
        <p:spPr>
          <a:xfrm flipV="1">
            <a:off x="3299143" y="4105019"/>
            <a:ext cx="183821" cy="11427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 name="TextBox 2">
            <a:extLst>
              <a:ext uri="{FF2B5EF4-FFF2-40B4-BE49-F238E27FC236}">
                <a16:creationId xmlns:a16="http://schemas.microsoft.com/office/drawing/2014/main" id="{41A028BA-6E74-26B9-86FA-2A473F1AE1E1}"/>
              </a:ext>
            </a:extLst>
          </p:cNvPr>
          <p:cNvSpPr txBox="1"/>
          <p:nvPr/>
        </p:nvSpPr>
        <p:spPr>
          <a:xfrm>
            <a:off x="4260793" y="2337988"/>
            <a:ext cx="582211" cy="287130"/>
          </a:xfrm>
          <a:prstGeom prst="rect">
            <a:avLst/>
          </a:prstGeom>
          <a:noFill/>
        </p:spPr>
        <p:txBody>
          <a:bodyPr wrap="none" rtlCol="0">
            <a:spAutoFit/>
          </a:bodyPr>
          <a:lstStyle/>
          <a:p>
            <a:pPr defTabSz="661109"/>
            <a:r>
              <a:rPr lang="nl-NL" sz="1266" dirty="0">
                <a:solidFill>
                  <a:prstClr val="white"/>
                </a:solidFill>
                <a:latin typeface="Arial" panose="020B0604020202020204" pitchFamily="34" charset="0"/>
              </a:rPr>
              <a:t>Topic</a:t>
            </a:r>
            <a:endParaRPr lang="en-US" sz="1266" dirty="0" err="1">
              <a:solidFill>
                <a:prstClr val="white"/>
              </a:solidFill>
              <a:latin typeface="Arial" panose="020B0604020202020204" pitchFamily="34" charset="0"/>
            </a:endParaRPr>
          </a:p>
        </p:txBody>
      </p:sp>
      <p:sp>
        <p:nvSpPr>
          <p:cNvPr id="8" name="TextBox 7">
            <a:extLst>
              <a:ext uri="{FF2B5EF4-FFF2-40B4-BE49-F238E27FC236}">
                <a16:creationId xmlns:a16="http://schemas.microsoft.com/office/drawing/2014/main" id="{DD9CC770-648F-8FCB-06FB-FAF627EC59CA}"/>
              </a:ext>
            </a:extLst>
          </p:cNvPr>
          <p:cNvSpPr txBox="1"/>
          <p:nvPr/>
        </p:nvSpPr>
        <p:spPr>
          <a:xfrm>
            <a:off x="4257827" y="2874590"/>
            <a:ext cx="582211" cy="287130"/>
          </a:xfrm>
          <a:prstGeom prst="rect">
            <a:avLst/>
          </a:prstGeom>
          <a:noFill/>
        </p:spPr>
        <p:txBody>
          <a:bodyPr wrap="none" rtlCol="0">
            <a:spAutoFit/>
          </a:bodyPr>
          <a:lstStyle/>
          <a:p>
            <a:pPr defTabSz="661109"/>
            <a:r>
              <a:rPr lang="nl-NL" sz="1266" dirty="0">
                <a:solidFill>
                  <a:prstClr val="white"/>
                </a:solidFill>
                <a:latin typeface="Arial" panose="020B0604020202020204" pitchFamily="34" charset="0"/>
              </a:rPr>
              <a:t>Topic</a:t>
            </a:r>
            <a:endParaRPr lang="en-US" sz="1266" dirty="0" err="1">
              <a:solidFill>
                <a:prstClr val="white"/>
              </a:solidFill>
              <a:latin typeface="Arial" panose="020B0604020202020204" pitchFamily="34" charset="0"/>
            </a:endParaRPr>
          </a:p>
        </p:txBody>
      </p:sp>
    </p:spTree>
    <p:extLst>
      <p:ext uri="{BB962C8B-B14F-4D97-AF65-F5344CB8AC3E}">
        <p14:creationId xmlns:p14="http://schemas.microsoft.com/office/powerpoint/2010/main" val="128289729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8553A-ABCC-4F49-A555-C1CF23E23F08}"/>
              </a:ext>
            </a:extLst>
          </p:cNvPr>
          <p:cNvSpPr>
            <a:spLocks noGrp="1"/>
          </p:cNvSpPr>
          <p:nvPr>
            <p:ph type="title"/>
          </p:nvPr>
        </p:nvSpPr>
        <p:spPr/>
        <p:txBody>
          <a:bodyPr/>
          <a:lstStyle/>
          <a:p>
            <a:r>
              <a:rPr lang="nl-NL" dirty="0"/>
              <a:t>DIY CQRS</a:t>
            </a:r>
            <a:endParaRPr lang="en-NL" dirty="0"/>
          </a:p>
        </p:txBody>
      </p:sp>
      <p:sp>
        <p:nvSpPr>
          <p:cNvPr id="4" name="Footer Placeholder 3">
            <a:extLst>
              <a:ext uri="{FF2B5EF4-FFF2-40B4-BE49-F238E27FC236}">
                <a16:creationId xmlns:a16="http://schemas.microsoft.com/office/drawing/2014/main" id="{7E538950-C180-44D5-B04F-1B85D0D30268}"/>
              </a:ext>
            </a:extLst>
          </p:cNvPr>
          <p:cNvSpPr>
            <a:spLocks noGrp="1"/>
          </p:cNvSpPr>
          <p:nvPr>
            <p:ph type="ftr" sz="quarter" idx="11"/>
          </p:nvPr>
        </p:nvSpPr>
        <p:spPr/>
        <p:txBody>
          <a:bodyPr/>
          <a:lstStyle/>
          <a:p>
            <a:r>
              <a:rPr lang="fr-FR"/>
              <a:t>Microservices &amp; Apache Kafka - 24 maart 2021</a:t>
            </a:r>
            <a:endParaRPr lang="nl-NL"/>
          </a:p>
        </p:txBody>
      </p:sp>
      <p:sp>
        <p:nvSpPr>
          <p:cNvPr id="5" name="Rectangle: Rounded Corners 4">
            <a:extLst>
              <a:ext uri="{FF2B5EF4-FFF2-40B4-BE49-F238E27FC236}">
                <a16:creationId xmlns:a16="http://schemas.microsoft.com/office/drawing/2014/main" id="{CB9FA59A-6CF0-4EE9-B6AE-24D1C1349923}"/>
              </a:ext>
            </a:extLst>
          </p:cNvPr>
          <p:cNvSpPr/>
          <p:nvPr/>
        </p:nvSpPr>
        <p:spPr>
          <a:xfrm>
            <a:off x="1367228" y="2553135"/>
            <a:ext cx="1760220" cy="11414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CRM</a:t>
            </a:r>
          </a:p>
          <a:p>
            <a:pPr algn="ctr"/>
            <a:endParaRPr lang="en-NL" dirty="0"/>
          </a:p>
        </p:txBody>
      </p:sp>
      <p:sp>
        <p:nvSpPr>
          <p:cNvPr id="6" name="Rectangle: Rounded Corners 5">
            <a:extLst>
              <a:ext uri="{FF2B5EF4-FFF2-40B4-BE49-F238E27FC236}">
                <a16:creationId xmlns:a16="http://schemas.microsoft.com/office/drawing/2014/main" id="{B9A67B6F-EA62-49A8-87E3-F970DF47E411}"/>
              </a:ext>
            </a:extLst>
          </p:cNvPr>
          <p:cNvSpPr/>
          <p:nvPr/>
        </p:nvSpPr>
        <p:spPr>
          <a:xfrm>
            <a:off x="6038288" y="2553135"/>
            <a:ext cx="1696566" cy="85344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dirty="0" err="1"/>
              <a:t>IoT</a:t>
            </a:r>
            <a:r>
              <a:rPr lang="nl-NL" dirty="0"/>
              <a:t> Platform</a:t>
            </a:r>
          </a:p>
          <a:p>
            <a:pPr algn="ctr"/>
            <a:endParaRPr lang="en-NL" dirty="0"/>
          </a:p>
        </p:txBody>
      </p:sp>
      <p:sp>
        <p:nvSpPr>
          <p:cNvPr id="9" name="Cube 8">
            <a:extLst>
              <a:ext uri="{FF2B5EF4-FFF2-40B4-BE49-F238E27FC236}">
                <a16:creationId xmlns:a16="http://schemas.microsoft.com/office/drawing/2014/main" id="{868FDEBF-1A8A-4534-8D81-84218D68F88E}"/>
              </a:ext>
            </a:extLst>
          </p:cNvPr>
          <p:cNvSpPr/>
          <p:nvPr/>
        </p:nvSpPr>
        <p:spPr>
          <a:xfrm>
            <a:off x="4129476" y="3406575"/>
            <a:ext cx="1272540" cy="784860"/>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NL"/>
          </a:p>
        </p:txBody>
      </p:sp>
      <p:pic>
        <p:nvPicPr>
          <p:cNvPr id="10" name="Picture 2" descr="Image result for logo kafka">
            <a:extLst>
              <a:ext uri="{FF2B5EF4-FFF2-40B4-BE49-F238E27FC236}">
                <a16:creationId xmlns:a16="http://schemas.microsoft.com/office/drawing/2014/main" id="{D91295F4-7C93-4E9F-BAC6-8007F0D935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97878" y="3673972"/>
            <a:ext cx="1017357" cy="534765"/>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5BD0ABC0-4114-46ED-A28A-3BD915F91BB2}"/>
              </a:ext>
            </a:extLst>
          </p:cNvPr>
          <p:cNvCxnSpPr>
            <a:cxnSpLocks/>
            <a:stCxn id="5" idx="3"/>
            <a:endCxn id="3" idx="1"/>
          </p:cNvCxnSpPr>
          <p:nvPr/>
        </p:nvCxnSpPr>
        <p:spPr>
          <a:xfrm>
            <a:off x="3127448" y="3123855"/>
            <a:ext cx="1421732" cy="608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Lightning Bolt 10">
            <a:extLst>
              <a:ext uri="{FF2B5EF4-FFF2-40B4-BE49-F238E27FC236}">
                <a16:creationId xmlns:a16="http://schemas.microsoft.com/office/drawing/2014/main" id="{E5A20D31-AB63-4ECC-A28A-A4CF5862FAEC}"/>
              </a:ext>
            </a:extLst>
          </p:cNvPr>
          <p:cNvSpPr/>
          <p:nvPr/>
        </p:nvSpPr>
        <p:spPr>
          <a:xfrm>
            <a:off x="3763720" y="3212910"/>
            <a:ext cx="169863" cy="338301"/>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cxnSp>
        <p:nvCxnSpPr>
          <p:cNvPr id="17" name="Straight Arrow Connector 16">
            <a:extLst>
              <a:ext uri="{FF2B5EF4-FFF2-40B4-BE49-F238E27FC236}">
                <a16:creationId xmlns:a16="http://schemas.microsoft.com/office/drawing/2014/main" id="{63A78C6D-A176-49EC-923E-AF2A7D1BFE92}"/>
              </a:ext>
            </a:extLst>
          </p:cNvPr>
          <p:cNvCxnSpPr>
            <a:cxnSpLocks/>
            <a:stCxn id="9" idx="5"/>
          </p:cNvCxnSpPr>
          <p:nvPr/>
        </p:nvCxnSpPr>
        <p:spPr>
          <a:xfrm flipV="1">
            <a:off x="5402016" y="2988322"/>
            <a:ext cx="419704" cy="71257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8" name="Lightning Bolt 17">
            <a:extLst>
              <a:ext uri="{FF2B5EF4-FFF2-40B4-BE49-F238E27FC236}">
                <a16:creationId xmlns:a16="http://schemas.microsoft.com/office/drawing/2014/main" id="{ADA5DA85-B7B6-4D1A-9956-6AFAEBCEF4A9}"/>
              </a:ext>
            </a:extLst>
          </p:cNvPr>
          <p:cNvSpPr/>
          <p:nvPr/>
        </p:nvSpPr>
        <p:spPr>
          <a:xfrm>
            <a:off x="5539969" y="3050002"/>
            <a:ext cx="174601" cy="422138"/>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sp>
        <p:nvSpPr>
          <p:cNvPr id="21" name="Cylinder 20">
            <a:extLst>
              <a:ext uri="{FF2B5EF4-FFF2-40B4-BE49-F238E27FC236}">
                <a16:creationId xmlns:a16="http://schemas.microsoft.com/office/drawing/2014/main" id="{8FF83FAB-633C-454D-B6FC-BD8E8C1779E4}"/>
              </a:ext>
            </a:extLst>
          </p:cNvPr>
          <p:cNvSpPr/>
          <p:nvPr/>
        </p:nvSpPr>
        <p:spPr>
          <a:xfrm>
            <a:off x="2295283" y="3244710"/>
            <a:ext cx="636272" cy="378720"/>
          </a:xfrm>
          <a:prstGeom prst="ca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NL"/>
          </a:p>
        </p:txBody>
      </p:sp>
      <p:sp>
        <p:nvSpPr>
          <p:cNvPr id="22" name="Cylinder 21">
            <a:extLst>
              <a:ext uri="{FF2B5EF4-FFF2-40B4-BE49-F238E27FC236}">
                <a16:creationId xmlns:a16="http://schemas.microsoft.com/office/drawing/2014/main" id="{0C1A64D5-784E-48FF-B37E-08CD027F7DAA}"/>
              </a:ext>
            </a:extLst>
          </p:cNvPr>
          <p:cNvSpPr/>
          <p:nvPr/>
        </p:nvSpPr>
        <p:spPr>
          <a:xfrm>
            <a:off x="6649411" y="3614282"/>
            <a:ext cx="859308" cy="695017"/>
          </a:xfrm>
          <a:prstGeom prst="ca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L"/>
          </a:p>
        </p:txBody>
      </p:sp>
      <p:pic>
        <p:nvPicPr>
          <p:cNvPr id="24"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B74BA37A-2531-49C2-8C3D-B4E4BEBBA7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9547" y="3321851"/>
            <a:ext cx="615366" cy="37696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D0BE43AA-7117-4C5F-9D23-C3631C3258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6241" y="3030236"/>
            <a:ext cx="615366" cy="37696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Folded Corner 11">
            <a:extLst>
              <a:ext uri="{FF2B5EF4-FFF2-40B4-BE49-F238E27FC236}">
                <a16:creationId xmlns:a16="http://schemas.microsoft.com/office/drawing/2014/main" id="{9DE48431-E489-47C6-B36C-BC94607E56C2}"/>
              </a:ext>
            </a:extLst>
          </p:cNvPr>
          <p:cNvSpPr/>
          <p:nvPr/>
        </p:nvSpPr>
        <p:spPr>
          <a:xfrm>
            <a:off x="2074913" y="3975255"/>
            <a:ext cx="472061" cy="601980"/>
          </a:xfrm>
          <a:prstGeom prst="foldedCorner">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NL"/>
          </a:p>
        </p:txBody>
      </p:sp>
      <p:sp>
        <p:nvSpPr>
          <p:cNvPr id="14" name="TextBox 13">
            <a:extLst>
              <a:ext uri="{FF2B5EF4-FFF2-40B4-BE49-F238E27FC236}">
                <a16:creationId xmlns:a16="http://schemas.microsoft.com/office/drawing/2014/main" id="{7E1BDBD5-48A8-4C57-89D7-C1F99521563B}"/>
              </a:ext>
            </a:extLst>
          </p:cNvPr>
          <p:cNvSpPr txBox="1"/>
          <p:nvPr/>
        </p:nvSpPr>
        <p:spPr>
          <a:xfrm>
            <a:off x="2197159" y="4156557"/>
            <a:ext cx="250068" cy="200055"/>
          </a:xfrm>
          <a:prstGeom prst="rect">
            <a:avLst/>
          </a:prstGeom>
          <a:noFill/>
        </p:spPr>
        <p:txBody>
          <a:bodyPr wrap="none" lIns="0" tIns="0" rIns="0" bIns="0" rtlCol="0">
            <a:spAutoFit/>
          </a:bodyPr>
          <a:lstStyle/>
          <a:p>
            <a:r>
              <a:rPr lang="nl-NL" sz="1300" dirty="0" err="1"/>
              <a:t>csv</a:t>
            </a:r>
            <a:endParaRPr lang="en-NL" sz="1300" dirty="0" err="1"/>
          </a:p>
        </p:txBody>
      </p:sp>
      <p:sp>
        <p:nvSpPr>
          <p:cNvPr id="15" name="Freeform: Shape 14">
            <a:extLst>
              <a:ext uri="{FF2B5EF4-FFF2-40B4-BE49-F238E27FC236}">
                <a16:creationId xmlns:a16="http://schemas.microsoft.com/office/drawing/2014/main" id="{737E33E1-67F9-478D-8F20-681C6B20CC24}"/>
              </a:ext>
            </a:extLst>
          </p:cNvPr>
          <p:cNvSpPr/>
          <p:nvPr/>
        </p:nvSpPr>
        <p:spPr>
          <a:xfrm>
            <a:off x="2129187" y="3691476"/>
            <a:ext cx="166095" cy="348108"/>
          </a:xfrm>
          <a:custGeom>
            <a:avLst/>
            <a:gdLst>
              <a:gd name="connsiteX0" fmla="*/ 0 w 86710"/>
              <a:gd name="connsiteY0" fmla="*/ 0 h 348108"/>
              <a:gd name="connsiteX1" fmla="*/ 31531 w 86710"/>
              <a:gd name="connsiteY1" fmla="*/ 346841 h 348108"/>
              <a:gd name="connsiteX2" fmla="*/ 86710 w 86710"/>
              <a:gd name="connsiteY2" fmla="*/ 94593 h 348108"/>
            </a:gdLst>
            <a:ahLst/>
            <a:cxnLst>
              <a:cxn ang="0">
                <a:pos x="connsiteX0" y="connsiteY0"/>
              </a:cxn>
              <a:cxn ang="0">
                <a:pos x="connsiteX1" y="connsiteY1"/>
              </a:cxn>
              <a:cxn ang="0">
                <a:pos x="connsiteX2" y="connsiteY2"/>
              </a:cxn>
            </a:cxnLst>
            <a:rect l="l" t="t" r="r" b="b"/>
            <a:pathLst>
              <a:path w="86710" h="348108">
                <a:moveTo>
                  <a:pt x="0" y="0"/>
                </a:moveTo>
                <a:cubicBezTo>
                  <a:pt x="8539" y="165538"/>
                  <a:pt x="17079" y="331076"/>
                  <a:pt x="31531" y="346841"/>
                </a:cubicBezTo>
                <a:cubicBezTo>
                  <a:pt x="45983" y="362607"/>
                  <a:pt x="66346" y="228600"/>
                  <a:pt x="86710" y="94593"/>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Arrow: Right 15">
            <a:extLst>
              <a:ext uri="{FF2B5EF4-FFF2-40B4-BE49-F238E27FC236}">
                <a16:creationId xmlns:a16="http://schemas.microsoft.com/office/drawing/2014/main" id="{6F6DF836-CBD9-4FE4-B46D-7E602B7F0A05}"/>
              </a:ext>
            </a:extLst>
          </p:cNvPr>
          <p:cNvSpPr/>
          <p:nvPr/>
        </p:nvSpPr>
        <p:spPr>
          <a:xfrm>
            <a:off x="1202881" y="2737635"/>
            <a:ext cx="445458" cy="441461"/>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 name="Flowchart: Direct Access Storage 2">
            <a:extLst>
              <a:ext uri="{FF2B5EF4-FFF2-40B4-BE49-F238E27FC236}">
                <a16:creationId xmlns:a16="http://schemas.microsoft.com/office/drawing/2014/main" id="{65DA44C1-E39E-E83B-7A4F-F3F4969FF443}"/>
              </a:ext>
            </a:extLst>
          </p:cNvPr>
          <p:cNvSpPr/>
          <p:nvPr/>
        </p:nvSpPr>
        <p:spPr>
          <a:xfrm>
            <a:off x="4549180" y="3623430"/>
            <a:ext cx="433131" cy="216855"/>
          </a:xfrm>
          <a:prstGeom prst="flowChartMagneticDrum">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9" name="Speech Bubble: Rectangle 28">
            <a:extLst>
              <a:ext uri="{FF2B5EF4-FFF2-40B4-BE49-F238E27FC236}">
                <a16:creationId xmlns:a16="http://schemas.microsoft.com/office/drawing/2014/main" id="{F3AC072F-C1A2-9BBD-8AA3-5A00B8DB223A}"/>
              </a:ext>
            </a:extLst>
          </p:cNvPr>
          <p:cNvSpPr/>
          <p:nvPr/>
        </p:nvSpPr>
        <p:spPr>
          <a:xfrm>
            <a:off x="4662720" y="4539077"/>
            <a:ext cx="1874519" cy="263655"/>
          </a:xfrm>
          <a:prstGeom prst="wedgeRectCallout">
            <a:avLst>
              <a:gd name="adj1" fmla="val -38411"/>
              <a:gd name="adj2" fmla="val -346659"/>
            </a:avLst>
          </a:prstGeom>
          <a:gradFill>
            <a:gsLst>
              <a:gs pos="0">
                <a:schemeClr val="accent5">
                  <a:lumMod val="110000"/>
                  <a:satMod val="105000"/>
                  <a:tint val="67000"/>
                  <a:alpha val="47000"/>
                </a:schemeClr>
              </a:gs>
              <a:gs pos="50000">
                <a:schemeClr val="accent5">
                  <a:lumMod val="105000"/>
                  <a:satMod val="103000"/>
                  <a:tint val="73000"/>
                </a:schemeClr>
              </a:gs>
              <a:gs pos="100000">
                <a:schemeClr val="accent5">
                  <a:lumMod val="105000"/>
                  <a:satMod val="109000"/>
                  <a:tint val="81000"/>
                </a:schemeClr>
              </a:gs>
            </a:gsLst>
          </a:gra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lumMod val="75000"/>
                    <a:lumOff val="25000"/>
                  </a:schemeClr>
                </a:solidFill>
              </a:rPr>
              <a:t>connection-mandates-topic</a:t>
            </a:r>
            <a:endParaRPr lang="en-NL" sz="1050" dirty="0">
              <a:solidFill>
                <a:schemeClr val="tx1">
                  <a:lumMod val="75000"/>
                  <a:lumOff val="25000"/>
                </a:schemeClr>
              </a:solidFill>
            </a:endParaRPr>
          </a:p>
        </p:txBody>
      </p:sp>
      <p:pic>
        <p:nvPicPr>
          <p:cNvPr id="30" name="Graphic 29">
            <a:extLst>
              <a:ext uri="{FF2B5EF4-FFF2-40B4-BE49-F238E27FC236}">
                <a16:creationId xmlns:a16="http://schemas.microsoft.com/office/drawing/2014/main" id="{C44A8504-AE23-8E20-DDAA-E8C52B7C939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856332" y="2590363"/>
            <a:ext cx="632550" cy="737975"/>
          </a:xfrm>
          <a:prstGeom prst="rect">
            <a:avLst/>
          </a:prstGeom>
          <a:effectLst>
            <a:outerShdw blurRad="50800" dist="25400" dir="13500000" algn="br" rotWithShape="0">
              <a:prstClr val="black">
                <a:alpha val="40000"/>
              </a:prstClr>
            </a:outerShdw>
          </a:effectLst>
        </p:spPr>
      </p:pic>
      <p:sp>
        <p:nvSpPr>
          <p:cNvPr id="31" name="Rectangle 30">
            <a:extLst>
              <a:ext uri="{FF2B5EF4-FFF2-40B4-BE49-F238E27FC236}">
                <a16:creationId xmlns:a16="http://schemas.microsoft.com/office/drawing/2014/main" id="{7BEF2BA4-95C2-812A-57A3-FC1BF39E7EE1}"/>
              </a:ext>
            </a:extLst>
          </p:cNvPr>
          <p:cNvSpPr/>
          <p:nvPr/>
        </p:nvSpPr>
        <p:spPr>
          <a:xfrm>
            <a:off x="5771480" y="1199720"/>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cxnSp>
        <p:nvCxnSpPr>
          <p:cNvPr id="32" name="Connector: Elbow 31">
            <a:extLst>
              <a:ext uri="{FF2B5EF4-FFF2-40B4-BE49-F238E27FC236}">
                <a16:creationId xmlns:a16="http://schemas.microsoft.com/office/drawing/2014/main" id="{454D0EAE-A172-FD70-AE6E-395D97893C9F}"/>
              </a:ext>
            </a:extLst>
          </p:cNvPr>
          <p:cNvCxnSpPr>
            <a:cxnSpLocks/>
            <a:stCxn id="38" idx="0"/>
            <a:endCxn id="33" idx="2"/>
          </p:cNvCxnSpPr>
          <p:nvPr/>
        </p:nvCxnSpPr>
        <p:spPr>
          <a:xfrm rot="16200000" flipV="1">
            <a:off x="5701592" y="2027903"/>
            <a:ext cx="622990" cy="50402"/>
          </a:xfrm>
          <a:prstGeom prst="bentConnector3">
            <a:avLst>
              <a:gd name="adj1" fmla="val 50000"/>
            </a:avLst>
          </a:prstGeom>
          <a:ln>
            <a:prstDash val="dash"/>
            <a:tailEnd type="triangle"/>
          </a:ln>
        </p:spPr>
        <p:style>
          <a:lnRef idx="1">
            <a:schemeClr val="dk1"/>
          </a:lnRef>
          <a:fillRef idx="0">
            <a:schemeClr val="dk1"/>
          </a:fillRef>
          <a:effectRef idx="0">
            <a:schemeClr val="dk1"/>
          </a:effectRef>
          <a:fontRef idx="minor">
            <a:schemeClr val="tx1"/>
          </a:fontRef>
        </p:style>
      </p:cxnSp>
      <p:pic>
        <p:nvPicPr>
          <p:cNvPr id="33" name="Picture 32" descr="Image result for logo kafka">
            <a:extLst>
              <a:ext uri="{FF2B5EF4-FFF2-40B4-BE49-F238E27FC236}">
                <a16:creationId xmlns:a16="http://schemas.microsoft.com/office/drawing/2014/main" id="{B6CF06F4-62B8-0B27-E13B-0CF85DB94BFA}"/>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63182"/>
          <a:stretch/>
        </p:blipFill>
        <p:spPr bwMode="auto">
          <a:xfrm>
            <a:off x="5786831" y="1167528"/>
            <a:ext cx="402110" cy="574081"/>
          </a:xfrm>
          <a:prstGeom prst="rect">
            <a:avLst/>
          </a:prstGeom>
          <a:noFill/>
          <a:extLst>
            <a:ext uri="{909E8E84-426E-40DD-AFC4-6F175D3DCCD1}">
              <a14:hiddenFill xmlns:a14="http://schemas.microsoft.com/office/drawing/2010/main">
                <a:solidFill>
                  <a:srgbClr val="FFFFFF"/>
                </a:solidFill>
              </a14:hiddenFill>
            </a:ext>
          </a:extLst>
        </p:spPr>
      </p:pic>
      <p:pic>
        <p:nvPicPr>
          <p:cNvPr id="38" name="Graphic 37">
            <a:extLst>
              <a:ext uri="{FF2B5EF4-FFF2-40B4-BE49-F238E27FC236}">
                <a16:creationId xmlns:a16="http://schemas.microsoft.com/office/drawing/2014/main" id="{F2043E9A-BB68-BDD1-E8BE-3DE1EB4C3B4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722013" y="2364599"/>
            <a:ext cx="632550" cy="737975"/>
          </a:xfrm>
          <a:prstGeom prst="rect">
            <a:avLst/>
          </a:prstGeom>
          <a:effectLst>
            <a:outerShdw blurRad="50800" dist="25400" dir="13500000" algn="br" rotWithShape="0">
              <a:prstClr val="black">
                <a:alpha val="40000"/>
              </a:prstClr>
            </a:outerShdw>
          </a:effectLst>
        </p:spPr>
      </p:pic>
      <p:pic>
        <p:nvPicPr>
          <p:cNvPr id="40" name="Picture 2" descr="MySQL - Logos Download">
            <a:extLst>
              <a:ext uri="{FF2B5EF4-FFF2-40B4-BE49-F238E27FC236}">
                <a16:creationId xmlns:a16="http://schemas.microsoft.com/office/drawing/2014/main" id="{CFFCA093-C9DE-5517-FD59-0143D18F9716}"/>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74711" y="3852999"/>
            <a:ext cx="608708" cy="359303"/>
          </a:xfrm>
          <a:prstGeom prst="rect">
            <a:avLst/>
          </a:prstGeom>
          <a:noFill/>
          <a:extLst>
            <a:ext uri="{909E8E84-426E-40DD-AFC4-6F175D3DCCD1}">
              <a14:hiddenFill xmlns:a14="http://schemas.microsoft.com/office/drawing/2010/main">
                <a:solidFill>
                  <a:srgbClr val="FFFFFF"/>
                </a:solidFill>
              </a14:hiddenFill>
            </a:ext>
          </a:extLst>
        </p:spPr>
      </p:pic>
      <p:cxnSp>
        <p:nvCxnSpPr>
          <p:cNvPr id="42" name="Connector: Elbow 41">
            <a:extLst>
              <a:ext uri="{FF2B5EF4-FFF2-40B4-BE49-F238E27FC236}">
                <a16:creationId xmlns:a16="http://schemas.microsoft.com/office/drawing/2014/main" id="{76E3C27E-1487-2FEE-9DAA-9E3187DD56AE}"/>
              </a:ext>
            </a:extLst>
          </p:cNvPr>
          <p:cNvCxnSpPr>
            <a:endCxn id="22" idx="2"/>
          </p:cNvCxnSpPr>
          <p:nvPr/>
        </p:nvCxnSpPr>
        <p:spPr>
          <a:xfrm rot="16200000" flipH="1">
            <a:off x="5820148" y="3132527"/>
            <a:ext cx="931555" cy="726971"/>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sp>
        <p:nvSpPr>
          <p:cNvPr id="45" name="Rectangle 44">
            <a:extLst>
              <a:ext uri="{FF2B5EF4-FFF2-40B4-BE49-F238E27FC236}">
                <a16:creationId xmlns:a16="http://schemas.microsoft.com/office/drawing/2014/main" id="{A02D1693-8DD0-7BA5-9579-C31E5E56C5C2}"/>
              </a:ext>
            </a:extLst>
          </p:cNvPr>
          <p:cNvSpPr/>
          <p:nvPr/>
        </p:nvSpPr>
        <p:spPr>
          <a:xfrm>
            <a:off x="2903367" y="1420786"/>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cxnSp>
        <p:nvCxnSpPr>
          <p:cNvPr id="46" name="Connector: Elbow 45">
            <a:extLst>
              <a:ext uri="{FF2B5EF4-FFF2-40B4-BE49-F238E27FC236}">
                <a16:creationId xmlns:a16="http://schemas.microsoft.com/office/drawing/2014/main" id="{F1389780-A79C-479B-4675-BCF2296CE977}"/>
              </a:ext>
            </a:extLst>
          </p:cNvPr>
          <p:cNvCxnSpPr>
            <a:cxnSpLocks/>
            <a:endCxn id="47" idx="2"/>
          </p:cNvCxnSpPr>
          <p:nvPr/>
        </p:nvCxnSpPr>
        <p:spPr>
          <a:xfrm rot="16200000" flipV="1">
            <a:off x="2833479" y="2248969"/>
            <a:ext cx="622990" cy="50402"/>
          </a:xfrm>
          <a:prstGeom prst="bentConnector3">
            <a:avLst>
              <a:gd name="adj1" fmla="val 50000"/>
            </a:avLst>
          </a:prstGeom>
          <a:ln>
            <a:prstDash val="dash"/>
            <a:tailEnd type="triangle"/>
          </a:ln>
        </p:spPr>
        <p:style>
          <a:lnRef idx="1">
            <a:schemeClr val="dk1"/>
          </a:lnRef>
          <a:fillRef idx="0">
            <a:schemeClr val="dk1"/>
          </a:fillRef>
          <a:effectRef idx="0">
            <a:schemeClr val="dk1"/>
          </a:effectRef>
          <a:fontRef idx="minor">
            <a:schemeClr val="tx1"/>
          </a:fontRef>
        </p:style>
      </p:cxnSp>
      <p:pic>
        <p:nvPicPr>
          <p:cNvPr id="47" name="Picture 46" descr="Image result for logo kafka">
            <a:extLst>
              <a:ext uri="{FF2B5EF4-FFF2-40B4-BE49-F238E27FC236}">
                <a16:creationId xmlns:a16="http://schemas.microsoft.com/office/drawing/2014/main" id="{7AA6E152-7626-983A-E35A-579043F7A25E}"/>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63182"/>
          <a:stretch/>
        </p:blipFill>
        <p:spPr bwMode="auto">
          <a:xfrm>
            <a:off x="2918718" y="1388594"/>
            <a:ext cx="402110" cy="574081"/>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666366A0-25F5-DAC3-49E0-D8BD43660F9B}"/>
              </a:ext>
            </a:extLst>
          </p:cNvPr>
          <p:cNvSpPr txBox="1"/>
          <p:nvPr/>
        </p:nvSpPr>
        <p:spPr>
          <a:xfrm rot="19045846">
            <a:off x="5823748" y="943749"/>
            <a:ext cx="3334246" cy="415498"/>
          </a:xfrm>
          <a:prstGeom prst="rect">
            <a:avLst/>
          </a:prstGeom>
          <a:solidFill>
            <a:schemeClr val="bg2">
              <a:lumMod val="20000"/>
              <a:lumOff val="80000"/>
            </a:schemeClr>
          </a:solidFill>
        </p:spPr>
        <p:txBody>
          <a:bodyPr wrap="none" lIns="0" tIns="0" rIns="0" bIns="0" rtlCol="0">
            <a:spAutoFit/>
          </a:bodyPr>
          <a:lstStyle/>
          <a:p>
            <a:r>
              <a:rPr lang="nl-NL" sz="900" b="0" dirty="0" err="1">
                <a:solidFill>
                  <a:srgbClr val="000000"/>
                </a:solidFill>
                <a:effectLst/>
                <a:latin typeface="Consolas" panose="020B0609020204030204" pitchFamily="49" charset="0"/>
              </a:rPr>
              <a:t>dapr</a:t>
            </a:r>
            <a:r>
              <a:rPr lang="nl-NL" sz="900" b="0" dirty="0">
                <a:solidFill>
                  <a:srgbClr val="000000"/>
                </a:solidFill>
                <a:effectLst/>
                <a:latin typeface="Consolas" panose="020B0609020204030204" pitchFamily="49" charset="0"/>
              </a:rPr>
              <a:t> run --app-</a:t>
            </a:r>
            <a:r>
              <a:rPr lang="nl-NL" sz="900" b="0" dirty="0" err="1">
                <a:solidFill>
                  <a:srgbClr val="000000"/>
                </a:solidFill>
                <a:effectLst/>
                <a:latin typeface="Consolas" panose="020B0609020204030204" pitchFamily="49" charset="0"/>
              </a:rPr>
              <a:t>id</a:t>
            </a:r>
            <a:r>
              <a:rPr lang="nl-NL" sz="900" b="0" dirty="0">
                <a:solidFill>
                  <a:srgbClr val="000000"/>
                </a:solidFill>
                <a:effectLst/>
                <a:latin typeface="Consolas" panose="020B0609020204030204" pitchFamily="49" charset="0"/>
              </a:rPr>
              <a:t> </a:t>
            </a:r>
            <a:r>
              <a:rPr lang="nl-NL" sz="900" b="0" dirty="0" err="1">
                <a:solidFill>
                  <a:srgbClr val="000000"/>
                </a:solidFill>
                <a:effectLst/>
                <a:latin typeface="Consolas" panose="020B0609020204030204" pitchFamily="49" charset="0"/>
              </a:rPr>
              <a:t>iot</a:t>
            </a:r>
            <a:r>
              <a:rPr lang="nl-NL" sz="900" b="0" dirty="0">
                <a:solidFill>
                  <a:srgbClr val="000000"/>
                </a:solidFill>
                <a:effectLst/>
                <a:latin typeface="Consolas" panose="020B0609020204030204" pitchFamily="49" charset="0"/>
              </a:rPr>
              <a:t>-platform --app-port $APP_PORT </a:t>
            </a:r>
            <a:br>
              <a:rPr lang="nl-NL" sz="900" b="0" dirty="0">
                <a:solidFill>
                  <a:srgbClr val="000000"/>
                </a:solidFill>
                <a:effectLst/>
                <a:latin typeface="Consolas" panose="020B0609020204030204" pitchFamily="49" charset="0"/>
              </a:rPr>
            </a:br>
            <a:r>
              <a:rPr lang="nl-NL" sz="900" b="0" dirty="0">
                <a:solidFill>
                  <a:srgbClr val="000000"/>
                </a:solidFill>
                <a:effectLst/>
                <a:latin typeface="Consolas" panose="020B0609020204030204" pitchFamily="49" charset="0"/>
              </a:rPr>
              <a:t>--</a:t>
            </a:r>
            <a:r>
              <a:rPr lang="nl-NL" sz="900" b="0" dirty="0" err="1">
                <a:solidFill>
                  <a:srgbClr val="000000"/>
                </a:solidFill>
                <a:effectLst/>
                <a:latin typeface="Consolas" panose="020B0609020204030204" pitchFamily="49" charset="0"/>
              </a:rPr>
              <a:t>dapr</a:t>
            </a:r>
            <a:r>
              <a:rPr lang="nl-NL" sz="900" b="0" dirty="0">
                <a:solidFill>
                  <a:srgbClr val="000000"/>
                </a:solidFill>
                <a:effectLst/>
                <a:latin typeface="Consolas" panose="020B0609020204030204" pitchFamily="49" charset="0"/>
              </a:rPr>
              <a:t>-http-port $DAPR_HTTP_PORT </a:t>
            </a:r>
          </a:p>
          <a:p>
            <a:r>
              <a:rPr lang="nl-NL" sz="900" b="0" dirty="0">
                <a:solidFill>
                  <a:srgbClr val="000000"/>
                </a:solidFill>
                <a:effectLst/>
                <a:latin typeface="Consolas" panose="020B0609020204030204" pitchFamily="49" charset="0"/>
              </a:rPr>
              <a:t>--components-</a:t>
            </a:r>
            <a:r>
              <a:rPr lang="nl-NL" sz="900" b="0" dirty="0" err="1">
                <a:solidFill>
                  <a:srgbClr val="000000"/>
                </a:solidFill>
                <a:effectLst/>
                <a:latin typeface="Consolas" panose="020B0609020204030204" pitchFamily="49" charset="0"/>
              </a:rPr>
              <a:t>path</a:t>
            </a:r>
            <a:r>
              <a:rPr lang="nl-NL" sz="900" b="0" dirty="0">
                <a:solidFill>
                  <a:srgbClr val="000000"/>
                </a:solidFill>
                <a:effectLst/>
                <a:latin typeface="Consolas" panose="020B0609020204030204" pitchFamily="49" charset="0"/>
              </a:rPr>
              <a:t> </a:t>
            </a:r>
            <a:r>
              <a:rPr lang="nl-NL" sz="900" b="0" dirty="0" err="1">
                <a:solidFill>
                  <a:srgbClr val="000000"/>
                </a:solidFill>
                <a:effectLst/>
                <a:latin typeface="Consolas" panose="020B0609020204030204" pitchFamily="49" charset="0"/>
              </a:rPr>
              <a:t>dapr-components</a:t>
            </a:r>
            <a:r>
              <a:rPr lang="nl-NL" sz="900" b="0" dirty="0">
                <a:solidFill>
                  <a:srgbClr val="000000"/>
                </a:solidFill>
                <a:effectLst/>
                <a:latin typeface="Consolas" panose="020B0609020204030204" pitchFamily="49" charset="0"/>
              </a:rPr>
              <a:t> node app.js</a:t>
            </a:r>
          </a:p>
        </p:txBody>
      </p:sp>
      <p:sp>
        <p:nvSpPr>
          <p:cNvPr id="49" name="TextBox 48">
            <a:extLst>
              <a:ext uri="{FF2B5EF4-FFF2-40B4-BE49-F238E27FC236}">
                <a16:creationId xmlns:a16="http://schemas.microsoft.com/office/drawing/2014/main" id="{980F26E2-4636-44A4-4E6A-590A83E4A4EF}"/>
              </a:ext>
            </a:extLst>
          </p:cNvPr>
          <p:cNvSpPr txBox="1"/>
          <p:nvPr/>
        </p:nvSpPr>
        <p:spPr>
          <a:xfrm rot="19045846">
            <a:off x="631592" y="1171310"/>
            <a:ext cx="3452418" cy="497751"/>
          </a:xfrm>
          <a:prstGeom prst="rect">
            <a:avLst/>
          </a:prstGeom>
          <a:solidFill>
            <a:schemeClr val="bg2">
              <a:lumMod val="20000"/>
              <a:lumOff val="80000"/>
            </a:schemeClr>
          </a:solidFill>
        </p:spPr>
        <p:txBody>
          <a:bodyPr wrap="square" lIns="0" tIns="0" rIns="0" bIns="0" rtlCol="0">
            <a:spAutoFit/>
          </a:bodyPr>
          <a:lstStyle/>
          <a:p>
            <a:r>
              <a:rPr lang="en-US" sz="1050" b="0" dirty="0" err="1">
                <a:solidFill>
                  <a:srgbClr val="000000"/>
                </a:solidFill>
                <a:effectLst/>
                <a:latin typeface="Consolas" panose="020B0609020204030204" pitchFamily="49" charset="0"/>
              </a:rPr>
              <a:t>dapr</a:t>
            </a:r>
            <a:r>
              <a:rPr lang="en-US" sz="1050" b="0" dirty="0">
                <a:solidFill>
                  <a:srgbClr val="000000"/>
                </a:solidFill>
                <a:effectLst/>
                <a:latin typeface="Consolas" panose="020B0609020204030204" pitchFamily="49" charset="0"/>
              </a:rPr>
              <a:t> run --app-id </a:t>
            </a:r>
            <a:r>
              <a:rPr lang="en-US" sz="1050" b="0" dirty="0" err="1">
                <a:solidFill>
                  <a:srgbClr val="000000"/>
                </a:solidFill>
                <a:effectLst/>
                <a:latin typeface="Consolas" panose="020B0609020204030204" pitchFamily="49" charset="0"/>
              </a:rPr>
              <a:t>crm</a:t>
            </a:r>
            <a:r>
              <a:rPr lang="en-US" sz="1050" b="0" dirty="0">
                <a:solidFill>
                  <a:srgbClr val="000000"/>
                </a:solidFill>
                <a:effectLst/>
                <a:latin typeface="Consolas" panose="020B0609020204030204" pitchFamily="49" charset="0"/>
              </a:rPr>
              <a:t> --app-port $APP_PORT --</a:t>
            </a:r>
            <a:r>
              <a:rPr lang="en-US" sz="1050" b="0" dirty="0" err="1">
                <a:solidFill>
                  <a:srgbClr val="000000"/>
                </a:solidFill>
                <a:effectLst/>
                <a:latin typeface="Consolas" panose="020B0609020204030204" pitchFamily="49" charset="0"/>
              </a:rPr>
              <a:t>dapr</a:t>
            </a:r>
            <a:r>
              <a:rPr lang="en-US" sz="1050" b="0" dirty="0">
                <a:solidFill>
                  <a:srgbClr val="000000"/>
                </a:solidFill>
                <a:effectLst/>
                <a:latin typeface="Consolas" panose="020B0609020204030204" pitchFamily="49" charset="0"/>
              </a:rPr>
              <a:t>-http-port $DAPR_HTTP_PORT  --components-path </a:t>
            </a:r>
            <a:r>
              <a:rPr lang="en-US" sz="1050" b="0" dirty="0" err="1">
                <a:solidFill>
                  <a:srgbClr val="000000"/>
                </a:solidFill>
                <a:effectLst/>
                <a:latin typeface="Consolas" panose="020B0609020204030204" pitchFamily="49" charset="0"/>
              </a:rPr>
              <a:t>dapr</a:t>
            </a:r>
            <a:r>
              <a:rPr lang="en-US" sz="1050" b="0" dirty="0">
                <a:solidFill>
                  <a:srgbClr val="000000"/>
                </a:solidFill>
                <a:effectLst/>
                <a:latin typeface="Consolas" panose="020B0609020204030204" pitchFamily="49" charset="0"/>
              </a:rPr>
              <a:t>-components node app.js</a:t>
            </a:r>
          </a:p>
        </p:txBody>
      </p:sp>
      <p:sp>
        <p:nvSpPr>
          <p:cNvPr id="50" name="Arrow: Right 49">
            <a:extLst>
              <a:ext uri="{FF2B5EF4-FFF2-40B4-BE49-F238E27FC236}">
                <a16:creationId xmlns:a16="http://schemas.microsoft.com/office/drawing/2014/main" id="{5E49F8B8-490D-9ECC-BED0-6AF03D2FD505}"/>
              </a:ext>
            </a:extLst>
          </p:cNvPr>
          <p:cNvSpPr/>
          <p:nvPr/>
        </p:nvSpPr>
        <p:spPr>
          <a:xfrm rot="10567026">
            <a:off x="7468992" y="2640519"/>
            <a:ext cx="345676" cy="441461"/>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1" name="TextBox 50">
            <a:extLst>
              <a:ext uri="{FF2B5EF4-FFF2-40B4-BE49-F238E27FC236}">
                <a16:creationId xmlns:a16="http://schemas.microsoft.com/office/drawing/2014/main" id="{AD67DD06-49C2-7B30-FEAA-48F1AA4E600B}"/>
              </a:ext>
            </a:extLst>
          </p:cNvPr>
          <p:cNvSpPr txBox="1"/>
          <p:nvPr/>
        </p:nvSpPr>
        <p:spPr>
          <a:xfrm rot="836723">
            <a:off x="-2003751" y="2470789"/>
            <a:ext cx="3356376" cy="692497"/>
          </a:xfrm>
          <a:prstGeom prst="rect">
            <a:avLst/>
          </a:prstGeom>
          <a:solidFill>
            <a:schemeClr val="accent1">
              <a:lumMod val="20000"/>
              <a:lumOff val="80000"/>
            </a:schemeClr>
          </a:solidFill>
        </p:spPr>
        <p:txBody>
          <a:bodyPr wrap="square" lIns="0" tIns="0" rIns="0" bIns="0" rtlCol="0">
            <a:spAutoFit/>
          </a:bodyPr>
          <a:lstStyle/>
          <a:p>
            <a:r>
              <a:rPr lang="en-US" sz="900" b="0" dirty="0">
                <a:solidFill>
                  <a:srgbClr val="000000"/>
                </a:solidFill>
                <a:effectLst/>
                <a:latin typeface="Consolas" panose="020B0609020204030204" pitchFamily="49" charset="0"/>
              </a:rPr>
              <a:t>curl POST http://localhost:$APP_PORT/customers -H "Content-Type: application/</a:t>
            </a:r>
            <a:r>
              <a:rPr lang="en-US" sz="900" b="0" dirty="0" err="1">
                <a:solidFill>
                  <a:srgbClr val="000000"/>
                </a:solidFill>
                <a:effectLst/>
                <a:latin typeface="Consolas" panose="020B0609020204030204" pitchFamily="49" charset="0"/>
              </a:rPr>
              <a:t>json</a:t>
            </a:r>
            <a:r>
              <a:rPr lang="en-US" sz="900" b="0" dirty="0">
                <a:solidFill>
                  <a:srgbClr val="000000"/>
                </a:solidFill>
                <a:effectLst/>
                <a:latin typeface="Consolas" panose="020B0609020204030204" pitchFamily="49" charset="0"/>
              </a:rPr>
              <a:t>" -d '{    </a:t>
            </a:r>
            <a:br>
              <a:rPr lang="en-US" sz="900" b="0" dirty="0">
                <a:solidFill>
                  <a:srgbClr val="000000"/>
                </a:solidFill>
                <a:effectLst/>
                <a:latin typeface="Consolas" panose="020B0609020204030204" pitchFamily="49" charset="0"/>
              </a:rPr>
            </a:br>
            <a:r>
              <a:rPr lang="en-US" sz="900" b="0" dirty="0">
                <a:solidFill>
                  <a:srgbClr val="000000"/>
                </a:solidFill>
                <a:effectLst/>
                <a:latin typeface="Consolas" panose="020B0609020204030204" pitchFamily="49" charset="0"/>
              </a:rPr>
              <a:t>"</a:t>
            </a:r>
            <a:r>
              <a:rPr lang="en-US" sz="900" b="0" dirty="0" err="1">
                <a:solidFill>
                  <a:srgbClr val="000000"/>
                </a:solidFill>
                <a:effectLst/>
                <a:latin typeface="Consolas" panose="020B0609020204030204" pitchFamily="49" charset="0"/>
              </a:rPr>
              <a:t>firstName</a:t>
            </a:r>
            <a:r>
              <a:rPr lang="en-US" sz="900" b="0" dirty="0">
                <a:solidFill>
                  <a:srgbClr val="000000"/>
                </a:solidFill>
                <a:effectLst/>
                <a:latin typeface="Consolas" panose="020B0609020204030204" pitchFamily="49" charset="0"/>
              </a:rPr>
              <a:t>": "Molly","</a:t>
            </a:r>
            <a:r>
              <a:rPr lang="en-US" sz="900" b="0" dirty="0" err="1">
                <a:solidFill>
                  <a:srgbClr val="000000"/>
                </a:solidFill>
                <a:effectLst/>
                <a:latin typeface="Consolas" panose="020B0609020204030204" pitchFamily="49" charset="0"/>
              </a:rPr>
              <a:t>lastName</a:t>
            </a:r>
            <a:r>
              <a:rPr lang="en-US" sz="900" b="0" dirty="0">
                <a:solidFill>
                  <a:srgbClr val="000000"/>
                </a:solidFill>
                <a:effectLst/>
                <a:latin typeface="Consolas" panose="020B0609020204030204" pitchFamily="49" charset="0"/>
              </a:rPr>
              <a:t>": "Peterson", "city": "</a:t>
            </a:r>
            <a:r>
              <a:rPr lang="en-US" sz="900" b="0" dirty="0" err="1">
                <a:solidFill>
                  <a:srgbClr val="000000"/>
                </a:solidFill>
                <a:effectLst/>
                <a:latin typeface="Consolas" panose="020B0609020204030204" pitchFamily="49" charset="0"/>
              </a:rPr>
              <a:t>Zeewolde</a:t>
            </a:r>
            <a:r>
              <a:rPr lang="en-US" sz="900" b="0" dirty="0">
                <a:solidFill>
                  <a:srgbClr val="000000"/>
                </a:solidFill>
                <a:effectLst/>
                <a:latin typeface="Consolas" panose="020B0609020204030204" pitchFamily="49" charset="0"/>
              </a:rPr>
              <a:t>", "</a:t>
            </a:r>
            <a:r>
              <a:rPr lang="en-US" sz="900" b="0" dirty="0" err="1">
                <a:solidFill>
                  <a:srgbClr val="000000"/>
                </a:solidFill>
                <a:effectLst/>
                <a:latin typeface="Consolas" panose="020B0609020204030204" pitchFamily="49" charset="0"/>
              </a:rPr>
              <a:t>connectionId</a:t>
            </a:r>
            <a:r>
              <a:rPr lang="en-US" sz="900" b="0" dirty="0">
                <a:solidFill>
                  <a:srgbClr val="000000"/>
                </a:solidFill>
                <a:effectLst/>
                <a:latin typeface="Consolas" panose="020B0609020204030204" pitchFamily="49" charset="0"/>
              </a:rPr>
              <a:t>": "928", "</a:t>
            </a:r>
            <a:r>
              <a:rPr lang="en-US" sz="900" b="0" dirty="0" err="1">
                <a:solidFill>
                  <a:srgbClr val="000000"/>
                </a:solidFill>
                <a:effectLst/>
                <a:latin typeface="Consolas" panose="020B0609020204030204" pitchFamily="49" charset="0"/>
              </a:rPr>
              <a:t>connectionMandate</a:t>
            </a:r>
            <a:r>
              <a:rPr lang="en-US" sz="900" b="0" dirty="0">
                <a:solidFill>
                  <a:srgbClr val="000000"/>
                </a:solidFill>
                <a:effectLst/>
                <a:latin typeface="Consolas" panose="020B0609020204030204" pitchFamily="49" charset="0"/>
              </a:rPr>
              <a:t>": "0"}'</a:t>
            </a:r>
          </a:p>
        </p:txBody>
      </p:sp>
      <p:sp>
        <p:nvSpPr>
          <p:cNvPr id="52" name="TextBox 51">
            <a:extLst>
              <a:ext uri="{FF2B5EF4-FFF2-40B4-BE49-F238E27FC236}">
                <a16:creationId xmlns:a16="http://schemas.microsoft.com/office/drawing/2014/main" id="{259668FE-9C0A-B237-2395-A189D88E1B91}"/>
              </a:ext>
            </a:extLst>
          </p:cNvPr>
          <p:cNvSpPr txBox="1"/>
          <p:nvPr/>
        </p:nvSpPr>
        <p:spPr>
          <a:xfrm rot="20184136">
            <a:off x="7557439" y="2280008"/>
            <a:ext cx="2484542" cy="323165"/>
          </a:xfrm>
          <a:prstGeom prst="rect">
            <a:avLst/>
          </a:prstGeom>
          <a:solidFill>
            <a:schemeClr val="accent1">
              <a:lumMod val="20000"/>
              <a:lumOff val="80000"/>
            </a:schemeClr>
          </a:solidFill>
        </p:spPr>
        <p:txBody>
          <a:bodyPr wrap="square" lIns="0" tIns="0" rIns="0" bIns="0" rtlCol="0">
            <a:spAutoFit/>
          </a:bodyPr>
          <a:lstStyle/>
          <a:p>
            <a:r>
              <a:rPr lang="en-US" sz="1050" b="0" dirty="0">
                <a:solidFill>
                  <a:srgbClr val="000000"/>
                </a:solidFill>
                <a:effectLst/>
                <a:latin typeface="Consolas" panose="020B0609020204030204" pitchFamily="49" charset="0"/>
              </a:rPr>
              <a:t>curl  http://localhost:$APP_PORT</a:t>
            </a:r>
            <a:br>
              <a:rPr lang="en-US" sz="1050" b="0" dirty="0">
                <a:solidFill>
                  <a:srgbClr val="000000"/>
                </a:solidFill>
                <a:effectLst/>
                <a:latin typeface="Consolas" panose="020B0609020204030204" pitchFamily="49" charset="0"/>
              </a:rPr>
            </a:br>
            <a:r>
              <a:rPr lang="en-US" sz="1050" b="0" dirty="0">
                <a:solidFill>
                  <a:srgbClr val="000000"/>
                </a:solidFill>
                <a:effectLst/>
                <a:latin typeface="Consolas" panose="020B0609020204030204" pitchFamily="49" charset="0"/>
              </a:rPr>
              <a:t>?connectionId=7733</a:t>
            </a:r>
          </a:p>
        </p:txBody>
      </p:sp>
    </p:spTree>
    <p:extLst>
      <p:ext uri="{BB962C8B-B14F-4D97-AF65-F5344CB8AC3E}">
        <p14:creationId xmlns:p14="http://schemas.microsoft.com/office/powerpoint/2010/main" val="2220283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1" grpId="0" animBg="1"/>
      <p:bldP spid="18" grpId="0" animBg="1"/>
      <p:bldP spid="22" grpId="0" animBg="1"/>
      <p:bldP spid="12" grpId="0" animBg="1"/>
      <p:bldP spid="14" grpId="0"/>
      <p:bldP spid="15" grpId="0" animBg="1"/>
      <p:bldP spid="16" grpId="0" animBg="1"/>
      <p:bldP spid="29" grpId="0" animBg="1"/>
      <p:bldP spid="50"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5D56DB-CB17-4EAD-985E-D4CF9816B2D0}"/>
              </a:ext>
            </a:extLst>
          </p:cNvPr>
          <p:cNvSpPr>
            <a:spLocks noGrp="1"/>
          </p:cNvSpPr>
          <p:nvPr>
            <p:ph type="title"/>
          </p:nvPr>
        </p:nvSpPr>
        <p:spPr/>
        <p:txBody>
          <a:bodyPr/>
          <a:lstStyle/>
          <a:p>
            <a:r>
              <a:rPr lang="en-US" dirty="0"/>
              <a:t>Hands On Lab 1 – Exploring </a:t>
            </a:r>
            <a:r>
              <a:rPr lang="en-US" dirty="0" err="1"/>
              <a:t>Dapr</a:t>
            </a:r>
            <a:endParaRPr lang="en-US" dirty="0"/>
          </a:p>
        </p:txBody>
      </p:sp>
      <p:sp>
        <p:nvSpPr>
          <p:cNvPr id="3" name="Content Placeholder 2">
            <a:extLst>
              <a:ext uri="{FF2B5EF4-FFF2-40B4-BE49-F238E27FC236}">
                <a16:creationId xmlns:a16="http://schemas.microsoft.com/office/drawing/2014/main" id="{3344C432-4885-4300-A216-781C4A075159}"/>
              </a:ext>
            </a:extLst>
          </p:cNvPr>
          <p:cNvSpPr>
            <a:spLocks noGrp="1"/>
          </p:cNvSpPr>
          <p:nvPr>
            <p:ph idx="1"/>
          </p:nvPr>
        </p:nvSpPr>
        <p:spPr/>
        <p:txBody>
          <a:bodyPr/>
          <a:lstStyle/>
          <a:p>
            <a:pPr marL="0" indent="0">
              <a:buNone/>
            </a:pPr>
            <a:r>
              <a:rPr lang="en-US" dirty="0"/>
              <a:t>In a </a:t>
            </a:r>
            <a:r>
              <a:rPr lang="en-US" dirty="0" err="1"/>
              <a:t>Gitpod</a:t>
            </a:r>
            <a:r>
              <a:rPr lang="en-US" dirty="0"/>
              <a:t> workspace</a:t>
            </a:r>
          </a:p>
          <a:p>
            <a:r>
              <a:rPr lang="en-US" sz="1200" dirty="0"/>
              <a:t>Ubuntu with Docker</a:t>
            </a:r>
          </a:p>
          <a:p>
            <a:r>
              <a:rPr lang="en-US" sz="1200" dirty="0" err="1"/>
              <a:t>Dapr</a:t>
            </a:r>
            <a:r>
              <a:rPr lang="en-US" sz="1200" dirty="0"/>
              <a:t> already installed</a:t>
            </a:r>
          </a:p>
          <a:p>
            <a:pPr lvl="1"/>
            <a:r>
              <a:rPr lang="en-US" sz="1200" dirty="0"/>
              <a:t>with out of the box state management and pub/sub based on Redis </a:t>
            </a:r>
            <a:br>
              <a:rPr lang="en-US" sz="1200" dirty="0"/>
            </a:br>
            <a:r>
              <a:rPr lang="en-US" sz="1200" dirty="0"/>
              <a:t>and telemetry observation with </a:t>
            </a:r>
            <a:r>
              <a:rPr lang="en-US" sz="1200" dirty="0" err="1"/>
              <a:t>Zipkin</a:t>
            </a:r>
            <a:br>
              <a:rPr lang="en-US" dirty="0"/>
            </a:br>
            <a:br>
              <a:rPr lang="en-US" dirty="0"/>
            </a:br>
            <a:endParaRPr lang="en-US" dirty="0"/>
          </a:p>
          <a:p>
            <a:r>
              <a:rPr lang="en-US" dirty="0"/>
              <a:t>Run </a:t>
            </a:r>
            <a:r>
              <a:rPr lang="en-US" dirty="0" err="1"/>
              <a:t>Dapr</a:t>
            </a:r>
            <a:r>
              <a:rPr lang="en-US" dirty="0"/>
              <a:t> Sidecar (“the personal assistant”)</a:t>
            </a:r>
          </a:p>
          <a:p>
            <a:r>
              <a:rPr lang="en-US" dirty="0"/>
              <a:t>Explore </a:t>
            </a:r>
            <a:r>
              <a:rPr lang="en-US" dirty="0" err="1"/>
              <a:t>Dapr</a:t>
            </a:r>
            <a:r>
              <a:rPr lang="en-US" dirty="0"/>
              <a:t> State Management APIs</a:t>
            </a:r>
          </a:p>
          <a:p>
            <a:pPr lvl="1"/>
            <a:r>
              <a:rPr lang="en-US" dirty="0"/>
              <a:t>from the command line (</a:t>
            </a:r>
            <a:r>
              <a:rPr lang="en-US" dirty="0" err="1"/>
              <a:t>cURL</a:t>
            </a:r>
            <a:r>
              <a:rPr lang="en-US" dirty="0"/>
              <a:t> HTTP calls)</a:t>
            </a:r>
          </a:p>
          <a:p>
            <a:r>
              <a:rPr lang="en-US" dirty="0"/>
              <a:t>Run MySQL container and have </a:t>
            </a:r>
            <a:r>
              <a:rPr lang="en-US" dirty="0" err="1"/>
              <a:t>Dapr</a:t>
            </a:r>
            <a:r>
              <a:rPr lang="en-US" dirty="0"/>
              <a:t> manage state in a MySQL database</a:t>
            </a:r>
          </a:p>
          <a:p>
            <a:r>
              <a:rPr lang="en-US" dirty="0"/>
              <a:t>Explore </a:t>
            </a:r>
            <a:r>
              <a:rPr lang="en-US" dirty="0" err="1"/>
              <a:t>Dapr</a:t>
            </a:r>
            <a:r>
              <a:rPr lang="en-US" dirty="0"/>
              <a:t> Telemetry collection and presentation in </a:t>
            </a:r>
            <a:r>
              <a:rPr lang="en-US" dirty="0" err="1"/>
              <a:t>Zipkin</a:t>
            </a:r>
            <a:endParaRPr lang="en-US" dirty="0"/>
          </a:p>
        </p:txBody>
      </p:sp>
      <p:sp>
        <p:nvSpPr>
          <p:cNvPr id="6" name="Footer Placeholder 5">
            <a:extLst>
              <a:ext uri="{FF2B5EF4-FFF2-40B4-BE49-F238E27FC236}">
                <a16:creationId xmlns:a16="http://schemas.microsoft.com/office/drawing/2014/main" id="{16DF0DF0-0433-4677-8CD9-24ABEC85197A}"/>
              </a:ext>
            </a:extLst>
          </p:cNvPr>
          <p:cNvSpPr>
            <a:spLocks noGrp="1"/>
          </p:cNvSpPr>
          <p:nvPr>
            <p:ph type="ftr" sz="quarter" idx="11"/>
          </p:nvPr>
        </p:nvSpPr>
        <p:spPr/>
        <p:txBody>
          <a:bodyPr/>
          <a:lstStyle/>
          <a:p>
            <a:r>
              <a:rPr lang="en-US"/>
              <a:t>Microservices in real life – with Node &amp; Dapr.io</a:t>
            </a:r>
            <a:endParaRPr lang="nl-NL"/>
          </a:p>
        </p:txBody>
      </p:sp>
      <p:sp>
        <p:nvSpPr>
          <p:cNvPr id="7" name="TextBox 6">
            <a:extLst>
              <a:ext uri="{FF2B5EF4-FFF2-40B4-BE49-F238E27FC236}">
                <a16:creationId xmlns:a16="http://schemas.microsoft.com/office/drawing/2014/main" id="{53C342F2-F7D3-48D5-9636-9FF783D85EB5}"/>
              </a:ext>
            </a:extLst>
          </p:cNvPr>
          <p:cNvSpPr txBox="1"/>
          <p:nvPr/>
        </p:nvSpPr>
        <p:spPr>
          <a:xfrm>
            <a:off x="-287323" y="4607948"/>
            <a:ext cx="6331862" cy="338554"/>
          </a:xfrm>
          <a:prstGeom prst="rect">
            <a:avLst/>
          </a:prstGeom>
          <a:noFill/>
        </p:spPr>
        <p:txBody>
          <a:bodyPr wrap="none" lIns="0" tIns="0" rIns="0" bIns="0" rtlCol="0">
            <a:spAutoFit/>
          </a:bodyPr>
          <a:lstStyle/>
          <a:p>
            <a:pPr lvl="1"/>
            <a:r>
              <a:rPr lang="en-US" sz="1100" i="1" dirty="0"/>
              <a:t>GitHub repository: github.com/lucasjellema/fontys-fall2022-microservices-messaging-kafka-dapr</a:t>
            </a:r>
          </a:p>
          <a:p>
            <a:pPr lvl="1"/>
            <a:r>
              <a:rPr lang="en-US" sz="1100" b="1" i="1" dirty="0" err="1"/>
              <a:t>gitpod.io#https</a:t>
            </a:r>
            <a:r>
              <a:rPr lang="en-US" sz="1100" b="1" i="1" dirty="0"/>
              <a:t>://</a:t>
            </a:r>
            <a:r>
              <a:rPr lang="en-US" sz="1100" i="1" dirty="0"/>
              <a:t>lucasjellema/fontys-fall2022-microservices-messaging-kafka-dapr</a:t>
            </a:r>
          </a:p>
        </p:txBody>
      </p:sp>
    </p:spTree>
    <p:extLst>
      <p:ext uri="{BB962C8B-B14F-4D97-AF65-F5344CB8AC3E}">
        <p14:creationId xmlns:p14="http://schemas.microsoft.com/office/powerpoint/2010/main" val="271604300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199FE-F971-4DAB-9AE6-B942FDA73336}"/>
              </a:ext>
            </a:extLst>
          </p:cNvPr>
          <p:cNvSpPr>
            <a:spLocks noGrp="1"/>
          </p:cNvSpPr>
          <p:nvPr>
            <p:ph type="title"/>
          </p:nvPr>
        </p:nvSpPr>
        <p:spPr/>
        <p:txBody>
          <a:bodyPr/>
          <a:lstStyle/>
          <a:p>
            <a:r>
              <a:rPr lang="en-US" dirty="0" err="1"/>
              <a:t>Dapr</a:t>
            </a:r>
            <a:r>
              <a:rPr lang="en-US" dirty="0"/>
              <a:t> in self-hosted Docker mode – add MySQL Database</a:t>
            </a:r>
          </a:p>
        </p:txBody>
      </p:sp>
      <p:grpSp>
        <p:nvGrpSpPr>
          <p:cNvPr id="3" name="Group 2">
            <a:extLst>
              <a:ext uri="{FF2B5EF4-FFF2-40B4-BE49-F238E27FC236}">
                <a16:creationId xmlns:a16="http://schemas.microsoft.com/office/drawing/2014/main" id="{845C93B5-7F36-494A-B11A-1D4B7EECF274}"/>
              </a:ext>
            </a:extLst>
          </p:cNvPr>
          <p:cNvGrpSpPr/>
          <p:nvPr/>
        </p:nvGrpSpPr>
        <p:grpSpPr>
          <a:xfrm>
            <a:off x="442421" y="4316118"/>
            <a:ext cx="6422708" cy="415499"/>
            <a:chOff x="586740" y="5847893"/>
            <a:chExt cx="8563610" cy="553998"/>
          </a:xfrm>
        </p:grpSpPr>
        <p:sp>
          <p:nvSpPr>
            <p:cNvPr id="29" name="Rectangle 28">
              <a:extLst>
                <a:ext uri="{FF2B5EF4-FFF2-40B4-BE49-F238E27FC236}">
                  <a16:creationId xmlns:a16="http://schemas.microsoft.com/office/drawing/2014/main" id="{E6333C26-D84B-42B6-BA50-1EC00E07AC58}"/>
                </a:ext>
              </a:extLst>
            </p:cNvPr>
            <p:cNvSpPr/>
            <p:nvPr/>
          </p:nvSpPr>
          <p:spPr bwMode="auto">
            <a:xfrm>
              <a:off x="586740" y="5847893"/>
              <a:ext cx="8563610" cy="553998"/>
            </a:xfrm>
            <a:prstGeom prst="rect">
              <a:avLst/>
            </a:prstGeom>
            <a:solidFill>
              <a:schemeClr val="bg1"/>
            </a:solidFill>
            <a:ln w="28575">
              <a:noFill/>
              <a:headEnd type="none" w="med" len="med"/>
              <a:tailEnd type="none" w="med" len="med"/>
            </a:ln>
            <a:effectLst>
              <a:outerShdw blurRad="63500" sx="101000" sy="101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200" dirty="0">
                  <a:solidFill>
                    <a:schemeClr val="tx1"/>
                  </a:solidFill>
                  <a:latin typeface="+mj-lt"/>
                  <a:ea typeface="Segoe UI" pitchFamily="34" charset="0"/>
                  <a:cs typeface="Segoe UI" pitchFamily="34" charset="0"/>
                </a:rPr>
                <a:t>dev machine or VM – local or cloud</a:t>
              </a:r>
            </a:p>
          </p:txBody>
        </p:sp>
        <p:pic>
          <p:nvPicPr>
            <p:cNvPr id="3074" name="Picture 2" descr="Windows logo">
              <a:extLst>
                <a:ext uri="{FF2B5EF4-FFF2-40B4-BE49-F238E27FC236}">
                  <a16:creationId xmlns:a16="http://schemas.microsoft.com/office/drawing/2014/main" id="{EEDAEBD2-DA78-4F65-8C5D-07C990808B25}"/>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95422" y="6010733"/>
              <a:ext cx="1017146" cy="22831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6642AE83-FE01-4526-805A-13253FDA3F7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36830" y="6046187"/>
              <a:ext cx="666992" cy="15741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See the source image">
              <a:extLst>
                <a:ext uri="{FF2B5EF4-FFF2-40B4-BE49-F238E27FC236}">
                  <a16:creationId xmlns:a16="http://schemas.microsoft.com/office/drawing/2014/main" id="{618E8C61-EC34-49FB-9F1D-F7C6A817139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102592" y="5947574"/>
              <a:ext cx="716366" cy="354637"/>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See the source image">
              <a:extLst>
                <a:ext uri="{FF2B5EF4-FFF2-40B4-BE49-F238E27FC236}">
                  <a16:creationId xmlns:a16="http://schemas.microsoft.com/office/drawing/2014/main" id="{BC3FC83E-4366-4299-A015-DFC703F2324A}"/>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8196715" y="6036233"/>
              <a:ext cx="599384" cy="177318"/>
            </a:xfrm>
            <a:prstGeom prst="rect">
              <a:avLst/>
            </a:prstGeom>
            <a:noFill/>
            <a:extLst>
              <a:ext uri="{909E8E84-426E-40DD-AFC4-6F175D3DCCD1}">
                <a14:hiddenFill xmlns:a14="http://schemas.microsoft.com/office/drawing/2010/main">
                  <a:solidFill>
                    <a:srgbClr val="FFFFFF"/>
                  </a:solidFill>
                </a14:hiddenFill>
              </a:ext>
            </a:extLst>
          </p:spPr>
        </p:pic>
      </p:grpSp>
      <p:sp>
        <p:nvSpPr>
          <p:cNvPr id="4" name="Rectangle 3">
            <a:extLst>
              <a:ext uri="{FF2B5EF4-FFF2-40B4-BE49-F238E27FC236}">
                <a16:creationId xmlns:a16="http://schemas.microsoft.com/office/drawing/2014/main" id="{24D2778A-2558-4C85-90EA-4CB12FE54FD4}"/>
              </a:ext>
            </a:extLst>
          </p:cNvPr>
          <p:cNvSpPr/>
          <p:nvPr/>
        </p:nvSpPr>
        <p:spPr bwMode="auto">
          <a:xfrm>
            <a:off x="441197" y="1357098"/>
            <a:ext cx="1767272" cy="2870162"/>
          </a:xfrm>
          <a:prstGeom prst="rect">
            <a:avLst/>
          </a:prstGeom>
          <a:solidFill>
            <a:schemeClr val="bg1"/>
          </a:solidFill>
          <a:ln w="28575">
            <a:noFill/>
            <a:headEnd type="none" w="med" len="med"/>
            <a:tailEnd type="none" w="med" len="med"/>
          </a:ln>
          <a:effectLst>
            <a:outerShdw blurRad="63500" sx="101000" sy="101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US" sz="1200" dirty="0">
              <a:ln>
                <a:solidFill>
                  <a:srgbClr val="2395EC"/>
                </a:solidFill>
              </a:ln>
              <a:solidFill>
                <a:schemeClr val="tx1">
                  <a:lumMod val="75000"/>
                  <a:lumOff val="25000"/>
                </a:schemeClr>
              </a:solidFill>
              <a:latin typeface="+mj-lt"/>
              <a:ea typeface="Segoe UI" pitchFamily="34" charset="0"/>
              <a:cs typeface="Segoe UI" pitchFamily="34" charset="0"/>
            </a:endParaRPr>
          </a:p>
        </p:txBody>
      </p:sp>
      <p:sp>
        <p:nvSpPr>
          <p:cNvPr id="15" name="TextBox 14">
            <a:extLst>
              <a:ext uri="{FF2B5EF4-FFF2-40B4-BE49-F238E27FC236}">
                <a16:creationId xmlns:a16="http://schemas.microsoft.com/office/drawing/2014/main" id="{61BA95B4-B88F-44CF-B431-9A20DCFE4EBF}"/>
              </a:ext>
            </a:extLst>
          </p:cNvPr>
          <p:cNvSpPr txBox="1"/>
          <p:nvPr/>
        </p:nvSpPr>
        <p:spPr>
          <a:xfrm>
            <a:off x="1339439" y="2874937"/>
            <a:ext cx="375968" cy="276999"/>
          </a:xfrm>
          <a:prstGeom prst="rect">
            <a:avLst/>
          </a:prstGeom>
          <a:noFill/>
        </p:spPr>
        <p:txBody>
          <a:bodyPr wrap="square" lIns="0" tIns="0" rIns="0" bIns="0" rtlCol="0" anchor="ctr">
            <a:spAutoFit/>
          </a:bodyPr>
          <a:lstStyle/>
          <a:p>
            <a:r>
              <a:rPr lang="en-US" sz="900" dirty="0" err="1">
                <a:solidFill>
                  <a:srgbClr val="202192"/>
                </a:solidFill>
                <a:latin typeface="+mj-lt"/>
              </a:rPr>
              <a:t>Zipkin</a:t>
            </a:r>
            <a:endParaRPr lang="en-US" sz="900" dirty="0">
              <a:solidFill>
                <a:srgbClr val="202192"/>
              </a:solidFill>
              <a:latin typeface="+mj-lt"/>
            </a:endParaRPr>
          </a:p>
          <a:p>
            <a:r>
              <a:rPr lang="en-US" sz="900" dirty="0">
                <a:solidFill>
                  <a:srgbClr val="202192"/>
                </a:solidFill>
                <a:latin typeface="+mj-lt"/>
              </a:rPr>
              <a:t>tracing</a:t>
            </a:r>
          </a:p>
        </p:txBody>
      </p:sp>
      <p:pic>
        <p:nvPicPr>
          <p:cNvPr id="19" name="Graphic 18">
            <a:extLst>
              <a:ext uri="{FF2B5EF4-FFF2-40B4-BE49-F238E27FC236}">
                <a16:creationId xmlns:a16="http://schemas.microsoft.com/office/drawing/2014/main" id="{A78B04C4-7909-4A80-B0A5-8244ACC2EC69}"/>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745872" y="2683594"/>
            <a:ext cx="537275" cy="626820"/>
          </a:xfrm>
          <a:prstGeom prst="rect">
            <a:avLst/>
          </a:prstGeom>
          <a:effectLst/>
        </p:spPr>
      </p:pic>
      <p:pic>
        <p:nvPicPr>
          <p:cNvPr id="20" name="Graphic 19">
            <a:extLst>
              <a:ext uri="{FF2B5EF4-FFF2-40B4-BE49-F238E27FC236}">
                <a16:creationId xmlns:a16="http://schemas.microsoft.com/office/drawing/2014/main" id="{6027C28F-6F8D-45FC-A132-E056A7A7C7DE}"/>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823807" y="2770357"/>
            <a:ext cx="361918" cy="261623"/>
          </a:xfrm>
          <a:prstGeom prst="rect">
            <a:avLst/>
          </a:prstGeom>
        </p:spPr>
      </p:pic>
      <p:pic>
        <p:nvPicPr>
          <p:cNvPr id="95" name="Graphic 94">
            <a:extLst>
              <a:ext uri="{FF2B5EF4-FFF2-40B4-BE49-F238E27FC236}">
                <a16:creationId xmlns:a16="http://schemas.microsoft.com/office/drawing/2014/main" id="{18E6171E-B5A4-4D0F-B3F8-4E9842AFA7BB}"/>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747663" y="1934643"/>
            <a:ext cx="537275" cy="626820"/>
          </a:xfrm>
          <a:prstGeom prst="rect">
            <a:avLst/>
          </a:prstGeom>
          <a:effectLst/>
        </p:spPr>
      </p:pic>
      <p:sp>
        <p:nvSpPr>
          <p:cNvPr id="18" name="TextBox 17">
            <a:extLst>
              <a:ext uri="{FF2B5EF4-FFF2-40B4-BE49-F238E27FC236}">
                <a16:creationId xmlns:a16="http://schemas.microsoft.com/office/drawing/2014/main" id="{CD50ACC9-9198-44E6-BB1C-5D78DB6B2A5D}"/>
              </a:ext>
            </a:extLst>
          </p:cNvPr>
          <p:cNvSpPr txBox="1"/>
          <p:nvPr/>
        </p:nvSpPr>
        <p:spPr>
          <a:xfrm>
            <a:off x="891732" y="3048660"/>
            <a:ext cx="230833" cy="103875"/>
          </a:xfrm>
          <a:prstGeom prst="rect">
            <a:avLst/>
          </a:prstGeom>
          <a:noFill/>
        </p:spPr>
        <p:txBody>
          <a:bodyPr wrap="none" lIns="0" tIns="0" rIns="0" bIns="0" rtlCol="0">
            <a:spAutoFit/>
          </a:bodyPr>
          <a:lstStyle/>
          <a:p>
            <a:pPr algn="ctr"/>
            <a:r>
              <a:rPr lang="en-US" sz="675">
                <a:solidFill>
                  <a:srgbClr val="202192"/>
                </a:solidFill>
                <a:latin typeface="+mj-lt"/>
              </a:rPr>
              <a:t>Zipkin</a:t>
            </a:r>
          </a:p>
        </p:txBody>
      </p:sp>
      <p:sp>
        <p:nvSpPr>
          <p:cNvPr id="96" name="TextBox 95">
            <a:extLst>
              <a:ext uri="{FF2B5EF4-FFF2-40B4-BE49-F238E27FC236}">
                <a16:creationId xmlns:a16="http://schemas.microsoft.com/office/drawing/2014/main" id="{E491EFB5-8B9D-45AC-A648-B7CA6F7C6384}"/>
              </a:ext>
            </a:extLst>
          </p:cNvPr>
          <p:cNvSpPr txBox="1"/>
          <p:nvPr/>
        </p:nvSpPr>
        <p:spPr>
          <a:xfrm>
            <a:off x="1326912" y="2128884"/>
            <a:ext cx="537274" cy="276999"/>
          </a:xfrm>
          <a:prstGeom prst="rect">
            <a:avLst/>
          </a:prstGeom>
          <a:noFill/>
        </p:spPr>
        <p:txBody>
          <a:bodyPr wrap="square" lIns="0" tIns="0" rIns="0" bIns="0" rtlCol="0" anchor="ctr">
            <a:spAutoFit/>
          </a:bodyPr>
          <a:lstStyle/>
          <a:p>
            <a:r>
              <a:rPr lang="en-US" sz="900" dirty="0">
                <a:solidFill>
                  <a:srgbClr val="202192"/>
                </a:solidFill>
                <a:latin typeface="+mj-lt"/>
              </a:rPr>
              <a:t>MySQL</a:t>
            </a:r>
          </a:p>
          <a:p>
            <a:r>
              <a:rPr lang="en-US" sz="900" dirty="0">
                <a:solidFill>
                  <a:srgbClr val="202192"/>
                </a:solidFill>
                <a:latin typeface="+mj-lt"/>
              </a:rPr>
              <a:t>database</a:t>
            </a:r>
          </a:p>
        </p:txBody>
      </p:sp>
      <p:grpSp>
        <p:nvGrpSpPr>
          <p:cNvPr id="13" name="Group 12">
            <a:extLst>
              <a:ext uri="{FF2B5EF4-FFF2-40B4-BE49-F238E27FC236}">
                <a16:creationId xmlns:a16="http://schemas.microsoft.com/office/drawing/2014/main" id="{5F70256B-7B89-423C-A7EA-8CB29178E1B8}"/>
              </a:ext>
            </a:extLst>
          </p:cNvPr>
          <p:cNvGrpSpPr/>
          <p:nvPr/>
        </p:nvGrpSpPr>
        <p:grpSpPr>
          <a:xfrm>
            <a:off x="745872" y="3429533"/>
            <a:ext cx="1183354" cy="626820"/>
            <a:chOff x="7082977" y="3638673"/>
            <a:chExt cx="1577805" cy="835760"/>
          </a:xfrm>
        </p:grpSpPr>
        <p:sp>
          <p:nvSpPr>
            <p:cNvPr id="23" name="TextBox 22">
              <a:extLst>
                <a:ext uri="{FF2B5EF4-FFF2-40B4-BE49-F238E27FC236}">
                  <a16:creationId xmlns:a16="http://schemas.microsoft.com/office/drawing/2014/main" id="{4780384E-19FB-4844-B2C2-30787994C355}"/>
                </a:ext>
              </a:extLst>
            </p:cNvPr>
            <p:cNvSpPr txBox="1"/>
            <p:nvPr/>
          </p:nvSpPr>
          <p:spPr>
            <a:xfrm>
              <a:off x="7874398" y="3893796"/>
              <a:ext cx="786384" cy="369332"/>
            </a:xfrm>
            <a:prstGeom prst="rect">
              <a:avLst/>
            </a:prstGeom>
            <a:noFill/>
          </p:spPr>
          <p:txBody>
            <a:bodyPr wrap="square" lIns="0" tIns="0" rIns="0" bIns="0" rtlCol="0" anchor="ctr">
              <a:spAutoFit/>
            </a:bodyPr>
            <a:lstStyle/>
            <a:p>
              <a:r>
                <a:rPr lang="en-US" sz="900">
                  <a:solidFill>
                    <a:srgbClr val="202192"/>
                  </a:solidFill>
                  <a:latin typeface="+mj-lt"/>
                </a:rPr>
                <a:t>Redis</a:t>
              </a:r>
            </a:p>
            <a:p>
              <a:r>
                <a:rPr lang="en-US" sz="900">
                  <a:solidFill>
                    <a:srgbClr val="202192"/>
                  </a:solidFill>
                  <a:latin typeface="+mj-lt"/>
                </a:rPr>
                <a:t>state store</a:t>
              </a:r>
            </a:p>
          </p:txBody>
        </p:sp>
        <p:grpSp>
          <p:nvGrpSpPr>
            <p:cNvPr id="24" name="Group 23">
              <a:extLst>
                <a:ext uri="{FF2B5EF4-FFF2-40B4-BE49-F238E27FC236}">
                  <a16:creationId xmlns:a16="http://schemas.microsoft.com/office/drawing/2014/main" id="{353F3CCB-BB53-4555-96B0-132C0AD0FAEA}"/>
                </a:ext>
              </a:extLst>
            </p:cNvPr>
            <p:cNvGrpSpPr/>
            <p:nvPr/>
          </p:nvGrpSpPr>
          <p:grpSpPr>
            <a:xfrm>
              <a:off x="7082977" y="3638673"/>
              <a:ext cx="716366" cy="835760"/>
              <a:chOff x="1021444" y="2381230"/>
              <a:chExt cx="843399" cy="983966"/>
            </a:xfrm>
          </p:grpSpPr>
          <p:grpSp>
            <p:nvGrpSpPr>
              <p:cNvPr id="25" name="Group 24">
                <a:extLst>
                  <a:ext uri="{FF2B5EF4-FFF2-40B4-BE49-F238E27FC236}">
                    <a16:creationId xmlns:a16="http://schemas.microsoft.com/office/drawing/2014/main" id="{4EE23CDD-E6A0-4CAB-88FF-A235004D0183}"/>
                  </a:ext>
                </a:extLst>
              </p:cNvPr>
              <p:cNvGrpSpPr/>
              <p:nvPr/>
            </p:nvGrpSpPr>
            <p:grpSpPr>
              <a:xfrm>
                <a:off x="1021444" y="2381230"/>
                <a:ext cx="843399" cy="983966"/>
                <a:chOff x="4597460" y="1724939"/>
                <a:chExt cx="843399" cy="983966"/>
              </a:xfrm>
            </p:grpSpPr>
            <p:pic>
              <p:nvPicPr>
                <p:cNvPr id="27" name="Graphic 26">
                  <a:extLst>
                    <a:ext uri="{FF2B5EF4-FFF2-40B4-BE49-F238E27FC236}">
                      <a16:creationId xmlns:a16="http://schemas.microsoft.com/office/drawing/2014/main" id="{C6CCD96B-436E-4E7F-8724-E9658E7F21C9}"/>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4597460" y="1724939"/>
                  <a:ext cx="843399" cy="983966"/>
                </a:xfrm>
                <a:prstGeom prst="rect">
                  <a:avLst/>
                </a:prstGeom>
                <a:effectLst/>
              </p:spPr>
            </p:pic>
            <p:pic>
              <p:nvPicPr>
                <p:cNvPr id="28" name="Graphic 27">
                  <a:extLst>
                    <a:ext uri="{FF2B5EF4-FFF2-40B4-BE49-F238E27FC236}">
                      <a16:creationId xmlns:a16="http://schemas.microsoft.com/office/drawing/2014/main" id="{6589FFC4-4FFD-486E-AB50-057453E57D1F}"/>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t="3041" b="3041"/>
                <a:stretch/>
              </p:blipFill>
              <p:spPr>
                <a:xfrm>
                  <a:off x="4767419" y="1897854"/>
                  <a:ext cx="480365" cy="377711"/>
                </a:xfrm>
                <a:prstGeom prst="rect">
                  <a:avLst/>
                </a:prstGeom>
              </p:spPr>
            </p:pic>
          </p:grpSp>
          <p:sp>
            <p:nvSpPr>
              <p:cNvPr id="26" name="TextBox 25">
                <a:extLst>
                  <a:ext uri="{FF2B5EF4-FFF2-40B4-BE49-F238E27FC236}">
                    <a16:creationId xmlns:a16="http://schemas.microsoft.com/office/drawing/2014/main" id="{ED922EC9-C056-4112-9941-04A3BD490530}"/>
                  </a:ext>
                </a:extLst>
              </p:cNvPr>
              <p:cNvSpPr txBox="1"/>
              <p:nvPr/>
            </p:nvSpPr>
            <p:spPr>
              <a:xfrm>
                <a:off x="1257960" y="2972993"/>
                <a:ext cx="347257" cy="163060"/>
              </a:xfrm>
              <a:prstGeom prst="rect">
                <a:avLst/>
              </a:prstGeom>
              <a:noFill/>
            </p:spPr>
            <p:txBody>
              <a:bodyPr wrap="none" lIns="0" tIns="0" rIns="0" bIns="0" rtlCol="0">
                <a:spAutoFit/>
              </a:bodyPr>
              <a:lstStyle/>
              <a:p>
                <a:pPr algn="ctr"/>
                <a:r>
                  <a:rPr lang="en-US" sz="675">
                    <a:solidFill>
                      <a:srgbClr val="202192"/>
                    </a:solidFill>
                    <a:latin typeface="+mj-lt"/>
                  </a:rPr>
                  <a:t>Redis</a:t>
                </a:r>
              </a:p>
            </p:txBody>
          </p:sp>
        </p:grpSp>
      </p:grpSp>
      <p:pic>
        <p:nvPicPr>
          <p:cNvPr id="8194" name="Picture 2" descr="See the source image">
            <a:extLst>
              <a:ext uri="{FF2B5EF4-FFF2-40B4-BE49-F238E27FC236}">
                <a16:creationId xmlns:a16="http://schemas.microsoft.com/office/drawing/2014/main" id="{6927D147-A9A5-4D4A-A6B8-7815ED7EBF37}"/>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692916" y="1453677"/>
            <a:ext cx="1263834" cy="324384"/>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D98D00BE-AB39-460C-A94C-3E7DC7D63ECA}"/>
              </a:ext>
            </a:extLst>
          </p:cNvPr>
          <p:cNvGrpSpPr/>
          <p:nvPr/>
        </p:nvGrpSpPr>
        <p:grpSpPr>
          <a:xfrm>
            <a:off x="4297864" y="2099165"/>
            <a:ext cx="1031447" cy="1201537"/>
            <a:chOff x="4704310" y="2907296"/>
            <a:chExt cx="1120837" cy="1305667"/>
          </a:xfrm>
        </p:grpSpPr>
        <p:grpSp>
          <p:nvGrpSpPr>
            <p:cNvPr id="33" name="!!AppA">
              <a:extLst>
                <a:ext uri="{FF2B5EF4-FFF2-40B4-BE49-F238E27FC236}">
                  <a16:creationId xmlns:a16="http://schemas.microsoft.com/office/drawing/2014/main" id="{C2205192-12E1-4728-9818-D5F6936FEF4E}"/>
                </a:ext>
              </a:extLst>
            </p:cNvPr>
            <p:cNvGrpSpPr/>
            <p:nvPr/>
          </p:nvGrpSpPr>
          <p:grpSpPr>
            <a:xfrm>
              <a:off x="4704310" y="2907296"/>
              <a:ext cx="1041365" cy="1214927"/>
              <a:chOff x="3444425" y="1954650"/>
              <a:chExt cx="1400539" cy="1633964"/>
            </a:xfrm>
          </p:grpSpPr>
          <p:pic>
            <p:nvPicPr>
              <p:cNvPr id="34" name="Graphic 33">
                <a:extLst>
                  <a:ext uri="{FF2B5EF4-FFF2-40B4-BE49-F238E27FC236}">
                    <a16:creationId xmlns:a16="http://schemas.microsoft.com/office/drawing/2014/main" id="{9DF3C54A-2A9D-48C7-B3D9-D9D33E7176D2}"/>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rcRect/>
              <a:stretch/>
            </p:blipFill>
            <p:spPr>
              <a:xfrm>
                <a:off x="3444425" y="1954650"/>
                <a:ext cx="1400539" cy="1633964"/>
              </a:xfrm>
              <a:prstGeom prst="rect">
                <a:avLst/>
              </a:prstGeom>
            </p:spPr>
          </p:pic>
          <p:sp>
            <p:nvSpPr>
              <p:cNvPr id="35" name="TextBox 34">
                <a:extLst>
                  <a:ext uri="{FF2B5EF4-FFF2-40B4-BE49-F238E27FC236}">
                    <a16:creationId xmlns:a16="http://schemas.microsoft.com/office/drawing/2014/main" id="{251290F2-86CF-4513-B3F7-80BE40F1089B}"/>
                  </a:ext>
                </a:extLst>
              </p:cNvPr>
              <p:cNvSpPr txBox="1"/>
              <p:nvPr/>
            </p:nvSpPr>
            <p:spPr>
              <a:xfrm>
                <a:off x="3511730" y="2429761"/>
                <a:ext cx="1183079" cy="269882"/>
              </a:xfrm>
              <a:prstGeom prst="rect">
                <a:avLst/>
              </a:prstGeom>
              <a:noFill/>
            </p:spPr>
            <p:txBody>
              <a:bodyPr wrap="none" lIns="0" tIns="0" rIns="0" bIns="0" rtlCol="0">
                <a:spAutoFit/>
              </a:bodyPr>
              <a:lstStyle/>
              <a:p>
                <a:pPr algn="ctr"/>
                <a:r>
                  <a:rPr lang="en-US" sz="1200" dirty="0" err="1">
                    <a:solidFill>
                      <a:srgbClr val="202192"/>
                    </a:solidFill>
                    <a:latin typeface="+mj-lt"/>
                  </a:rPr>
                  <a:t>myotherapp</a:t>
                </a:r>
                <a:endParaRPr lang="en-US" sz="1200" dirty="0">
                  <a:solidFill>
                    <a:srgbClr val="202192"/>
                  </a:solidFill>
                  <a:latin typeface="+mj-lt"/>
                </a:endParaRPr>
              </a:p>
            </p:txBody>
          </p:sp>
        </p:grpSp>
        <p:grpSp>
          <p:nvGrpSpPr>
            <p:cNvPr id="36" name="!!Sidecar">
              <a:extLst>
                <a:ext uri="{FF2B5EF4-FFF2-40B4-BE49-F238E27FC236}">
                  <a16:creationId xmlns:a16="http://schemas.microsoft.com/office/drawing/2014/main" id="{59AAAF34-B6B9-47D5-9325-C3F8DCB50F30}"/>
                </a:ext>
              </a:extLst>
            </p:cNvPr>
            <p:cNvGrpSpPr/>
            <p:nvPr/>
          </p:nvGrpSpPr>
          <p:grpSpPr>
            <a:xfrm>
              <a:off x="5298110" y="3595894"/>
              <a:ext cx="527037" cy="617069"/>
              <a:chOff x="8298598" y="2543027"/>
              <a:chExt cx="1186830" cy="1389573"/>
            </a:xfrm>
          </p:grpSpPr>
          <p:sp>
            <p:nvSpPr>
              <p:cNvPr id="37" name="Freeform: Shape 36">
                <a:extLst>
                  <a:ext uri="{FF2B5EF4-FFF2-40B4-BE49-F238E27FC236}">
                    <a16:creationId xmlns:a16="http://schemas.microsoft.com/office/drawing/2014/main" id="{D88F4FF5-A4DC-4C0A-8497-3E17796C46DD}"/>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endParaRPr lang="en-US" sz="1013"/>
              </a:p>
            </p:txBody>
          </p:sp>
          <p:sp>
            <p:nvSpPr>
              <p:cNvPr id="38" name="Freeform: Shape 37">
                <a:extLst>
                  <a:ext uri="{FF2B5EF4-FFF2-40B4-BE49-F238E27FC236}">
                    <a16:creationId xmlns:a16="http://schemas.microsoft.com/office/drawing/2014/main" id="{350A6E77-F558-4B40-BD6C-2595281BDB28}"/>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endParaRPr lang="en-US" sz="1013"/>
              </a:p>
            </p:txBody>
          </p:sp>
          <p:grpSp>
            <p:nvGrpSpPr>
              <p:cNvPr id="39" name="Graphic 11">
                <a:extLst>
                  <a:ext uri="{FF2B5EF4-FFF2-40B4-BE49-F238E27FC236}">
                    <a16:creationId xmlns:a16="http://schemas.microsoft.com/office/drawing/2014/main" id="{F42BBBE2-2773-4CE9-BE57-19C306F28023}"/>
                  </a:ext>
                </a:extLst>
              </p:cNvPr>
              <p:cNvGrpSpPr/>
              <p:nvPr/>
            </p:nvGrpSpPr>
            <p:grpSpPr>
              <a:xfrm>
                <a:off x="8386477" y="2846026"/>
                <a:ext cx="952402" cy="699902"/>
                <a:chOff x="8386477" y="2846026"/>
                <a:chExt cx="952402" cy="699902"/>
              </a:xfrm>
            </p:grpSpPr>
            <p:sp>
              <p:nvSpPr>
                <p:cNvPr id="40" name="Freeform: Shape 39">
                  <a:extLst>
                    <a:ext uri="{FF2B5EF4-FFF2-40B4-BE49-F238E27FC236}">
                      <a16:creationId xmlns:a16="http://schemas.microsoft.com/office/drawing/2014/main" id="{FB5F0AF5-AF18-4291-9E34-62E8F87CC020}"/>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endParaRPr lang="en-US" sz="1013"/>
                </a:p>
              </p:txBody>
            </p:sp>
            <p:sp>
              <p:nvSpPr>
                <p:cNvPr id="41" name="Freeform: Shape 40">
                  <a:extLst>
                    <a:ext uri="{FF2B5EF4-FFF2-40B4-BE49-F238E27FC236}">
                      <a16:creationId xmlns:a16="http://schemas.microsoft.com/office/drawing/2014/main" id="{C89DF9EA-94CA-4B43-9243-91A5ACEF835B}"/>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endParaRPr lang="en-US" sz="1013"/>
                </a:p>
              </p:txBody>
            </p:sp>
            <p:sp>
              <p:nvSpPr>
                <p:cNvPr id="42" name="Freeform: Shape 41">
                  <a:extLst>
                    <a:ext uri="{FF2B5EF4-FFF2-40B4-BE49-F238E27FC236}">
                      <a16:creationId xmlns:a16="http://schemas.microsoft.com/office/drawing/2014/main" id="{C5900614-8663-41A7-B9E5-65256BD42BFE}"/>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endParaRPr lang="en-US" sz="1013"/>
                </a:p>
              </p:txBody>
            </p:sp>
            <p:sp>
              <p:nvSpPr>
                <p:cNvPr id="43" name="Freeform: Shape 42">
                  <a:extLst>
                    <a:ext uri="{FF2B5EF4-FFF2-40B4-BE49-F238E27FC236}">
                      <a16:creationId xmlns:a16="http://schemas.microsoft.com/office/drawing/2014/main" id="{C0429320-D256-4C82-B6DB-95A0103EB856}"/>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endParaRPr lang="en-US" sz="1013"/>
                </a:p>
              </p:txBody>
            </p:sp>
            <p:sp>
              <p:nvSpPr>
                <p:cNvPr id="44" name="Freeform: Shape 43">
                  <a:extLst>
                    <a:ext uri="{FF2B5EF4-FFF2-40B4-BE49-F238E27FC236}">
                      <a16:creationId xmlns:a16="http://schemas.microsoft.com/office/drawing/2014/main" id="{9BA1DDE8-D297-42F1-BFC9-FDA75E99BF03}"/>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endParaRPr lang="en-US" sz="1013"/>
                </a:p>
              </p:txBody>
            </p:sp>
            <p:sp>
              <p:nvSpPr>
                <p:cNvPr id="45" name="Freeform: Shape 44">
                  <a:extLst>
                    <a:ext uri="{FF2B5EF4-FFF2-40B4-BE49-F238E27FC236}">
                      <a16:creationId xmlns:a16="http://schemas.microsoft.com/office/drawing/2014/main" id="{30A018C9-E1E4-48A0-859B-DFFC490E51DA}"/>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endParaRPr lang="en-US" sz="1013"/>
                </a:p>
              </p:txBody>
            </p:sp>
          </p:grpSp>
        </p:grpSp>
        <p:sp>
          <p:nvSpPr>
            <p:cNvPr id="46" name="Rectangle 45">
              <a:extLst>
                <a:ext uri="{FF2B5EF4-FFF2-40B4-BE49-F238E27FC236}">
                  <a16:creationId xmlns:a16="http://schemas.microsoft.com/office/drawing/2014/main" id="{753929BA-5B2E-4144-ADC6-661A945DEFE4}"/>
                </a:ext>
              </a:extLst>
            </p:cNvPr>
            <p:cNvSpPr/>
            <p:nvPr/>
          </p:nvSpPr>
          <p:spPr bwMode="auto">
            <a:xfrm>
              <a:off x="5294856" y="3591425"/>
              <a:ext cx="529944" cy="6193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2100" err="1">
                <a:solidFill>
                  <a:srgbClr val="FFFFFF"/>
                </a:solidFill>
                <a:ea typeface="Segoe UI" pitchFamily="34" charset="0"/>
                <a:cs typeface="Segoe UI" pitchFamily="34" charset="0"/>
              </a:endParaRPr>
            </a:p>
          </p:txBody>
        </p:sp>
      </p:grpSp>
      <p:sp>
        <p:nvSpPr>
          <p:cNvPr id="101" name="TextBox 100">
            <a:extLst>
              <a:ext uri="{FF2B5EF4-FFF2-40B4-BE49-F238E27FC236}">
                <a16:creationId xmlns:a16="http://schemas.microsoft.com/office/drawing/2014/main" id="{E9A2046F-EB75-4AD9-B314-D7FC3D410F79}"/>
              </a:ext>
            </a:extLst>
          </p:cNvPr>
          <p:cNvSpPr txBox="1"/>
          <p:nvPr/>
        </p:nvSpPr>
        <p:spPr>
          <a:xfrm>
            <a:off x="1324953" y="1005252"/>
            <a:ext cx="7511672" cy="230832"/>
          </a:xfrm>
          <a:prstGeom prst="rect">
            <a:avLst/>
          </a:prstGeom>
          <a:noFill/>
        </p:spPr>
        <p:txBody>
          <a:bodyPr wrap="none" lIns="0" tIns="0" rIns="0" bIns="0" rtlCol="0">
            <a:spAutoFit/>
          </a:bodyPr>
          <a:lstStyle/>
          <a:p>
            <a:pPr algn="ctr"/>
            <a:r>
              <a:rPr lang="en-US" sz="1500" dirty="0" err="1">
                <a:solidFill>
                  <a:srgbClr val="202192"/>
                </a:solidFill>
                <a:latin typeface="Consolas" panose="020B0609020204030204" pitchFamily="49" charset="0"/>
              </a:rPr>
              <a:t>dapr</a:t>
            </a:r>
            <a:r>
              <a:rPr lang="en-US" sz="1500" dirty="0">
                <a:solidFill>
                  <a:srgbClr val="202192"/>
                </a:solidFill>
                <a:latin typeface="Consolas" panose="020B0609020204030204" pitchFamily="49" charset="0"/>
              </a:rPr>
              <a:t> run --app-id </a:t>
            </a:r>
            <a:r>
              <a:rPr lang="en-US" sz="1500" dirty="0" err="1">
                <a:solidFill>
                  <a:srgbClr val="202192"/>
                </a:solidFill>
                <a:latin typeface="Consolas" panose="020B0609020204030204" pitchFamily="49" charset="0"/>
              </a:rPr>
              <a:t>myotherapp</a:t>
            </a:r>
            <a:r>
              <a:rPr lang="en-US" sz="1500" dirty="0">
                <a:solidFill>
                  <a:srgbClr val="202192"/>
                </a:solidFill>
                <a:latin typeface="Consolas" panose="020B0609020204030204" pitchFamily="49" charset="0"/>
              </a:rPr>
              <a:t> --</a:t>
            </a:r>
            <a:r>
              <a:rPr lang="en-US" sz="1500" dirty="0" err="1">
                <a:solidFill>
                  <a:srgbClr val="202192"/>
                </a:solidFill>
                <a:latin typeface="Consolas" panose="020B0609020204030204" pitchFamily="49" charset="0"/>
              </a:rPr>
              <a:t>dapr</a:t>
            </a:r>
            <a:r>
              <a:rPr lang="en-US" sz="1500" dirty="0">
                <a:solidFill>
                  <a:srgbClr val="202192"/>
                </a:solidFill>
                <a:latin typeface="Consolas" panose="020B0609020204030204" pitchFamily="49" charset="0"/>
              </a:rPr>
              <a:t>-http-port 3510 </a:t>
            </a:r>
            <a:r>
              <a:rPr lang="en-US" sz="1500" b="1" dirty="0">
                <a:solidFill>
                  <a:srgbClr val="202192"/>
                </a:solidFill>
                <a:latin typeface="Consolas" panose="020B0609020204030204" pitchFamily="49" charset="0"/>
              </a:rPr>
              <a:t>--components-path .</a:t>
            </a:r>
          </a:p>
        </p:txBody>
      </p:sp>
      <p:cxnSp>
        <p:nvCxnSpPr>
          <p:cNvPr id="7173" name="Straight Arrow Connector 139">
            <a:extLst>
              <a:ext uri="{FF2B5EF4-FFF2-40B4-BE49-F238E27FC236}">
                <a16:creationId xmlns:a16="http://schemas.microsoft.com/office/drawing/2014/main" id="{DEE09774-5E57-4880-8225-643ECB2AD039}"/>
              </a:ext>
            </a:extLst>
          </p:cNvPr>
          <p:cNvCxnSpPr>
            <a:cxnSpLocks/>
            <a:stCxn id="101" idx="2"/>
            <a:endCxn id="38" idx="0"/>
          </p:cNvCxnSpPr>
          <p:nvPr/>
        </p:nvCxnSpPr>
        <p:spPr>
          <a:xfrm>
            <a:off x="5080789" y="1236084"/>
            <a:ext cx="1" cy="1496762"/>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556752FC-CE31-4272-99A5-9DA46F06C808}"/>
              </a:ext>
            </a:extLst>
          </p:cNvPr>
          <p:cNvSpPr txBox="1"/>
          <p:nvPr/>
        </p:nvSpPr>
        <p:spPr>
          <a:xfrm>
            <a:off x="5146147" y="1658698"/>
            <a:ext cx="1480604" cy="491994"/>
          </a:xfrm>
          <a:prstGeom prst="rect">
            <a:avLst/>
          </a:prstGeom>
          <a:noFill/>
        </p:spPr>
        <p:txBody>
          <a:bodyPr wrap="square" lIns="0" tIns="0" rIns="0" bIns="0" rtlCol="0" anchor="ctr">
            <a:spAutoFit/>
          </a:bodyPr>
          <a:lstStyle/>
          <a:p>
            <a:pPr>
              <a:spcAft>
                <a:spcPts val="450"/>
              </a:spcAft>
            </a:pPr>
            <a:r>
              <a:rPr lang="en-US" sz="788" dirty="0">
                <a:latin typeface="+mj-lt"/>
              </a:rPr>
              <a:t>Launch application</a:t>
            </a:r>
          </a:p>
          <a:p>
            <a:pPr>
              <a:spcAft>
                <a:spcPts val="450"/>
              </a:spcAft>
            </a:pPr>
            <a:r>
              <a:rPr lang="en-US" sz="788" dirty="0">
                <a:latin typeface="+mj-lt"/>
              </a:rPr>
              <a:t>Launch sidecar process</a:t>
            </a:r>
          </a:p>
          <a:p>
            <a:pPr>
              <a:spcAft>
                <a:spcPts val="450"/>
              </a:spcAft>
            </a:pPr>
            <a:r>
              <a:rPr lang="en-US" sz="788" dirty="0">
                <a:latin typeface="+mj-lt"/>
              </a:rPr>
              <a:t>Set env variables</a:t>
            </a:r>
          </a:p>
        </p:txBody>
      </p:sp>
      <p:pic>
        <p:nvPicPr>
          <p:cNvPr id="94" name="Picture 2" descr="MySQL - Logos Download">
            <a:extLst>
              <a:ext uri="{FF2B5EF4-FFF2-40B4-BE49-F238E27FC236}">
                <a16:creationId xmlns:a16="http://schemas.microsoft.com/office/drawing/2014/main" id="{2CCFB90C-B365-47C7-AEC7-C5FB2E70CEA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97483" y="2119908"/>
            <a:ext cx="419325" cy="24751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nector: Elbow 5">
            <a:extLst>
              <a:ext uri="{FF2B5EF4-FFF2-40B4-BE49-F238E27FC236}">
                <a16:creationId xmlns:a16="http://schemas.microsoft.com/office/drawing/2014/main" id="{2870388F-C515-4B79-9625-36516D5D911D}"/>
              </a:ext>
            </a:extLst>
          </p:cNvPr>
          <p:cNvCxnSpPr>
            <a:endCxn id="96" idx="3"/>
          </p:cNvCxnSpPr>
          <p:nvPr/>
        </p:nvCxnSpPr>
        <p:spPr>
          <a:xfrm rot="10800000">
            <a:off x="1864186" y="2267385"/>
            <a:ext cx="2977126" cy="729443"/>
          </a:xfrm>
          <a:prstGeom prst="bentConnector3">
            <a:avLst>
              <a:gd name="adj1" fmla="val 48976"/>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EDA5B7B6-0458-426A-B09D-3D5134B1F3D1}"/>
              </a:ext>
            </a:extLst>
          </p:cNvPr>
          <p:cNvSpPr txBox="1"/>
          <p:nvPr/>
        </p:nvSpPr>
        <p:spPr>
          <a:xfrm>
            <a:off x="2314027" y="2099165"/>
            <a:ext cx="1719631" cy="121252"/>
          </a:xfrm>
          <a:prstGeom prst="rect">
            <a:avLst/>
          </a:prstGeom>
          <a:noFill/>
        </p:spPr>
        <p:txBody>
          <a:bodyPr wrap="square" lIns="0" tIns="0" rIns="0" bIns="0" rtlCol="0" anchor="ctr">
            <a:spAutoFit/>
          </a:bodyPr>
          <a:lstStyle/>
          <a:p>
            <a:pPr>
              <a:spcAft>
                <a:spcPts val="450"/>
              </a:spcAft>
            </a:pPr>
            <a:r>
              <a:rPr lang="en-US" sz="788" dirty="0">
                <a:latin typeface="+mj-lt"/>
              </a:rPr>
              <a:t>Save and retrieve state</a:t>
            </a:r>
          </a:p>
        </p:txBody>
      </p:sp>
      <p:sp>
        <p:nvSpPr>
          <p:cNvPr id="102" name="Rectangle 101">
            <a:extLst>
              <a:ext uri="{FF2B5EF4-FFF2-40B4-BE49-F238E27FC236}">
                <a16:creationId xmlns:a16="http://schemas.microsoft.com/office/drawing/2014/main" id="{2F688593-EAF1-46F0-B4EF-05F848B5520E}"/>
              </a:ext>
            </a:extLst>
          </p:cNvPr>
          <p:cNvSpPr/>
          <p:nvPr/>
        </p:nvSpPr>
        <p:spPr>
          <a:xfrm>
            <a:off x="5419514" y="3199702"/>
            <a:ext cx="412618" cy="38445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p>
        </p:txBody>
      </p:sp>
      <p:sp>
        <p:nvSpPr>
          <p:cNvPr id="103" name="TextBox 102">
            <a:extLst>
              <a:ext uri="{FF2B5EF4-FFF2-40B4-BE49-F238E27FC236}">
                <a16:creationId xmlns:a16="http://schemas.microsoft.com/office/drawing/2014/main" id="{7971D832-2713-41D7-BE2C-17FA81D7C27C}"/>
              </a:ext>
            </a:extLst>
          </p:cNvPr>
          <p:cNvSpPr txBox="1"/>
          <p:nvPr/>
        </p:nvSpPr>
        <p:spPr>
          <a:xfrm>
            <a:off x="5007908" y="3623876"/>
            <a:ext cx="1311256" cy="161583"/>
          </a:xfrm>
          <a:prstGeom prst="rect">
            <a:avLst/>
          </a:prstGeom>
          <a:noFill/>
        </p:spPr>
        <p:txBody>
          <a:bodyPr wrap="none" lIns="0" tIns="0" rIns="0" bIns="0" rtlCol="0">
            <a:spAutoFit/>
          </a:bodyPr>
          <a:lstStyle/>
          <a:p>
            <a:r>
              <a:rPr lang="en-US" sz="1050" i="1" dirty="0" err="1"/>
              <a:t>mysql-statestore.yaml</a:t>
            </a:r>
            <a:endParaRPr lang="en-US" sz="1050" i="1" dirty="0"/>
          </a:p>
        </p:txBody>
      </p:sp>
      <p:pic>
        <p:nvPicPr>
          <p:cNvPr id="106" name="Picture 2" descr="MySQL - Logos Download">
            <a:extLst>
              <a:ext uri="{FF2B5EF4-FFF2-40B4-BE49-F238E27FC236}">
                <a16:creationId xmlns:a16="http://schemas.microsoft.com/office/drawing/2014/main" id="{29E5994D-E7AE-47CD-989C-CB1429A26D2D}"/>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47810" y="3301063"/>
            <a:ext cx="346210" cy="204357"/>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nector: Elbow 8">
            <a:extLst>
              <a:ext uri="{FF2B5EF4-FFF2-40B4-BE49-F238E27FC236}">
                <a16:creationId xmlns:a16="http://schemas.microsoft.com/office/drawing/2014/main" id="{4DDC2327-C3C8-453C-A2FF-7B3B977F4C7A}"/>
              </a:ext>
            </a:extLst>
          </p:cNvPr>
          <p:cNvCxnSpPr>
            <a:endCxn id="106" idx="1"/>
          </p:cNvCxnSpPr>
          <p:nvPr/>
        </p:nvCxnSpPr>
        <p:spPr>
          <a:xfrm>
            <a:off x="5194079" y="3200252"/>
            <a:ext cx="253731" cy="202990"/>
          </a:xfrm>
          <a:prstGeom prst="bentConnector3">
            <a:avLst>
              <a:gd name="adj1" fmla="val -1006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Freeform: Shape 10">
            <a:extLst>
              <a:ext uri="{FF2B5EF4-FFF2-40B4-BE49-F238E27FC236}">
                <a16:creationId xmlns:a16="http://schemas.microsoft.com/office/drawing/2014/main" id="{F4D2B077-9555-4A52-A461-CEFC886F6FB7}"/>
              </a:ext>
            </a:extLst>
          </p:cNvPr>
          <p:cNvSpPr/>
          <p:nvPr/>
        </p:nvSpPr>
        <p:spPr>
          <a:xfrm>
            <a:off x="1264920" y="1749082"/>
            <a:ext cx="4191000" cy="1883621"/>
          </a:xfrm>
          <a:custGeom>
            <a:avLst/>
            <a:gdLst>
              <a:gd name="connsiteX0" fmla="*/ 4191000 w 4191000"/>
              <a:gd name="connsiteY0" fmla="*/ 1710398 h 1883621"/>
              <a:gd name="connsiteX1" fmla="*/ 2735580 w 4191000"/>
              <a:gd name="connsiteY1" fmla="*/ 1733258 h 1883621"/>
              <a:gd name="connsiteX2" fmla="*/ 2308860 w 4191000"/>
              <a:gd name="connsiteY2" fmla="*/ 94958 h 1883621"/>
              <a:gd name="connsiteX3" fmla="*/ 0 w 4191000"/>
              <a:gd name="connsiteY3" fmla="*/ 338798 h 1883621"/>
            </a:gdLst>
            <a:ahLst/>
            <a:cxnLst>
              <a:cxn ang="0">
                <a:pos x="connsiteX0" y="connsiteY0"/>
              </a:cxn>
              <a:cxn ang="0">
                <a:pos x="connsiteX1" y="connsiteY1"/>
              </a:cxn>
              <a:cxn ang="0">
                <a:pos x="connsiteX2" y="connsiteY2"/>
              </a:cxn>
              <a:cxn ang="0">
                <a:pos x="connsiteX3" y="connsiteY3"/>
              </a:cxn>
            </a:cxnLst>
            <a:rect l="l" t="t" r="r" b="b"/>
            <a:pathLst>
              <a:path w="4191000" h="1883621">
                <a:moveTo>
                  <a:pt x="4191000" y="1710398"/>
                </a:moveTo>
                <a:cubicBezTo>
                  <a:pt x="3620135" y="1856448"/>
                  <a:pt x="3049270" y="2002498"/>
                  <a:pt x="2735580" y="1733258"/>
                </a:cubicBezTo>
                <a:cubicBezTo>
                  <a:pt x="2421890" y="1464018"/>
                  <a:pt x="2764790" y="327368"/>
                  <a:pt x="2308860" y="94958"/>
                </a:cubicBezTo>
                <a:cubicBezTo>
                  <a:pt x="1852930" y="-137452"/>
                  <a:pt x="926465" y="100673"/>
                  <a:pt x="0" y="338798"/>
                </a:cubicBezTo>
              </a:path>
            </a:pathLst>
          </a:custGeom>
          <a:ln>
            <a:prstDash val="dash"/>
            <a:headEnd type="none" w="med" len="med"/>
            <a:tailEnd type="arrow" w="med" len="med"/>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pic>
        <p:nvPicPr>
          <p:cNvPr id="5" name="Picture 2" descr="Gitpod Case Study | MAD - Digital Product Studio">
            <a:extLst>
              <a:ext uri="{FF2B5EF4-FFF2-40B4-BE49-F238E27FC236}">
                <a16:creationId xmlns:a16="http://schemas.microsoft.com/office/drawing/2014/main" id="{B0F752B7-B49B-9B97-90C8-42B7FA2114EF}"/>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25437" t="42248" r="25464" b="41971"/>
          <a:stretch/>
        </p:blipFill>
        <p:spPr bwMode="auto">
          <a:xfrm>
            <a:off x="4600420" y="4207329"/>
            <a:ext cx="741704" cy="238396"/>
          </a:xfrm>
          <a:prstGeom prst="cloud">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148540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500"/>
                                        <p:tgtEl>
                                          <p:spTgt spid="9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6"/>
                                        </p:tgtEl>
                                        <p:attrNameLst>
                                          <p:attrName>style.visibility</p:attrName>
                                        </p:attrNameLst>
                                      </p:cBhvr>
                                      <p:to>
                                        <p:strVal val="visible"/>
                                      </p:to>
                                    </p:set>
                                    <p:animEffect transition="in" filter="fade">
                                      <p:cBhvr>
                                        <p:cTn id="13" dur="500"/>
                                        <p:tgtEl>
                                          <p:spTgt spid="9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0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173"/>
                                        </p:tgtEl>
                                        <p:attrNameLst>
                                          <p:attrName>style.visibility</p:attrName>
                                        </p:attrNameLst>
                                      </p:cBhvr>
                                      <p:to>
                                        <p:strVal val="visible"/>
                                      </p:to>
                                    </p:set>
                                    <p:animEffect transition="in" filter="fade">
                                      <p:cBhvr>
                                        <p:cTn id="22" dur="500"/>
                                        <p:tgtEl>
                                          <p:spTgt spid="7173"/>
                                        </p:tgtEl>
                                      </p:cBhvr>
                                    </p:animEffect>
                                  </p:childTnLst>
                                </p:cTn>
                              </p:par>
                              <p:par>
                                <p:cTn id="23" presetID="10"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9"/>
                                        </p:tgtEl>
                                        <p:attrNameLst>
                                          <p:attrName>style.visibility</p:attrName>
                                        </p:attrNameLst>
                                      </p:cBhvr>
                                      <p:to>
                                        <p:strVal val="visible"/>
                                      </p:to>
                                    </p:set>
                                    <p:animEffect transition="in" filter="fade">
                                      <p:cBhvr>
                                        <p:cTn id="28" dur="500"/>
                                        <p:tgtEl>
                                          <p:spTgt spid="10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2"/>
                                        </p:tgtEl>
                                        <p:attrNameLst>
                                          <p:attrName>style.visibility</p:attrName>
                                        </p:attrNameLst>
                                      </p:cBhvr>
                                      <p:to>
                                        <p:strVal val="visible"/>
                                      </p:to>
                                    </p:set>
                                    <p:animEffect transition="in" filter="fade">
                                      <p:cBhvr>
                                        <p:cTn id="33" dur="500"/>
                                        <p:tgtEl>
                                          <p:spTgt spid="10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3"/>
                                        </p:tgtEl>
                                        <p:attrNameLst>
                                          <p:attrName>style.visibility</p:attrName>
                                        </p:attrNameLst>
                                      </p:cBhvr>
                                      <p:to>
                                        <p:strVal val="visible"/>
                                      </p:to>
                                    </p:set>
                                    <p:animEffect transition="in" filter="fade">
                                      <p:cBhvr>
                                        <p:cTn id="36" dur="500"/>
                                        <p:tgtEl>
                                          <p:spTgt spid="103"/>
                                        </p:tgtEl>
                                      </p:cBhvr>
                                    </p:animEffect>
                                  </p:childTnLst>
                                </p:cTn>
                              </p:par>
                              <p:par>
                                <p:cTn id="37" presetID="10" presetClass="entr" presetSubtype="0" fill="hold" nodeType="withEffect">
                                  <p:stCondLst>
                                    <p:cond delay="0"/>
                                  </p:stCondLst>
                                  <p:childTnLst>
                                    <p:set>
                                      <p:cBhvr>
                                        <p:cTn id="38" dur="1" fill="hold">
                                          <p:stCondLst>
                                            <p:cond delay="0"/>
                                          </p:stCondLst>
                                        </p:cTn>
                                        <p:tgtEl>
                                          <p:spTgt spid="106"/>
                                        </p:tgtEl>
                                        <p:attrNameLst>
                                          <p:attrName>style.visibility</p:attrName>
                                        </p:attrNameLst>
                                      </p:cBhvr>
                                      <p:to>
                                        <p:strVal val="visible"/>
                                      </p:to>
                                    </p:set>
                                    <p:animEffect transition="in" filter="fade">
                                      <p:cBhvr>
                                        <p:cTn id="39" dur="500"/>
                                        <p:tgtEl>
                                          <p:spTgt spid="106"/>
                                        </p:tgtEl>
                                      </p:cBhvr>
                                    </p:animEffect>
                                  </p:childTnLst>
                                </p:cTn>
                              </p:par>
                              <p:par>
                                <p:cTn id="40" presetID="10" presetClass="entr" presetSubtype="0" fill="hold"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00"/>
                                        </p:tgtEl>
                                        <p:attrNameLst>
                                          <p:attrName>style.visibility</p:attrName>
                                        </p:attrNameLst>
                                      </p:cBhvr>
                                      <p:to>
                                        <p:strVal val="visible"/>
                                      </p:to>
                                    </p:set>
                                    <p:animEffect transition="in" filter="fade">
                                      <p:cBhvr>
                                        <p:cTn id="47" dur="500"/>
                                        <p:tgtEl>
                                          <p:spTgt spid="100"/>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11"/>
                                        </p:tgtEl>
                                        <p:attrNameLst>
                                          <p:attrName>style.visibility</p:attrName>
                                        </p:attrNameLst>
                                      </p:cBhvr>
                                      <p:to>
                                        <p:strVal val="visible"/>
                                      </p:to>
                                    </p:set>
                                    <p:animEffect transition="in" filter="fade">
                                      <p:cBhvr>
                                        <p:cTn id="50" dur="500"/>
                                        <p:tgtEl>
                                          <p:spTgt spid="11"/>
                                        </p:tgtEl>
                                      </p:cBhvr>
                                    </p:animEffect>
                                  </p:childTnLst>
                                </p:cTn>
                              </p:par>
                              <p:par>
                                <p:cTn id="51" presetID="10" presetClass="entr" presetSubtype="0" fill="hold" nodeType="withEffect">
                                  <p:stCondLst>
                                    <p:cond delay="0"/>
                                  </p:stCondLst>
                                  <p:childTnLst>
                                    <p:set>
                                      <p:cBhvr>
                                        <p:cTn id="52" dur="1" fill="hold">
                                          <p:stCondLst>
                                            <p:cond delay="0"/>
                                          </p:stCondLst>
                                        </p:cTn>
                                        <p:tgtEl>
                                          <p:spTgt spid="6"/>
                                        </p:tgtEl>
                                        <p:attrNameLst>
                                          <p:attrName>style.visibility</p:attrName>
                                        </p:attrNameLst>
                                      </p:cBhvr>
                                      <p:to>
                                        <p:strVal val="visible"/>
                                      </p:to>
                                    </p:set>
                                    <p:animEffect transition="in" filter="fade">
                                      <p:cBhvr>
                                        <p:cTn id="5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101" grpId="0"/>
      <p:bldP spid="109" grpId="0"/>
      <p:bldP spid="100" grpId="0"/>
      <p:bldP spid="102" grpId="0" animBg="1"/>
      <p:bldP spid="103" grpId="0"/>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image apache zookeep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6743" y="817615"/>
            <a:ext cx="743846" cy="472562"/>
          </a:xfrm>
          <a:prstGeom prst="rect">
            <a:avLst/>
          </a:prstGeom>
          <a:noFill/>
          <a:extLst>
            <a:ext uri="{909E8E84-426E-40DD-AFC4-6F175D3DCCD1}">
              <a14:hiddenFill xmlns:a14="http://schemas.microsoft.com/office/drawing/2010/main">
                <a:solidFill>
                  <a:srgbClr val="FFFFFF"/>
                </a:solidFill>
              </a14:hiddenFill>
            </a:ext>
          </a:extLst>
        </p:spPr>
      </p:pic>
      <p:grpSp>
        <p:nvGrpSpPr>
          <p:cNvPr id="179" name="Group 178"/>
          <p:cNvGrpSpPr/>
          <p:nvPr/>
        </p:nvGrpSpPr>
        <p:grpSpPr>
          <a:xfrm>
            <a:off x="3040942" y="4210795"/>
            <a:ext cx="348247" cy="468794"/>
            <a:chOff x="5473700" y="7607300"/>
            <a:chExt cx="965200" cy="1193800"/>
          </a:xfrm>
        </p:grpSpPr>
        <p:sp>
          <p:nvSpPr>
            <p:cNvPr id="180" name="Rectangle 179"/>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cxnSp>
          <p:nvCxnSpPr>
            <p:cNvPr id="181" name="Straight Connector 180"/>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2" name="Straight Connector 181"/>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3" name="Straight Connector 182"/>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4" name="Straight Connector 183"/>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5" name="Straight Connector 184"/>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6" name="Straight Connector 185"/>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7" name="Straight Connector 186"/>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88" name="Group 187"/>
          <p:cNvGrpSpPr/>
          <p:nvPr/>
        </p:nvGrpSpPr>
        <p:grpSpPr>
          <a:xfrm>
            <a:off x="2960577" y="4130431"/>
            <a:ext cx="348247" cy="468794"/>
            <a:chOff x="5473700" y="7607300"/>
            <a:chExt cx="965200" cy="1193800"/>
          </a:xfrm>
        </p:grpSpPr>
        <p:sp>
          <p:nvSpPr>
            <p:cNvPr id="189" name="Rectangle 188"/>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cxnSp>
          <p:nvCxnSpPr>
            <p:cNvPr id="190" name="Straight Connector 189"/>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1" name="Straight Connector 190"/>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2" name="Straight Connector 191"/>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3" name="Straight Connector 192"/>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4" name="Straight Connector 193"/>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5" name="Straight Connector 194"/>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6" name="Straight Connector 195"/>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61" name="Group 160"/>
          <p:cNvGrpSpPr/>
          <p:nvPr/>
        </p:nvGrpSpPr>
        <p:grpSpPr>
          <a:xfrm>
            <a:off x="3322218" y="4036672"/>
            <a:ext cx="348247" cy="468794"/>
            <a:chOff x="5473700" y="7607300"/>
            <a:chExt cx="965200" cy="1193800"/>
          </a:xfrm>
        </p:grpSpPr>
        <p:sp>
          <p:nvSpPr>
            <p:cNvPr id="162" name="Rectangle 161"/>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cxnSp>
          <p:nvCxnSpPr>
            <p:cNvPr id="163" name="Straight Connector 162"/>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4" name="Straight Connector 163"/>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5" name="Straight Connector 164"/>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6" name="Straight Connector 165"/>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7" name="Straight Connector 166"/>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8" name="Straight Connector 167"/>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9" name="Straight Connector 168"/>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70" name="Group 169"/>
          <p:cNvGrpSpPr/>
          <p:nvPr/>
        </p:nvGrpSpPr>
        <p:grpSpPr>
          <a:xfrm>
            <a:off x="3241854" y="3956307"/>
            <a:ext cx="348247" cy="468794"/>
            <a:chOff x="5473700" y="7607300"/>
            <a:chExt cx="965200" cy="1193800"/>
          </a:xfrm>
        </p:grpSpPr>
        <p:sp>
          <p:nvSpPr>
            <p:cNvPr id="171" name="Rectangle 170"/>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cxnSp>
          <p:nvCxnSpPr>
            <p:cNvPr id="172" name="Straight Connector 171"/>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3" name="Straight Connector 172"/>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4" name="Straight Connector 173"/>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5" name="Straight Connector 174"/>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6" name="Straight Connector 175"/>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7" name="Straight Connector 176"/>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8" name="Straight Connector 177"/>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82" name="Group 81"/>
          <p:cNvGrpSpPr/>
          <p:nvPr/>
        </p:nvGrpSpPr>
        <p:grpSpPr>
          <a:xfrm>
            <a:off x="3603495" y="3862548"/>
            <a:ext cx="348247" cy="468794"/>
            <a:chOff x="5473700" y="7607300"/>
            <a:chExt cx="965200" cy="1193800"/>
          </a:xfrm>
        </p:grpSpPr>
        <p:sp>
          <p:nvSpPr>
            <p:cNvPr id="84" name="Rectangle 83"/>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cxnSp>
          <p:nvCxnSpPr>
            <p:cNvPr id="85" name="Straight Connector 84"/>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5" name="Straight Connector 94"/>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7" name="Straight Connector 96"/>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8" name="Straight Connector 97"/>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9" name="Straight Connector 98"/>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00" name="Straight Connector 99"/>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01" name="Straight Connector 100"/>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sp>
        <p:nvSpPr>
          <p:cNvPr id="81" name="Rectangle 80"/>
          <p:cNvSpPr/>
          <p:nvPr/>
        </p:nvSpPr>
        <p:spPr>
          <a:xfrm>
            <a:off x="3820268" y="1226818"/>
            <a:ext cx="1647477" cy="210287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80" name="Rectangle 79"/>
          <p:cNvSpPr/>
          <p:nvPr/>
        </p:nvSpPr>
        <p:spPr>
          <a:xfrm>
            <a:off x="3726509" y="1347365"/>
            <a:ext cx="1647477" cy="210287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5" name="Rectangle 4"/>
          <p:cNvSpPr/>
          <p:nvPr/>
        </p:nvSpPr>
        <p:spPr>
          <a:xfrm>
            <a:off x="1362447" y="1237282"/>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dirty="0">
              <a:solidFill>
                <a:prstClr val="white"/>
              </a:solidFill>
              <a:latin typeface="Arial" panose="020B0604020202020204" pitchFamily="34" charset="0"/>
            </a:endParaRPr>
          </a:p>
        </p:txBody>
      </p:sp>
      <p:sp>
        <p:nvSpPr>
          <p:cNvPr id="6" name="Rectangle 5"/>
          <p:cNvSpPr/>
          <p:nvPr/>
        </p:nvSpPr>
        <p:spPr>
          <a:xfrm>
            <a:off x="1362447" y="2040929"/>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dirty="0">
              <a:solidFill>
                <a:prstClr val="white"/>
              </a:solidFill>
              <a:latin typeface="Arial" panose="020B0604020202020204" pitchFamily="34" charset="0"/>
            </a:endParaRPr>
          </a:p>
        </p:txBody>
      </p:sp>
      <p:sp>
        <p:nvSpPr>
          <p:cNvPr id="7" name="Rectangle 6"/>
          <p:cNvSpPr/>
          <p:nvPr/>
        </p:nvSpPr>
        <p:spPr>
          <a:xfrm>
            <a:off x="1362447" y="2844576"/>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dirty="0">
              <a:solidFill>
                <a:prstClr val="white"/>
              </a:solidFill>
              <a:latin typeface="Arial" panose="020B0604020202020204" pitchFamily="34" charset="0"/>
            </a:endParaRPr>
          </a:p>
        </p:txBody>
      </p:sp>
      <p:sp>
        <p:nvSpPr>
          <p:cNvPr id="9" name="Rectangle 8"/>
          <p:cNvSpPr/>
          <p:nvPr/>
        </p:nvSpPr>
        <p:spPr>
          <a:xfrm>
            <a:off x="6338363" y="828343"/>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0" name="Rectangle 9"/>
          <p:cNvSpPr/>
          <p:nvPr/>
        </p:nvSpPr>
        <p:spPr>
          <a:xfrm>
            <a:off x="6338363" y="1571298"/>
            <a:ext cx="1038044" cy="3783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2" name="Rectangle 11"/>
          <p:cNvSpPr/>
          <p:nvPr/>
        </p:nvSpPr>
        <p:spPr>
          <a:xfrm>
            <a:off x="6338363" y="3400014"/>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3" name="Rectangle 12"/>
          <p:cNvSpPr/>
          <p:nvPr/>
        </p:nvSpPr>
        <p:spPr>
          <a:xfrm>
            <a:off x="6338363" y="2123387"/>
            <a:ext cx="1038044" cy="18919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8" name="Rectangle 17"/>
          <p:cNvSpPr/>
          <p:nvPr/>
        </p:nvSpPr>
        <p:spPr>
          <a:xfrm>
            <a:off x="3632750" y="1467912"/>
            <a:ext cx="1647477" cy="210287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9" name="Rectangle 18"/>
          <p:cNvSpPr/>
          <p:nvPr/>
        </p:nvSpPr>
        <p:spPr>
          <a:xfrm>
            <a:off x="3967603" y="1686717"/>
            <a:ext cx="997862" cy="71229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dirty="0">
              <a:solidFill>
                <a:prstClr val="white"/>
              </a:solidFill>
              <a:latin typeface="Arial" panose="020B0604020202020204" pitchFamily="34" charset="0"/>
            </a:endParaRPr>
          </a:p>
        </p:txBody>
      </p:sp>
      <p:cxnSp>
        <p:nvCxnSpPr>
          <p:cNvPr id="22" name="Elbow Connector 21"/>
          <p:cNvCxnSpPr/>
          <p:nvPr/>
        </p:nvCxnSpPr>
        <p:spPr>
          <a:xfrm>
            <a:off x="2400491" y="1441542"/>
            <a:ext cx="1567112" cy="490350"/>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4" name="Elbow Connector 23"/>
          <p:cNvCxnSpPr/>
          <p:nvPr/>
        </p:nvCxnSpPr>
        <p:spPr>
          <a:xfrm flipV="1">
            <a:off x="2400491" y="2099319"/>
            <a:ext cx="1567112" cy="118663"/>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endCxn id="20" idx="1"/>
          </p:cNvCxnSpPr>
          <p:nvPr/>
        </p:nvCxnSpPr>
        <p:spPr>
          <a:xfrm flipV="1">
            <a:off x="2400491" y="2651617"/>
            <a:ext cx="1567112" cy="361641"/>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9" name="Elbow Connector 28"/>
          <p:cNvCxnSpPr/>
          <p:nvPr/>
        </p:nvCxnSpPr>
        <p:spPr>
          <a:xfrm>
            <a:off x="2400491" y="2419313"/>
            <a:ext cx="1567112" cy="160729"/>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7" idx="3"/>
          </p:cNvCxnSpPr>
          <p:nvPr/>
        </p:nvCxnSpPr>
        <p:spPr>
          <a:xfrm>
            <a:off x="2400491" y="3129201"/>
            <a:ext cx="1567112" cy="1255"/>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6" name="Elbow Connector 45"/>
          <p:cNvCxnSpPr>
            <a:endCxn id="12" idx="1"/>
          </p:cNvCxnSpPr>
          <p:nvPr/>
        </p:nvCxnSpPr>
        <p:spPr>
          <a:xfrm>
            <a:off x="4972163" y="2700171"/>
            <a:ext cx="1366200" cy="984468"/>
          </a:xfrm>
          <a:prstGeom prst="bentConnector3">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51" name="TextBox 50"/>
          <p:cNvSpPr txBox="1"/>
          <p:nvPr/>
        </p:nvSpPr>
        <p:spPr>
          <a:xfrm>
            <a:off x="1462534" y="927203"/>
            <a:ext cx="925253" cy="287130"/>
          </a:xfrm>
          <a:prstGeom prst="rect">
            <a:avLst/>
          </a:prstGeom>
          <a:noFill/>
        </p:spPr>
        <p:txBody>
          <a:bodyPr wrap="none" rtlCol="0">
            <a:spAutoFit/>
          </a:bodyPr>
          <a:lstStyle/>
          <a:p>
            <a:pPr defTabSz="661109"/>
            <a:r>
              <a:rPr lang="nl-NL" sz="1266" dirty="0">
                <a:solidFill>
                  <a:srgbClr val="000000"/>
                </a:solidFill>
                <a:latin typeface="Arial" panose="020B0604020202020204" pitchFamily="34" charset="0"/>
              </a:rPr>
              <a:t>Producers</a:t>
            </a:r>
            <a:endParaRPr lang="en-US" sz="1266" dirty="0" err="1">
              <a:solidFill>
                <a:srgbClr val="000000"/>
              </a:solidFill>
              <a:latin typeface="Arial" panose="020B0604020202020204" pitchFamily="34" charset="0"/>
            </a:endParaRPr>
          </a:p>
        </p:txBody>
      </p:sp>
      <p:sp>
        <p:nvSpPr>
          <p:cNvPr id="52" name="TextBox 51"/>
          <p:cNvSpPr txBox="1"/>
          <p:nvPr/>
        </p:nvSpPr>
        <p:spPr>
          <a:xfrm>
            <a:off x="6458542" y="518682"/>
            <a:ext cx="1013419" cy="287130"/>
          </a:xfrm>
          <a:prstGeom prst="rect">
            <a:avLst/>
          </a:prstGeom>
          <a:noFill/>
        </p:spPr>
        <p:txBody>
          <a:bodyPr wrap="none" rtlCol="0">
            <a:spAutoFit/>
          </a:bodyPr>
          <a:lstStyle/>
          <a:p>
            <a:pPr defTabSz="661109"/>
            <a:r>
              <a:rPr lang="nl-NL" sz="1266" dirty="0" err="1">
                <a:solidFill>
                  <a:srgbClr val="000000"/>
                </a:solidFill>
                <a:latin typeface="Arial" panose="020B0604020202020204" pitchFamily="34" charset="0"/>
              </a:rPr>
              <a:t>Consumers</a:t>
            </a:r>
            <a:endParaRPr lang="en-US" sz="1266" dirty="0" err="1">
              <a:solidFill>
                <a:srgbClr val="000000"/>
              </a:solidFill>
              <a:latin typeface="Arial" panose="020B0604020202020204" pitchFamily="34" charset="0"/>
            </a:endParaRPr>
          </a:p>
        </p:txBody>
      </p:sp>
      <p:sp>
        <p:nvSpPr>
          <p:cNvPr id="53" name="TextBox 52"/>
          <p:cNvSpPr txBox="1"/>
          <p:nvPr/>
        </p:nvSpPr>
        <p:spPr>
          <a:xfrm>
            <a:off x="4229243" y="1650798"/>
            <a:ext cx="582211" cy="287130"/>
          </a:xfrm>
          <a:prstGeom prst="rect">
            <a:avLst/>
          </a:prstGeom>
          <a:noFill/>
        </p:spPr>
        <p:txBody>
          <a:bodyPr wrap="none" rtlCol="0">
            <a:spAutoFit/>
          </a:bodyPr>
          <a:lstStyle/>
          <a:p>
            <a:pPr defTabSz="661109"/>
            <a:r>
              <a:rPr lang="nl-NL" sz="1266" dirty="0">
                <a:solidFill>
                  <a:prstClr val="white"/>
                </a:solidFill>
                <a:latin typeface="Arial" panose="020B0604020202020204" pitchFamily="34" charset="0"/>
              </a:rPr>
              <a:t>Topic</a:t>
            </a:r>
            <a:endParaRPr lang="en-US" sz="1266" dirty="0" err="1">
              <a:solidFill>
                <a:prstClr val="white"/>
              </a:solidFill>
              <a:latin typeface="Arial" panose="020B0604020202020204" pitchFamily="34" charset="0"/>
            </a:endParaRPr>
          </a:p>
        </p:txBody>
      </p:sp>
      <p:sp>
        <p:nvSpPr>
          <p:cNvPr id="54" name="TextBox 53"/>
          <p:cNvSpPr txBox="1"/>
          <p:nvPr/>
        </p:nvSpPr>
        <p:spPr>
          <a:xfrm>
            <a:off x="3604436" y="1421635"/>
            <a:ext cx="663964" cy="287130"/>
          </a:xfrm>
          <a:prstGeom prst="rect">
            <a:avLst/>
          </a:prstGeom>
          <a:noFill/>
        </p:spPr>
        <p:txBody>
          <a:bodyPr wrap="none" rtlCol="0">
            <a:spAutoFit/>
          </a:bodyPr>
          <a:lstStyle/>
          <a:p>
            <a:pPr defTabSz="661109"/>
            <a:r>
              <a:rPr lang="nl-NL" sz="1266" dirty="0">
                <a:solidFill>
                  <a:prstClr val="white"/>
                </a:solidFill>
                <a:latin typeface="Arial" panose="020B0604020202020204" pitchFamily="34" charset="0"/>
              </a:rPr>
              <a:t>Broker</a:t>
            </a:r>
            <a:endParaRPr lang="en-US" sz="1266" dirty="0" err="1">
              <a:solidFill>
                <a:prstClr val="white"/>
              </a:solidFill>
              <a:latin typeface="Arial" panose="020B0604020202020204" pitchFamily="34" charset="0"/>
            </a:endParaRPr>
          </a:p>
        </p:txBody>
      </p:sp>
      <p:pic>
        <p:nvPicPr>
          <p:cNvPr id="2050"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28003" y="21215"/>
            <a:ext cx="1384610" cy="727808"/>
          </a:xfrm>
          <a:prstGeom prst="rect">
            <a:avLst/>
          </a:prstGeom>
          <a:noFill/>
          <a:extLst>
            <a:ext uri="{909E8E84-426E-40DD-AFC4-6F175D3DCCD1}">
              <a14:hiddenFill xmlns:a14="http://schemas.microsoft.com/office/drawing/2010/main">
                <a:solidFill>
                  <a:srgbClr val="FFFFFF"/>
                </a:solidFill>
              </a14:hiddenFill>
            </a:ext>
          </a:extLst>
        </p:spPr>
      </p:pic>
      <p:grpSp>
        <p:nvGrpSpPr>
          <p:cNvPr id="65" name="Group 64"/>
          <p:cNvGrpSpPr/>
          <p:nvPr/>
        </p:nvGrpSpPr>
        <p:grpSpPr>
          <a:xfrm>
            <a:off x="3523130" y="3782183"/>
            <a:ext cx="348247" cy="468794"/>
            <a:chOff x="5473700" y="7607300"/>
            <a:chExt cx="965200" cy="1193800"/>
          </a:xfrm>
        </p:grpSpPr>
        <p:sp>
          <p:nvSpPr>
            <p:cNvPr id="55" name="Rectangle 54"/>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cxnSp>
          <p:nvCxnSpPr>
            <p:cNvPr id="57" name="Straight Connector 56"/>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59" name="Straight Connector 58"/>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0" name="Straight Connector 59"/>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1" name="Straight Connector 60"/>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2" name="Straight Connector 61"/>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3" name="Straight Connector 62"/>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4" name="Straight Connector 63"/>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cxnSp>
        <p:nvCxnSpPr>
          <p:cNvPr id="67" name="Elbow Connector 66"/>
          <p:cNvCxnSpPr/>
          <p:nvPr/>
        </p:nvCxnSpPr>
        <p:spPr>
          <a:xfrm rot="5400000">
            <a:off x="3033619" y="2910290"/>
            <a:ext cx="1917261" cy="295320"/>
          </a:xfrm>
          <a:prstGeom prst="bentConnector2">
            <a:avLst/>
          </a:prstGeom>
        </p:spPr>
        <p:style>
          <a:lnRef idx="2">
            <a:schemeClr val="dk1"/>
          </a:lnRef>
          <a:fillRef idx="0">
            <a:schemeClr val="dk1"/>
          </a:fillRef>
          <a:effectRef idx="1">
            <a:schemeClr val="dk1"/>
          </a:effectRef>
          <a:fontRef idx="minor">
            <a:schemeClr val="tx1"/>
          </a:fontRef>
        </p:style>
      </p:cxnSp>
      <p:grpSp>
        <p:nvGrpSpPr>
          <p:cNvPr id="70" name="Group 69"/>
          <p:cNvGrpSpPr/>
          <p:nvPr/>
        </p:nvGrpSpPr>
        <p:grpSpPr>
          <a:xfrm>
            <a:off x="4304387" y="3782183"/>
            <a:ext cx="348247" cy="468794"/>
            <a:chOff x="5473700" y="7607300"/>
            <a:chExt cx="965200" cy="1193800"/>
          </a:xfrm>
        </p:grpSpPr>
        <p:sp>
          <p:nvSpPr>
            <p:cNvPr id="71" name="Rectangle 70"/>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cxnSp>
          <p:nvCxnSpPr>
            <p:cNvPr id="72" name="Straight Connector 71"/>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3" name="Straight Connector 72"/>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4" name="Straight Connector 73"/>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5" name="Straight Connector 74"/>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6" name="Straight Connector 75"/>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7" name="Straight Connector 76"/>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8" name="Straight Connector 77"/>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cxnSp>
        <p:nvCxnSpPr>
          <p:cNvPr id="83" name="Straight Connector 82"/>
          <p:cNvCxnSpPr>
            <a:stCxn id="31" idx="2"/>
            <a:endCxn id="71" idx="0"/>
          </p:cNvCxnSpPr>
          <p:nvPr/>
        </p:nvCxnSpPr>
        <p:spPr>
          <a:xfrm>
            <a:off x="4469883" y="3334927"/>
            <a:ext cx="8628" cy="447257"/>
          </a:xfrm>
          <a:prstGeom prst="line">
            <a:avLst/>
          </a:prstGeom>
        </p:spPr>
        <p:style>
          <a:lnRef idx="2">
            <a:schemeClr val="dk1"/>
          </a:lnRef>
          <a:fillRef idx="0">
            <a:schemeClr val="dk1"/>
          </a:fillRef>
          <a:effectRef idx="1">
            <a:schemeClr val="dk1"/>
          </a:effectRef>
          <a:fontRef idx="minor">
            <a:schemeClr val="tx1"/>
          </a:fontRef>
        </p:style>
      </p:cxnSp>
      <p:grpSp>
        <p:nvGrpSpPr>
          <p:cNvPr id="86" name="Group 85"/>
          <p:cNvGrpSpPr/>
          <p:nvPr/>
        </p:nvGrpSpPr>
        <p:grpSpPr>
          <a:xfrm>
            <a:off x="4954178" y="3782183"/>
            <a:ext cx="348247" cy="468794"/>
            <a:chOff x="5473700" y="7607300"/>
            <a:chExt cx="965200" cy="1193800"/>
          </a:xfrm>
        </p:grpSpPr>
        <p:sp>
          <p:nvSpPr>
            <p:cNvPr id="87" name="Rectangle 86"/>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cxnSp>
          <p:nvCxnSpPr>
            <p:cNvPr id="88" name="Straight Connector 87"/>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89" name="Straight Connector 88"/>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0" name="Straight Connector 89"/>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1" name="Straight Connector 90"/>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2" name="Straight Connector 91"/>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3" name="Straight Connector 92"/>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4" name="Straight Connector 93"/>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cxnSp>
        <p:nvCxnSpPr>
          <p:cNvPr id="96" name="Elbow Connector 95"/>
          <p:cNvCxnSpPr>
            <a:stCxn id="87" idx="0"/>
          </p:cNvCxnSpPr>
          <p:nvPr/>
        </p:nvCxnSpPr>
        <p:spPr>
          <a:xfrm rot="16200000" flipV="1">
            <a:off x="4410444" y="3064325"/>
            <a:ext cx="998300" cy="437416"/>
          </a:xfrm>
          <a:prstGeom prst="bentConnector3">
            <a:avLst>
              <a:gd name="adj1" fmla="val 91592"/>
            </a:avLst>
          </a:prstGeom>
        </p:spPr>
        <p:style>
          <a:lnRef idx="2">
            <a:schemeClr val="dk1"/>
          </a:lnRef>
          <a:fillRef idx="0">
            <a:schemeClr val="dk1"/>
          </a:fillRef>
          <a:effectRef idx="1">
            <a:schemeClr val="dk1"/>
          </a:effectRef>
          <a:fontRef idx="minor">
            <a:schemeClr val="tx1"/>
          </a:fontRef>
        </p:style>
      </p:cxnSp>
      <p:sp>
        <p:nvSpPr>
          <p:cNvPr id="2" name="TextBox 1"/>
          <p:cNvSpPr txBox="1"/>
          <p:nvPr/>
        </p:nvSpPr>
        <p:spPr>
          <a:xfrm>
            <a:off x="2942953" y="1167276"/>
            <a:ext cx="401072" cy="287130"/>
          </a:xfrm>
          <a:prstGeom prst="rect">
            <a:avLst/>
          </a:prstGeom>
          <a:noFill/>
        </p:spPr>
        <p:txBody>
          <a:bodyPr wrap="none" rtlCol="0">
            <a:spAutoFit/>
          </a:bodyPr>
          <a:lstStyle/>
          <a:p>
            <a:pPr defTabSz="661109"/>
            <a:r>
              <a:rPr lang="nl-NL" sz="1266" i="1" dirty="0" err="1">
                <a:solidFill>
                  <a:srgbClr val="000000"/>
                </a:solidFill>
                <a:latin typeface="Arial" panose="020B0604020202020204" pitchFamily="34" charset="0"/>
              </a:rPr>
              <a:t>tcp</a:t>
            </a:r>
            <a:endParaRPr lang="en-US" sz="1266" i="1" dirty="0" err="1">
              <a:solidFill>
                <a:srgbClr val="000000"/>
              </a:solidFill>
              <a:latin typeface="Arial" panose="020B0604020202020204" pitchFamily="34" charset="0"/>
            </a:endParaRPr>
          </a:p>
        </p:txBody>
      </p:sp>
      <p:sp>
        <p:nvSpPr>
          <p:cNvPr id="79" name="TextBox 78"/>
          <p:cNvSpPr txBox="1"/>
          <p:nvPr/>
        </p:nvSpPr>
        <p:spPr>
          <a:xfrm>
            <a:off x="5648851" y="776047"/>
            <a:ext cx="401072" cy="287130"/>
          </a:xfrm>
          <a:prstGeom prst="rect">
            <a:avLst/>
          </a:prstGeom>
          <a:noFill/>
        </p:spPr>
        <p:txBody>
          <a:bodyPr wrap="none" rtlCol="0">
            <a:spAutoFit/>
          </a:bodyPr>
          <a:lstStyle/>
          <a:p>
            <a:pPr defTabSz="661109"/>
            <a:r>
              <a:rPr lang="nl-NL" sz="1266" i="1" dirty="0" err="1">
                <a:solidFill>
                  <a:srgbClr val="000000"/>
                </a:solidFill>
                <a:latin typeface="Arial" panose="020B0604020202020204" pitchFamily="34" charset="0"/>
              </a:rPr>
              <a:t>tcp</a:t>
            </a:r>
            <a:endParaRPr lang="en-US" sz="1266" i="1" dirty="0" err="1">
              <a:solidFill>
                <a:srgbClr val="000000"/>
              </a:solidFill>
              <a:latin typeface="Arial" panose="020B0604020202020204" pitchFamily="34" charset="0"/>
            </a:endParaRPr>
          </a:p>
        </p:txBody>
      </p:sp>
      <p:grpSp>
        <p:nvGrpSpPr>
          <p:cNvPr id="120" name="Group 119"/>
          <p:cNvGrpSpPr/>
          <p:nvPr/>
        </p:nvGrpSpPr>
        <p:grpSpPr>
          <a:xfrm>
            <a:off x="4384752" y="3862548"/>
            <a:ext cx="348247" cy="468794"/>
            <a:chOff x="5473700" y="7607300"/>
            <a:chExt cx="965200" cy="1193800"/>
          </a:xfrm>
        </p:grpSpPr>
        <p:sp>
          <p:nvSpPr>
            <p:cNvPr id="121" name="Rectangle 120"/>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cxnSp>
          <p:nvCxnSpPr>
            <p:cNvPr id="122" name="Straight Connector 121"/>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3" name="Straight Connector 122"/>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4" name="Straight Connector 123"/>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5" name="Straight Connector 124"/>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6" name="Straight Connector 125"/>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7" name="Straight Connector 126"/>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8" name="Straight Connector 127"/>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29" name="Group 128"/>
          <p:cNvGrpSpPr/>
          <p:nvPr/>
        </p:nvGrpSpPr>
        <p:grpSpPr>
          <a:xfrm>
            <a:off x="4465117" y="3942913"/>
            <a:ext cx="348247" cy="468794"/>
            <a:chOff x="5473700" y="7607300"/>
            <a:chExt cx="965200" cy="1193800"/>
          </a:xfrm>
        </p:grpSpPr>
        <p:sp>
          <p:nvSpPr>
            <p:cNvPr id="130" name="Rectangle 129"/>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cxnSp>
          <p:nvCxnSpPr>
            <p:cNvPr id="131" name="Straight Connector 130"/>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2" name="Straight Connector 131"/>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3" name="Straight Connector 132"/>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4" name="Straight Connector 133"/>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5" name="Straight Connector 134"/>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6" name="Straight Connector 135"/>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7" name="Straight Connector 136"/>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38" name="Group 137"/>
          <p:cNvGrpSpPr/>
          <p:nvPr/>
        </p:nvGrpSpPr>
        <p:grpSpPr>
          <a:xfrm>
            <a:off x="5034543" y="3862548"/>
            <a:ext cx="348247" cy="468794"/>
            <a:chOff x="5473700" y="7607300"/>
            <a:chExt cx="965200" cy="1193800"/>
          </a:xfrm>
        </p:grpSpPr>
        <p:sp>
          <p:nvSpPr>
            <p:cNvPr id="139" name="Rectangle 138"/>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cxnSp>
          <p:nvCxnSpPr>
            <p:cNvPr id="140" name="Straight Connector 139"/>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1" name="Straight Connector 140"/>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2" name="Straight Connector 141"/>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3" name="Straight Connector 142"/>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4" name="Straight Connector 143"/>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5" name="Straight Connector 144"/>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6" name="Straight Connector 145"/>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47" name="Group 146"/>
          <p:cNvGrpSpPr/>
          <p:nvPr/>
        </p:nvGrpSpPr>
        <p:grpSpPr>
          <a:xfrm>
            <a:off x="5114908" y="3942913"/>
            <a:ext cx="348247" cy="468794"/>
            <a:chOff x="5473700" y="7607300"/>
            <a:chExt cx="965200" cy="1193800"/>
          </a:xfrm>
        </p:grpSpPr>
        <p:sp>
          <p:nvSpPr>
            <p:cNvPr id="148" name="Rectangle 147"/>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cxnSp>
          <p:nvCxnSpPr>
            <p:cNvPr id="149" name="Straight Connector 148"/>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0" name="Straight Connector 149"/>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1" name="Straight Connector 150"/>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2" name="Straight Connector 151"/>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3" name="Straight Connector 152"/>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4" name="Straight Connector 153"/>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5" name="Straight Connector 154"/>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sp>
        <p:nvSpPr>
          <p:cNvPr id="34" name="Rectangle 33"/>
          <p:cNvSpPr/>
          <p:nvPr/>
        </p:nvSpPr>
        <p:spPr>
          <a:xfrm>
            <a:off x="4088153" y="1860527"/>
            <a:ext cx="839237" cy="23879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04" name="Rectangle 103"/>
          <p:cNvSpPr/>
          <p:nvPr/>
        </p:nvSpPr>
        <p:spPr>
          <a:xfrm>
            <a:off x="4730614" y="1894248"/>
            <a:ext cx="161184" cy="1486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07" name="Rectangle 106"/>
          <p:cNvSpPr/>
          <p:nvPr/>
        </p:nvSpPr>
        <p:spPr>
          <a:xfrm>
            <a:off x="4542642" y="1894248"/>
            <a:ext cx="161184" cy="1486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08" name="Rectangle 107"/>
          <p:cNvSpPr/>
          <p:nvPr/>
        </p:nvSpPr>
        <p:spPr>
          <a:xfrm>
            <a:off x="4354669" y="1894248"/>
            <a:ext cx="161184" cy="1486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09" name="Rectangle 108"/>
          <p:cNvSpPr/>
          <p:nvPr/>
        </p:nvSpPr>
        <p:spPr>
          <a:xfrm>
            <a:off x="4166697" y="1894248"/>
            <a:ext cx="161184" cy="1486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cxnSp>
        <p:nvCxnSpPr>
          <p:cNvPr id="41" name="Elbow Connector 40"/>
          <p:cNvCxnSpPr/>
          <p:nvPr/>
        </p:nvCxnSpPr>
        <p:spPr>
          <a:xfrm flipV="1">
            <a:off x="4485384" y="1706913"/>
            <a:ext cx="1852979" cy="280439"/>
          </a:xfrm>
          <a:prstGeom prst="bentConnector3">
            <a:avLst>
              <a:gd name="adj1" fmla="val 81082"/>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36" name="Elbow Connector 35"/>
          <p:cNvCxnSpPr>
            <a:endCxn id="9" idx="1"/>
          </p:cNvCxnSpPr>
          <p:nvPr/>
        </p:nvCxnSpPr>
        <p:spPr>
          <a:xfrm flipV="1">
            <a:off x="4652634" y="1112968"/>
            <a:ext cx="1685729" cy="836714"/>
          </a:xfrm>
          <a:prstGeom prst="bentConnector3">
            <a:avLst>
              <a:gd name="adj1" fmla="val 59932"/>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20" name="Rectangle 19"/>
          <p:cNvSpPr/>
          <p:nvPr/>
        </p:nvSpPr>
        <p:spPr>
          <a:xfrm>
            <a:off x="3967603" y="2519350"/>
            <a:ext cx="997862" cy="26453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dirty="0">
              <a:solidFill>
                <a:prstClr val="white"/>
              </a:solidFill>
              <a:latin typeface="Arial" panose="020B0604020202020204" pitchFamily="34" charset="0"/>
            </a:endParaRPr>
          </a:p>
        </p:txBody>
      </p:sp>
      <p:sp>
        <p:nvSpPr>
          <p:cNvPr id="31" name="Rectangle 30"/>
          <p:cNvSpPr/>
          <p:nvPr/>
        </p:nvSpPr>
        <p:spPr>
          <a:xfrm>
            <a:off x="3970952" y="2923476"/>
            <a:ext cx="997862" cy="41145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dirty="0">
              <a:solidFill>
                <a:prstClr val="white"/>
              </a:solidFill>
              <a:latin typeface="Arial" panose="020B0604020202020204" pitchFamily="34" charset="0"/>
            </a:endParaRPr>
          </a:p>
        </p:txBody>
      </p:sp>
      <p:sp>
        <p:nvSpPr>
          <p:cNvPr id="50" name="Rectangle 49"/>
          <p:cNvSpPr/>
          <p:nvPr/>
        </p:nvSpPr>
        <p:spPr>
          <a:xfrm>
            <a:off x="2644885" y="1237282"/>
            <a:ext cx="214761" cy="29404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661109"/>
            <a:endParaRPr lang="en-US" sz="1266" dirty="0">
              <a:solidFill>
                <a:prstClr val="white"/>
              </a:solidFill>
              <a:latin typeface="Arial" panose="020B0604020202020204" pitchFamily="34" charset="0"/>
            </a:endParaRPr>
          </a:p>
        </p:txBody>
      </p:sp>
      <p:sp>
        <p:nvSpPr>
          <p:cNvPr id="197" name="Rectangle 196"/>
          <p:cNvSpPr/>
          <p:nvPr/>
        </p:nvSpPr>
        <p:spPr>
          <a:xfrm>
            <a:off x="2678370" y="1289000"/>
            <a:ext cx="80592" cy="12172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98" name="Rectangle 197"/>
          <p:cNvSpPr/>
          <p:nvPr/>
        </p:nvSpPr>
        <p:spPr>
          <a:xfrm>
            <a:off x="2698462" y="1331955"/>
            <a:ext cx="80592" cy="12172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99" name="Rectangle 198"/>
          <p:cNvSpPr/>
          <p:nvPr/>
        </p:nvSpPr>
        <p:spPr>
          <a:xfrm>
            <a:off x="2725250" y="1388304"/>
            <a:ext cx="80592" cy="12172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pic>
        <p:nvPicPr>
          <p:cNvPr id="6148" name="Picture 4" descr="Image result for server host"/>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99660" y="804012"/>
            <a:ext cx="604122" cy="604122"/>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4" descr="Image result for server host"/>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3751349" y="666068"/>
            <a:ext cx="604122" cy="60412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laptop"/>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83889" y="871450"/>
            <a:ext cx="419937" cy="460505"/>
          </a:xfrm>
          <a:prstGeom prst="rect">
            <a:avLst/>
          </a:prstGeom>
          <a:noFill/>
          <a:extLst>
            <a:ext uri="{909E8E84-426E-40DD-AFC4-6F175D3DCCD1}">
              <a14:hiddenFill xmlns:a14="http://schemas.microsoft.com/office/drawing/2010/main">
                <a:solidFill>
                  <a:srgbClr val="FFFFFF"/>
                </a:solidFill>
              </a14:hiddenFill>
            </a:ext>
          </a:extLst>
        </p:spPr>
      </p:pic>
      <p:sp>
        <p:nvSpPr>
          <p:cNvPr id="35" name="Footer Placeholder 34">
            <a:extLst>
              <a:ext uri="{FF2B5EF4-FFF2-40B4-BE49-F238E27FC236}">
                <a16:creationId xmlns:a16="http://schemas.microsoft.com/office/drawing/2014/main" id="{EE3F7375-647D-448B-BA23-6173AC2C2E9A}"/>
              </a:ext>
            </a:extLst>
          </p:cNvPr>
          <p:cNvSpPr>
            <a:spLocks noGrp="1"/>
          </p:cNvSpPr>
          <p:nvPr>
            <p:ph type="ftr" sz="quarter" idx="11"/>
          </p:nvPr>
        </p:nvSpPr>
        <p:spPr/>
        <p:txBody>
          <a:bodyPr/>
          <a:lstStyle/>
          <a:p>
            <a:r>
              <a:rPr lang="en-US"/>
              <a:t>Microservices, Messaging, Kafka and Dapr - Fontys - November 2022</a:t>
            </a:r>
            <a:endParaRPr lang="nl-NL" dirty="0"/>
          </a:p>
        </p:txBody>
      </p:sp>
      <p:sp>
        <p:nvSpPr>
          <p:cNvPr id="3" name="TextBox 2">
            <a:extLst>
              <a:ext uri="{FF2B5EF4-FFF2-40B4-BE49-F238E27FC236}">
                <a16:creationId xmlns:a16="http://schemas.microsoft.com/office/drawing/2014/main" id="{D67E11D8-151E-4195-9C78-43BE29CEE876}"/>
              </a:ext>
            </a:extLst>
          </p:cNvPr>
          <p:cNvSpPr txBox="1"/>
          <p:nvPr/>
        </p:nvSpPr>
        <p:spPr>
          <a:xfrm>
            <a:off x="4920693" y="240863"/>
            <a:ext cx="730969" cy="276999"/>
          </a:xfrm>
          <a:prstGeom prst="rect">
            <a:avLst/>
          </a:prstGeom>
          <a:noFill/>
        </p:spPr>
        <p:txBody>
          <a:bodyPr wrap="none" lIns="0" tIns="0" rIns="0" bIns="0" rtlCol="0">
            <a:spAutoFit/>
          </a:bodyPr>
          <a:lstStyle/>
          <a:p>
            <a:r>
              <a:rPr lang="nl-NL" sz="1800" dirty="0"/>
              <a:t>Cluster</a:t>
            </a:r>
            <a:endParaRPr lang="en-NL" sz="1800" dirty="0" err="1"/>
          </a:p>
        </p:txBody>
      </p:sp>
      <p:sp>
        <p:nvSpPr>
          <p:cNvPr id="4" name="TextBox 3">
            <a:extLst>
              <a:ext uri="{FF2B5EF4-FFF2-40B4-BE49-F238E27FC236}">
                <a16:creationId xmlns:a16="http://schemas.microsoft.com/office/drawing/2014/main" id="{A9496685-234D-D895-118C-AC74D39354E6}"/>
              </a:ext>
            </a:extLst>
          </p:cNvPr>
          <p:cNvSpPr txBox="1"/>
          <p:nvPr/>
        </p:nvSpPr>
        <p:spPr>
          <a:xfrm>
            <a:off x="2128768" y="4265654"/>
            <a:ext cx="1045479" cy="646331"/>
          </a:xfrm>
          <a:prstGeom prst="rect">
            <a:avLst/>
          </a:prstGeom>
          <a:noFill/>
        </p:spPr>
        <p:txBody>
          <a:bodyPr wrap="square" rtlCol="0">
            <a:spAutoFit/>
          </a:bodyPr>
          <a:lstStyle/>
          <a:p>
            <a:pPr defTabSz="661109"/>
            <a:r>
              <a:rPr lang="nl-NL" sz="1200" i="1" dirty="0">
                <a:solidFill>
                  <a:srgbClr val="000000"/>
                </a:solidFill>
                <a:latin typeface="Arial" panose="020B0604020202020204" pitchFamily="34" charset="0"/>
              </a:rPr>
              <a:t>Message Logs - </a:t>
            </a:r>
            <a:r>
              <a:rPr lang="nl-NL" sz="1200" i="1" dirty="0" err="1">
                <a:solidFill>
                  <a:srgbClr val="000000"/>
                </a:solidFill>
                <a:latin typeface="Arial" panose="020B0604020202020204" pitchFamily="34" charset="0"/>
              </a:rPr>
              <a:t>replicas</a:t>
            </a:r>
            <a:endParaRPr lang="nl-NL" sz="1200" i="1" dirty="0">
              <a:solidFill>
                <a:srgbClr val="000000"/>
              </a:solidFill>
              <a:latin typeface="Arial" panose="020B0604020202020204" pitchFamily="34" charset="0"/>
            </a:endParaRPr>
          </a:p>
        </p:txBody>
      </p:sp>
      <p:cxnSp>
        <p:nvCxnSpPr>
          <p:cNvPr id="8" name="Straight Arrow Connector 7">
            <a:extLst>
              <a:ext uri="{FF2B5EF4-FFF2-40B4-BE49-F238E27FC236}">
                <a16:creationId xmlns:a16="http://schemas.microsoft.com/office/drawing/2014/main" id="{265FDFAC-C3B5-4955-0C0C-3E0382745D84}"/>
              </a:ext>
            </a:extLst>
          </p:cNvPr>
          <p:cNvCxnSpPr>
            <a:cxnSpLocks/>
          </p:cNvCxnSpPr>
          <p:nvPr/>
        </p:nvCxnSpPr>
        <p:spPr>
          <a:xfrm flipV="1">
            <a:off x="2701427" y="4507542"/>
            <a:ext cx="183821" cy="11427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14" name="Straight Connector 13">
            <a:extLst>
              <a:ext uri="{FF2B5EF4-FFF2-40B4-BE49-F238E27FC236}">
                <a16:creationId xmlns:a16="http://schemas.microsoft.com/office/drawing/2014/main" id="{0B53A21F-E746-7A7C-98B1-381424F7E3BD}"/>
              </a:ext>
            </a:extLst>
          </p:cNvPr>
          <p:cNvCxnSpPr/>
          <p:nvPr/>
        </p:nvCxnSpPr>
        <p:spPr>
          <a:xfrm>
            <a:off x="5353154" y="3450242"/>
            <a:ext cx="0" cy="446646"/>
          </a:xfrm>
          <a:prstGeom prst="line">
            <a:avLst/>
          </a:prstGeom>
        </p:spPr>
        <p:style>
          <a:lnRef idx="2">
            <a:schemeClr val="dk1"/>
          </a:lnRef>
          <a:fillRef idx="0">
            <a:schemeClr val="dk1"/>
          </a:fillRef>
          <a:effectRef idx="1">
            <a:schemeClr val="dk1"/>
          </a:effectRef>
          <a:fontRef idx="minor">
            <a:schemeClr val="tx1"/>
          </a:fontRef>
        </p:style>
      </p:cxnSp>
      <p:cxnSp>
        <p:nvCxnSpPr>
          <p:cNvPr id="16" name="Straight Connector 15">
            <a:extLst>
              <a:ext uri="{FF2B5EF4-FFF2-40B4-BE49-F238E27FC236}">
                <a16:creationId xmlns:a16="http://schemas.microsoft.com/office/drawing/2014/main" id="{DBB0CC0B-4B60-DC61-4B3B-26AA172E0720}"/>
              </a:ext>
            </a:extLst>
          </p:cNvPr>
          <p:cNvCxnSpPr/>
          <p:nvPr/>
        </p:nvCxnSpPr>
        <p:spPr>
          <a:xfrm>
            <a:off x="5440343" y="3329695"/>
            <a:ext cx="0" cy="632026"/>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1941763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Image result for image apache zookeep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36743" y="817615"/>
            <a:ext cx="743846" cy="472562"/>
          </a:xfrm>
          <a:prstGeom prst="rect">
            <a:avLst/>
          </a:prstGeom>
          <a:noFill/>
          <a:extLst>
            <a:ext uri="{909E8E84-426E-40DD-AFC4-6F175D3DCCD1}">
              <a14:hiddenFill xmlns:a14="http://schemas.microsoft.com/office/drawing/2010/main">
                <a:solidFill>
                  <a:srgbClr val="FFFFFF"/>
                </a:solidFill>
              </a14:hiddenFill>
            </a:ext>
          </a:extLst>
        </p:spPr>
      </p:pic>
      <p:grpSp>
        <p:nvGrpSpPr>
          <p:cNvPr id="179" name="Group 178"/>
          <p:cNvGrpSpPr/>
          <p:nvPr/>
        </p:nvGrpSpPr>
        <p:grpSpPr>
          <a:xfrm>
            <a:off x="3040942" y="4210795"/>
            <a:ext cx="348247" cy="468794"/>
            <a:chOff x="5473700" y="7607300"/>
            <a:chExt cx="965200" cy="1193800"/>
          </a:xfrm>
        </p:grpSpPr>
        <p:sp>
          <p:nvSpPr>
            <p:cNvPr id="180" name="Rectangle 179"/>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cxnSp>
          <p:nvCxnSpPr>
            <p:cNvPr id="181" name="Straight Connector 180"/>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2" name="Straight Connector 181"/>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3" name="Straight Connector 182"/>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4" name="Straight Connector 183"/>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5" name="Straight Connector 184"/>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6" name="Straight Connector 185"/>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87" name="Straight Connector 186"/>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88" name="Group 187"/>
          <p:cNvGrpSpPr/>
          <p:nvPr/>
        </p:nvGrpSpPr>
        <p:grpSpPr>
          <a:xfrm>
            <a:off x="2960577" y="4130431"/>
            <a:ext cx="348247" cy="468794"/>
            <a:chOff x="5473700" y="7607300"/>
            <a:chExt cx="965200" cy="1193800"/>
          </a:xfrm>
        </p:grpSpPr>
        <p:sp>
          <p:nvSpPr>
            <p:cNvPr id="189" name="Rectangle 188"/>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cxnSp>
          <p:nvCxnSpPr>
            <p:cNvPr id="190" name="Straight Connector 189"/>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1" name="Straight Connector 190"/>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2" name="Straight Connector 191"/>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3" name="Straight Connector 192"/>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4" name="Straight Connector 193"/>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5" name="Straight Connector 194"/>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96" name="Straight Connector 195"/>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61" name="Group 160"/>
          <p:cNvGrpSpPr/>
          <p:nvPr/>
        </p:nvGrpSpPr>
        <p:grpSpPr>
          <a:xfrm>
            <a:off x="3322218" y="4036672"/>
            <a:ext cx="348247" cy="468794"/>
            <a:chOff x="5473700" y="7607300"/>
            <a:chExt cx="965200" cy="1193800"/>
          </a:xfrm>
        </p:grpSpPr>
        <p:sp>
          <p:nvSpPr>
            <p:cNvPr id="162" name="Rectangle 161"/>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cxnSp>
          <p:nvCxnSpPr>
            <p:cNvPr id="163" name="Straight Connector 162"/>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4" name="Straight Connector 163"/>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5" name="Straight Connector 164"/>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6" name="Straight Connector 165"/>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7" name="Straight Connector 166"/>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8" name="Straight Connector 167"/>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69" name="Straight Connector 168"/>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70" name="Group 169"/>
          <p:cNvGrpSpPr/>
          <p:nvPr/>
        </p:nvGrpSpPr>
        <p:grpSpPr>
          <a:xfrm>
            <a:off x="3241854" y="3956307"/>
            <a:ext cx="348247" cy="468794"/>
            <a:chOff x="5473700" y="7607300"/>
            <a:chExt cx="965200" cy="1193800"/>
          </a:xfrm>
        </p:grpSpPr>
        <p:sp>
          <p:nvSpPr>
            <p:cNvPr id="171" name="Rectangle 170"/>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cxnSp>
          <p:nvCxnSpPr>
            <p:cNvPr id="172" name="Straight Connector 171"/>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3" name="Straight Connector 172"/>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4" name="Straight Connector 173"/>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5" name="Straight Connector 174"/>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6" name="Straight Connector 175"/>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7" name="Straight Connector 176"/>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78" name="Straight Connector 177"/>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82" name="Group 81"/>
          <p:cNvGrpSpPr/>
          <p:nvPr/>
        </p:nvGrpSpPr>
        <p:grpSpPr>
          <a:xfrm>
            <a:off x="3603495" y="3862548"/>
            <a:ext cx="348247" cy="468794"/>
            <a:chOff x="5473700" y="7607300"/>
            <a:chExt cx="965200" cy="1193800"/>
          </a:xfrm>
        </p:grpSpPr>
        <p:sp>
          <p:nvSpPr>
            <p:cNvPr id="84" name="Rectangle 83"/>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cxnSp>
          <p:nvCxnSpPr>
            <p:cNvPr id="85" name="Straight Connector 84"/>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5" name="Straight Connector 94"/>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7" name="Straight Connector 96"/>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8" name="Straight Connector 97"/>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9" name="Straight Connector 98"/>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00" name="Straight Connector 99"/>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01" name="Straight Connector 100"/>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sp>
        <p:nvSpPr>
          <p:cNvPr id="81" name="Rectangle 80"/>
          <p:cNvSpPr/>
          <p:nvPr/>
        </p:nvSpPr>
        <p:spPr>
          <a:xfrm>
            <a:off x="3820268" y="1226818"/>
            <a:ext cx="1647477" cy="210287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80" name="Rectangle 79"/>
          <p:cNvSpPr/>
          <p:nvPr/>
        </p:nvSpPr>
        <p:spPr>
          <a:xfrm>
            <a:off x="3726509" y="1347365"/>
            <a:ext cx="1647477" cy="210287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5" name="Rectangle 4"/>
          <p:cNvSpPr/>
          <p:nvPr/>
        </p:nvSpPr>
        <p:spPr>
          <a:xfrm>
            <a:off x="1362447" y="1237282"/>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dirty="0">
              <a:solidFill>
                <a:prstClr val="white"/>
              </a:solidFill>
              <a:latin typeface="Arial" panose="020B0604020202020204" pitchFamily="34" charset="0"/>
            </a:endParaRPr>
          </a:p>
        </p:txBody>
      </p:sp>
      <p:sp>
        <p:nvSpPr>
          <p:cNvPr id="6" name="Rectangle 5"/>
          <p:cNvSpPr/>
          <p:nvPr/>
        </p:nvSpPr>
        <p:spPr>
          <a:xfrm>
            <a:off x="1362447" y="2040929"/>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dirty="0">
              <a:solidFill>
                <a:prstClr val="white"/>
              </a:solidFill>
              <a:latin typeface="Arial" panose="020B0604020202020204" pitchFamily="34" charset="0"/>
            </a:endParaRPr>
          </a:p>
        </p:txBody>
      </p:sp>
      <p:sp>
        <p:nvSpPr>
          <p:cNvPr id="7" name="Rectangle 6"/>
          <p:cNvSpPr/>
          <p:nvPr/>
        </p:nvSpPr>
        <p:spPr>
          <a:xfrm>
            <a:off x="1362447" y="2844576"/>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dirty="0">
              <a:solidFill>
                <a:prstClr val="white"/>
              </a:solidFill>
              <a:latin typeface="Arial" panose="020B0604020202020204" pitchFamily="34" charset="0"/>
            </a:endParaRPr>
          </a:p>
        </p:txBody>
      </p:sp>
      <p:sp>
        <p:nvSpPr>
          <p:cNvPr id="9" name="Rectangle 8"/>
          <p:cNvSpPr/>
          <p:nvPr/>
        </p:nvSpPr>
        <p:spPr>
          <a:xfrm>
            <a:off x="6338363" y="828343"/>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0" name="Rectangle 9"/>
          <p:cNvSpPr/>
          <p:nvPr/>
        </p:nvSpPr>
        <p:spPr>
          <a:xfrm>
            <a:off x="6338363" y="1571298"/>
            <a:ext cx="1038044" cy="3783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1" name="Rectangle 10"/>
          <p:cNvSpPr/>
          <p:nvPr/>
        </p:nvSpPr>
        <p:spPr>
          <a:xfrm>
            <a:off x="6338363" y="2486284"/>
            <a:ext cx="1038044" cy="75635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2" name="Rectangle 11"/>
          <p:cNvSpPr/>
          <p:nvPr/>
        </p:nvSpPr>
        <p:spPr>
          <a:xfrm>
            <a:off x="6338363" y="3400014"/>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3" name="Rectangle 12"/>
          <p:cNvSpPr/>
          <p:nvPr/>
        </p:nvSpPr>
        <p:spPr>
          <a:xfrm>
            <a:off x="6338363" y="2123387"/>
            <a:ext cx="1038044" cy="18919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4" name="Rectangle 13"/>
          <p:cNvSpPr/>
          <p:nvPr/>
        </p:nvSpPr>
        <p:spPr>
          <a:xfrm>
            <a:off x="6485698" y="2610179"/>
            <a:ext cx="321459" cy="23439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5" name="Rectangle 14"/>
          <p:cNvSpPr/>
          <p:nvPr/>
        </p:nvSpPr>
        <p:spPr>
          <a:xfrm>
            <a:off x="6877476" y="2610179"/>
            <a:ext cx="321459" cy="23439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6" name="Rectangle 15"/>
          <p:cNvSpPr/>
          <p:nvPr/>
        </p:nvSpPr>
        <p:spPr>
          <a:xfrm>
            <a:off x="6485698" y="2896059"/>
            <a:ext cx="321459" cy="23439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7" name="Rectangle 16"/>
          <p:cNvSpPr/>
          <p:nvPr/>
        </p:nvSpPr>
        <p:spPr>
          <a:xfrm>
            <a:off x="6877476" y="2896059"/>
            <a:ext cx="321459" cy="234397"/>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8" name="Rectangle 17"/>
          <p:cNvSpPr/>
          <p:nvPr/>
        </p:nvSpPr>
        <p:spPr>
          <a:xfrm>
            <a:off x="3632750" y="1467912"/>
            <a:ext cx="1647477" cy="210287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9" name="Rectangle 18"/>
          <p:cNvSpPr/>
          <p:nvPr/>
        </p:nvSpPr>
        <p:spPr>
          <a:xfrm>
            <a:off x="3967603" y="1686717"/>
            <a:ext cx="997862" cy="71229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dirty="0">
              <a:solidFill>
                <a:prstClr val="white"/>
              </a:solidFill>
              <a:latin typeface="Arial" panose="020B0604020202020204" pitchFamily="34" charset="0"/>
            </a:endParaRPr>
          </a:p>
        </p:txBody>
      </p:sp>
      <p:cxnSp>
        <p:nvCxnSpPr>
          <p:cNvPr id="22" name="Elbow Connector 21"/>
          <p:cNvCxnSpPr/>
          <p:nvPr/>
        </p:nvCxnSpPr>
        <p:spPr>
          <a:xfrm>
            <a:off x="2400491" y="1441542"/>
            <a:ext cx="1567112" cy="490350"/>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4" name="Elbow Connector 23"/>
          <p:cNvCxnSpPr/>
          <p:nvPr/>
        </p:nvCxnSpPr>
        <p:spPr>
          <a:xfrm flipV="1">
            <a:off x="2400491" y="2099319"/>
            <a:ext cx="1567112" cy="118663"/>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6" name="Elbow Connector 25"/>
          <p:cNvCxnSpPr>
            <a:endCxn id="20" idx="1"/>
          </p:cNvCxnSpPr>
          <p:nvPr/>
        </p:nvCxnSpPr>
        <p:spPr>
          <a:xfrm flipV="1">
            <a:off x="2400491" y="2651617"/>
            <a:ext cx="1567112" cy="361641"/>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29" name="Elbow Connector 28"/>
          <p:cNvCxnSpPr/>
          <p:nvPr/>
        </p:nvCxnSpPr>
        <p:spPr>
          <a:xfrm>
            <a:off x="2400491" y="2419313"/>
            <a:ext cx="1567112" cy="160729"/>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3" name="Elbow Connector 32"/>
          <p:cNvCxnSpPr>
            <a:stCxn id="7" idx="3"/>
          </p:cNvCxnSpPr>
          <p:nvPr/>
        </p:nvCxnSpPr>
        <p:spPr>
          <a:xfrm>
            <a:off x="2400491" y="3129201"/>
            <a:ext cx="1567112" cy="1255"/>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44" name="Elbow Connector 43"/>
          <p:cNvCxnSpPr/>
          <p:nvPr/>
        </p:nvCxnSpPr>
        <p:spPr>
          <a:xfrm>
            <a:off x="4927390" y="2026802"/>
            <a:ext cx="1558309" cy="747455"/>
          </a:xfrm>
          <a:prstGeom prst="bentConnector3">
            <a:avLst>
              <a:gd name="adj1" fmla="val 68480"/>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46" name="Elbow Connector 45"/>
          <p:cNvCxnSpPr>
            <a:endCxn id="12" idx="1"/>
          </p:cNvCxnSpPr>
          <p:nvPr/>
        </p:nvCxnSpPr>
        <p:spPr>
          <a:xfrm>
            <a:off x="4972163" y="2700171"/>
            <a:ext cx="1366200" cy="984468"/>
          </a:xfrm>
          <a:prstGeom prst="bentConnector3">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51" name="TextBox 50"/>
          <p:cNvSpPr txBox="1"/>
          <p:nvPr/>
        </p:nvSpPr>
        <p:spPr>
          <a:xfrm>
            <a:off x="1462534" y="927203"/>
            <a:ext cx="925253" cy="287130"/>
          </a:xfrm>
          <a:prstGeom prst="rect">
            <a:avLst/>
          </a:prstGeom>
          <a:noFill/>
        </p:spPr>
        <p:txBody>
          <a:bodyPr wrap="none" rtlCol="0">
            <a:spAutoFit/>
          </a:bodyPr>
          <a:lstStyle/>
          <a:p>
            <a:pPr defTabSz="661109"/>
            <a:r>
              <a:rPr lang="nl-NL" sz="1266" dirty="0">
                <a:solidFill>
                  <a:srgbClr val="000000"/>
                </a:solidFill>
                <a:latin typeface="Arial" panose="020B0604020202020204" pitchFamily="34" charset="0"/>
              </a:rPr>
              <a:t>Producers</a:t>
            </a:r>
            <a:endParaRPr lang="en-US" sz="1266" dirty="0" err="1">
              <a:solidFill>
                <a:srgbClr val="000000"/>
              </a:solidFill>
              <a:latin typeface="Arial" panose="020B0604020202020204" pitchFamily="34" charset="0"/>
            </a:endParaRPr>
          </a:p>
        </p:txBody>
      </p:sp>
      <p:sp>
        <p:nvSpPr>
          <p:cNvPr id="52" name="TextBox 51"/>
          <p:cNvSpPr txBox="1"/>
          <p:nvPr/>
        </p:nvSpPr>
        <p:spPr>
          <a:xfrm>
            <a:off x="6458542" y="518682"/>
            <a:ext cx="1013419" cy="287130"/>
          </a:xfrm>
          <a:prstGeom prst="rect">
            <a:avLst/>
          </a:prstGeom>
          <a:noFill/>
        </p:spPr>
        <p:txBody>
          <a:bodyPr wrap="none" rtlCol="0">
            <a:spAutoFit/>
          </a:bodyPr>
          <a:lstStyle/>
          <a:p>
            <a:pPr defTabSz="661109"/>
            <a:r>
              <a:rPr lang="nl-NL" sz="1266" dirty="0" err="1">
                <a:solidFill>
                  <a:srgbClr val="000000"/>
                </a:solidFill>
                <a:latin typeface="Arial" panose="020B0604020202020204" pitchFamily="34" charset="0"/>
              </a:rPr>
              <a:t>Consumers</a:t>
            </a:r>
            <a:endParaRPr lang="en-US" sz="1266" dirty="0" err="1">
              <a:solidFill>
                <a:srgbClr val="000000"/>
              </a:solidFill>
              <a:latin typeface="Arial" panose="020B0604020202020204" pitchFamily="34" charset="0"/>
            </a:endParaRPr>
          </a:p>
        </p:txBody>
      </p:sp>
      <p:sp>
        <p:nvSpPr>
          <p:cNvPr id="53" name="TextBox 52"/>
          <p:cNvSpPr txBox="1"/>
          <p:nvPr/>
        </p:nvSpPr>
        <p:spPr>
          <a:xfrm>
            <a:off x="4229243" y="1650798"/>
            <a:ext cx="582211" cy="287130"/>
          </a:xfrm>
          <a:prstGeom prst="rect">
            <a:avLst/>
          </a:prstGeom>
          <a:noFill/>
        </p:spPr>
        <p:txBody>
          <a:bodyPr wrap="none" rtlCol="0">
            <a:spAutoFit/>
          </a:bodyPr>
          <a:lstStyle/>
          <a:p>
            <a:pPr defTabSz="661109"/>
            <a:r>
              <a:rPr lang="nl-NL" sz="1266" dirty="0">
                <a:solidFill>
                  <a:prstClr val="white"/>
                </a:solidFill>
                <a:latin typeface="Arial" panose="020B0604020202020204" pitchFamily="34" charset="0"/>
              </a:rPr>
              <a:t>Topic</a:t>
            </a:r>
            <a:endParaRPr lang="en-US" sz="1266" dirty="0" err="1">
              <a:solidFill>
                <a:prstClr val="white"/>
              </a:solidFill>
              <a:latin typeface="Arial" panose="020B0604020202020204" pitchFamily="34" charset="0"/>
            </a:endParaRPr>
          </a:p>
        </p:txBody>
      </p:sp>
      <p:sp>
        <p:nvSpPr>
          <p:cNvPr id="54" name="TextBox 53"/>
          <p:cNvSpPr txBox="1"/>
          <p:nvPr/>
        </p:nvSpPr>
        <p:spPr>
          <a:xfrm>
            <a:off x="3604436" y="1421635"/>
            <a:ext cx="663964" cy="287130"/>
          </a:xfrm>
          <a:prstGeom prst="rect">
            <a:avLst/>
          </a:prstGeom>
          <a:noFill/>
        </p:spPr>
        <p:txBody>
          <a:bodyPr wrap="none" rtlCol="0">
            <a:spAutoFit/>
          </a:bodyPr>
          <a:lstStyle/>
          <a:p>
            <a:pPr defTabSz="661109"/>
            <a:r>
              <a:rPr lang="nl-NL" sz="1266" dirty="0">
                <a:solidFill>
                  <a:prstClr val="white"/>
                </a:solidFill>
                <a:latin typeface="Arial" panose="020B0604020202020204" pitchFamily="34" charset="0"/>
              </a:rPr>
              <a:t>Broker</a:t>
            </a:r>
            <a:endParaRPr lang="en-US" sz="1266" dirty="0" err="1">
              <a:solidFill>
                <a:prstClr val="white"/>
              </a:solidFill>
              <a:latin typeface="Arial" panose="020B0604020202020204" pitchFamily="34" charset="0"/>
            </a:endParaRPr>
          </a:p>
        </p:txBody>
      </p:sp>
      <p:pic>
        <p:nvPicPr>
          <p:cNvPr id="2050"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28003" y="21215"/>
            <a:ext cx="1384610" cy="727808"/>
          </a:xfrm>
          <a:prstGeom prst="rect">
            <a:avLst/>
          </a:prstGeom>
          <a:noFill/>
          <a:extLst>
            <a:ext uri="{909E8E84-426E-40DD-AFC4-6F175D3DCCD1}">
              <a14:hiddenFill xmlns:a14="http://schemas.microsoft.com/office/drawing/2010/main">
                <a:solidFill>
                  <a:srgbClr val="FFFFFF"/>
                </a:solidFill>
              </a14:hiddenFill>
            </a:ext>
          </a:extLst>
        </p:spPr>
      </p:pic>
      <p:grpSp>
        <p:nvGrpSpPr>
          <p:cNvPr id="65" name="Group 64"/>
          <p:cNvGrpSpPr/>
          <p:nvPr/>
        </p:nvGrpSpPr>
        <p:grpSpPr>
          <a:xfrm>
            <a:off x="3523130" y="3782183"/>
            <a:ext cx="348247" cy="468794"/>
            <a:chOff x="5473700" y="7607300"/>
            <a:chExt cx="965200" cy="1193800"/>
          </a:xfrm>
        </p:grpSpPr>
        <p:sp>
          <p:nvSpPr>
            <p:cNvPr id="55" name="Rectangle 54"/>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cxnSp>
          <p:nvCxnSpPr>
            <p:cNvPr id="57" name="Straight Connector 56"/>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59" name="Straight Connector 58"/>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0" name="Straight Connector 59"/>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1" name="Straight Connector 60"/>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2" name="Straight Connector 61"/>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3" name="Straight Connector 62"/>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64" name="Straight Connector 63"/>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cxnSp>
        <p:nvCxnSpPr>
          <p:cNvPr id="67" name="Elbow Connector 66"/>
          <p:cNvCxnSpPr/>
          <p:nvPr/>
        </p:nvCxnSpPr>
        <p:spPr>
          <a:xfrm rot="5400000">
            <a:off x="3033619" y="2910290"/>
            <a:ext cx="1917261" cy="295320"/>
          </a:xfrm>
          <a:prstGeom prst="bentConnector2">
            <a:avLst/>
          </a:prstGeom>
        </p:spPr>
        <p:style>
          <a:lnRef idx="2">
            <a:schemeClr val="dk1"/>
          </a:lnRef>
          <a:fillRef idx="0">
            <a:schemeClr val="dk1"/>
          </a:fillRef>
          <a:effectRef idx="1">
            <a:schemeClr val="dk1"/>
          </a:effectRef>
          <a:fontRef idx="minor">
            <a:schemeClr val="tx1"/>
          </a:fontRef>
        </p:style>
      </p:cxnSp>
      <p:grpSp>
        <p:nvGrpSpPr>
          <p:cNvPr id="70" name="Group 69"/>
          <p:cNvGrpSpPr/>
          <p:nvPr/>
        </p:nvGrpSpPr>
        <p:grpSpPr>
          <a:xfrm>
            <a:off x="4304387" y="3782183"/>
            <a:ext cx="348247" cy="468794"/>
            <a:chOff x="5473700" y="7607300"/>
            <a:chExt cx="965200" cy="1193800"/>
          </a:xfrm>
        </p:grpSpPr>
        <p:sp>
          <p:nvSpPr>
            <p:cNvPr id="71" name="Rectangle 70"/>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cxnSp>
          <p:nvCxnSpPr>
            <p:cNvPr id="72" name="Straight Connector 71"/>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3" name="Straight Connector 72"/>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4" name="Straight Connector 73"/>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5" name="Straight Connector 74"/>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6" name="Straight Connector 75"/>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7" name="Straight Connector 76"/>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78" name="Straight Connector 77"/>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cxnSp>
        <p:nvCxnSpPr>
          <p:cNvPr id="83" name="Straight Connector 82"/>
          <p:cNvCxnSpPr>
            <a:stCxn id="31" idx="2"/>
            <a:endCxn id="71" idx="0"/>
          </p:cNvCxnSpPr>
          <p:nvPr/>
        </p:nvCxnSpPr>
        <p:spPr>
          <a:xfrm>
            <a:off x="4469883" y="3334927"/>
            <a:ext cx="8628" cy="447257"/>
          </a:xfrm>
          <a:prstGeom prst="line">
            <a:avLst/>
          </a:prstGeom>
        </p:spPr>
        <p:style>
          <a:lnRef idx="2">
            <a:schemeClr val="dk1"/>
          </a:lnRef>
          <a:fillRef idx="0">
            <a:schemeClr val="dk1"/>
          </a:fillRef>
          <a:effectRef idx="1">
            <a:schemeClr val="dk1"/>
          </a:effectRef>
          <a:fontRef idx="minor">
            <a:schemeClr val="tx1"/>
          </a:fontRef>
        </p:style>
      </p:cxnSp>
      <p:grpSp>
        <p:nvGrpSpPr>
          <p:cNvPr id="86" name="Group 85"/>
          <p:cNvGrpSpPr/>
          <p:nvPr/>
        </p:nvGrpSpPr>
        <p:grpSpPr>
          <a:xfrm>
            <a:off x="4954178" y="3782183"/>
            <a:ext cx="348247" cy="468794"/>
            <a:chOff x="5473700" y="7607300"/>
            <a:chExt cx="965200" cy="1193800"/>
          </a:xfrm>
        </p:grpSpPr>
        <p:sp>
          <p:nvSpPr>
            <p:cNvPr id="87" name="Rectangle 86"/>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cxnSp>
          <p:nvCxnSpPr>
            <p:cNvPr id="88" name="Straight Connector 87"/>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89" name="Straight Connector 88"/>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0" name="Straight Connector 89"/>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1" name="Straight Connector 90"/>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2" name="Straight Connector 91"/>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3" name="Straight Connector 92"/>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94" name="Straight Connector 93"/>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cxnSp>
        <p:nvCxnSpPr>
          <p:cNvPr id="96" name="Elbow Connector 95"/>
          <p:cNvCxnSpPr>
            <a:stCxn id="87" idx="0"/>
          </p:cNvCxnSpPr>
          <p:nvPr/>
        </p:nvCxnSpPr>
        <p:spPr>
          <a:xfrm rot="16200000" flipV="1">
            <a:off x="4410444" y="3064325"/>
            <a:ext cx="998300" cy="437416"/>
          </a:xfrm>
          <a:prstGeom prst="bentConnector3">
            <a:avLst>
              <a:gd name="adj1" fmla="val 91592"/>
            </a:avLst>
          </a:prstGeom>
        </p:spPr>
        <p:style>
          <a:lnRef idx="2">
            <a:schemeClr val="dk1"/>
          </a:lnRef>
          <a:fillRef idx="0">
            <a:schemeClr val="dk1"/>
          </a:fillRef>
          <a:effectRef idx="1">
            <a:schemeClr val="dk1"/>
          </a:effectRef>
          <a:fontRef idx="minor">
            <a:schemeClr val="tx1"/>
          </a:fontRef>
        </p:style>
      </p:cxnSp>
      <p:sp>
        <p:nvSpPr>
          <p:cNvPr id="2" name="TextBox 1"/>
          <p:cNvSpPr txBox="1"/>
          <p:nvPr/>
        </p:nvSpPr>
        <p:spPr>
          <a:xfrm>
            <a:off x="2942953" y="1167276"/>
            <a:ext cx="401072" cy="287130"/>
          </a:xfrm>
          <a:prstGeom prst="rect">
            <a:avLst/>
          </a:prstGeom>
          <a:noFill/>
        </p:spPr>
        <p:txBody>
          <a:bodyPr wrap="none" rtlCol="0">
            <a:spAutoFit/>
          </a:bodyPr>
          <a:lstStyle/>
          <a:p>
            <a:pPr defTabSz="661109"/>
            <a:r>
              <a:rPr lang="nl-NL" sz="1266" i="1" dirty="0" err="1">
                <a:solidFill>
                  <a:srgbClr val="000000"/>
                </a:solidFill>
                <a:latin typeface="Arial" panose="020B0604020202020204" pitchFamily="34" charset="0"/>
              </a:rPr>
              <a:t>tcp</a:t>
            </a:r>
            <a:endParaRPr lang="en-US" sz="1266" i="1" dirty="0" err="1">
              <a:solidFill>
                <a:srgbClr val="000000"/>
              </a:solidFill>
              <a:latin typeface="Arial" panose="020B0604020202020204" pitchFamily="34" charset="0"/>
            </a:endParaRPr>
          </a:p>
        </p:txBody>
      </p:sp>
      <p:sp>
        <p:nvSpPr>
          <p:cNvPr id="79" name="TextBox 78"/>
          <p:cNvSpPr txBox="1"/>
          <p:nvPr/>
        </p:nvSpPr>
        <p:spPr>
          <a:xfrm>
            <a:off x="5648851" y="776047"/>
            <a:ext cx="401072" cy="287130"/>
          </a:xfrm>
          <a:prstGeom prst="rect">
            <a:avLst/>
          </a:prstGeom>
          <a:noFill/>
        </p:spPr>
        <p:txBody>
          <a:bodyPr wrap="none" rtlCol="0">
            <a:spAutoFit/>
          </a:bodyPr>
          <a:lstStyle/>
          <a:p>
            <a:pPr defTabSz="661109"/>
            <a:r>
              <a:rPr lang="nl-NL" sz="1266" i="1" dirty="0" err="1">
                <a:solidFill>
                  <a:srgbClr val="000000"/>
                </a:solidFill>
                <a:latin typeface="Arial" panose="020B0604020202020204" pitchFamily="34" charset="0"/>
              </a:rPr>
              <a:t>tcp</a:t>
            </a:r>
            <a:endParaRPr lang="en-US" sz="1266" i="1" dirty="0" err="1">
              <a:solidFill>
                <a:srgbClr val="000000"/>
              </a:solidFill>
              <a:latin typeface="Arial" panose="020B0604020202020204" pitchFamily="34" charset="0"/>
            </a:endParaRPr>
          </a:p>
        </p:txBody>
      </p:sp>
      <p:grpSp>
        <p:nvGrpSpPr>
          <p:cNvPr id="120" name="Group 119"/>
          <p:cNvGrpSpPr/>
          <p:nvPr/>
        </p:nvGrpSpPr>
        <p:grpSpPr>
          <a:xfrm>
            <a:off x="4384752" y="3862548"/>
            <a:ext cx="348247" cy="468794"/>
            <a:chOff x="5473700" y="7607300"/>
            <a:chExt cx="965200" cy="1193800"/>
          </a:xfrm>
        </p:grpSpPr>
        <p:sp>
          <p:nvSpPr>
            <p:cNvPr id="121" name="Rectangle 120"/>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cxnSp>
          <p:nvCxnSpPr>
            <p:cNvPr id="122" name="Straight Connector 121"/>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3" name="Straight Connector 122"/>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4" name="Straight Connector 123"/>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5" name="Straight Connector 124"/>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6" name="Straight Connector 125"/>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7" name="Straight Connector 126"/>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28" name="Straight Connector 127"/>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29" name="Group 128"/>
          <p:cNvGrpSpPr/>
          <p:nvPr/>
        </p:nvGrpSpPr>
        <p:grpSpPr>
          <a:xfrm>
            <a:off x="4465117" y="3942913"/>
            <a:ext cx="348247" cy="468794"/>
            <a:chOff x="5473700" y="7607300"/>
            <a:chExt cx="965200" cy="1193800"/>
          </a:xfrm>
        </p:grpSpPr>
        <p:sp>
          <p:nvSpPr>
            <p:cNvPr id="130" name="Rectangle 129"/>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cxnSp>
          <p:nvCxnSpPr>
            <p:cNvPr id="131" name="Straight Connector 130"/>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2" name="Straight Connector 131"/>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3" name="Straight Connector 132"/>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4" name="Straight Connector 133"/>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5" name="Straight Connector 134"/>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6" name="Straight Connector 135"/>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37" name="Straight Connector 136"/>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38" name="Group 137"/>
          <p:cNvGrpSpPr/>
          <p:nvPr/>
        </p:nvGrpSpPr>
        <p:grpSpPr>
          <a:xfrm>
            <a:off x="5034543" y="3862548"/>
            <a:ext cx="348247" cy="468794"/>
            <a:chOff x="5473700" y="7607300"/>
            <a:chExt cx="965200" cy="1193800"/>
          </a:xfrm>
        </p:grpSpPr>
        <p:sp>
          <p:nvSpPr>
            <p:cNvPr id="139" name="Rectangle 138"/>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cxnSp>
          <p:nvCxnSpPr>
            <p:cNvPr id="140" name="Straight Connector 139"/>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1" name="Straight Connector 140"/>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2" name="Straight Connector 141"/>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3" name="Straight Connector 142"/>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4" name="Straight Connector 143"/>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5" name="Straight Connector 144"/>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46" name="Straight Connector 145"/>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grpSp>
        <p:nvGrpSpPr>
          <p:cNvPr id="147" name="Group 146"/>
          <p:cNvGrpSpPr/>
          <p:nvPr/>
        </p:nvGrpSpPr>
        <p:grpSpPr>
          <a:xfrm>
            <a:off x="5114908" y="3942913"/>
            <a:ext cx="348247" cy="468794"/>
            <a:chOff x="5473700" y="7607300"/>
            <a:chExt cx="965200" cy="1193800"/>
          </a:xfrm>
        </p:grpSpPr>
        <p:sp>
          <p:nvSpPr>
            <p:cNvPr id="148" name="Rectangle 147"/>
            <p:cNvSpPr/>
            <p:nvPr/>
          </p:nvSpPr>
          <p:spPr>
            <a:xfrm>
              <a:off x="5473700" y="7607300"/>
              <a:ext cx="965200" cy="1193800"/>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cxnSp>
          <p:nvCxnSpPr>
            <p:cNvPr id="149" name="Straight Connector 148"/>
            <p:cNvCxnSpPr/>
            <p:nvPr/>
          </p:nvCxnSpPr>
          <p:spPr>
            <a:xfrm>
              <a:off x="5537200" y="7747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0" name="Straight Connector 149"/>
            <p:cNvCxnSpPr/>
            <p:nvPr/>
          </p:nvCxnSpPr>
          <p:spPr>
            <a:xfrm>
              <a:off x="5537200" y="78994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1" name="Straight Connector 150"/>
            <p:cNvCxnSpPr/>
            <p:nvPr/>
          </p:nvCxnSpPr>
          <p:spPr>
            <a:xfrm>
              <a:off x="5537200" y="80518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2" name="Straight Connector 151"/>
            <p:cNvCxnSpPr/>
            <p:nvPr/>
          </p:nvCxnSpPr>
          <p:spPr>
            <a:xfrm>
              <a:off x="5537200" y="82042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3" name="Straight Connector 152"/>
            <p:cNvCxnSpPr/>
            <p:nvPr/>
          </p:nvCxnSpPr>
          <p:spPr>
            <a:xfrm>
              <a:off x="5537200" y="83566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4" name="Straight Connector 153"/>
            <p:cNvCxnSpPr/>
            <p:nvPr/>
          </p:nvCxnSpPr>
          <p:spPr>
            <a:xfrm>
              <a:off x="5537200" y="8509000"/>
              <a:ext cx="876300" cy="12700"/>
            </a:xfrm>
            <a:prstGeom prst="line">
              <a:avLst/>
            </a:prstGeom>
          </p:spPr>
          <p:style>
            <a:lnRef idx="2">
              <a:schemeClr val="dk1"/>
            </a:lnRef>
            <a:fillRef idx="0">
              <a:schemeClr val="dk1"/>
            </a:fillRef>
            <a:effectRef idx="1">
              <a:schemeClr val="dk1"/>
            </a:effectRef>
            <a:fontRef idx="minor">
              <a:schemeClr val="tx1"/>
            </a:fontRef>
          </p:style>
        </p:cxnSp>
        <p:cxnSp>
          <p:nvCxnSpPr>
            <p:cNvPr id="155" name="Straight Connector 154"/>
            <p:cNvCxnSpPr/>
            <p:nvPr/>
          </p:nvCxnSpPr>
          <p:spPr>
            <a:xfrm>
              <a:off x="5537200" y="8661400"/>
              <a:ext cx="876300" cy="12700"/>
            </a:xfrm>
            <a:prstGeom prst="line">
              <a:avLst/>
            </a:prstGeom>
          </p:spPr>
          <p:style>
            <a:lnRef idx="2">
              <a:schemeClr val="dk1"/>
            </a:lnRef>
            <a:fillRef idx="0">
              <a:schemeClr val="dk1"/>
            </a:fillRef>
            <a:effectRef idx="1">
              <a:schemeClr val="dk1"/>
            </a:effectRef>
            <a:fontRef idx="minor">
              <a:schemeClr val="tx1"/>
            </a:fontRef>
          </p:style>
        </p:cxnSp>
      </p:grpSp>
      <p:sp>
        <p:nvSpPr>
          <p:cNvPr id="34" name="Rectangle 33"/>
          <p:cNvSpPr/>
          <p:nvPr/>
        </p:nvSpPr>
        <p:spPr>
          <a:xfrm>
            <a:off x="4088153" y="1860527"/>
            <a:ext cx="839237" cy="23879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04" name="Rectangle 103"/>
          <p:cNvSpPr/>
          <p:nvPr/>
        </p:nvSpPr>
        <p:spPr>
          <a:xfrm>
            <a:off x="4730614" y="1894248"/>
            <a:ext cx="161184" cy="1486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07" name="Rectangle 106"/>
          <p:cNvSpPr/>
          <p:nvPr/>
        </p:nvSpPr>
        <p:spPr>
          <a:xfrm>
            <a:off x="4542642" y="1894248"/>
            <a:ext cx="161184" cy="1486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08" name="Rectangle 107"/>
          <p:cNvSpPr/>
          <p:nvPr/>
        </p:nvSpPr>
        <p:spPr>
          <a:xfrm>
            <a:off x="4354669" y="1894248"/>
            <a:ext cx="161184" cy="1486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09" name="Rectangle 108"/>
          <p:cNvSpPr/>
          <p:nvPr/>
        </p:nvSpPr>
        <p:spPr>
          <a:xfrm>
            <a:off x="4166697" y="1894248"/>
            <a:ext cx="161184" cy="1486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cxnSp>
        <p:nvCxnSpPr>
          <p:cNvPr id="41" name="Elbow Connector 40"/>
          <p:cNvCxnSpPr/>
          <p:nvPr/>
        </p:nvCxnSpPr>
        <p:spPr>
          <a:xfrm flipV="1">
            <a:off x="4485384" y="1706913"/>
            <a:ext cx="1852979" cy="280439"/>
          </a:xfrm>
          <a:prstGeom prst="bentConnector3">
            <a:avLst>
              <a:gd name="adj1" fmla="val 81082"/>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36" name="Elbow Connector 35"/>
          <p:cNvCxnSpPr>
            <a:endCxn id="9" idx="1"/>
          </p:cNvCxnSpPr>
          <p:nvPr/>
        </p:nvCxnSpPr>
        <p:spPr>
          <a:xfrm flipV="1">
            <a:off x="4652634" y="1112968"/>
            <a:ext cx="1685729" cy="836714"/>
          </a:xfrm>
          <a:prstGeom prst="bentConnector3">
            <a:avLst>
              <a:gd name="adj1" fmla="val 59932"/>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156" name="Rectangle 155"/>
          <p:cNvSpPr/>
          <p:nvPr/>
        </p:nvSpPr>
        <p:spPr>
          <a:xfrm>
            <a:off x="4081456" y="2121712"/>
            <a:ext cx="839237" cy="23879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57" name="Rectangle 156"/>
          <p:cNvSpPr/>
          <p:nvPr/>
        </p:nvSpPr>
        <p:spPr>
          <a:xfrm>
            <a:off x="4723917" y="2155433"/>
            <a:ext cx="161184" cy="1486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58" name="Rectangle 157"/>
          <p:cNvSpPr/>
          <p:nvPr/>
        </p:nvSpPr>
        <p:spPr>
          <a:xfrm>
            <a:off x="4535945" y="2155433"/>
            <a:ext cx="161184" cy="1486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59" name="Rectangle 158"/>
          <p:cNvSpPr/>
          <p:nvPr/>
        </p:nvSpPr>
        <p:spPr>
          <a:xfrm>
            <a:off x="4347972" y="2155433"/>
            <a:ext cx="161184" cy="148617"/>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cxnSp>
        <p:nvCxnSpPr>
          <p:cNvPr id="39" name="Elbow Connector 38"/>
          <p:cNvCxnSpPr>
            <a:endCxn id="84" idx="3"/>
          </p:cNvCxnSpPr>
          <p:nvPr/>
        </p:nvCxnSpPr>
        <p:spPr>
          <a:xfrm rot="5400000">
            <a:off x="3223011" y="3089236"/>
            <a:ext cx="1736441" cy="278978"/>
          </a:xfrm>
          <a:prstGeom prst="bentConnector2">
            <a:avLst/>
          </a:prstGeom>
        </p:spPr>
        <p:style>
          <a:lnRef idx="2">
            <a:schemeClr val="dk1"/>
          </a:lnRef>
          <a:fillRef idx="0">
            <a:schemeClr val="dk1"/>
          </a:fillRef>
          <a:effectRef idx="1">
            <a:schemeClr val="dk1"/>
          </a:effectRef>
          <a:fontRef idx="minor">
            <a:schemeClr val="tx1"/>
          </a:fontRef>
        </p:style>
      </p:cxnSp>
      <p:sp>
        <p:nvSpPr>
          <p:cNvPr id="20" name="Rectangle 19"/>
          <p:cNvSpPr/>
          <p:nvPr/>
        </p:nvSpPr>
        <p:spPr>
          <a:xfrm>
            <a:off x="3967603" y="2519350"/>
            <a:ext cx="997862" cy="264533"/>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dirty="0">
              <a:solidFill>
                <a:prstClr val="white"/>
              </a:solidFill>
              <a:latin typeface="Arial" panose="020B0604020202020204" pitchFamily="34" charset="0"/>
            </a:endParaRPr>
          </a:p>
        </p:txBody>
      </p:sp>
      <p:sp>
        <p:nvSpPr>
          <p:cNvPr id="31" name="Rectangle 30"/>
          <p:cNvSpPr/>
          <p:nvPr/>
        </p:nvSpPr>
        <p:spPr>
          <a:xfrm>
            <a:off x="3970952" y="2923476"/>
            <a:ext cx="997862" cy="411451"/>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dirty="0">
              <a:solidFill>
                <a:prstClr val="white"/>
              </a:solidFill>
              <a:latin typeface="Arial" panose="020B0604020202020204" pitchFamily="34" charset="0"/>
            </a:endParaRPr>
          </a:p>
        </p:txBody>
      </p:sp>
      <p:cxnSp>
        <p:nvCxnSpPr>
          <p:cNvPr id="48" name="Elbow Connector 47"/>
          <p:cNvCxnSpPr>
            <a:stCxn id="158" idx="3"/>
            <a:endCxn id="16" idx="1"/>
          </p:cNvCxnSpPr>
          <p:nvPr/>
        </p:nvCxnSpPr>
        <p:spPr>
          <a:xfrm>
            <a:off x="4697128" y="2229742"/>
            <a:ext cx="1788570" cy="783516"/>
          </a:xfrm>
          <a:prstGeom prst="bentConnector3">
            <a:avLst>
              <a:gd name="adj1" fmla="val 61982"/>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50" name="Rectangle 49"/>
          <p:cNvSpPr/>
          <p:nvPr/>
        </p:nvSpPr>
        <p:spPr>
          <a:xfrm>
            <a:off x="2644885" y="1237282"/>
            <a:ext cx="214761" cy="294043"/>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defTabSz="661109"/>
            <a:endParaRPr lang="en-US" sz="1266" dirty="0">
              <a:solidFill>
                <a:prstClr val="white"/>
              </a:solidFill>
              <a:latin typeface="Arial" panose="020B0604020202020204" pitchFamily="34" charset="0"/>
            </a:endParaRPr>
          </a:p>
        </p:txBody>
      </p:sp>
      <p:sp>
        <p:nvSpPr>
          <p:cNvPr id="197" name="Rectangle 196"/>
          <p:cNvSpPr/>
          <p:nvPr/>
        </p:nvSpPr>
        <p:spPr>
          <a:xfrm>
            <a:off x="2678370" y="1289000"/>
            <a:ext cx="80592" cy="12172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98" name="Rectangle 197"/>
          <p:cNvSpPr/>
          <p:nvPr/>
        </p:nvSpPr>
        <p:spPr>
          <a:xfrm>
            <a:off x="2698462" y="1331955"/>
            <a:ext cx="80592" cy="12172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99" name="Rectangle 198"/>
          <p:cNvSpPr/>
          <p:nvPr/>
        </p:nvSpPr>
        <p:spPr>
          <a:xfrm>
            <a:off x="2725250" y="1388304"/>
            <a:ext cx="80592" cy="121725"/>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pic>
        <p:nvPicPr>
          <p:cNvPr id="6148" name="Picture 4" descr="Image result for server host"/>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299660" y="804012"/>
            <a:ext cx="604122" cy="604122"/>
          </a:xfrm>
          <a:prstGeom prst="rect">
            <a:avLst/>
          </a:prstGeom>
          <a:noFill/>
          <a:extLst>
            <a:ext uri="{909E8E84-426E-40DD-AFC4-6F175D3DCCD1}">
              <a14:hiddenFill xmlns:a14="http://schemas.microsoft.com/office/drawing/2010/main">
                <a:solidFill>
                  <a:srgbClr val="FFFFFF"/>
                </a:solidFill>
              </a14:hiddenFill>
            </a:ext>
          </a:extLst>
        </p:spPr>
      </p:pic>
      <p:pic>
        <p:nvPicPr>
          <p:cNvPr id="200" name="Picture 4" descr="Image result for server host"/>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flipH="1">
            <a:off x="3751349" y="666068"/>
            <a:ext cx="604122" cy="604122"/>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laptop"/>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83889" y="871450"/>
            <a:ext cx="419937" cy="460505"/>
          </a:xfrm>
          <a:prstGeom prst="rect">
            <a:avLst/>
          </a:prstGeom>
          <a:noFill/>
          <a:extLst>
            <a:ext uri="{909E8E84-426E-40DD-AFC4-6F175D3DCCD1}">
              <a14:hiddenFill xmlns:a14="http://schemas.microsoft.com/office/drawing/2010/main">
                <a:solidFill>
                  <a:srgbClr val="FFFFFF"/>
                </a:solidFill>
              </a14:hiddenFill>
            </a:ext>
          </a:extLst>
        </p:spPr>
      </p:pic>
      <p:sp>
        <p:nvSpPr>
          <p:cNvPr id="201" name="TextBox 200">
            <a:extLst>
              <a:ext uri="{FF2B5EF4-FFF2-40B4-BE49-F238E27FC236}">
                <a16:creationId xmlns:a16="http://schemas.microsoft.com/office/drawing/2014/main" id="{8C72BB71-1B36-4322-BE08-3084B2BC02E6}"/>
              </a:ext>
            </a:extLst>
          </p:cNvPr>
          <p:cNvSpPr txBox="1"/>
          <p:nvPr/>
        </p:nvSpPr>
        <p:spPr>
          <a:xfrm>
            <a:off x="7523742" y="2433250"/>
            <a:ext cx="1558309" cy="2123658"/>
          </a:xfrm>
          <a:prstGeom prst="rect">
            <a:avLst/>
          </a:prstGeom>
          <a:solidFill>
            <a:schemeClr val="bg2">
              <a:lumMod val="20000"/>
              <a:lumOff val="80000"/>
            </a:schemeClr>
          </a:solidFill>
        </p:spPr>
        <p:txBody>
          <a:bodyPr wrap="square" rtlCol="0">
            <a:spAutoFit/>
          </a:bodyPr>
          <a:lstStyle/>
          <a:p>
            <a:pPr defTabSz="661109"/>
            <a:r>
              <a:rPr lang="nl-NL" sz="1200" i="1" dirty="0">
                <a:solidFill>
                  <a:srgbClr val="000000"/>
                </a:solidFill>
                <a:latin typeface="Arial" panose="020B0604020202020204" pitchFamily="34" charset="0"/>
              </a:rPr>
              <a:t>Consumer Group </a:t>
            </a:r>
            <a:br>
              <a:rPr lang="nl-NL" sz="1200" i="1" dirty="0">
                <a:solidFill>
                  <a:srgbClr val="000000"/>
                </a:solidFill>
                <a:latin typeface="Arial" panose="020B0604020202020204" pitchFamily="34" charset="0"/>
              </a:rPr>
            </a:br>
            <a:br>
              <a:rPr lang="nl-NL" sz="1200" i="1" dirty="0">
                <a:solidFill>
                  <a:srgbClr val="000000"/>
                </a:solidFill>
                <a:latin typeface="Arial" panose="020B0604020202020204" pitchFamily="34" charset="0"/>
              </a:rPr>
            </a:br>
            <a:r>
              <a:rPr lang="nl-NL" sz="1200" i="1" dirty="0">
                <a:solidFill>
                  <a:srgbClr val="000000"/>
                </a:solidFill>
                <a:latin typeface="Arial" panose="020B0604020202020204" pitchFamily="34" charset="0"/>
              </a:rPr>
              <a:t>team of collaborating </a:t>
            </a:r>
            <a:r>
              <a:rPr lang="nl-NL" sz="1200" i="1" dirty="0" err="1">
                <a:solidFill>
                  <a:srgbClr val="000000"/>
                </a:solidFill>
                <a:latin typeface="Arial" panose="020B0604020202020204" pitchFamily="34" charset="0"/>
              </a:rPr>
              <a:t>consumers</a:t>
            </a:r>
            <a:r>
              <a:rPr lang="nl-NL" sz="1200" i="1" dirty="0">
                <a:solidFill>
                  <a:srgbClr val="000000"/>
                </a:solidFill>
                <a:latin typeface="Arial" panose="020B0604020202020204" pitchFamily="34" charset="0"/>
              </a:rPr>
              <a:t>; </a:t>
            </a:r>
          </a:p>
          <a:p>
            <a:pPr defTabSz="661109"/>
            <a:endParaRPr lang="nl-NL" sz="1200" i="1" dirty="0">
              <a:solidFill>
                <a:srgbClr val="000000"/>
              </a:solidFill>
              <a:latin typeface="Arial" panose="020B0604020202020204" pitchFamily="34" charset="0"/>
            </a:endParaRPr>
          </a:p>
          <a:p>
            <a:pPr defTabSz="661109"/>
            <a:r>
              <a:rPr lang="nl-NL" sz="1200" i="1" dirty="0" err="1">
                <a:solidFill>
                  <a:srgbClr val="000000"/>
                </a:solidFill>
                <a:latin typeface="Arial" panose="020B0604020202020204" pitchFamily="34" charset="0"/>
              </a:rPr>
              <a:t>each</a:t>
            </a:r>
            <a:r>
              <a:rPr lang="nl-NL" sz="1200" i="1" dirty="0">
                <a:solidFill>
                  <a:srgbClr val="000000"/>
                </a:solidFill>
                <a:latin typeface="Arial" panose="020B0604020202020204" pitchFamily="34" charset="0"/>
              </a:rPr>
              <a:t> </a:t>
            </a:r>
            <a:r>
              <a:rPr lang="nl-NL" sz="1200" i="1" dirty="0" err="1">
                <a:solidFill>
                  <a:srgbClr val="000000"/>
                </a:solidFill>
                <a:latin typeface="Arial" panose="020B0604020202020204" pitchFamily="34" charset="0"/>
              </a:rPr>
              <a:t>consumer</a:t>
            </a:r>
            <a:r>
              <a:rPr lang="nl-NL" sz="1200" i="1" dirty="0">
                <a:solidFill>
                  <a:srgbClr val="000000"/>
                </a:solidFill>
                <a:latin typeface="Arial" panose="020B0604020202020204" pitchFamily="34" charset="0"/>
              </a:rPr>
              <a:t> in </a:t>
            </a:r>
            <a:r>
              <a:rPr lang="nl-NL" sz="1200" i="1" dirty="0" err="1">
                <a:solidFill>
                  <a:srgbClr val="000000"/>
                </a:solidFill>
                <a:latin typeface="Arial" panose="020B0604020202020204" pitchFamily="34" charset="0"/>
              </a:rPr>
              <a:t>the</a:t>
            </a:r>
            <a:r>
              <a:rPr lang="nl-NL" sz="1200" i="1" dirty="0">
                <a:solidFill>
                  <a:srgbClr val="000000"/>
                </a:solidFill>
                <a:latin typeface="Arial" panose="020B0604020202020204" pitchFamily="34" charset="0"/>
              </a:rPr>
              <a:t> </a:t>
            </a:r>
            <a:r>
              <a:rPr lang="nl-NL" sz="1200" i="1" dirty="0" err="1">
                <a:solidFill>
                  <a:srgbClr val="000000"/>
                </a:solidFill>
                <a:latin typeface="Arial" panose="020B0604020202020204" pitchFamily="34" charset="0"/>
              </a:rPr>
              <a:t>group</a:t>
            </a:r>
            <a:r>
              <a:rPr lang="nl-NL" sz="1200" i="1" dirty="0">
                <a:solidFill>
                  <a:srgbClr val="000000"/>
                </a:solidFill>
                <a:latin typeface="Arial" panose="020B0604020202020204" pitchFamily="34" charset="0"/>
              </a:rPr>
              <a:t> has </a:t>
            </a:r>
            <a:r>
              <a:rPr lang="nl-NL" sz="1200" i="1" dirty="0" err="1">
                <a:solidFill>
                  <a:srgbClr val="000000"/>
                </a:solidFill>
                <a:latin typeface="Arial" panose="020B0604020202020204" pitchFamily="34" charset="0"/>
              </a:rPr>
              <a:t>exclusive</a:t>
            </a:r>
            <a:r>
              <a:rPr lang="nl-NL" sz="1200" i="1" dirty="0">
                <a:solidFill>
                  <a:srgbClr val="000000"/>
                </a:solidFill>
                <a:latin typeface="Arial" panose="020B0604020202020204" pitchFamily="34" charset="0"/>
              </a:rPr>
              <a:t> </a:t>
            </a:r>
            <a:r>
              <a:rPr lang="nl-NL" sz="1200" i="1" dirty="0" err="1">
                <a:solidFill>
                  <a:srgbClr val="000000"/>
                </a:solidFill>
                <a:latin typeface="Arial" panose="020B0604020202020204" pitchFamily="34" charset="0"/>
              </a:rPr>
              <a:t>read</a:t>
            </a:r>
            <a:r>
              <a:rPr lang="nl-NL" sz="1200" i="1" dirty="0">
                <a:solidFill>
                  <a:srgbClr val="000000"/>
                </a:solidFill>
                <a:latin typeface="Arial" panose="020B0604020202020204" pitchFamily="34" charset="0"/>
              </a:rPr>
              <a:t> on </a:t>
            </a:r>
            <a:r>
              <a:rPr lang="nl-NL" sz="1200" i="1" dirty="0" err="1">
                <a:solidFill>
                  <a:srgbClr val="000000"/>
                </a:solidFill>
                <a:latin typeface="Arial" panose="020B0604020202020204" pitchFamily="34" charset="0"/>
              </a:rPr>
              <a:t>one</a:t>
            </a:r>
            <a:r>
              <a:rPr lang="nl-NL" sz="1200" i="1" dirty="0">
                <a:solidFill>
                  <a:srgbClr val="000000"/>
                </a:solidFill>
                <a:latin typeface="Arial" panose="020B0604020202020204" pitchFamily="34" charset="0"/>
              </a:rPr>
              <a:t> or more </a:t>
            </a:r>
            <a:r>
              <a:rPr lang="nl-NL" sz="1200" i="1" dirty="0" err="1">
                <a:solidFill>
                  <a:srgbClr val="000000"/>
                </a:solidFill>
                <a:latin typeface="Arial" panose="020B0604020202020204" pitchFamily="34" charset="0"/>
              </a:rPr>
              <a:t>partitions</a:t>
            </a:r>
            <a:endParaRPr lang="en-US" sz="1200" i="1" dirty="0" err="1">
              <a:solidFill>
                <a:srgbClr val="000000"/>
              </a:solidFill>
              <a:latin typeface="Arial" panose="020B0604020202020204" pitchFamily="34" charset="0"/>
            </a:endParaRPr>
          </a:p>
        </p:txBody>
      </p:sp>
      <p:cxnSp>
        <p:nvCxnSpPr>
          <p:cNvPr id="8" name="Straight Arrow Connector 7">
            <a:extLst>
              <a:ext uri="{FF2B5EF4-FFF2-40B4-BE49-F238E27FC236}">
                <a16:creationId xmlns:a16="http://schemas.microsoft.com/office/drawing/2014/main" id="{7D780EF2-4610-4900-BB68-1F68C21B1EE1}"/>
              </a:ext>
            </a:extLst>
          </p:cNvPr>
          <p:cNvCxnSpPr>
            <a:cxnSpLocks/>
          </p:cNvCxnSpPr>
          <p:nvPr/>
        </p:nvCxnSpPr>
        <p:spPr>
          <a:xfrm flipH="1">
            <a:off x="7403704" y="2571750"/>
            <a:ext cx="147334" cy="138499"/>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02" name="TextBox 201">
            <a:extLst>
              <a:ext uri="{FF2B5EF4-FFF2-40B4-BE49-F238E27FC236}">
                <a16:creationId xmlns:a16="http://schemas.microsoft.com/office/drawing/2014/main" id="{EC87AC18-5515-4012-A186-1469068B944D}"/>
              </a:ext>
            </a:extLst>
          </p:cNvPr>
          <p:cNvSpPr txBox="1"/>
          <p:nvPr/>
        </p:nvSpPr>
        <p:spPr>
          <a:xfrm>
            <a:off x="3191779" y="2242351"/>
            <a:ext cx="747320" cy="276999"/>
          </a:xfrm>
          <a:prstGeom prst="rect">
            <a:avLst/>
          </a:prstGeom>
          <a:noFill/>
        </p:spPr>
        <p:txBody>
          <a:bodyPr wrap="none" rtlCol="0">
            <a:spAutoFit/>
          </a:bodyPr>
          <a:lstStyle/>
          <a:p>
            <a:pPr defTabSz="661109"/>
            <a:r>
              <a:rPr lang="nl-NL" sz="1200" i="1" dirty="0" err="1">
                <a:solidFill>
                  <a:srgbClr val="000000"/>
                </a:solidFill>
                <a:latin typeface="Arial" panose="020B0604020202020204" pitchFamily="34" charset="0"/>
              </a:rPr>
              <a:t>Partition</a:t>
            </a:r>
            <a:endParaRPr lang="en-US" sz="1200" i="1" dirty="0" err="1">
              <a:solidFill>
                <a:srgbClr val="000000"/>
              </a:solidFill>
              <a:latin typeface="Arial" panose="020B0604020202020204" pitchFamily="34" charset="0"/>
            </a:endParaRPr>
          </a:p>
        </p:txBody>
      </p:sp>
      <p:cxnSp>
        <p:nvCxnSpPr>
          <p:cNvPr id="28" name="Straight Arrow Connector 27">
            <a:extLst>
              <a:ext uri="{FF2B5EF4-FFF2-40B4-BE49-F238E27FC236}">
                <a16:creationId xmlns:a16="http://schemas.microsoft.com/office/drawing/2014/main" id="{D001CB29-6E48-44B9-B14F-0D6AECCD5ECA}"/>
              </a:ext>
            </a:extLst>
          </p:cNvPr>
          <p:cNvCxnSpPr>
            <a:stCxn id="202" idx="3"/>
            <a:endCxn id="156" idx="1"/>
          </p:cNvCxnSpPr>
          <p:nvPr/>
        </p:nvCxnSpPr>
        <p:spPr>
          <a:xfrm flipV="1">
            <a:off x="3939099" y="2241108"/>
            <a:ext cx="142357" cy="13974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35" name="Footer Placeholder 34">
            <a:extLst>
              <a:ext uri="{FF2B5EF4-FFF2-40B4-BE49-F238E27FC236}">
                <a16:creationId xmlns:a16="http://schemas.microsoft.com/office/drawing/2014/main" id="{EE3F7375-647D-448B-BA23-6173AC2C2E9A}"/>
              </a:ext>
            </a:extLst>
          </p:cNvPr>
          <p:cNvSpPr>
            <a:spLocks noGrp="1"/>
          </p:cNvSpPr>
          <p:nvPr>
            <p:ph type="ftr" sz="quarter" idx="11"/>
          </p:nvPr>
        </p:nvSpPr>
        <p:spPr/>
        <p:txBody>
          <a:bodyPr/>
          <a:lstStyle/>
          <a:p>
            <a:r>
              <a:rPr lang="en-US"/>
              <a:t>Microservices, Messaging, Kafka and Dapr - Fontys - November 2022</a:t>
            </a:r>
            <a:endParaRPr lang="nl-NL" dirty="0"/>
          </a:p>
        </p:txBody>
      </p:sp>
      <p:sp>
        <p:nvSpPr>
          <p:cNvPr id="3" name="TextBox 2">
            <a:extLst>
              <a:ext uri="{FF2B5EF4-FFF2-40B4-BE49-F238E27FC236}">
                <a16:creationId xmlns:a16="http://schemas.microsoft.com/office/drawing/2014/main" id="{D67E11D8-151E-4195-9C78-43BE29CEE876}"/>
              </a:ext>
            </a:extLst>
          </p:cNvPr>
          <p:cNvSpPr txBox="1"/>
          <p:nvPr/>
        </p:nvSpPr>
        <p:spPr>
          <a:xfrm>
            <a:off x="4920693" y="240863"/>
            <a:ext cx="730969" cy="276999"/>
          </a:xfrm>
          <a:prstGeom prst="rect">
            <a:avLst/>
          </a:prstGeom>
          <a:noFill/>
        </p:spPr>
        <p:txBody>
          <a:bodyPr wrap="none" lIns="0" tIns="0" rIns="0" bIns="0" rtlCol="0">
            <a:spAutoFit/>
          </a:bodyPr>
          <a:lstStyle/>
          <a:p>
            <a:r>
              <a:rPr lang="nl-NL" sz="1800" dirty="0"/>
              <a:t>Cluster</a:t>
            </a:r>
            <a:endParaRPr lang="en-NL" sz="1800" dirty="0" err="1"/>
          </a:p>
        </p:txBody>
      </p:sp>
      <p:sp>
        <p:nvSpPr>
          <p:cNvPr id="203" name="TextBox 202">
            <a:extLst>
              <a:ext uri="{FF2B5EF4-FFF2-40B4-BE49-F238E27FC236}">
                <a16:creationId xmlns:a16="http://schemas.microsoft.com/office/drawing/2014/main" id="{F1B8509A-4922-4764-A380-B95A42671B85}"/>
              </a:ext>
            </a:extLst>
          </p:cNvPr>
          <p:cNvSpPr txBox="1"/>
          <p:nvPr/>
        </p:nvSpPr>
        <p:spPr>
          <a:xfrm>
            <a:off x="1914729" y="3999132"/>
            <a:ext cx="1045479" cy="461665"/>
          </a:xfrm>
          <a:prstGeom prst="rect">
            <a:avLst/>
          </a:prstGeom>
          <a:noFill/>
        </p:spPr>
        <p:txBody>
          <a:bodyPr wrap="square" rtlCol="0">
            <a:spAutoFit/>
          </a:bodyPr>
          <a:lstStyle/>
          <a:p>
            <a:pPr defTabSz="661109"/>
            <a:r>
              <a:rPr lang="nl-NL" sz="1200" i="1" dirty="0" err="1">
                <a:solidFill>
                  <a:srgbClr val="000000"/>
                </a:solidFill>
                <a:latin typeface="Arial" panose="020B0604020202020204" pitchFamily="34" charset="0"/>
              </a:rPr>
              <a:t>Partition</a:t>
            </a:r>
            <a:r>
              <a:rPr lang="nl-NL" sz="1200" i="1" dirty="0">
                <a:solidFill>
                  <a:srgbClr val="000000"/>
                </a:solidFill>
                <a:latin typeface="Arial" panose="020B0604020202020204" pitchFamily="34" charset="0"/>
              </a:rPr>
              <a:t> Log</a:t>
            </a:r>
          </a:p>
          <a:p>
            <a:pPr defTabSz="661109"/>
            <a:r>
              <a:rPr lang="nl-NL" sz="1200" i="1" dirty="0">
                <a:latin typeface="Arial" panose="020B0604020202020204" pitchFamily="34" charset="0"/>
              </a:rPr>
              <a:t>Replica</a:t>
            </a:r>
            <a:endParaRPr lang="en-US" sz="1200" i="1" dirty="0" err="1">
              <a:solidFill>
                <a:srgbClr val="000000"/>
              </a:solidFill>
              <a:latin typeface="Arial" panose="020B0604020202020204" pitchFamily="34" charset="0"/>
            </a:endParaRPr>
          </a:p>
        </p:txBody>
      </p:sp>
      <p:cxnSp>
        <p:nvCxnSpPr>
          <p:cNvPr id="204" name="Straight Arrow Connector 203">
            <a:extLst>
              <a:ext uri="{FF2B5EF4-FFF2-40B4-BE49-F238E27FC236}">
                <a16:creationId xmlns:a16="http://schemas.microsoft.com/office/drawing/2014/main" id="{AF8B371B-8925-4495-B71A-46E60835B454}"/>
              </a:ext>
            </a:extLst>
          </p:cNvPr>
          <p:cNvCxnSpPr>
            <a:cxnSpLocks/>
          </p:cNvCxnSpPr>
          <p:nvPr/>
        </p:nvCxnSpPr>
        <p:spPr>
          <a:xfrm flipV="1">
            <a:off x="2779054" y="4221624"/>
            <a:ext cx="183821" cy="114278"/>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 name="Straight Connector 3">
            <a:extLst>
              <a:ext uri="{FF2B5EF4-FFF2-40B4-BE49-F238E27FC236}">
                <a16:creationId xmlns:a16="http://schemas.microsoft.com/office/drawing/2014/main" id="{9F971FB3-5227-70B1-952A-6BF923722F61}"/>
              </a:ext>
            </a:extLst>
          </p:cNvPr>
          <p:cNvCxnSpPr/>
          <p:nvPr/>
        </p:nvCxnSpPr>
        <p:spPr>
          <a:xfrm>
            <a:off x="5353154" y="3450242"/>
            <a:ext cx="0" cy="446646"/>
          </a:xfrm>
          <a:prstGeom prst="line">
            <a:avLst/>
          </a:prstGeom>
        </p:spPr>
        <p:style>
          <a:lnRef idx="2">
            <a:schemeClr val="dk1"/>
          </a:lnRef>
          <a:fillRef idx="0">
            <a:schemeClr val="dk1"/>
          </a:fillRef>
          <a:effectRef idx="1">
            <a:schemeClr val="dk1"/>
          </a:effectRef>
          <a:fontRef idx="minor">
            <a:schemeClr val="tx1"/>
          </a:fontRef>
        </p:style>
      </p:cxnSp>
      <p:cxnSp>
        <p:nvCxnSpPr>
          <p:cNvPr id="21" name="Straight Connector 20">
            <a:extLst>
              <a:ext uri="{FF2B5EF4-FFF2-40B4-BE49-F238E27FC236}">
                <a16:creationId xmlns:a16="http://schemas.microsoft.com/office/drawing/2014/main" id="{E72F5844-FB41-E4F1-799F-6D86151A475D}"/>
              </a:ext>
            </a:extLst>
          </p:cNvPr>
          <p:cNvCxnSpPr/>
          <p:nvPr/>
        </p:nvCxnSpPr>
        <p:spPr>
          <a:xfrm>
            <a:off x="5440343" y="3329695"/>
            <a:ext cx="0" cy="632026"/>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369348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What’s</a:t>
            </a:r>
            <a:r>
              <a:rPr lang="nl-NL" dirty="0"/>
              <a:t> </a:t>
            </a:r>
            <a:r>
              <a:rPr lang="nl-NL" dirty="0" err="1"/>
              <a:t>so</a:t>
            </a:r>
            <a:r>
              <a:rPr lang="nl-NL" dirty="0"/>
              <a:t> special?</a:t>
            </a:r>
            <a:endParaRPr lang="en-US" dirty="0"/>
          </a:p>
        </p:txBody>
      </p:sp>
      <p:sp>
        <p:nvSpPr>
          <p:cNvPr id="3" name="Text Placeholder 2"/>
          <p:cNvSpPr>
            <a:spLocks noGrp="1"/>
          </p:cNvSpPr>
          <p:nvPr>
            <p:ph idx="1"/>
          </p:nvPr>
        </p:nvSpPr>
        <p:spPr/>
        <p:txBody>
          <a:bodyPr>
            <a:normAutofit lnSpcReduction="10000"/>
          </a:bodyPr>
          <a:lstStyle/>
          <a:p>
            <a:r>
              <a:rPr lang="nl-NL" dirty="0" err="1"/>
              <a:t>Durable</a:t>
            </a:r>
            <a:r>
              <a:rPr lang="nl-NL" dirty="0"/>
              <a:t> transactions</a:t>
            </a:r>
          </a:p>
          <a:p>
            <a:r>
              <a:rPr lang="nl-NL" dirty="0" err="1"/>
              <a:t>Scalable</a:t>
            </a:r>
            <a:endParaRPr lang="nl-NL" dirty="0"/>
          </a:p>
          <a:p>
            <a:pPr lvl="1"/>
            <a:r>
              <a:rPr lang="nl-NL" dirty="0"/>
              <a:t>High volume</a:t>
            </a:r>
          </a:p>
          <a:p>
            <a:pPr lvl="1"/>
            <a:r>
              <a:rPr lang="nl-NL" dirty="0"/>
              <a:t>High speed</a:t>
            </a:r>
          </a:p>
          <a:p>
            <a:pPr lvl="1"/>
            <a:r>
              <a:rPr lang="nl-NL" dirty="0"/>
              <a:t>Parallel processing</a:t>
            </a:r>
          </a:p>
          <a:p>
            <a:r>
              <a:rPr lang="nl-NL" dirty="0" err="1"/>
              <a:t>Available</a:t>
            </a:r>
            <a:endParaRPr lang="nl-NL" dirty="0"/>
          </a:p>
          <a:p>
            <a:r>
              <a:rPr lang="nl-NL" dirty="0"/>
              <a:t>Distributed</a:t>
            </a:r>
          </a:p>
          <a:p>
            <a:r>
              <a:rPr lang="nl-NL" dirty="0"/>
              <a:t>Open</a:t>
            </a:r>
          </a:p>
          <a:p>
            <a:r>
              <a:rPr lang="nl-NL" dirty="0"/>
              <a:t>Quick start </a:t>
            </a:r>
          </a:p>
          <a:p>
            <a:r>
              <a:rPr lang="nl-NL" dirty="0"/>
              <a:t>Free (no </a:t>
            </a:r>
            <a:r>
              <a:rPr lang="nl-NL" dirty="0" err="1"/>
              <a:t>license</a:t>
            </a:r>
            <a:r>
              <a:rPr lang="nl-NL" dirty="0"/>
              <a:t> </a:t>
            </a:r>
            <a:r>
              <a:rPr lang="nl-NL" dirty="0" err="1"/>
              <a:t>costs</a:t>
            </a:r>
            <a:r>
              <a:rPr lang="nl-NL" dirty="0"/>
              <a:t>)</a:t>
            </a:r>
          </a:p>
          <a:p>
            <a:r>
              <a:rPr lang="en-US" dirty="0"/>
              <a:t>“Self Fulfilling Prophecy” leading to “de facto standard”</a:t>
            </a:r>
            <a:br>
              <a:rPr lang="en-US" dirty="0"/>
            </a:br>
            <a:r>
              <a:rPr lang="en-US" dirty="0"/>
              <a:t>(positive feedback loop feeding from buzz around Kafka)</a:t>
            </a:r>
          </a:p>
          <a:p>
            <a:r>
              <a:rPr lang="en-US" dirty="0"/>
              <a:t>Eco system, tools/libraries/resources, cloud services</a:t>
            </a:r>
          </a:p>
          <a:p>
            <a:pPr lvl="1"/>
            <a:r>
              <a:rPr lang="en-US" dirty="0"/>
              <a:t>“Kafka compliant” implementations</a:t>
            </a:r>
          </a:p>
        </p:txBody>
      </p:sp>
      <p:pic>
        <p:nvPicPr>
          <p:cNvPr id="4" name="Picture 2" descr="Image result for logo kafka">
            <a:extLst>
              <a:ext uri="{FF2B5EF4-FFF2-40B4-BE49-F238E27FC236}">
                <a16:creationId xmlns:a16="http://schemas.microsoft.com/office/drawing/2014/main" id="{4CBCBB03-FE5E-469A-B83D-CC410F717AC5}"/>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24563" y="1352785"/>
            <a:ext cx="2802701" cy="1473215"/>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737378FF-995E-42A1-8AF1-0E4A13E5BE9C}"/>
              </a:ext>
            </a:extLst>
          </p:cNvPr>
          <p:cNvSpPr>
            <a:spLocks noGrp="1"/>
          </p:cNvSpPr>
          <p:nvPr>
            <p:ph type="ftr" sz="quarter" idx="11"/>
          </p:nvPr>
        </p:nvSpPr>
        <p:spPr/>
        <p:txBody>
          <a:bodyPr/>
          <a:lstStyle/>
          <a:p>
            <a:r>
              <a:rPr lang="en-US"/>
              <a:t>Microservices, Messaging, Kafka and Dapr - Fontys - November 2022</a:t>
            </a:r>
            <a:endParaRPr lang="nl-NL" dirty="0"/>
          </a:p>
        </p:txBody>
      </p:sp>
    </p:spTree>
    <p:extLst>
      <p:ext uri="{BB962C8B-B14F-4D97-AF65-F5344CB8AC3E}">
        <p14:creationId xmlns:p14="http://schemas.microsoft.com/office/powerpoint/2010/main" val="3418417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500"/>
                                  </p:stCondLst>
                                  <p:childTnLst>
                                    <p:set>
                                      <p:cBhvr>
                                        <p:cTn id="6" dur="1" fill="hold">
                                          <p:stCondLst>
                                            <p:cond delay="0"/>
                                          </p:stCondLst>
                                        </p:cTn>
                                        <p:tgtEl>
                                          <p:spTgt spid="3">
                                            <p:txEl>
                                              <p:pRg st="10" end="10"/>
                                            </p:txEl>
                                          </p:spTgt>
                                        </p:tgtEl>
                                        <p:attrNameLst>
                                          <p:attrName>style.visibility</p:attrName>
                                        </p:attrNameLst>
                                      </p:cBhvr>
                                      <p:to>
                                        <p:strVal val="visible"/>
                                      </p:to>
                                    </p:set>
                                    <p:animEffect transition="in" filter="fade">
                                      <p:cBhvr>
                                        <p:cTn id="7" dur="500"/>
                                        <p:tgtEl>
                                          <p:spTgt spid="3">
                                            <p:txEl>
                                              <p:pRg st="10" end="10"/>
                                            </p:txEl>
                                          </p:spTgt>
                                        </p:tgtEl>
                                      </p:cBhvr>
                                    </p:animEffect>
                                  </p:childTnLst>
                                </p:cTn>
                              </p:par>
                            </p:childTnLst>
                          </p:cTn>
                        </p:par>
                        <p:par>
                          <p:cTn id="8" fill="hold">
                            <p:stCondLst>
                              <p:cond delay="2000"/>
                            </p:stCondLst>
                            <p:childTnLst>
                              <p:par>
                                <p:cTn id="9" presetID="10" presetClass="entr" presetSubtype="0" fill="hold" nodeType="afterEffect">
                                  <p:stCondLst>
                                    <p:cond delay="1500"/>
                                  </p:stCondLst>
                                  <p:childTnLst>
                                    <p:set>
                                      <p:cBhvr>
                                        <p:cTn id="10" dur="1" fill="hold">
                                          <p:stCondLst>
                                            <p:cond delay="0"/>
                                          </p:stCondLst>
                                        </p:cTn>
                                        <p:tgtEl>
                                          <p:spTgt spid="3">
                                            <p:txEl>
                                              <p:pRg st="11" end="11"/>
                                            </p:txEl>
                                          </p:spTgt>
                                        </p:tgtEl>
                                        <p:attrNameLst>
                                          <p:attrName>style.visibility</p:attrName>
                                        </p:attrNameLst>
                                      </p:cBhvr>
                                      <p:to>
                                        <p:strVal val="visible"/>
                                      </p:to>
                                    </p:set>
                                    <p:animEffect transition="in" filter="fade">
                                      <p:cBhvr>
                                        <p:cTn id="11" dur="500"/>
                                        <p:tgtEl>
                                          <p:spTgt spid="3">
                                            <p:txEl>
                                              <p:pRg st="11" end="11"/>
                                            </p:txEl>
                                          </p:spTgt>
                                        </p:tgtEl>
                                      </p:cBhvr>
                                    </p:animEffect>
                                  </p:childTnLst>
                                </p:cTn>
                              </p:par>
                            </p:childTnLst>
                          </p:cTn>
                        </p:par>
                        <p:par>
                          <p:cTn id="12" fill="hold">
                            <p:stCondLst>
                              <p:cond delay="4000"/>
                            </p:stCondLst>
                            <p:childTnLst>
                              <p:par>
                                <p:cTn id="13" presetID="10" presetClass="entr" presetSubtype="0" fill="hold" nodeType="afterEffect">
                                  <p:stCondLst>
                                    <p:cond delay="1500"/>
                                  </p:stCondLst>
                                  <p:childTnLst>
                                    <p:set>
                                      <p:cBhvr>
                                        <p:cTn id="14" dur="1" fill="hold">
                                          <p:stCondLst>
                                            <p:cond delay="0"/>
                                          </p:stCondLst>
                                        </p:cTn>
                                        <p:tgtEl>
                                          <p:spTgt spid="3">
                                            <p:txEl>
                                              <p:pRg st="12" end="12"/>
                                            </p:txEl>
                                          </p:spTgt>
                                        </p:tgtEl>
                                        <p:attrNameLst>
                                          <p:attrName>style.visibility</p:attrName>
                                        </p:attrNameLst>
                                      </p:cBhvr>
                                      <p:to>
                                        <p:strVal val="visible"/>
                                      </p:to>
                                    </p:set>
                                    <p:animEffect transition="in" filter="fade">
                                      <p:cBhvr>
                                        <p:cTn id="15" dur="500"/>
                                        <p:tgtEl>
                                          <p:spTgt spid="3">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37A633-3033-4D4E-97EB-66F6AB26A901}"/>
              </a:ext>
            </a:extLst>
          </p:cNvPr>
          <p:cNvSpPr>
            <a:spLocks noGrp="1"/>
          </p:cNvSpPr>
          <p:nvPr>
            <p:ph type="title"/>
          </p:nvPr>
        </p:nvSpPr>
        <p:spPr/>
        <p:txBody>
          <a:bodyPr/>
          <a:lstStyle/>
          <a:p>
            <a:r>
              <a:rPr lang="en-US" dirty="0"/>
              <a:t>What is a microservice?</a:t>
            </a:r>
          </a:p>
        </p:txBody>
      </p:sp>
      <p:sp>
        <p:nvSpPr>
          <p:cNvPr id="3" name="Content Placeholder 2">
            <a:extLst>
              <a:ext uri="{FF2B5EF4-FFF2-40B4-BE49-F238E27FC236}">
                <a16:creationId xmlns:a16="http://schemas.microsoft.com/office/drawing/2014/main" id="{C5C5C7CB-2471-4971-8AD0-3C69B679FBD9}"/>
              </a:ext>
            </a:extLst>
          </p:cNvPr>
          <p:cNvSpPr>
            <a:spLocks noGrp="1"/>
          </p:cNvSpPr>
          <p:nvPr>
            <p:ph idx="1"/>
          </p:nvPr>
        </p:nvSpPr>
        <p:spPr/>
        <p:txBody>
          <a:bodyPr/>
          <a:lstStyle/>
          <a:p>
            <a:r>
              <a:rPr lang="en-US" i="1" dirty="0"/>
              <a:t>Why</a:t>
            </a:r>
            <a:r>
              <a:rPr lang="en-US" dirty="0"/>
              <a:t> is a microservice?</a:t>
            </a:r>
          </a:p>
          <a:p>
            <a:r>
              <a:rPr lang="en-US" dirty="0"/>
              <a:t>Problems with (BIG) applications</a:t>
            </a:r>
          </a:p>
          <a:p>
            <a:pPr lvl="1"/>
            <a:r>
              <a:rPr lang="en-US" dirty="0"/>
              <a:t>complex</a:t>
            </a:r>
          </a:p>
          <a:p>
            <a:pPr lvl="1"/>
            <a:r>
              <a:rPr lang="en-US" dirty="0"/>
              <a:t>inflexible to change (when roll out changes)</a:t>
            </a:r>
          </a:p>
          <a:p>
            <a:pPr lvl="1"/>
            <a:r>
              <a:rPr lang="en-US" dirty="0"/>
              <a:t>long test, long build</a:t>
            </a:r>
          </a:p>
          <a:p>
            <a:pPr lvl="1"/>
            <a:r>
              <a:rPr lang="en-US" dirty="0"/>
              <a:t>impossible to upgrade technology </a:t>
            </a:r>
            <a:br>
              <a:rPr lang="en-US" dirty="0"/>
            </a:br>
            <a:r>
              <a:rPr lang="en-US" dirty="0"/>
              <a:t>(everything is affected)</a:t>
            </a:r>
          </a:p>
          <a:p>
            <a:pPr lvl="1"/>
            <a:r>
              <a:rPr lang="en-US" dirty="0"/>
              <a:t>hard to scale</a:t>
            </a:r>
          </a:p>
          <a:p>
            <a:pPr lvl="1"/>
            <a:r>
              <a:rPr lang="en-US" dirty="0"/>
              <a:t>hard to migrate (to different technology)</a:t>
            </a:r>
          </a:p>
          <a:p>
            <a:pPr lvl="1"/>
            <a:r>
              <a:rPr lang="en-US" dirty="0"/>
              <a:t>hard to learn (for new staff)</a:t>
            </a:r>
          </a:p>
        </p:txBody>
      </p:sp>
      <p:sp>
        <p:nvSpPr>
          <p:cNvPr id="4" name="Footer Placeholder 3">
            <a:extLst>
              <a:ext uri="{FF2B5EF4-FFF2-40B4-BE49-F238E27FC236}">
                <a16:creationId xmlns:a16="http://schemas.microsoft.com/office/drawing/2014/main" id="{C2A9C1A0-497B-405E-AC1A-EA3BB508A032}"/>
              </a:ext>
            </a:extLst>
          </p:cNvPr>
          <p:cNvSpPr>
            <a:spLocks noGrp="1"/>
          </p:cNvSpPr>
          <p:nvPr>
            <p:ph type="ftr" sz="quarter" idx="11"/>
          </p:nvPr>
        </p:nvSpPr>
        <p:spPr/>
        <p:txBody>
          <a:bodyPr/>
          <a:lstStyle/>
          <a:p>
            <a:r>
              <a:rPr lang="en-US"/>
              <a:t>Microservices, Messaging, Kafka and Dapr - Fontys - November 2022</a:t>
            </a:r>
            <a:endParaRPr lang="nl-NL"/>
          </a:p>
        </p:txBody>
      </p:sp>
      <p:pic>
        <p:nvPicPr>
          <p:cNvPr id="4098" name="Picture 2" descr="What Is A Monolith - The Majestic Monolith - Signal v. Noise - Song ...">
            <a:extLst>
              <a:ext uri="{FF2B5EF4-FFF2-40B4-BE49-F238E27FC236}">
                <a16:creationId xmlns:a16="http://schemas.microsoft.com/office/drawing/2014/main" id="{7B838E21-517D-749B-C7FB-108594FAA1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4942" y="2224800"/>
            <a:ext cx="3015745" cy="2412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4662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4098"/>
                                        </p:tgtEl>
                                        <p:attrNameLst>
                                          <p:attrName>style.visibility</p:attrName>
                                        </p:attrNameLst>
                                      </p:cBhvr>
                                      <p:to>
                                        <p:strVal val="visible"/>
                                      </p:to>
                                    </p:set>
                                    <p:animEffect transition="in" filter="fade">
                                      <p:cBhvr>
                                        <p:cTn id="29" dur="1000"/>
                                        <p:tgtEl>
                                          <p:spTgt spid="4098"/>
                                        </p:tgtEl>
                                      </p:cBhvr>
                                    </p:animEffect>
                                    <p:anim calcmode="lin" valueType="num">
                                      <p:cBhvr>
                                        <p:cTn id="30" dur="1000" fill="hold"/>
                                        <p:tgtEl>
                                          <p:spTgt spid="4098"/>
                                        </p:tgtEl>
                                        <p:attrNameLst>
                                          <p:attrName>ppt_x</p:attrName>
                                        </p:attrNameLst>
                                      </p:cBhvr>
                                      <p:tavLst>
                                        <p:tav tm="0">
                                          <p:val>
                                            <p:strVal val="#ppt_x"/>
                                          </p:val>
                                        </p:tav>
                                        <p:tav tm="100000">
                                          <p:val>
                                            <p:strVal val="#ppt_x"/>
                                          </p:val>
                                        </p:tav>
                                      </p:tavLst>
                                    </p:anim>
                                    <p:anim calcmode="lin" valueType="num">
                                      <p:cBhvr>
                                        <p:cTn id="31"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Final Demo</a:t>
            </a:r>
            <a:endParaRPr lang="nl-NL" dirty="0"/>
          </a:p>
        </p:txBody>
      </p:sp>
      <p:sp>
        <p:nvSpPr>
          <p:cNvPr id="3" name="Content Placeholder 2"/>
          <p:cNvSpPr>
            <a:spLocks noGrp="1"/>
          </p:cNvSpPr>
          <p:nvPr>
            <p:ph idx="1"/>
          </p:nvPr>
        </p:nvSpPr>
        <p:spPr/>
        <p:txBody>
          <a:bodyPr/>
          <a:lstStyle/>
          <a:p>
            <a:r>
              <a:rPr lang="en-US" dirty="0" err="1"/>
              <a:t>Microservice</a:t>
            </a:r>
            <a:r>
              <a:rPr lang="en-US" dirty="0"/>
              <a:t> </a:t>
            </a:r>
            <a:endParaRPr lang="nl-NL" dirty="0"/>
          </a:p>
        </p:txBody>
      </p:sp>
      <p:sp>
        <p:nvSpPr>
          <p:cNvPr id="4" name="Footer Placeholder 3"/>
          <p:cNvSpPr>
            <a:spLocks noGrp="1"/>
          </p:cNvSpPr>
          <p:nvPr>
            <p:ph type="ftr" sz="quarter" idx="11"/>
          </p:nvPr>
        </p:nvSpPr>
        <p:spPr/>
        <p:txBody>
          <a:bodyPr/>
          <a:lstStyle/>
          <a:p>
            <a:r>
              <a:rPr lang="en-US"/>
              <a:t>Microservices, Messaging, Kafka and Dapr - Fontys - November 2022</a:t>
            </a:r>
            <a:endParaRPr lang="nl-NL" dirty="0"/>
          </a:p>
        </p:txBody>
      </p:sp>
      <p:pic>
        <p:nvPicPr>
          <p:cNvPr id="6"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027" y="-29817"/>
            <a:ext cx="10266054" cy="570792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567342" y="552928"/>
            <a:ext cx="4801315" cy="923330"/>
          </a:xfrm>
          <a:prstGeom prst="rect">
            <a:avLst/>
          </a:prstGeom>
          <a:noFill/>
        </p:spPr>
        <p:txBody>
          <a:bodyPr wrap="none" lIns="91440" tIns="45720" rIns="91440" bIns="45720">
            <a:prstTxWarp prst="textArchUp">
              <a:avLst/>
            </a:prstTxWarp>
            <a:spAutoFit/>
          </a:bodyPr>
          <a:lstStyle/>
          <a:p>
            <a:pPr algn="ctr"/>
            <a:r>
              <a:rPr lang="en-US" sz="5400" b="1" cap="none" spc="0" dirty="0" err="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rPr>
              <a:t>Microservices</a:t>
            </a:r>
            <a:endParaRPr lang="en-US" sz="5400" b="1" cap="none" spc="0"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endParaRPr>
          </a:p>
        </p:txBody>
      </p:sp>
    </p:spTree>
    <p:extLst>
      <p:ext uri="{BB962C8B-B14F-4D97-AF65-F5344CB8AC3E}">
        <p14:creationId xmlns:p14="http://schemas.microsoft.com/office/powerpoint/2010/main" val="29806460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1EB5CB-712C-4A07-8767-B2439CD6331E}"/>
              </a:ext>
            </a:extLst>
          </p:cNvPr>
          <p:cNvSpPr>
            <a:spLocks noGrp="1"/>
          </p:cNvSpPr>
          <p:nvPr>
            <p:ph type="title"/>
          </p:nvPr>
        </p:nvSpPr>
        <p:spPr/>
        <p:txBody>
          <a:bodyPr/>
          <a:lstStyle/>
          <a:p>
            <a:r>
              <a:rPr lang="en-US" i="1" dirty="0"/>
              <a:t>What</a:t>
            </a:r>
            <a:r>
              <a:rPr lang="en-US" dirty="0"/>
              <a:t> is a microservice?</a:t>
            </a:r>
          </a:p>
        </p:txBody>
      </p:sp>
      <p:sp>
        <p:nvSpPr>
          <p:cNvPr id="3" name="Content Placeholder 2">
            <a:extLst>
              <a:ext uri="{FF2B5EF4-FFF2-40B4-BE49-F238E27FC236}">
                <a16:creationId xmlns:a16="http://schemas.microsoft.com/office/drawing/2014/main" id="{86DA02D7-DC64-4F75-8ED1-29018E419751}"/>
              </a:ext>
            </a:extLst>
          </p:cNvPr>
          <p:cNvSpPr>
            <a:spLocks noGrp="1"/>
          </p:cNvSpPr>
          <p:nvPr>
            <p:ph idx="1"/>
          </p:nvPr>
        </p:nvSpPr>
        <p:spPr>
          <a:xfrm>
            <a:off x="720003" y="936000"/>
            <a:ext cx="7631517" cy="3780000"/>
          </a:xfrm>
        </p:spPr>
        <p:txBody>
          <a:bodyPr/>
          <a:lstStyle/>
          <a:p>
            <a:r>
              <a:rPr lang="en-US" dirty="0"/>
              <a:t>Not TOO big (but not too small either)</a:t>
            </a:r>
          </a:p>
          <a:p>
            <a:r>
              <a:rPr lang="en-US" dirty="0"/>
              <a:t>understandable by normal human beings – easy to on board new team members</a:t>
            </a:r>
          </a:p>
          <a:p>
            <a:r>
              <a:rPr lang="en-US" dirty="0"/>
              <a:t>easy to change – allow for agile functional and non functional evolution</a:t>
            </a:r>
          </a:p>
          <a:p>
            <a:r>
              <a:rPr lang="en-US" dirty="0"/>
              <a:t>functionally cohesive/logical collection of features =&gt; domain</a:t>
            </a:r>
          </a:p>
          <a:p>
            <a:r>
              <a:rPr lang="en-US" dirty="0"/>
              <a:t>design time decoupled, clear standards based external interfaces: API &amp; events</a:t>
            </a:r>
          </a:p>
          <a:p>
            <a:r>
              <a:rPr lang="en-US" dirty="0"/>
              <a:t>low external impact of: </a:t>
            </a:r>
            <a:r>
              <a:rPr lang="en-US" i="1" dirty="0"/>
              <a:t>change, refactor, move, migrate, scale, failure</a:t>
            </a:r>
          </a:p>
          <a:p>
            <a:r>
              <a:rPr lang="en-US" dirty="0"/>
              <a:t>reliable, robust, resilient</a:t>
            </a:r>
          </a:p>
          <a:p>
            <a:r>
              <a:rPr lang="en-US" dirty="0"/>
              <a:t>clear ownership (business sponsor; one IT team builds it, runs it, evolves it)</a:t>
            </a:r>
          </a:p>
          <a:p>
            <a:r>
              <a:rPr lang="en-US" dirty="0"/>
              <a:t>contains everything needed to run [on a generic platform]</a:t>
            </a:r>
          </a:p>
          <a:p>
            <a:pPr lvl="1"/>
            <a:r>
              <a:rPr lang="en-US" dirty="0"/>
              <a:t>application software, libraries/frameworks, platform configuration</a:t>
            </a:r>
          </a:p>
          <a:p>
            <a:pPr lvl="1"/>
            <a:r>
              <a:rPr lang="en-US" dirty="0"/>
              <a:t>pipelines for CI and CD, tests, documentation, infra as code</a:t>
            </a:r>
          </a:p>
        </p:txBody>
      </p:sp>
      <p:sp>
        <p:nvSpPr>
          <p:cNvPr id="4" name="Footer Placeholder 3">
            <a:extLst>
              <a:ext uri="{FF2B5EF4-FFF2-40B4-BE49-F238E27FC236}">
                <a16:creationId xmlns:a16="http://schemas.microsoft.com/office/drawing/2014/main" id="{6030F43C-328D-41D1-A881-E8E03EE6D68B}"/>
              </a:ext>
            </a:extLst>
          </p:cNvPr>
          <p:cNvSpPr>
            <a:spLocks noGrp="1"/>
          </p:cNvSpPr>
          <p:nvPr>
            <p:ph type="ftr" sz="quarter" idx="11"/>
          </p:nvPr>
        </p:nvSpPr>
        <p:spPr/>
        <p:txBody>
          <a:bodyPr/>
          <a:lstStyle/>
          <a:p>
            <a:r>
              <a:rPr lang="en-US"/>
              <a:t>Microservices, Messaging and Apache Kafka - Fontys - October 2022</a:t>
            </a:r>
            <a:endParaRPr lang="nl-NL"/>
          </a:p>
        </p:txBody>
      </p:sp>
    </p:spTree>
    <p:extLst>
      <p:ext uri="{BB962C8B-B14F-4D97-AF65-F5344CB8AC3E}">
        <p14:creationId xmlns:p14="http://schemas.microsoft.com/office/powerpoint/2010/main" val="308526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a:t>
            </a:r>
            <a:r>
              <a:rPr lang="en-US" dirty="0" err="1"/>
              <a:t>Microservice</a:t>
            </a:r>
            <a:endParaRPr lang="nl-NL" dirty="0"/>
          </a:p>
        </p:txBody>
      </p:sp>
      <p:sp>
        <p:nvSpPr>
          <p:cNvPr id="3" name="Content Placeholder 2">
            <a:extLst>
              <a:ext uri="{FF2B5EF4-FFF2-40B4-BE49-F238E27FC236}">
                <a16:creationId xmlns:a16="http://schemas.microsoft.com/office/drawing/2014/main" id="{CEE9B9C1-C803-40E0-A958-1421B66EE862}"/>
              </a:ext>
            </a:extLst>
          </p:cNvPr>
          <p:cNvSpPr>
            <a:spLocks noGrp="1"/>
          </p:cNvSpPr>
          <p:nvPr>
            <p:ph idx="1"/>
          </p:nvPr>
        </p:nvSpPr>
        <p:spPr/>
        <p:txBody>
          <a:bodyPr/>
          <a:lstStyle/>
          <a:p>
            <a:endParaRPr lang="en-NL"/>
          </a:p>
        </p:txBody>
      </p:sp>
      <p:sp>
        <p:nvSpPr>
          <p:cNvPr id="5" name="Cube 4"/>
          <p:cNvSpPr/>
          <p:nvPr/>
        </p:nvSpPr>
        <p:spPr>
          <a:xfrm>
            <a:off x="3588860" y="2459240"/>
            <a:ext cx="1611887" cy="1226136"/>
          </a:xfrm>
          <a:prstGeom prst="cube">
            <a:avLst/>
          </a:prstGeom>
          <a:solidFill>
            <a:schemeClr val="tx2"/>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dirty="0">
              <a:solidFill>
                <a:prstClr val="white"/>
              </a:solidFill>
              <a:latin typeface="Arial" panose="020B0604020202020204" pitchFamily="34" charset="0"/>
            </a:endParaRPr>
          </a:p>
        </p:txBody>
      </p:sp>
      <p:sp>
        <p:nvSpPr>
          <p:cNvPr id="6" name="Cube 5"/>
          <p:cNvSpPr/>
          <p:nvPr/>
        </p:nvSpPr>
        <p:spPr>
          <a:xfrm>
            <a:off x="4033161" y="2225034"/>
            <a:ext cx="723283" cy="468411"/>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r>
              <a:rPr lang="en-US" sz="1266" dirty="0">
                <a:solidFill>
                  <a:prstClr val="white"/>
                </a:solidFill>
                <a:latin typeface="Arial" panose="020B0604020202020204" pitchFamily="34" charset="0"/>
              </a:rPr>
              <a:t>API</a:t>
            </a:r>
            <a:endParaRPr lang="nl-NL" sz="1266" dirty="0">
              <a:solidFill>
                <a:prstClr val="white"/>
              </a:solidFill>
              <a:latin typeface="Arial" panose="020B0604020202020204" pitchFamily="34" charset="0"/>
            </a:endParaRPr>
          </a:p>
        </p:txBody>
      </p:sp>
      <p:sp>
        <p:nvSpPr>
          <p:cNvPr id="7" name="Down Arrow 6"/>
          <p:cNvSpPr/>
          <p:nvPr/>
        </p:nvSpPr>
        <p:spPr>
          <a:xfrm>
            <a:off x="4305254" y="1549970"/>
            <a:ext cx="282425" cy="743948"/>
          </a:xfrm>
          <a:prstGeom prst="down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dirty="0">
              <a:solidFill>
                <a:prstClr val="white"/>
              </a:solidFill>
              <a:latin typeface="Arial" panose="020B0604020202020204" pitchFamily="34" charset="0"/>
            </a:endParaRPr>
          </a:p>
        </p:txBody>
      </p:sp>
      <p:sp>
        <p:nvSpPr>
          <p:cNvPr id="8" name="TextBox 7"/>
          <p:cNvSpPr txBox="1"/>
          <p:nvPr/>
        </p:nvSpPr>
        <p:spPr>
          <a:xfrm>
            <a:off x="3658235" y="1324740"/>
            <a:ext cx="1565108" cy="287130"/>
          </a:xfrm>
          <a:prstGeom prst="rect">
            <a:avLst/>
          </a:prstGeom>
          <a:noFill/>
        </p:spPr>
        <p:txBody>
          <a:bodyPr wrap="none" rtlCol="0">
            <a:spAutoFit/>
          </a:bodyPr>
          <a:lstStyle/>
          <a:p>
            <a:pPr defTabSz="661109"/>
            <a:r>
              <a:rPr lang="en-US" sz="1266" dirty="0">
                <a:solidFill>
                  <a:prstClr val="black"/>
                </a:solidFill>
                <a:latin typeface="Arial" panose="020B0604020202020204" pitchFamily="34" charset="0"/>
              </a:rPr>
              <a:t>HTTP REST/JSON</a:t>
            </a:r>
            <a:endParaRPr lang="nl-NL" sz="1266" dirty="0" err="1">
              <a:solidFill>
                <a:prstClr val="black"/>
              </a:solidFill>
              <a:latin typeface="Arial" panose="020B0604020202020204" pitchFamily="34" charset="0"/>
            </a:endParaRPr>
          </a:p>
        </p:txBody>
      </p:sp>
      <p:sp>
        <p:nvSpPr>
          <p:cNvPr id="9" name="Right Arrow 8"/>
          <p:cNvSpPr/>
          <p:nvPr/>
        </p:nvSpPr>
        <p:spPr>
          <a:xfrm>
            <a:off x="5056090" y="2955205"/>
            <a:ext cx="702618" cy="344420"/>
          </a:xfrm>
          <a:prstGeom prst="right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dirty="0">
              <a:solidFill>
                <a:prstClr val="white"/>
              </a:solidFill>
              <a:latin typeface="Arial" panose="020B0604020202020204" pitchFamily="34" charset="0"/>
            </a:endParaRPr>
          </a:p>
        </p:txBody>
      </p:sp>
      <p:sp>
        <p:nvSpPr>
          <p:cNvPr id="10" name="Lightning Bolt 9"/>
          <p:cNvSpPr/>
          <p:nvPr/>
        </p:nvSpPr>
        <p:spPr>
          <a:xfrm>
            <a:off x="5672602" y="2844854"/>
            <a:ext cx="323755" cy="413396"/>
          </a:xfrm>
          <a:prstGeom prst="lightningBolt">
            <a:avLst/>
          </a:prstGeom>
        </p:spPr>
        <p:style>
          <a:lnRef idx="0">
            <a:schemeClr val="accent4"/>
          </a:lnRef>
          <a:fillRef idx="3">
            <a:schemeClr val="accent4"/>
          </a:fillRef>
          <a:effectRef idx="3">
            <a:schemeClr val="accent4"/>
          </a:effectRef>
          <a:fontRef idx="minor">
            <a:schemeClr val="lt1"/>
          </a:fontRef>
        </p:style>
        <p:txBody>
          <a:bodyPr rtlCol="0" anchor="ctr"/>
          <a:lstStyle/>
          <a:p>
            <a:pPr algn="ctr" defTabSz="661109"/>
            <a:endParaRPr lang="nl-NL" sz="1266" dirty="0">
              <a:solidFill>
                <a:prstClr val="white"/>
              </a:solidFill>
              <a:latin typeface="Arial" panose="020B0604020202020204" pitchFamily="34" charset="0"/>
            </a:endParaRPr>
          </a:p>
        </p:txBody>
      </p:sp>
      <p:sp>
        <p:nvSpPr>
          <p:cNvPr id="11" name="Right Arrow 10"/>
          <p:cNvSpPr/>
          <p:nvPr/>
        </p:nvSpPr>
        <p:spPr>
          <a:xfrm>
            <a:off x="2882798" y="2948500"/>
            <a:ext cx="702618" cy="344420"/>
          </a:xfrm>
          <a:prstGeom prst="rightArrow">
            <a:avLst/>
          </a:prstGeom>
          <a:solidFill>
            <a:schemeClr val="accent3">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nl-NL" sz="1266" dirty="0">
              <a:solidFill>
                <a:prstClr val="white"/>
              </a:solidFill>
              <a:latin typeface="Arial" panose="020B0604020202020204" pitchFamily="34" charset="0"/>
            </a:endParaRPr>
          </a:p>
        </p:txBody>
      </p:sp>
      <p:sp>
        <p:nvSpPr>
          <p:cNvPr id="12" name="Lightning Bolt 11"/>
          <p:cNvSpPr/>
          <p:nvPr/>
        </p:nvSpPr>
        <p:spPr>
          <a:xfrm>
            <a:off x="2559535" y="2837965"/>
            <a:ext cx="323755" cy="413396"/>
          </a:xfrm>
          <a:prstGeom prst="lightningBolt">
            <a:avLst/>
          </a:prstGeom>
        </p:spPr>
        <p:style>
          <a:lnRef idx="0">
            <a:schemeClr val="accent4"/>
          </a:lnRef>
          <a:fillRef idx="3">
            <a:schemeClr val="accent4"/>
          </a:fillRef>
          <a:effectRef idx="3">
            <a:schemeClr val="accent4"/>
          </a:effectRef>
          <a:fontRef idx="minor">
            <a:schemeClr val="lt1"/>
          </a:fontRef>
        </p:style>
        <p:txBody>
          <a:bodyPr rtlCol="0" anchor="ctr"/>
          <a:lstStyle/>
          <a:p>
            <a:pPr algn="ctr" defTabSz="661109"/>
            <a:endParaRPr lang="nl-NL" sz="1266" dirty="0">
              <a:solidFill>
                <a:prstClr val="white"/>
              </a:solidFill>
              <a:latin typeface="Arial" panose="020B0604020202020204" pitchFamily="34" charset="0"/>
            </a:endParaRPr>
          </a:p>
        </p:txBody>
      </p:sp>
      <p:sp>
        <p:nvSpPr>
          <p:cNvPr id="4" name="Footer Placeholder 3">
            <a:extLst>
              <a:ext uri="{FF2B5EF4-FFF2-40B4-BE49-F238E27FC236}">
                <a16:creationId xmlns:a16="http://schemas.microsoft.com/office/drawing/2014/main" id="{ABDE78D7-A30B-4505-945A-B89A4A6A4CB7}"/>
              </a:ext>
            </a:extLst>
          </p:cNvPr>
          <p:cNvSpPr>
            <a:spLocks noGrp="1"/>
          </p:cNvSpPr>
          <p:nvPr>
            <p:ph type="ftr" sz="quarter" idx="11"/>
          </p:nvPr>
        </p:nvSpPr>
        <p:spPr/>
        <p:txBody>
          <a:bodyPr/>
          <a:lstStyle/>
          <a:p>
            <a:r>
              <a:rPr lang="en-US"/>
              <a:t>Microservices, Messaging, Kafka and Dapr - Fontys - November 2022</a:t>
            </a:r>
            <a:endParaRPr lang="nl-NL" dirty="0"/>
          </a:p>
        </p:txBody>
      </p:sp>
      <p:sp>
        <p:nvSpPr>
          <p:cNvPr id="13" name="TextBox 12">
            <a:extLst>
              <a:ext uri="{FF2B5EF4-FFF2-40B4-BE49-F238E27FC236}">
                <a16:creationId xmlns:a16="http://schemas.microsoft.com/office/drawing/2014/main" id="{B1CFA6E1-F4D9-4498-A8B4-1D0B59DC9400}"/>
              </a:ext>
            </a:extLst>
          </p:cNvPr>
          <p:cNvSpPr txBox="1"/>
          <p:nvPr/>
        </p:nvSpPr>
        <p:spPr>
          <a:xfrm>
            <a:off x="4194806" y="3072308"/>
            <a:ext cx="177934" cy="369332"/>
          </a:xfrm>
          <a:prstGeom prst="rect">
            <a:avLst/>
          </a:prstGeom>
          <a:noFill/>
        </p:spPr>
        <p:txBody>
          <a:bodyPr wrap="none" lIns="0" tIns="0" rIns="0" bIns="0" rtlCol="0">
            <a:spAutoFit/>
          </a:bodyPr>
          <a:lstStyle/>
          <a:p>
            <a:r>
              <a:rPr lang="en-NL" sz="2400" dirty="0"/>
              <a:t>µ</a:t>
            </a:r>
          </a:p>
        </p:txBody>
      </p:sp>
    </p:spTree>
    <p:extLst>
      <p:ext uri="{BB962C8B-B14F-4D97-AF65-F5344CB8AC3E}">
        <p14:creationId xmlns:p14="http://schemas.microsoft.com/office/powerpoint/2010/main" val="3510962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6" presetClass="emph" presetSubtype="0" fill="hold" grpId="0" nodeType="clickEffect">
                                  <p:stCondLst>
                                    <p:cond delay="0"/>
                                  </p:stCondLst>
                                  <p:childTnLst>
                                    <p:animScale>
                                      <p:cBhvr>
                                        <p:cTn id="22" dur="2000" fill="hold"/>
                                        <p:tgtEl>
                                          <p:spTgt spid="5"/>
                                        </p:tgtEl>
                                      </p:cBhvr>
                                      <p:by x="25000" y="25000"/>
                                    </p:animScale>
                                  </p:childTnLst>
                                </p:cTn>
                              </p:par>
                            </p:childTnLst>
                          </p:cTn>
                        </p:par>
                      </p:childTnLst>
                    </p:cTn>
                  </p:par>
                  <p:par>
                    <p:cTn id="23" fill="hold">
                      <p:stCondLst>
                        <p:cond delay="indefinite"/>
                      </p:stCondLst>
                      <p:childTnLst>
                        <p:par>
                          <p:cTn id="24" fill="hold">
                            <p:stCondLst>
                              <p:cond delay="0"/>
                            </p:stCondLst>
                            <p:childTnLst>
                              <p:par>
                                <p:cTn id="25" presetID="6" presetClass="emph" presetSubtype="0" fill="hold" grpId="1" nodeType="clickEffect">
                                  <p:stCondLst>
                                    <p:cond delay="0"/>
                                  </p:stCondLst>
                                  <p:childTnLst>
                                    <p:animScale>
                                      <p:cBhvr>
                                        <p:cTn id="26" dur="2000" fill="hold"/>
                                        <p:tgtEl>
                                          <p:spTgt spid="5"/>
                                        </p:tgtEl>
                                      </p:cBhvr>
                                      <p:by x="400000" y="400000"/>
                                    </p:animScale>
                                  </p:childTnLst>
                                </p:cTn>
                              </p:par>
                            </p:childTnLst>
                          </p:cTn>
                        </p:par>
                        <p:par>
                          <p:cTn id="27" fill="hold">
                            <p:stCondLst>
                              <p:cond delay="2000"/>
                            </p:stCondLst>
                            <p:childTnLst>
                              <p:par>
                                <p:cTn id="28" presetID="6" presetClass="emph" presetSubtype="0" fill="hold" grpId="2" nodeType="afterEffect">
                                  <p:stCondLst>
                                    <p:cond delay="1000"/>
                                  </p:stCondLst>
                                  <p:childTnLst>
                                    <p:animScale>
                                      <p:cBhvr>
                                        <p:cTn id="29" dur="2000" fill="hold"/>
                                        <p:tgtEl>
                                          <p:spTgt spid="5"/>
                                        </p:tgtEl>
                                      </p:cBhvr>
                                      <p:by x="400000" y="4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P spid="5" grpId="2" animBg="1"/>
      <p:bldP spid="7" grpId="0" animBg="1"/>
      <p:bldP spid="8" grpId="0"/>
      <p:bldP spid="9" grpId="0" animBg="1"/>
      <p:bldP spid="10" grpId="0" animBg="1"/>
      <p:bldP spid="11" grpId="0" animBg="1"/>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sz="1800" dirty="0"/>
              <a:t>Extended API of microservice</a:t>
            </a:r>
            <a:endParaRPr lang="en-US" sz="1800" dirty="0"/>
          </a:p>
        </p:txBody>
      </p:sp>
      <p:sp>
        <p:nvSpPr>
          <p:cNvPr id="3" name="Text Placeholder 2"/>
          <p:cNvSpPr>
            <a:spLocks noGrp="1"/>
          </p:cNvSpPr>
          <p:nvPr>
            <p:ph idx="1"/>
          </p:nvPr>
        </p:nvSpPr>
        <p:spPr/>
        <p:txBody>
          <a:bodyPr/>
          <a:lstStyle/>
          <a:p>
            <a:r>
              <a:rPr lang="nl-NL" sz="1400" dirty="0"/>
              <a:t>Runtime </a:t>
            </a:r>
            <a:r>
              <a:rPr lang="nl-NL" sz="1400" dirty="0" err="1"/>
              <a:t>Interaction</a:t>
            </a:r>
            <a:r>
              <a:rPr lang="nl-NL" sz="1400" dirty="0"/>
              <a:t> Interface</a:t>
            </a:r>
          </a:p>
          <a:p>
            <a:pPr lvl="1"/>
            <a:r>
              <a:rPr lang="nl-NL" sz="1400" dirty="0"/>
              <a:t>REST API Resources &amp; Operations </a:t>
            </a:r>
            <a:br>
              <a:rPr lang="nl-NL" sz="1400" dirty="0"/>
            </a:br>
            <a:r>
              <a:rPr lang="nl-NL" sz="1400" dirty="0"/>
              <a:t>– query </a:t>
            </a:r>
            <a:r>
              <a:rPr lang="nl-NL" sz="1400" dirty="0" err="1"/>
              <a:t>and</a:t>
            </a:r>
            <a:r>
              <a:rPr lang="nl-NL" sz="1400" dirty="0"/>
              <a:t> URL parameters, </a:t>
            </a:r>
            <a:r>
              <a:rPr lang="nl-NL" sz="1400" dirty="0" err="1"/>
              <a:t>message</a:t>
            </a:r>
            <a:r>
              <a:rPr lang="nl-NL" sz="1400" dirty="0"/>
              <a:t> formats</a:t>
            </a:r>
          </a:p>
          <a:p>
            <a:pPr lvl="1"/>
            <a:r>
              <a:rPr lang="nl-NL" sz="1400" dirty="0"/>
              <a:t>Events </a:t>
            </a:r>
            <a:r>
              <a:rPr lang="nl-NL" sz="1400" dirty="0" err="1"/>
              <a:t>Consumed</a:t>
            </a:r>
            <a:r>
              <a:rPr lang="nl-NL" sz="1400" dirty="0"/>
              <a:t> – </a:t>
            </a:r>
            <a:r>
              <a:rPr lang="nl-NL" sz="1400" dirty="0" err="1"/>
              <a:t>alternative</a:t>
            </a:r>
            <a:r>
              <a:rPr lang="nl-NL" sz="1400" dirty="0"/>
              <a:t> way </a:t>
            </a:r>
            <a:r>
              <a:rPr lang="nl-NL" sz="1400" dirty="0" err="1"/>
              <a:t>to</a:t>
            </a:r>
            <a:r>
              <a:rPr lang="nl-NL" sz="1400" dirty="0"/>
              <a:t> call | </a:t>
            </a:r>
            <a:r>
              <a:rPr lang="nl-NL" sz="1400" dirty="0" err="1"/>
              <a:t>activate</a:t>
            </a:r>
            <a:r>
              <a:rPr lang="nl-NL" sz="1400" dirty="0"/>
              <a:t>  a microservice </a:t>
            </a:r>
          </a:p>
          <a:p>
            <a:pPr lvl="2"/>
            <a:r>
              <a:rPr lang="nl-NL" sz="1400" dirty="0"/>
              <a:t>Reference </a:t>
            </a:r>
            <a:r>
              <a:rPr lang="nl-NL" sz="1400" dirty="0" err="1"/>
              <a:t>to</a:t>
            </a:r>
            <a:r>
              <a:rPr lang="nl-NL" sz="1400" dirty="0"/>
              <a:t> entry in Event </a:t>
            </a:r>
            <a:r>
              <a:rPr lang="nl-NL" sz="1400" dirty="0" err="1"/>
              <a:t>Catalog</a:t>
            </a:r>
            <a:endParaRPr lang="nl-NL" sz="1400" dirty="0"/>
          </a:p>
          <a:p>
            <a:pPr lvl="2"/>
            <a:r>
              <a:rPr lang="nl-NL" sz="1400" dirty="0"/>
              <a:t>May </a:t>
            </a:r>
            <a:r>
              <a:rPr lang="nl-NL" sz="1400" dirty="0" err="1"/>
              <a:t>include</a:t>
            </a:r>
            <a:r>
              <a:rPr lang="nl-NL" sz="1400" dirty="0"/>
              <a:t> </a:t>
            </a:r>
            <a:r>
              <a:rPr lang="nl-NL" sz="1400" dirty="0" err="1"/>
              <a:t>reference</a:t>
            </a:r>
            <a:r>
              <a:rPr lang="nl-NL" sz="1400" dirty="0"/>
              <a:t> </a:t>
            </a:r>
            <a:r>
              <a:rPr lang="nl-NL" sz="1400" dirty="0" err="1"/>
              <a:t>to</a:t>
            </a:r>
            <a:r>
              <a:rPr lang="nl-NL" sz="1400" dirty="0"/>
              <a:t> shared Cache Resource</a:t>
            </a:r>
          </a:p>
          <a:p>
            <a:pPr lvl="1"/>
            <a:r>
              <a:rPr lang="nl-NL" sz="1400" dirty="0"/>
              <a:t>Events </a:t>
            </a:r>
            <a:r>
              <a:rPr lang="nl-NL" sz="1400" dirty="0" err="1"/>
              <a:t>Produced</a:t>
            </a:r>
            <a:r>
              <a:rPr lang="nl-NL" sz="1400" dirty="0"/>
              <a:t> – </a:t>
            </a:r>
            <a:r>
              <a:rPr lang="nl-NL" sz="1400" dirty="0" err="1"/>
              <a:t>alternative</a:t>
            </a:r>
            <a:r>
              <a:rPr lang="nl-NL" sz="1400" dirty="0"/>
              <a:t> output </a:t>
            </a:r>
            <a:r>
              <a:rPr lang="nl-NL" sz="1400" dirty="0" err="1"/>
              <a:t>from</a:t>
            </a:r>
            <a:r>
              <a:rPr lang="nl-NL" sz="1400" dirty="0"/>
              <a:t> microservice</a:t>
            </a:r>
          </a:p>
          <a:p>
            <a:pPr lvl="2"/>
            <a:r>
              <a:rPr lang="nl-NL" sz="1400" dirty="0"/>
              <a:t>Event </a:t>
            </a:r>
            <a:r>
              <a:rPr lang="nl-NL" sz="1400" dirty="0" err="1"/>
              <a:t>can</a:t>
            </a:r>
            <a:r>
              <a:rPr lang="nl-NL" sz="1400" dirty="0"/>
              <a:t> </a:t>
            </a:r>
            <a:r>
              <a:rPr lang="nl-NL" sz="1400" dirty="0" err="1"/>
              <a:t>be</a:t>
            </a:r>
            <a:r>
              <a:rPr lang="nl-NL" sz="1400" dirty="0"/>
              <a:t> </a:t>
            </a:r>
            <a:r>
              <a:rPr lang="nl-NL" sz="1400" dirty="0" err="1"/>
              <a:t>an</a:t>
            </a:r>
            <a:r>
              <a:rPr lang="nl-NL" sz="1400" dirty="0"/>
              <a:t> </a:t>
            </a:r>
            <a:r>
              <a:rPr lang="nl-NL" sz="1400" dirty="0" err="1"/>
              <a:t>asynchronous</a:t>
            </a:r>
            <a:r>
              <a:rPr lang="nl-NL" sz="1400" dirty="0"/>
              <a:t> response </a:t>
            </a:r>
            <a:r>
              <a:rPr lang="nl-NL" sz="1400" dirty="0" err="1"/>
              <a:t>to</a:t>
            </a:r>
            <a:r>
              <a:rPr lang="nl-NL" sz="1400" dirty="0"/>
              <a:t> a </a:t>
            </a:r>
            <a:r>
              <a:rPr lang="nl-NL" sz="1400" dirty="0" err="1"/>
              <a:t>stateless</a:t>
            </a:r>
            <a:r>
              <a:rPr lang="nl-NL" sz="1400" dirty="0"/>
              <a:t> </a:t>
            </a:r>
            <a:r>
              <a:rPr lang="nl-NL" sz="1400" dirty="0" err="1"/>
              <a:t>consumer</a:t>
            </a:r>
            <a:r>
              <a:rPr lang="nl-NL" sz="1400" dirty="0"/>
              <a:t> </a:t>
            </a:r>
          </a:p>
          <a:p>
            <a:pPr lvl="2"/>
            <a:endParaRPr lang="nl-NL" sz="1400" dirty="0"/>
          </a:p>
          <a:p>
            <a:r>
              <a:rPr lang="nl-NL" sz="1400" dirty="0"/>
              <a:t>Deployment &amp; </a:t>
            </a:r>
            <a:r>
              <a:rPr lang="nl-NL" sz="1400" dirty="0" err="1"/>
              <a:t>Configuration</a:t>
            </a:r>
            <a:r>
              <a:rPr lang="nl-NL" sz="1400" dirty="0"/>
              <a:t> Interface</a:t>
            </a:r>
          </a:p>
          <a:p>
            <a:pPr lvl="1"/>
            <a:r>
              <a:rPr lang="nl-NL" sz="1400" dirty="0" err="1"/>
              <a:t>Injectable</a:t>
            </a:r>
            <a:r>
              <a:rPr lang="nl-NL" sz="1400" dirty="0"/>
              <a:t> </a:t>
            </a:r>
            <a:r>
              <a:rPr lang="nl-NL" sz="1400" dirty="0" err="1"/>
              <a:t>dependencies</a:t>
            </a:r>
            <a:r>
              <a:rPr lang="nl-NL" sz="1400" dirty="0"/>
              <a:t> – </a:t>
            </a:r>
            <a:r>
              <a:rPr lang="nl-NL" sz="1400" dirty="0" err="1"/>
              <a:t>reference</a:t>
            </a:r>
            <a:r>
              <a:rPr lang="nl-NL" sz="1400" dirty="0"/>
              <a:t> </a:t>
            </a:r>
            <a:r>
              <a:rPr lang="nl-NL" sz="1400" dirty="0" err="1"/>
              <a:t>to</a:t>
            </a:r>
            <a:r>
              <a:rPr lang="nl-NL" sz="1400" dirty="0"/>
              <a:t> cache, </a:t>
            </a:r>
            <a:r>
              <a:rPr lang="nl-NL" sz="1400" dirty="0" err="1"/>
              <a:t>logging</a:t>
            </a:r>
            <a:r>
              <a:rPr lang="nl-NL" sz="1400" dirty="0"/>
              <a:t>, storage URL, …</a:t>
            </a:r>
          </a:p>
          <a:p>
            <a:pPr lvl="1"/>
            <a:r>
              <a:rPr lang="nl-NL" sz="1400" dirty="0" err="1"/>
              <a:t>Configurable</a:t>
            </a:r>
            <a:r>
              <a:rPr lang="nl-NL" sz="1400" dirty="0"/>
              <a:t> meta-data – parameters, log level, </a:t>
            </a:r>
            <a:r>
              <a:rPr lang="nl-NL" sz="1400" dirty="0" err="1"/>
              <a:t>credential</a:t>
            </a:r>
            <a:r>
              <a:rPr lang="nl-NL" sz="1400" dirty="0"/>
              <a:t> (</a:t>
            </a:r>
            <a:r>
              <a:rPr lang="nl-NL" sz="1400" dirty="0" err="1"/>
              <a:t>key</a:t>
            </a:r>
            <a:r>
              <a:rPr lang="nl-NL" sz="1400" dirty="0"/>
              <a:t>)</a:t>
            </a:r>
            <a:br>
              <a:rPr lang="nl-NL" sz="1400" dirty="0"/>
            </a:br>
            <a:endParaRPr lang="nl-NL" sz="1400" dirty="0"/>
          </a:p>
          <a:p>
            <a:endParaRPr lang="en-US" sz="1400" dirty="0"/>
          </a:p>
        </p:txBody>
      </p:sp>
      <p:grpSp>
        <p:nvGrpSpPr>
          <p:cNvPr id="10" name="Group 9"/>
          <p:cNvGrpSpPr/>
          <p:nvPr/>
        </p:nvGrpSpPr>
        <p:grpSpPr>
          <a:xfrm>
            <a:off x="6842155" y="605562"/>
            <a:ext cx="1876983" cy="1344413"/>
            <a:chOff x="12919162" y="955717"/>
            <a:chExt cx="1582583" cy="1128338"/>
          </a:xfrm>
        </p:grpSpPr>
        <p:sp>
          <p:nvSpPr>
            <p:cNvPr id="4" name="Rounded Rectangle 3"/>
            <p:cNvSpPr/>
            <p:nvPr/>
          </p:nvSpPr>
          <p:spPr>
            <a:xfrm>
              <a:off x="13299165" y="1032495"/>
              <a:ext cx="880110" cy="1051560"/>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531"/>
            </a:p>
          </p:txBody>
        </p:sp>
        <p:sp>
          <p:nvSpPr>
            <p:cNvPr id="5" name="Rounded Rectangle 4"/>
            <p:cNvSpPr/>
            <p:nvPr/>
          </p:nvSpPr>
          <p:spPr>
            <a:xfrm>
              <a:off x="13299165" y="1032495"/>
              <a:ext cx="880110" cy="224790"/>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898" b="1" dirty="0">
                  <a:solidFill>
                    <a:schemeClr val="bg2">
                      <a:lumMod val="95000"/>
                    </a:schemeClr>
                  </a:solidFill>
                </a:rPr>
                <a:t>API</a:t>
              </a:r>
              <a:endParaRPr lang="en-US" sz="1898" b="1" dirty="0">
                <a:solidFill>
                  <a:schemeClr val="bg2">
                    <a:lumMod val="95000"/>
                  </a:schemeClr>
                </a:solidFill>
              </a:endParaRPr>
            </a:p>
          </p:txBody>
        </p:sp>
        <p:sp>
          <p:nvSpPr>
            <p:cNvPr id="6" name="Lightning Bolt 5"/>
            <p:cNvSpPr/>
            <p:nvPr/>
          </p:nvSpPr>
          <p:spPr>
            <a:xfrm>
              <a:off x="13969344" y="1352535"/>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sp>
          <p:nvSpPr>
            <p:cNvPr id="7" name="Right Arrow 6"/>
            <p:cNvSpPr/>
            <p:nvPr/>
          </p:nvSpPr>
          <p:spPr>
            <a:xfrm>
              <a:off x="14276664" y="1392162"/>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sp>
          <p:nvSpPr>
            <p:cNvPr id="8" name="Lightning Bolt 7"/>
            <p:cNvSpPr/>
            <p:nvPr/>
          </p:nvSpPr>
          <p:spPr>
            <a:xfrm>
              <a:off x="13031703" y="955717"/>
              <a:ext cx="419861" cy="544476"/>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sp>
          <p:nvSpPr>
            <p:cNvPr id="9" name="Right Arrow 8"/>
            <p:cNvSpPr/>
            <p:nvPr/>
          </p:nvSpPr>
          <p:spPr>
            <a:xfrm>
              <a:off x="12919162" y="1165267"/>
              <a:ext cx="225081" cy="23261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grpSp>
      <p:sp>
        <p:nvSpPr>
          <p:cNvPr id="11" name="Up Arrow 10"/>
          <p:cNvSpPr/>
          <p:nvPr/>
        </p:nvSpPr>
        <p:spPr>
          <a:xfrm>
            <a:off x="7605509" y="1700439"/>
            <a:ext cx="482188" cy="499070"/>
          </a:xfrm>
          <a:prstGeom prst="upArrow">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12" name="Footer Placeholder 11">
            <a:extLst>
              <a:ext uri="{FF2B5EF4-FFF2-40B4-BE49-F238E27FC236}">
                <a16:creationId xmlns:a16="http://schemas.microsoft.com/office/drawing/2014/main" id="{C6D78B72-652B-4561-8AA0-17150AEB4547}"/>
              </a:ext>
            </a:extLst>
          </p:cNvPr>
          <p:cNvSpPr>
            <a:spLocks noGrp="1"/>
          </p:cNvSpPr>
          <p:nvPr>
            <p:ph type="ftr" sz="quarter" idx="11"/>
          </p:nvPr>
        </p:nvSpPr>
        <p:spPr/>
        <p:txBody>
          <a:bodyPr/>
          <a:lstStyle/>
          <a:p>
            <a:r>
              <a:rPr lang="en-US"/>
              <a:t>Microservices, Messaging, Kafka and Dapr - Fontys - November 2022</a:t>
            </a:r>
            <a:endParaRPr lang="nl-NL" dirty="0"/>
          </a:p>
        </p:txBody>
      </p:sp>
      <p:cxnSp>
        <p:nvCxnSpPr>
          <p:cNvPr id="14" name="Straight Arrow Connector 13">
            <a:extLst>
              <a:ext uri="{FF2B5EF4-FFF2-40B4-BE49-F238E27FC236}">
                <a16:creationId xmlns:a16="http://schemas.microsoft.com/office/drawing/2014/main" id="{41363295-F3A5-4105-B4F3-FBBE0606E77B}"/>
              </a:ext>
            </a:extLst>
          </p:cNvPr>
          <p:cNvCxnSpPr/>
          <p:nvPr/>
        </p:nvCxnSpPr>
        <p:spPr>
          <a:xfrm>
            <a:off x="7605509" y="147484"/>
            <a:ext cx="0" cy="5495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014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109B2-CDBA-4E18-B31A-F000A3ED74A7}"/>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F5943D5A-165B-4998-8242-B69D494D793E}"/>
              </a:ext>
            </a:extLst>
          </p:cNvPr>
          <p:cNvSpPr>
            <a:spLocks noGrp="1"/>
          </p:cNvSpPr>
          <p:nvPr>
            <p:ph idx="1"/>
          </p:nvPr>
        </p:nvSpPr>
        <p:spPr>
          <a:xfrm>
            <a:off x="720003" y="792000"/>
            <a:ext cx="8014564" cy="3924000"/>
          </a:xfrm>
        </p:spPr>
        <p:txBody>
          <a:bodyPr/>
          <a:lstStyle/>
          <a:p>
            <a:r>
              <a:rPr lang="en-US" dirty="0"/>
              <a:t>Recap Part One (October)</a:t>
            </a:r>
          </a:p>
          <a:p>
            <a:pPr lvl="1"/>
            <a:r>
              <a:rPr lang="en-US" dirty="0"/>
              <a:t>Asynchronous communication – Messaging for people and systems</a:t>
            </a:r>
          </a:p>
          <a:p>
            <a:pPr lvl="1"/>
            <a:r>
              <a:rPr lang="en-US" dirty="0"/>
              <a:t>Introducing Apache Kafka – what, why, when, how</a:t>
            </a:r>
          </a:p>
          <a:p>
            <a:pPr lvl="1"/>
            <a:r>
              <a:rPr lang="en-US" dirty="0"/>
              <a:t>Microservices</a:t>
            </a:r>
          </a:p>
          <a:p>
            <a:pPr lvl="1"/>
            <a:r>
              <a:rPr lang="en-US" dirty="0"/>
              <a:t>Programmatic interaction with Apache Kafka from Node</a:t>
            </a:r>
          </a:p>
          <a:p>
            <a:r>
              <a:rPr lang="en-US" dirty="0"/>
              <a:t>Part Two (today)</a:t>
            </a:r>
          </a:p>
          <a:p>
            <a:endParaRPr lang="en-US" dirty="0"/>
          </a:p>
        </p:txBody>
      </p:sp>
      <p:sp>
        <p:nvSpPr>
          <p:cNvPr id="4" name="Footer Placeholder 3">
            <a:extLst>
              <a:ext uri="{FF2B5EF4-FFF2-40B4-BE49-F238E27FC236}">
                <a16:creationId xmlns:a16="http://schemas.microsoft.com/office/drawing/2014/main" id="{6485EED1-7304-497C-8801-B454A0278890}"/>
              </a:ext>
            </a:extLst>
          </p:cNvPr>
          <p:cNvSpPr>
            <a:spLocks noGrp="1"/>
          </p:cNvSpPr>
          <p:nvPr>
            <p:ph type="ftr" sz="quarter" idx="11"/>
          </p:nvPr>
        </p:nvSpPr>
        <p:spPr/>
        <p:txBody>
          <a:bodyPr/>
          <a:lstStyle/>
          <a:p>
            <a:r>
              <a:rPr lang="en-US"/>
              <a:t>Microservices, Messaging, Kafka and Dapr - Fontys - November 2022</a:t>
            </a:r>
            <a:endParaRPr lang="nl-NL"/>
          </a:p>
        </p:txBody>
      </p:sp>
      <p:pic>
        <p:nvPicPr>
          <p:cNvPr id="5" name="Picture 2" descr="Image result for logo kafka">
            <a:extLst>
              <a:ext uri="{FF2B5EF4-FFF2-40B4-BE49-F238E27FC236}">
                <a16:creationId xmlns:a16="http://schemas.microsoft.com/office/drawing/2014/main" id="{026B7F26-6879-518F-21FB-F901D5C0452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92759" y="1286304"/>
            <a:ext cx="2445480" cy="12854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CF2C3E99-7C00-6569-CD47-6A4870DA40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8798" y="1929027"/>
            <a:ext cx="593961" cy="363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563251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1DF01-785C-18CB-B49C-9842371800CE}"/>
              </a:ext>
            </a:extLst>
          </p:cNvPr>
          <p:cNvSpPr>
            <a:spLocks noGrp="1"/>
          </p:cNvSpPr>
          <p:nvPr>
            <p:ph type="title"/>
          </p:nvPr>
        </p:nvSpPr>
        <p:spPr/>
        <p:txBody>
          <a:bodyPr/>
          <a:lstStyle/>
          <a:p>
            <a:r>
              <a:rPr lang="en-US" dirty="0"/>
              <a:t>Interaction between Microservices</a:t>
            </a:r>
          </a:p>
        </p:txBody>
      </p:sp>
      <p:sp>
        <p:nvSpPr>
          <p:cNvPr id="4" name="Footer Placeholder 3">
            <a:extLst>
              <a:ext uri="{FF2B5EF4-FFF2-40B4-BE49-F238E27FC236}">
                <a16:creationId xmlns:a16="http://schemas.microsoft.com/office/drawing/2014/main" id="{AD09DA70-B7C8-EACB-44DF-D73849E6A8AB}"/>
              </a:ext>
            </a:extLst>
          </p:cNvPr>
          <p:cNvSpPr>
            <a:spLocks noGrp="1"/>
          </p:cNvSpPr>
          <p:nvPr>
            <p:ph type="ftr" sz="quarter" idx="11"/>
          </p:nvPr>
        </p:nvSpPr>
        <p:spPr/>
        <p:txBody>
          <a:bodyPr/>
          <a:lstStyle/>
          <a:p>
            <a:r>
              <a:rPr lang="en-US"/>
              <a:t>Microservices, Messaging, Kafka and Dapr - Fontys - November 2022</a:t>
            </a:r>
            <a:endParaRPr lang="nl-NL"/>
          </a:p>
        </p:txBody>
      </p:sp>
      <p:sp>
        <p:nvSpPr>
          <p:cNvPr id="6" name="Rounded Rectangle 3">
            <a:extLst>
              <a:ext uri="{FF2B5EF4-FFF2-40B4-BE49-F238E27FC236}">
                <a16:creationId xmlns:a16="http://schemas.microsoft.com/office/drawing/2014/main" id="{197F25FF-6B60-CD05-A7D0-FDD9883093FA}"/>
              </a:ext>
            </a:extLst>
          </p:cNvPr>
          <p:cNvSpPr/>
          <p:nvPr/>
        </p:nvSpPr>
        <p:spPr>
          <a:xfrm>
            <a:off x="1366698" y="2511883"/>
            <a:ext cx="1043832" cy="12529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531"/>
          </a:p>
        </p:txBody>
      </p:sp>
      <p:sp>
        <p:nvSpPr>
          <p:cNvPr id="7" name="Rounded Rectangle 4">
            <a:extLst>
              <a:ext uri="{FF2B5EF4-FFF2-40B4-BE49-F238E27FC236}">
                <a16:creationId xmlns:a16="http://schemas.microsoft.com/office/drawing/2014/main" id="{A197EC9D-2CF0-BC4C-5BA2-EDD162E09B7C}"/>
              </a:ext>
            </a:extLst>
          </p:cNvPr>
          <p:cNvSpPr/>
          <p:nvPr/>
        </p:nvSpPr>
        <p:spPr>
          <a:xfrm>
            <a:off x="1366698" y="2511883"/>
            <a:ext cx="1043832" cy="267837"/>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898" b="1" dirty="0">
                <a:solidFill>
                  <a:schemeClr val="bg2">
                    <a:lumMod val="95000"/>
                  </a:schemeClr>
                </a:solidFill>
              </a:rPr>
              <a:t>API</a:t>
            </a:r>
            <a:endParaRPr lang="en-US" sz="1898" b="1" dirty="0">
              <a:solidFill>
                <a:schemeClr val="bg2">
                  <a:lumMod val="95000"/>
                </a:schemeClr>
              </a:solidFill>
            </a:endParaRPr>
          </a:p>
        </p:txBody>
      </p:sp>
      <p:sp>
        <p:nvSpPr>
          <p:cNvPr id="8" name="Lightning Bolt 7">
            <a:extLst>
              <a:ext uri="{FF2B5EF4-FFF2-40B4-BE49-F238E27FC236}">
                <a16:creationId xmlns:a16="http://schemas.microsoft.com/office/drawing/2014/main" id="{CD128BB7-4F33-21B6-84C3-F1C2F3D8DFF2}"/>
              </a:ext>
            </a:extLst>
          </p:cNvPr>
          <p:cNvSpPr/>
          <p:nvPr/>
        </p:nvSpPr>
        <p:spPr>
          <a:xfrm>
            <a:off x="2161547" y="2893210"/>
            <a:ext cx="497966" cy="648742"/>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2531"/>
          </a:p>
        </p:txBody>
      </p:sp>
      <p:sp>
        <p:nvSpPr>
          <p:cNvPr id="9" name="Right Arrow 6">
            <a:extLst>
              <a:ext uri="{FF2B5EF4-FFF2-40B4-BE49-F238E27FC236}">
                <a16:creationId xmlns:a16="http://schemas.microsoft.com/office/drawing/2014/main" id="{BADE2111-A0FC-3A16-2B2A-9897ED9BE0F6}"/>
              </a:ext>
            </a:extLst>
          </p:cNvPr>
          <p:cNvSpPr/>
          <p:nvPr/>
        </p:nvSpPr>
        <p:spPr>
          <a:xfrm>
            <a:off x="2526036" y="2940426"/>
            <a:ext cx="266952" cy="2771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sp>
        <p:nvSpPr>
          <p:cNvPr id="10" name="Lightning Bolt 9">
            <a:extLst>
              <a:ext uri="{FF2B5EF4-FFF2-40B4-BE49-F238E27FC236}">
                <a16:creationId xmlns:a16="http://schemas.microsoft.com/office/drawing/2014/main" id="{2A3B1DF6-36F0-954C-5FB2-6053DC5F3077}"/>
              </a:ext>
            </a:extLst>
          </p:cNvPr>
          <p:cNvSpPr/>
          <p:nvPr/>
        </p:nvSpPr>
        <p:spPr>
          <a:xfrm>
            <a:off x="1049481" y="2420402"/>
            <a:ext cx="265387" cy="472808"/>
          </a:xfrm>
          <a:prstGeom prst="lightningBol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2531"/>
          </a:p>
        </p:txBody>
      </p:sp>
      <p:sp>
        <p:nvSpPr>
          <p:cNvPr id="11" name="Right Arrow 8">
            <a:extLst>
              <a:ext uri="{FF2B5EF4-FFF2-40B4-BE49-F238E27FC236}">
                <a16:creationId xmlns:a16="http://schemas.microsoft.com/office/drawing/2014/main" id="{0F5810CF-4552-83B5-CDA5-185157BC461C}"/>
              </a:ext>
            </a:extLst>
          </p:cNvPr>
          <p:cNvSpPr/>
          <p:nvPr/>
        </p:nvSpPr>
        <p:spPr>
          <a:xfrm>
            <a:off x="916005" y="2670081"/>
            <a:ext cx="266952" cy="2771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sp>
        <p:nvSpPr>
          <p:cNvPr id="14" name="Rounded Rectangle 3">
            <a:extLst>
              <a:ext uri="{FF2B5EF4-FFF2-40B4-BE49-F238E27FC236}">
                <a16:creationId xmlns:a16="http://schemas.microsoft.com/office/drawing/2014/main" id="{2E3DE7A6-0B5F-93F6-FA37-AFBD77E0C4E7}"/>
              </a:ext>
            </a:extLst>
          </p:cNvPr>
          <p:cNvSpPr/>
          <p:nvPr/>
        </p:nvSpPr>
        <p:spPr>
          <a:xfrm>
            <a:off x="5347129" y="2518911"/>
            <a:ext cx="1043832" cy="1252932"/>
          </a:xfrm>
          <a:prstGeom prst="roundRect">
            <a:avLst/>
          </a:prstGeom>
          <a:solidFill>
            <a:schemeClr val="tx2">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531"/>
          </a:p>
        </p:txBody>
      </p:sp>
      <p:sp>
        <p:nvSpPr>
          <p:cNvPr id="15" name="Rounded Rectangle 4">
            <a:extLst>
              <a:ext uri="{FF2B5EF4-FFF2-40B4-BE49-F238E27FC236}">
                <a16:creationId xmlns:a16="http://schemas.microsoft.com/office/drawing/2014/main" id="{371CAC8E-E235-4C4D-A9DA-22A6194C21E0}"/>
              </a:ext>
            </a:extLst>
          </p:cNvPr>
          <p:cNvSpPr/>
          <p:nvPr/>
        </p:nvSpPr>
        <p:spPr>
          <a:xfrm>
            <a:off x="5347129" y="2518911"/>
            <a:ext cx="1043832" cy="267837"/>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898" b="1" dirty="0">
                <a:solidFill>
                  <a:schemeClr val="bg2">
                    <a:lumMod val="95000"/>
                  </a:schemeClr>
                </a:solidFill>
              </a:rPr>
              <a:t>API</a:t>
            </a:r>
            <a:endParaRPr lang="en-US" sz="1898" b="1" dirty="0">
              <a:solidFill>
                <a:schemeClr val="bg2">
                  <a:lumMod val="95000"/>
                </a:schemeClr>
              </a:solidFill>
            </a:endParaRPr>
          </a:p>
        </p:txBody>
      </p:sp>
      <p:sp>
        <p:nvSpPr>
          <p:cNvPr id="16" name="Lightning Bolt 15">
            <a:extLst>
              <a:ext uri="{FF2B5EF4-FFF2-40B4-BE49-F238E27FC236}">
                <a16:creationId xmlns:a16="http://schemas.microsoft.com/office/drawing/2014/main" id="{E56ECD52-F303-5276-B97A-16B121FEFA3D}"/>
              </a:ext>
            </a:extLst>
          </p:cNvPr>
          <p:cNvSpPr/>
          <p:nvPr/>
        </p:nvSpPr>
        <p:spPr>
          <a:xfrm>
            <a:off x="6208716" y="2880102"/>
            <a:ext cx="364489" cy="465780"/>
          </a:xfrm>
          <a:prstGeom prst="lightningBol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sz="2531"/>
          </a:p>
        </p:txBody>
      </p:sp>
      <p:sp>
        <p:nvSpPr>
          <p:cNvPr id="17" name="Right Arrow 6">
            <a:extLst>
              <a:ext uri="{FF2B5EF4-FFF2-40B4-BE49-F238E27FC236}">
                <a16:creationId xmlns:a16="http://schemas.microsoft.com/office/drawing/2014/main" id="{92D55636-A54E-366D-FB23-9F24EDA29CE5}"/>
              </a:ext>
            </a:extLst>
          </p:cNvPr>
          <p:cNvSpPr/>
          <p:nvPr/>
        </p:nvSpPr>
        <p:spPr>
          <a:xfrm>
            <a:off x="6506467" y="2947454"/>
            <a:ext cx="266952" cy="2771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sp>
        <p:nvSpPr>
          <p:cNvPr id="18" name="Lightning Bolt 17">
            <a:extLst>
              <a:ext uri="{FF2B5EF4-FFF2-40B4-BE49-F238E27FC236}">
                <a16:creationId xmlns:a16="http://schemas.microsoft.com/office/drawing/2014/main" id="{9AE8C95F-A276-7EB3-0D8A-1491482CD588}"/>
              </a:ext>
            </a:extLst>
          </p:cNvPr>
          <p:cNvSpPr/>
          <p:nvPr/>
        </p:nvSpPr>
        <p:spPr>
          <a:xfrm>
            <a:off x="5037358" y="2484724"/>
            <a:ext cx="327743" cy="465780"/>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sp>
        <p:nvSpPr>
          <p:cNvPr id="19" name="Right Arrow 8">
            <a:extLst>
              <a:ext uri="{FF2B5EF4-FFF2-40B4-BE49-F238E27FC236}">
                <a16:creationId xmlns:a16="http://schemas.microsoft.com/office/drawing/2014/main" id="{94496629-65FB-5CC9-BB2A-AE408CB5A9EF}"/>
              </a:ext>
            </a:extLst>
          </p:cNvPr>
          <p:cNvSpPr/>
          <p:nvPr/>
        </p:nvSpPr>
        <p:spPr>
          <a:xfrm>
            <a:off x="4896436" y="2677109"/>
            <a:ext cx="266952" cy="2771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sp>
        <p:nvSpPr>
          <p:cNvPr id="21" name="Lightning Bolt 20">
            <a:extLst>
              <a:ext uri="{FF2B5EF4-FFF2-40B4-BE49-F238E27FC236}">
                <a16:creationId xmlns:a16="http://schemas.microsoft.com/office/drawing/2014/main" id="{BBC4DCD7-5582-BDAD-EACE-62364E340291}"/>
              </a:ext>
            </a:extLst>
          </p:cNvPr>
          <p:cNvSpPr/>
          <p:nvPr/>
        </p:nvSpPr>
        <p:spPr>
          <a:xfrm>
            <a:off x="1111838" y="2893210"/>
            <a:ext cx="265387" cy="472808"/>
          </a:xfrm>
          <a:prstGeom prst="lightningBol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2531"/>
          </a:p>
        </p:txBody>
      </p:sp>
      <p:sp>
        <p:nvSpPr>
          <p:cNvPr id="22" name="Lightning Bolt 21">
            <a:extLst>
              <a:ext uri="{FF2B5EF4-FFF2-40B4-BE49-F238E27FC236}">
                <a16:creationId xmlns:a16="http://schemas.microsoft.com/office/drawing/2014/main" id="{69476E0C-2FD5-F35D-BBC4-DDBDB6B00574}"/>
              </a:ext>
            </a:extLst>
          </p:cNvPr>
          <p:cNvSpPr/>
          <p:nvPr/>
        </p:nvSpPr>
        <p:spPr>
          <a:xfrm>
            <a:off x="6306253" y="2621210"/>
            <a:ext cx="303969" cy="465780"/>
          </a:xfrm>
          <a:prstGeom prst="lightningBol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2531"/>
          </a:p>
        </p:txBody>
      </p:sp>
      <p:sp>
        <p:nvSpPr>
          <p:cNvPr id="24" name="Right Arrow 6">
            <a:extLst>
              <a:ext uri="{FF2B5EF4-FFF2-40B4-BE49-F238E27FC236}">
                <a16:creationId xmlns:a16="http://schemas.microsoft.com/office/drawing/2014/main" id="{9C5B5538-80DB-4AB2-A859-E3D79C721B49}"/>
              </a:ext>
            </a:extLst>
          </p:cNvPr>
          <p:cNvSpPr/>
          <p:nvPr/>
        </p:nvSpPr>
        <p:spPr>
          <a:xfrm>
            <a:off x="2662802" y="4064655"/>
            <a:ext cx="266952" cy="2771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sp>
        <p:nvSpPr>
          <p:cNvPr id="25" name="Flowchart: Magnetic Disk 24">
            <a:extLst>
              <a:ext uri="{FF2B5EF4-FFF2-40B4-BE49-F238E27FC236}">
                <a16:creationId xmlns:a16="http://schemas.microsoft.com/office/drawing/2014/main" id="{4AFED931-1981-28F9-710C-FCDB9B118CA2}"/>
              </a:ext>
            </a:extLst>
          </p:cNvPr>
          <p:cNvSpPr/>
          <p:nvPr/>
        </p:nvSpPr>
        <p:spPr>
          <a:xfrm>
            <a:off x="2972261" y="4387690"/>
            <a:ext cx="488693" cy="29756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Magnetic Disk 25">
            <a:extLst>
              <a:ext uri="{FF2B5EF4-FFF2-40B4-BE49-F238E27FC236}">
                <a16:creationId xmlns:a16="http://schemas.microsoft.com/office/drawing/2014/main" id="{9CA808E6-C2D0-AA45-6DE1-3913F0C40260}"/>
              </a:ext>
            </a:extLst>
          </p:cNvPr>
          <p:cNvSpPr/>
          <p:nvPr/>
        </p:nvSpPr>
        <p:spPr>
          <a:xfrm>
            <a:off x="3465392" y="4310365"/>
            <a:ext cx="488693" cy="29756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Magnetic Disk 26">
            <a:extLst>
              <a:ext uri="{FF2B5EF4-FFF2-40B4-BE49-F238E27FC236}">
                <a16:creationId xmlns:a16="http://schemas.microsoft.com/office/drawing/2014/main" id="{0902C371-629E-9497-FBF6-89842170B1A7}"/>
              </a:ext>
            </a:extLst>
          </p:cNvPr>
          <p:cNvSpPr/>
          <p:nvPr/>
        </p:nvSpPr>
        <p:spPr>
          <a:xfrm>
            <a:off x="3963560" y="4387689"/>
            <a:ext cx="488693" cy="29756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ube 22">
            <a:extLst>
              <a:ext uri="{FF2B5EF4-FFF2-40B4-BE49-F238E27FC236}">
                <a16:creationId xmlns:a16="http://schemas.microsoft.com/office/drawing/2014/main" id="{353A24B9-CA11-90EF-14E2-39FC18AA573A}"/>
              </a:ext>
            </a:extLst>
          </p:cNvPr>
          <p:cNvSpPr/>
          <p:nvPr/>
        </p:nvSpPr>
        <p:spPr>
          <a:xfrm>
            <a:off x="2928095" y="3731813"/>
            <a:ext cx="1711451" cy="76340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Broker</a:t>
            </a:r>
          </a:p>
        </p:txBody>
      </p:sp>
      <p:sp>
        <p:nvSpPr>
          <p:cNvPr id="28" name="Lightning Bolt 27">
            <a:extLst>
              <a:ext uri="{FF2B5EF4-FFF2-40B4-BE49-F238E27FC236}">
                <a16:creationId xmlns:a16="http://schemas.microsoft.com/office/drawing/2014/main" id="{5DDECB49-221C-7F54-6F28-91C7F67CF6C0}"/>
              </a:ext>
            </a:extLst>
          </p:cNvPr>
          <p:cNvSpPr/>
          <p:nvPr/>
        </p:nvSpPr>
        <p:spPr>
          <a:xfrm>
            <a:off x="2464404" y="4254428"/>
            <a:ext cx="175150" cy="174766"/>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2531"/>
          </a:p>
        </p:txBody>
      </p:sp>
      <p:sp>
        <p:nvSpPr>
          <p:cNvPr id="29" name="Lightning Bolt 28">
            <a:extLst>
              <a:ext uri="{FF2B5EF4-FFF2-40B4-BE49-F238E27FC236}">
                <a16:creationId xmlns:a16="http://schemas.microsoft.com/office/drawing/2014/main" id="{F289BCD2-44FA-FC71-0882-9CBC9A27C14D}"/>
              </a:ext>
            </a:extLst>
          </p:cNvPr>
          <p:cNvSpPr/>
          <p:nvPr/>
        </p:nvSpPr>
        <p:spPr>
          <a:xfrm>
            <a:off x="2284278" y="4023023"/>
            <a:ext cx="209405" cy="230277"/>
          </a:xfrm>
          <a:prstGeom prst="lightningBol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2531"/>
          </a:p>
        </p:txBody>
      </p:sp>
      <p:sp>
        <p:nvSpPr>
          <p:cNvPr id="30" name="Lightning Bolt 29">
            <a:extLst>
              <a:ext uri="{FF2B5EF4-FFF2-40B4-BE49-F238E27FC236}">
                <a16:creationId xmlns:a16="http://schemas.microsoft.com/office/drawing/2014/main" id="{80CE6CAD-B60F-4DC1-EF56-F08162FC90D5}"/>
              </a:ext>
            </a:extLst>
          </p:cNvPr>
          <p:cNvSpPr/>
          <p:nvPr/>
        </p:nvSpPr>
        <p:spPr>
          <a:xfrm>
            <a:off x="2505307" y="4065472"/>
            <a:ext cx="93345" cy="127371"/>
          </a:xfrm>
          <a:prstGeom prst="lightningBol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2531"/>
          </a:p>
        </p:txBody>
      </p:sp>
      <p:sp>
        <p:nvSpPr>
          <p:cNvPr id="31" name="Lightning Bolt 30">
            <a:extLst>
              <a:ext uri="{FF2B5EF4-FFF2-40B4-BE49-F238E27FC236}">
                <a16:creationId xmlns:a16="http://schemas.microsoft.com/office/drawing/2014/main" id="{681AE439-8386-7AF6-65A1-C9CA9D293B94}"/>
              </a:ext>
            </a:extLst>
          </p:cNvPr>
          <p:cNvSpPr/>
          <p:nvPr/>
        </p:nvSpPr>
        <p:spPr>
          <a:xfrm>
            <a:off x="2288382" y="4282511"/>
            <a:ext cx="175151" cy="23027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sp>
        <p:nvSpPr>
          <p:cNvPr id="32" name="Rectangle 31">
            <a:extLst>
              <a:ext uri="{FF2B5EF4-FFF2-40B4-BE49-F238E27FC236}">
                <a16:creationId xmlns:a16="http://schemas.microsoft.com/office/drawing/2014/main" id="{5C0704E2-2CF4-4FAF-C194-AE99C488A058}"/>
              </a:ext>
            </a:extLst>
          </p:cNvPr>
          <p:cNvSpPr/>
          <p:nvPr/>
        </p:nvSpPr>
        <p:spPr>
          <a:xfrm>
            <a:off x="3073966" y="1050208"/>
            <a:ext cx="1498033" cy="61106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API Gateway | Service Mesh</a:t>
            </a:r>
          </a:p>
        </p:txBody>
      </p:sp>
      <p:sp>
        <p:nvSpPr>
          <p:cNvPr id="39" name="Speech Bubble: Rectangle 38">
            <a:extLst>
              <a:ext uri="{FF2B5EF4-FFF2-40B4-BE49-F238E27FC236}">
                <a16:creationId xmlns:a16="http://schemas.microsoft.com/office/drawing/2014/main" id="{FEF43966-EC78-2E45-23D6-B7683A0C1A40}"/>
              </a:ext>
            </a:extLst>
          </p:cNvPr>
          <p:cNvSpPr/>
          <p:nvPr/>
        </p:nvSpPr>
        <p:spPr>
          <a:xfrm>
            <a:off x="4843877" y="209375"/>
            <a:ext cx="2045534" cy="809616"/>
          </a:xfrm>
          <a:prstGeom prst="wedgeRectCallout">
            <a:avLst>
              <a:gd name="adj1" fmla="val -68422"/>
              <a:gd name="adj2" fmla="val 84796"/>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dirty="0"/>
              <a:t>synchronous, route (&amp; discover), retry, load balance, cache, monitor, authorize, TLS</a:t>
            </a:r>
          </a:p>
        </p:txBody>
      </p:sp>
      <p:sp>
        <p:nvSpPr>
          <p:cNvPr id="40" name="Speech Bubble: Rectangle 39">
            <a:extLst>
              <a:ext uri="{FF2B5EF4-FFF2-40B4-BE49-F238E27FC236}">
                <a16:creationId xmlns:a16="http://schemas.microsoft.com/office/drawing/2014/main" id="{C8E4700E-E1B0-625F-F536-1070B7C5BF07}"/>
              </a:ext>
            </a:extLst>
          </p:cNvPr>
          <p:cNvSpPr/>
          <p:nvPr/>
        </p:nvSpPr>
        <p:spPr>
          <a:xfrm>
            <a:off x="5073119" y="3874142"/>
            <a:ext cx="2045534" cy="809616"/>
          </a:xfrm>
          <a:prstGeom prst="wedgeRectCallout">
            <a:avLst>
              <a:gd name="adj1" fmla="val -76270"/>
              <a:gd name="adj2" fmla="val -22973"/>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a:t>asynchronous, persistent, reliability guarantees</a:t>
            </a:r>
          </a:p>
        </p:txBody>
      </p:sp>
    </p:spTree>
    <p:extLst>
      <p:ext uri="{BB962C8B-B14F-4D97-AF65-F5344CB8AC3E}">
        <p14:creationId xmlns:p14="http://schemas.microsoft.com/office/powerpoint/2010/main" val="2906133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3" grpId="0" animBg="1"/>
      <p:bldP spid="28" grpId="0" animBg="1"/>
      <p:bldP spid="29" grpId="0" animBg="1"/>
      <p:bldP spid="30" grpId="0" animBg="1"/>
      <p:bldP spid="31" grpId="0" animBg="1"/>
      <p:bldP spid="32" grpId="0" animBg="1"/>
      <p:bldP spid="39" grpId="0" animBg="1"/>
      <p:bldP spid="4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1DF01-785C-18CB-B49C-9842371800CE}"/>
              </a:ext>
            </a:extLst>
          </p:cNvPr>
          <p:cNvSpPr>
            <a:spLocks noGrp="1"/>
          </p:cNvSpPr>
          <p:nvPr>
            <p:ph type="title"/>
          </p:nvPr>
        </p:nvSpPr>
        <p:spPr/>
        <p:txBody>
          <a:bodyPr/>
          <a:lstStyle/>
          <a:p>
            <a:r>
              <a:rPr lang="en-US" dirty="0"/>
              <a:t>Interaction between Microservices</a:t>
            </a:r>
          </a:p>
        </p:txBody>
      </p:sp>
      <p:sp>
        <p:nvSpPr>
          <p:cNvPr id="4" name="Footer Placeholder 3">
            <a:extLst>
              <a:ext uri="{FF2B5EF4-FFF2-40B4-BE49-F238E27FC236}">
                <a16:creationId xmlns:a16="http://schemas.microsoft.com/office/drawing/2014/main" id="{AD09DA70-B7C8-EACB-44DF-D73849E6A8AB}"/>
              </a:ext>
            </a:extLst>
          </p:cNvPr>
          <p:cNvSpPr>
            <a:spLocks noGrp="1"/>
          </p:cNvSpPr>
          <p:nvPr>
            <p:ph type="ftr" sz="quarter" idx="11"/>
          </p:nvPr>
        </p:nvSpPr>
        <p:spPr/>
        <p:txBody>
          <a:bodyPr/>
          <a:lstStyle/>
          <a:p>
            <a:r>
              <a:rPr lang="en-US"/>
              <a:t>Microservices, Messaging, Kafka and Dapr - Fontys - November 2022</a:t>
            </a:r>
            <a:endParaRPr lang="nl-NL"/>
          </a:p>
        </p:txBody>
      </p:sp>
      <p:sp>
        <p:nvSpPr>
          <p:cNvPr id="6" name="Rounded Rectangle 3">
            <a:extLst>
              <a:ext uri="{FF2B5EF4-FFF2-40B4-BE49-F238E27FC236}">
                <a16:creationId xmlns:a16="http://schemas.microsoft.com/office/drawing/2014/main" id="{197F25FF-6B60-CD05-A7D0-FDD9883093FA}"/>
              </a:ext>
            </a:extLst>
          </p:cNvPr>
          <p:cNvSpPr/>
          <p:nvPr/>
        </p:nvSpPr>
        <p:spPr>
          <a:xfrm>
            <a:off x="1366698" y="2511883"/>
            <a:ext cx="1043832" cy="12529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531"/>
          </a:p>
        </p:txBody>
      </p:sp>
      <p:sp>
        <p:nvSpPr>
          <p:cNvPr id="7" name="Rounded Rectangle 4">
            <a:extLst>
              <a:ext uri="{FF2B5EF4-FFF2-40B4-BE49-F238E27FC236}">
                <a16:creationId xmlns:a16="http://schemas.microsoft.com/office/drawing/2014/main" id="{A197EC9D-2CF0-BC4C-5BA2-EDD162E09B7C}"/>
              </a:ext>
            </a:extLst>
          </p:cNvPr>
          <p:cNvSpPr/>
          <p:nvPr/>
        </p:nvSpPr>
        <p:spPr>
          <a:xfrm>
            <a:off x="1366698" y="2511883"/>
            <a:ext cx="1043832" cy="267837"/>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898" b="1" dirty="0">
                <a:solidFill>
                  <a:schemeClr val="bg2">
                    <a:lumMod val="95000"/>
                  </a:schemeClr>
                </a:solidFill>
              </a:rPr>
              <a:t>API</a:t>
            </a:r>
            <a:endParaRPr lang="en-US" sz="1898" b="1" dirty="0">
              <a:solidFill>
                <a:schemeClr val="bg2">
                  <a:lumMod val="95000"/>
                </a:schemeClr>
              </a:solidFill>
            </a:endParaRPr>
          </a:p>
        </p:txBody>
      </p:sp>
      <p:sp>
        <p:nvSpPr>
          <p:cNvPr id="8" name="Lightning Bolt 7">
            <a:extLst>
              <a:ext uri="{FF2B5EF4-FFF2-40B4-BE49-F238E27FC236}">
                <a16:creationId xmlns:a16="http://schemas.microsoft.com/office/drawing/2014/main" id="{CD128BB7-4F33-21B6-84C3-F1C2F3D8DFF2}"/>
              </a:ext>
            </a:extLst>
          </p:cNvPr>
          <p:cNvSpPr/>
          <p:nvPr/>
        </p:nvSpPr>
        <p:spPr>
          <a:xfrm>
            <a:off x="2161547" y="2893210"/>
            <a:ext cx="497966" cy="648742"/>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2531"/>
          </a:p>
        </p:txBody>
      </p:sp>
      <p:sp>
        <p:nvSpPr>
          <p:cNvPr id="9" name="Right Arrow 6">
            <a:extLst>
              <a:ext uri="{FF2B5EF4-FFF2-40B4-BE49-F238E27FC236}">
                <a16:creationId xmlns:a16="http://schemas.microsoft.com/office/drawing/2014/main" id="{BADE2111-A0FC-3A16-2B2A-9897ED9BE0F6}"/>
              </a:ext>
            </a:extLst>
          </p:cNvPr>
          <p:cNvSpPr/>
          <p:nvPr/>
        </p:nvSpPr>
        <p:spPr>
          <a:xfrm>
            <a:off x="2526036" y="2940426"/>
            <a:ext cx="266952" cy="2771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sp>
        <p:nvSpPr>
          <p:cNvPr id="10" name="Lightning Bolt 9">
            <a:extLst>
              <a:ext uri="{FF2B5EF4-FFF2-40B4-BE49-F238E27FC236}">
                <a16:creationId xmlns:a16="http://schemas.microsoft.com/office/drawing/2014/main" id="{2A3B1DF6-36F0-954C-5FB2-6053DC5F3077}"/>
              </a:ext>
            </a:extLst>
          </p:cNvPr>
          <p:cNvSpPr/>
          <p:nvPr/>
        </p:nvSpPr>
        <p:spPr>
          <a:xfrm>
            <a:off x="1049481" y="2420402"/>
            <a:ext cx="265387" cy="472808"/>
          </a:xfrm>
          <a:prstGeom prst="lightningBol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2531"/>
          </a:p>
        </p:txBody>
      </p:sp>
      <p:sp>
        <p:nvSpPr>
          <p:cNvPr id="11" name="Right Arrow 8">
            <a:extLst>
              <a:ext uri="{FF2B5EF4-FFF2-40B4-BE49-F238E27FC236}">
                <a16:creationId xmlns:a16="http://schemas.microsoft.com/office/drawing/2014/main" id="{0F5810CF-4552-83B5-CDA5-185157BC461C}"/>
              </a:ext>
            </a:extLst>
          </p:cNvPr>
          <p:cNvSpPr/>
          <p:nvPr/>
        </p:nvSpPr>
        <p:spPr>
          <a:xfrm>
            <a:off x="916005" y="2670081"/>
            <a:ext cx="266952" cy="2771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cxnSp>
        <p:nvCxnSpPr>
          <p:cNvPr id="12" name="Straight Arrow Connector 11">
            <a:extLst>
              <a:ext uri="{FF2B5EF4-FFF2-40B4-BE49-F238E27FC236}">
                <a16:creationId xmlns:a16="http://schemas.microsoft.com/office/drawing/2014/main" id="{CD4375EE-8D44-379F-6D6E-C247909531E7}"/>
              </a:ext>
            </a:extLst>
          </p:cNvPr>
          <p:cNvCxnSpPr>
            <a:cxnSpLocks/>
          </p:cNvCxnSpPr>
          <p:nvPr/>
        </p:nvCxnSpPr>
        <p:spPr>
          <a:xfrm flipH="1">
            <a:off x="2101026" y="1661276"/>
            <a:ext cx="1051146" cy="857635"/>
          </a:xfrm>
          <a:prstGeom prst="straightConnector1">
            <a:avLst/>
          </a:prstGeom>
          <a:ln w="19050">
            <a:solidFill>
              <a:srgbClr val="FAD6D6"/>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3">
            <a:extLst>
              <a:ext uri="{FF2B5EF4-FFF2-40B4-BE49-F238E27FC236}">
                <a16:creationId xmlns:a16="http://schemas.microsoft.com/office/drawing/2014/main" id="{2E3DE7A6-0B5F-93F6-FA37-AFBD77E0C4E7}"/>
              </a:ext>
            </a:extLst>
          </p:cNvPr>
          <p:cNvSpPr/>
          <p:nvPr/>
        </p:nvSpPr>
        <p:spPr>
          <a:xfrm>
            <a:off x="5347129" y="2518911"/>
            <a:ext cx="1043832" cy="1252932"/>
          </a:xfrm>
          <a:prstGeom prst="roundRect">
            <a:avLst/>
          </a:prstGeom>
          <a:solidFill>
            <a:schemeClr val="tx2">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531"/>
          </a:p>
        </p:txBody>
      </p:sp>
      <p:sp>
        <p:nvSpPr>
          <p:cNvPr id="15" name="Rounded Rectangle 4">
            <a:extLst>
              <a:ext uri="{FF2B5EF4-FFF2-40B4-BE49-F238E27FC236}">
                <a16:creationId xmlns:a16="http://schemas.microsoft.com/office/drawing/2014/main" id="{371CAC8E-E235-4C4D-A9DA-22A6194C21E0}"/>
              </a:ext>
            </a:extLst>
          </p:cNvPr>
          <p:cNvSpPr/>
          <p:nvPr/>
        </p:nvSpPr>
        <p:spPr>
          <a:xfrm>
            <a:off x="5347129" y="2518911"/>
            <a:ext cx="1043832" cy="267837"/>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898" b="1" dirty="0">
                <a:solidFill>
                  <a:schemeClr val="bg2">
                    <a:lumMod val="95000"/>
                  </a:schemeClr>
                </a:solidFill>
              </a:rPr>
              <a:t>API</a:t>
            </a:r>
            <a:endParaRPr lang="en-US" sz="1898" b="1" dirty="0">
              <a:solidFill>
                <a:schemeClr val="bg2">
                  <a:lumMod val="95000"/>
                </a:schemeClr>
              </a:solidFill>
            </a:endParaRPr>
          </a:p>
        </p:txBody>
      </p:sp>
      <p:sp>
        <p:nvSpPr>
          <p:cNvPr id="16" name="Lightning Bolt 15">
            <a:extLst>
              <a:ext uri="{FF2B5EF4-FFF2-40B4-BE49-F238E27FC236}">
                <a16:creationId xmlns:a16="http://schemas.microsoft.com/office/drawing/2014/main" id="{E56ECD52-F303-5276-B97A-16B121FEFA3D}"/>
              </a:ext>
            </a:extLst>
          </p:cNvPr>
          <p:cNvSpPr/>
          <p:nvPr/>
        </p:nvSpPr>
        <p:spPr>
          <a:xfrm>
            <a:off x="6208716" y="2880102"/>
            <a:ext cx="364489" cy="465780"/>
          </a:xfrm>
          <a:prstGeom prst="lightningBol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sz="2531"/>
          </a:p>
        </p:txBody>
      </p:sp>
      <p:sp>
        <p:nvSpPr>
          <p:cNvPr id="17" name="Right Arrow 6">
            <a:extLst>
              <a:ext uri="{FF2B5EF4-FFF2-40B4-BE49-F238E27FC236}">
                <a16:creationId xmlns:a16="http://schemas.microsoft.com/office/drawing/2014/main" id="{92D55636-A54E-366D-FB23-9F24EDA29CE5}"/>
              </a:ext>
            </a:extLst>
          </p:cNvPr>
          <p:cNvSpPr/>
          <p:nvPr/>
        </p:nvSpPr>
        <p:spPr>
          <a:xfrm>
            <a:off x="6506467" y="2947454"/>
            <a:ext cx="266952" cy="2771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sp>
        <p:nvSpPr>
          <p:cNvPr id="18" name="Lightning Bolt 17">
            <a:extLst>
              <a:ext uri="{FF2B5EF4-FFF2-40B4-BE49-F238E27FC236}">
                <a16:creationId xmlns:a16="http://schemas.microsoft.com/office/drawing/2014/main" id="{9AE8C95F-A276-7EB3-0D8A-1491482CD588}"/>
              </a:ext>
            </a:extLst>
          </p:cNvPr>
          <p:cNvSpPr/>
          <p:nvPr/>
        </p:nvSpPr>
        <p:spPr>
          <a:xfrm>
            <a:off x="5037358" y="2484724"/>
            <a:ext cx="327743" cy="465780"/>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sp>
        <p:nvSpPr>
          <p:cNvPr id="19" name="Right Arrow 8">
            <a:extLst>
              <a:ext uri="{FF2B5EF4-FFF2-40B4-BE49-F238E27FC236}">
                <a16:creationId xmlns:a16="http://schemas.microsoft.com/office/drawing/2014/main" id="{94496629-65FB-5CC9-BB2A-AE408CB5A9EF}"/>
              </a:ext>
            </a:extLst>
          </p:cNvPr>
          <p:cNvSpPr/>
          <p:nvPr/>
        </p:nvSpPr>
        <p:spPr>
          <a:xfrm>
            <a:off x="4896436" y="2677109"/>
            <a:ext cx="266952" cy="2771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cxnSp>
        <p:nvCxnSpPr>
          <p:cNvPr id="20" name="Straight Arrow Connector 19">
            <a:extLst>
              <a:ext uri="{FF2B5EF4-FFF2-40B4-BE49-F238E27FC236}">
                <a16:creationId xmlns:a16="http://schemas.microsoft.com/office/drawing/2014/main" id="{8CB14982-604D-1359-131B-3234BC135702}"/>
              </a:ext>
            </a:extLst>
          </p:cNvPr>
          <p:cNvCxnSpPr>
            <a:cxnSpLocks/>
          </p:cNvCxnSpPr>
          <p:nvPr/>
        </p:nvCxnSpPr>
        <p:spPr>
          <a:xfrm>
            <a:off x="4313734" y="1661276"/>
            <a:ext cx="1346056" cy="857635"/>
          </a:xfrm>
          <a:prstGeom prst="straightConnector1">
            <a:avLst/>
          </a:prstGeom>
          <a:ln w="19050">
            <a:solidFill>
              <a:srgbClr val="FFDE82"/>
            </a:solidFill>
            <a:tailEnd type="triangle"/>
          </a:ln>
        </p:spPr>
        <p:style>
          <a:lnRef idx="1">
            <a:schemeClr val="accent1"/>
          </a:lnRef>
          <a:fillRef idx="0">
            <a:schemeClr val="accent1"/>
          </a:fillRef>
          <a:effectRef idx="0">
            <a:schemeClr val="accent1"/>
          </a:effectRef>
          <a:fontRef idx="minor">
            <a:schemeClr val="tx1"/>
          </a:fontRef>
        </p:style>
      </p:cxnSp>
      <p:sp>
        <p:nvSpPr>
          <p:cNvPr id="21" name="Lightning Bolt 20">
            <a:extLst>
              <a:ext uri="{FF2B5EF4-FFF2-40B4-BE49-F238E27FC236}">
                <a16:creationId xmlns:a16="http://schemas.microsoft.com/office/drawing/2014/main" id="{BBC4DCD7-5582-BDAD-EACE-62364E340291}"/>
              </a:ext>
            </a:extLst>
          </p:cNvPr>
          <p:cNvSpPr/>
          <p:nvPr/>
        </p:nvSpPr>
        <p:spPr>
          <a:xfrm>
            <a:off x="1111838" y="2893210"/>
            <a:ext cx="265387" cy="472808"/>
          </a:xfrm>
          <a:prstGeom prst="lightningBol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2531"/>
          </a:p>
        </p:txBody>
      </p:sp>
      <p:sp>
        <p:nvSpPr>
          <p:cNvPr id="22" name="Lightning Bolt 21">
            <a:extLst>
              <a:ext uri="{FF2B5EF4-FFF2-40B4-BE49-F238E27FC236}">
                <a16:creationId xmlns:a16="http://schemas.microsoft.com/office/drawing/2014/main" id="{69476E0C-2FD5-F35D-BBC4-DDBDB6B00574}"/>
              </a:ext>
            </a:extLst>
          </p:cNvPr>
          <p:cNvSpPr/>
          <p:nvPr/>
        </p:nvSpPr>
        <p:spPr>
          <a:xfrm>
            <a:off x="6306253" y="2621210"/>
            <a:ext cx="303969" cy="465780"/>
          </a:xfrm>
          <a:prstGeom prst="lightningBol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2531"/>
          </a:p>
        </p:txBody>
      </p:sp>
      <p:sp>
        <p:nvSpPr>
          <p:cNvPr id="24" name="Right Arrow 6">
            <a:extLst>
              <a:ext uri="{FF2B5EF4-FFF2-40B4-BE49-F238E27FC236}">
                <a16:creationId xmlns:a16="http://schemas.microsoft.com/office/drawing/2014/main" id="{9C5B5538-80DB-4AB2-A859-E3D79C721B49}"/>
              </a:ext>
            </a:extLst>
          </p:cNvPr>
          <p:cNvSpPr/>
          <p:nvPr/>
        </p:nvSpPr>
        <p:spPr>
          <a:xfrm>
            <a:off x="2662802" y="4064655"/>
            <a:ext cx="266952" cy="2771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sp>
        <p:nvSpPr>
          <p:cNvPr id="25" name="Flowchart: Magnetic Disk 24">
            <a:extLst>
              <a:ext uri="{FF2B5EF4-FFF2-40B4-BE49-F238E27FC236}">
                <a16:creationId xmlns:a16="http://schemas.microsoft.com/office/drawing/2014/main" id="{4AFED931-1981-28F9-710C-FCDB9B118CA2}"/>
              </a:ext>
            </a:extLst>
          </p:cNvPr>
          <p:cNvSpPr/>
          <p:nvPr/>
        </p:nvSpPr>
        <p:spPr>
          <a:xfrm>
            <a:off x="2972261" y="4387690"/>
            <a:ext cx="488693" cy="29756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Magnetic Disk 25">
            <a:extLst>
              <a:ext uri="{FF2B5EF4-FFF2-40B4-BE49-F238E27FC236}">
                <a16:creationId xmlns:a16="http://schemas.microsoft.com/office/drawing/2014/main" id="{9CA808E6-C2D0-AA45-6DE1-3913F0C40260}"/>
              </a:ext>
            </a:extLst>
          </p:cNvPr>
          <p:cNvSpPr/>
          <p:nvPr/>
        </p:nvSpPr>
        <p:spPr>
          <a:xfrm>
            <a:off x="3465392" y="4310365"/>
            <a:ext cx="488693" cy="29756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Magnetic Disk 26">
            <a:extLst>
              <a:ext uri="{FF2B5EF4-FFF2-40B4-BE49-F238E27FC236}">
                <a16:creationId xmlns:a16="http://schemas.microsoft.com/office/drawing/2014/main" id="{0902C371-629E-9497-FBF6-89842170B1A7}"/>
              </a:ext>
            </a:extLst>
          </p:cNvPr>
          <p:cNvSpPr/>
          <p:nvPr/>
        </p:nvSpPr>
        <p:spPr>
          <a:xfrm>
            <a:off x="3963560" y="4387689"/>
            <a:ext cx="488693" cy="29756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ube 22">
            <a:extLst>
              <a:ext uri="{FF2B5EF4-FFF2-40B4-BE49-F238E27FC236}">
                <a16:creationId xmlns:a16="http://schemas.microsoft.com/office/drawing/2014/main" id="{353A24B9-CA11-90EF-14E2-39FC18AA573A}"/>
              </a:ext>
            </a:extLst>
          </p:cNvPr>
          <p:cNvSpPr/>
          <p:nvPr/>
        </p:nvSpPr>
        <p:spPr>
          <a:xfrm>
            <a:off x="2928095" y="3731813"/>
            <a:ext cx="1711451" cy="76340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Broker</a:t>
            </a:r>
          </a:p>
        </p:txBody>
      </p:sp>
      <p:sp>
        <p:nvSpPr>
          <p:cNvPr id="28" name="Lightning Bolt 27">
            <a:extLst>
              <a:ext uri="{FF2B5EF4-FFF2-40B4-BE49-F238E27FC236}">
                <a16:creationId xmlns:a16="http://schemas.microsoft.com/office/drawing/2014/main" id="{5DDECB49-221C-7F54-6F28-91C7F67CF6C0}"/>
              </a:ext>
            </a:extLst>
          </p:cNvPr>
          <p:cNvSpPr/>
          <p:nvPr/>
        </p:nvSpPr>
        <p:spPr>
          <a:xfrm>
            <a:off x="2464404" y="4254428"/>
            <a:ext cx="175150" cy="174766"/>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2531"/>
          </a:p>
        </p:txBody>
      </p:sp>
      <p:sp>
        <p:nvSpPr>
          <p:cNvPr id="29" name="Lightning Bolt 28">
            <a:extLst>
              <a:ext uri="{FF2B5EF4-FFF2-40B4-BE49-F238E27FC236}">
                <a16:creationId xmlns:a16="http://schemas.microsoft.com/office/drawing/2014/main" id="{F289BCD2-44FA-FC71-0882-9CBC9A27C14D}"/>
              </a:ext>
            </a:extLst>
          </p:cNvPr>
          <p:cNvSpPr/>
          <p:nvPr/>
        </p:nvSpPr>
        <p:spPr>
          <a:xfrm>
            <a:off x="2284278" y="4023023"/>
            <a:ext cx="209405" cy="230277"/>
          </a:xfrm>
          <a:prstGeom prst="lightningBol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2531"/>
          </a:p>
        </p:txBody>
      </p:sp>
      <p:sp>
        <p:nvSpPr>
          <p:cNvPr id="30" name="Lightning Bolt 29">
            <a:extLst>
              <a:ext uri="{FF2B5EF4-FFF2-40B4-BE49-F238E27FC236}">
                <a16:creationId xmlns:a16="http://schemas.microsoft.com/office/drawing/2014/main" id="{80CE6CAD-B60F-4DC1-EF56-F08162FC90D5}"/>
              </a:ext>
            </a:extLst>
          </p:cNvPr>
          <p:cNvSpPr/>
          <p:nvPr/>
        </p:nvSpPr>
        <p:spPr>
          <a:xfrm>
            <a:off x="2505307" y="4065472"/>
            <a:ext cx="93345" cy="127371"/>
          </a:xfrm>
          <a:prstGeom prst="lightningBol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2531"/>
          </a:p>
        </p:txBody>
      </p:sp>
      <p:sp>
        <p:nvSpPr>
          <p:cNvPr id="31" name="Lightning Bolt 30">
            <a:extLst>
              <a:ext uri="{FF2B5EF4-FFF2-40B4-BE49-F238E27FC236}">
                <a16:creationId xmlns:a16="http://schemas.microsoft.com/office/drawing/2014/main" id="{681AE439-8386-7AF6-65A1-C9CA9D293B94}"/>
              </a:ext>
            </a:extLst>
          </p:cNvPr>
          <p:cNvSpPr/>
          <p:nvPr/>
        </p:nvSpPr>
        <p:spPr>
          <a:xfrm>
            <a:off x="2288382" y="4282511"/>
            <a:ext cx="175151" cy="23027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sp>
        <p:nvSpPr>
          <p:cNvPr id="32" name="Rectangle 31">
            <a:extLst>
              <a:ext uri="{FF2B5EF4-FFF2-40B4-BE49-F238E27FC236}">
                <a16:creationId xmlns:a16="http://schemas.microsoft.com/office/drawing/2014/main" id="{5C0704E2-2CF4-4FAF-C194-AE99C488A058}"/>
              </a:ext>
            </a:extLst>
          </p:cNvPr>
          <p:cNvSpPr/>
          <p:nvPr/>
        </p:nvSpPr>
        <p:spPr>
          <a:xfrm>
            <a:off x="3073966" y="1050208"/>
            <a:ext cx="1498033" cy="61106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API Gateway | Service Mesh</a:t>
            </a:r>
          </a:p>
        </p:txBody>
      </p:sp>
      <p:sp>
        <p:nvSpPr>
          <p:cNvPr id="35" name="Freeform: Shape 34">
            <a:extLst>
              <a:ext uri="{FF2B5EF4-FFF2-40B4-BE49-F238E27FC236}">
                <a16:creationId xmlns:a16="http://schemas.microsoft.com/office/drawing/2014/main" id="{5A8479C5-AF8E-FD23-3854-7A6C6A516792}"/>
              </a:ext>
            </a:extLst>
          </p:cNvPr>
          <p:cNvSpPr/>
          <p:nvPr/>
        </p:nvSpPr>
        <p:spPr>
          <a:xfrm>
            <a:off x="4334617" y="2806021"/>
            <a:ext cx="572430" cy="935792"/>
          </a:xfrm>
          <a:custGeom>
            <a:avLst/>
            <a:gdLst>
              <a:gd name="connsiteX0" fmla="*/ 544510 w 572430"/>
              <a:gd name="connsiteY0" fmla="*/ 0 h 935792"/>
              <a:gd name="connsiteX1" fmla="*/ 58 w 572430"/>
              <a:gd name="connsiteY1" fmla="*/ 935341 h 935792"/>
              <a:gd name="connsiteX2" fmla="*/ 572430 w 572430"/>
              <a:gd name="connsiteY2" fmla="*/ 97723 h 935792"/>
            </a:gdLst>
            <a:ahLst/>
            <a:cxnLst>
              <a:cxn ang="0">
                <a:pos x="connsiteX0" y="connsiteY0"/>
              </a:cxn>
              <a:cxn ang="0">
                <a:pos x="connsiteX1" y="connsiteY1"/>
              </a:cxn>
              <a:cxn ang="0">
                <a:pos x="connsiteX2" y="connsiteY2"/>
              </a:cxn>
            </a:cxnLst>
            <a:rect l="l" t="t" r="r" b="b"/>
            <a:pathLst>
              <a:path w="572430" h="935792">
                <a:moveTo>
                  <a:pt x="544510" y="0"/>
                </a:moveTo>
                <a:cubicBezTo>
                  <a:pt x="269957" y="459527"/>
                  <a:pt x="-4595" y="919054"/>
                  <a:pt x="58" y="935341"/>
                </a:cubicBezTo>
                <a:cubicBezTo>
                  <a:pt x="4711" y="951628"/>
                  <a:pt x="288570" y="524675"/>
                  <a:pt x="572430" y="97723"/>
                </a:cubicBezTo>
              </a:path>
            </a:pathLst>
          </a:custGeom>
          <a:noFill/>
          <a:ln w="635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F77569FF-605D-70C8-5571-4C68A498C91C}"/>
              </a:ext>
            </a:extLst>
          </p:cNvPr>
          <p:cNvSpPr/>
          <p:nvPr/>
        </p:nvSpPr>
        <p:spPr>
          <a:xfrm>
            <a:off x="900440" y="2868843"/>
            <a:ext cx="2038965" cy="1756893"/>
          </a:xfrm>
          <a:custGeom>
            <a:avLst/>
            <a:gdLst>
              <a:gd name="connsiteX0" fmla="*/ 0 w 2038965"/>
              <a:gd name="connsiteY0" fmla="*/ 0 h 1756893"/>
              <a:gd name="connsiteX1" fmla="*/ 376928 w 2038965"/>
              <a:gd name="connsiteY1" fmla="*/ 1193606 h 1756893"/>
              <a:gd name="connsiteX2" fmla="*/ 1598455 w 2038965"/>
              <a:gd name="connsiteY2" fmla="*/ 1752018 h 1756893"/>
              <a:gd name="connsiteX3" fmla="*/ 2017264 w 2038965"/>
              <a:gd name="connsiteY3" fmla="*/ 1465832 h 1756893"/>
              <a:gd name="connsiteX4" fmla="*/ 1947462 w 2038965"/>
              <a:gd name="connsiteY4" fmla="*/ 1472812 h 1756893"/>
              <a:gd name="connsiteX5" fmla="*/ 1675236 w 2038965"/>
              <a:gd name="connsiteY5" fmla="*/ 1689197 h 1756893"/>
              <a:gd name="connsiteX6" fmla="*/ 1200586 w 2038965"/>
              <a:gd name="connsiteY6" fmla="*/ 1570534 h 1756893"/>
              <a:gd name="connsiteX7" fmla="*/ 383908 w 2038965"/>
              <a:gd name="connsiteY7" fmla="*/ 1081923 h 1756893"/>
              <a:gd name="connsiteX8" fmla="*/ 83762 w 2038965"/>
              <a:gd name="connsiteY8" fmla="*/ 76781 h 1756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8965" h="1756893">
                <a:moveTo>
                  <a:pt x="0" y="0"/>
                </a:moveTo>
                <a:cubicBezTo>
                  <a:pt x="55259" y="450801"/>
                  <a:pt x="110519" y="901603"/>
                  <a:pt x="376928" y="1193606"/>
                </a:cubicBezTo>
                <a:cubicBezTo>
                  <a:pt x="643337" y="1485609"/>
                  <a:pt x="1325066" y="1706647"/>
                  <a:pt x="1598455" y="1752018"/>
                </a:cubicBezTo>
                <a:cubicBezTo>
                  <a:pt x="1871844" y="1797389"/>
                  <a:pt x="1959096" y="1512366"/>
                  <a:pt x="2017264" y="1465832"/>
                </a:cubicBezTo>
                <a:cubicBezTo>
                  <a:pt x="2075432" y="1419298"/>
                  <a:pt x="2004467" y="1435585"/>
                  <a:pt x="1947462" y="1472812"/>
                </a:cubicBezTo>
                <a:cubicBezTo>
                  <a:pt x="1890457" y="1510039"/>
                  <a:pt x="1799715" y="1672910"/>
                  <a:pt x="1675236" y="1689197"/>
                </a:cubicBezTo>
                <a:cubicBezTo>
                  <a:pt x="1550757" y="1705484"/>
                  <a:pt x="1415807" y="1671746"/>
                  <a:pt x="1200586" y="1570534"/>
                </a:cubicBezTo>
                <a:cubicBezTo>
                  <a:pt x="985365" y="1469322"/>
                  <a:pt x="570045" y="1330882"/>
                  <a:pt x="383908" y="1081923"/>
                </a:cubicBezTo>
                <a:cubicBezTo>
                  <a:pt x="197771" y="832964"/>
                  <a:pt x="140766" y="454872"/>
                  <a:pt x="83762" y="76781"/>
                </a:cubicBezTo>
              </a:path>
            </a:pathLst>
          </a:custGeom>
          <a:noFill/>
          <a:ln w="635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468DC3B2-89E9-E06B-BC0D-CDD65AB171DF}"/>
              </a:ext>
            </a:extLst>
          </p:cNvPr>
          <p:cNvSpPr/>
          <p:nvPr/>
        </p:nvSpPr>
        <p:spPr>
          <a:xfrm>
            <a:off x="4565020" y="1095845"/>
            <a:ext cx="3414360" cy="2462724"/>
          </a:xfrm>
          <a:custGeom>
            <a:avLst/>
            <a:gdLst>
              <a:gd name="connsiteX0" fmla="*/ 1828800 w 3414360"/>
              <a:gd name="connsiteY0" fmla="*/ 2303489 h 2462724"/>
              <a:gd name="connsiteX1" fmla="*/ 3287652 w 3414360"/>
              <a:gd name="connsiteY1" fmla="*/ 2254628 h 2462724"/>
              <a:gd name="connsiteX2" fmla="*/ 2966565 w 3414360"/>
              <a:gd name="connsiteY2" fmla="*/ 265285 h 2462724"/>
              <a:gd name="connsiteX3" fmla="*/ 0 w 3414360"/>
              <a:gd name="connsiteY3" fmla="*/ 76821 h 2462724"/>
            </a:gdLst>
            <a:ahLst/>
            <a:cxnLst>
              <a:cxn ang="0">
                <a:pos x="connsiteX0" y="connsiteY0"/>
              </a:cxn>
              <a:cxn ang="0">
                <a:pos x="connsiteX1" y="connsiteY1"/>
              </a:cxn>
              <a:cxn ang="0">
                <a:pos x="connsiteX2" y="connsiteY2"/>
              </a:cxn>
              <a:cxn ang="0">
                <a:pos x="connsiteX3" y="connsiteY3"/>
              </a:cxn>
            </a:cxnLst>
            <a:rect l="l" t="t" r="r" b="b"/>
            <a:pathLst>
              <a:path w="3414360" h="2462724">
                <a:moveTo>
                  <a:pt x="1828800" y="2303489"/>
                </a:moveTo>
                <a:cubicBezTo>
                  <a:pt x="2463412" y="2448909"/>
                  <a:pt x="3098025" y="2594329"/>
                  <a:pt x="3287652" y="2254628"/>
                </a:cubicBezTo>
                <a:cubicBezTo>
                  <a:pt x="3477279" y="1914927"/>
                  <a:pt x="3514507" y="628253"/>
                  <a:pt x="2966565" y="265285"/>
                </a:cubicBezTo>
                <a:cubicBezTo>
                  <a:pt x="2418623" y="-97683"/>
                  <a:pt x="1209311" y="-10431"/>
                  <a:pt x="0" y="76821"/>
                </a:cubicBezTo>
              </a:path>
            </a:pathLst>
          </a:custGeom>
          <a:noFill/>
          <a:ln>
            <a:solidFill>
              <a:srgbClr val="FAD6D6"/>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00FBA2A3-C376-49CE-4F30-D26D79EA69ED}"/>
              </a:ext>
            </a:extLst>
          </p:cNvPr>
          <p:cNvSpPr/>
          <p:nvPr/>
        </p:nvSpPr>
        <p:spPr>
          <a:xfrm>
            <a:off x="2394192" y="1675237"/>
            <a:ext cx="1361130" cy="1971987"/>
          </a:xfrm>
          <a:custGeom>
            <a:avLst/>
            <a:gdLst>
              <a:gd name="connsiteX0" fmla="*/ 0 w 1361130"/>
              <a:gd name="connsiteY0" fmla="*/ 1919542 h 1971987"/>
              <a:gd name="connsiteX1" fmla="*/ 998162 w 1361130"/>
              <a:gd name="connsiteY1" fmla="*/ 1926522 h 1971987"/>
              <a:gd name="connsiteX2" fmla="*/ 1235487 w 1361130"/>
              <a:gd name="connsiteY2" fmla="*/ 1430931 h 1971987"/>
              <a:gd name="connsiteX3" fmla="*/ 1361130 w 1361130"/>
              <a:gd name="connsiteY3" fmla="*/ 0 h 1971987"/>
            </a:gdLst>
            <a:ahLst/>
            <a:cxnLst>
              <a:cxn ang="0">
                <a:pos x="connsiteX0" y="connsiteY0"/>
              </a:cxn>
              <a:cxn ang="0">
                <a:pos x="connsiteX1" y="connsiteY1"/>
              </a:cxn>
              <a:cxn ang="0">
                <a:pos x="connsiteX2" y="connsiteY2"/>
              </a:cxn>
              <a:cxn ang="0">
                <a:pos x="connsiteX3" y="connsiteY3"/>
              </a:cxn>
            </a:cxnLst>
            <a:rect l="l" t="t" r="r" b="b"/>
            <a:pathLst>
              <a:path w="1361130" h="1971987">
                <a:moveTo>
                  <a:pt x="0" y="1919542"/>
                </a:moveTo>
                <a:cubicBezTo>
                  <a:pt x="396123" y="1963749"/>
                  <a:pt x="792247" y="2007957"/>
                  <a:pt x="998162" y="1926522"/>
                </a:cubicBezTo>
                <a:cubicBezTo>
                  <a:pt x="1204077" y="1845087"/>
                  <a:pt x="1174992" y="1752018"/>
                  <a:pt x="1235487" y="1430931"/>
                </a:cubicBezTo>
                <a:cubicBezTo>
                  <a:pt x="1295982" y="1109844"/>
                  <a:pt x="1328556" y="554922"/>
                  <a:pt x="1361130" y="0"/>
                </a:cubicBezTo>
              </a:path>
            </a:pathLst>
          </a:custGeom>
          <a:noFill/>
          <a:ln>
            <a:solidFill>
              <a:srgbClr val="FFDE8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7886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Press Releases | Solace">
            <a:extLst>
              <a:ext uri="{FF2B5EF4-FFF2-40B4-BE49-F238E27FC236}">
                <a16:creationId xmlns:a16="http://schemas.microsoft.com/office/drawing/2014/main" id="{7E48EEB0-A11C-3E9C-525D-F0B6897C15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4473" y="4553070"/>
            <a:ext cx="771386" cy="40497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D51DF01-785C-18CB-B49C-9842371800CE}"/>
              </a:ext>
            </a:extLst>
          </p:cNvPr>
          <p:cNvSpPr>
            <a:spLocks noGrp="1"/>
          </p:cNvSpPr>
          <p:nvPr>
            <p:ph type="title"/>
          </p:nvPr>
        </p:nvSpPr>
        <p:spPr/>
        <p:txBody>
          <a:bodyPr/>
          <a:lstStyle/>
          <a:p>
            <a:r>
              <a:rPr lang="en-US" dirty="0"/>
              <a:t>Interaction between Microservices</a:t>
            </a:r>
          </a:p>
        </p:txBody>
      </p:sp>
      <p:sp>
        <p:nvSpPr>
          <p:cNvPr id="4" name="Footer Placeholder 3">
            <a:extLst>
              <a:ext uri="{FF2B5EF4-FFF2-40B4-BE49-F238E27FC236}">
                <a16:creationId xmlns:a16="http://schemas.microsoft.com/office/drawing/2014/main" id="{AD09DA70-B7C8-EACB-44DF-D73849E6A8AB}"/>
              </a:ext>
            </a:extLst>
          </p:cNvPr>
          <p:cNvSpPr>
            <a:spLocks noGrp="1"/>
          </p:cNvSpPr>
          <p:nvPr>
            <p:ph type="ftr" sz="quarter" idx="11"/>
          </p:nvPr>
        </p:nvSpPr>
        <p:spPr/>
        <p:txBody>
          <a:bodyPr/>
          <a:lstStyle/>
          <a:p>
            <a:r>
              <a:rPr lang="en-US"/>
              <a:t>Microservices, Messaging, Kafka and Dapr - Fontys - November 2022</a:t>
            </a:r>
            <a:endParaRPr lang="nl-NL"/>
          </a:p>
        </p:txBody>
      </p:sp>
      <p:sp>
        <p:nvSpPr>
          <p:cNvPr id="6" name="Rounded Rectangle 3">
            <a:extLst>
              <a:ext uri="{FF2B5EF4-FFF2-40B4-BE49-F238E27FC236}">
                <a16:creationId xmlns:a16="http://schemas.microsoft.com/office/drawing/2014/main" id="{197F25FF-6B60-CD05-A7D0-FDD9883093FA}"/>
              </a:ext>
            </a:extLst>
          </p:cNvPr>
          <p:cNvSpPr/>
          <p:nvPr/>
        </p:nvSpPr>
        <p:spPr>
          <a:xfrm>
            <a:off x="1366698" y="2511883"/>
            <a:ext cx="1043832" cy="1252932"/>
          </a:xfrm>
          <a:prstGeom prst="round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531"/>
          </a:p>
        </p:txBody>
      </p:sp>
      <p:sp>
        <p:nvSpPr>
          <p:cNvPr id="7" name="Rounded Rectangle 4">
            <a:extLst>
              <a:ext uri="{FF2B5EF4-FFF2-40B4-BE49-F238E27FC236}">
                <a16:creationId xmlns:a16="http://schemas.microsoft.com/office/drawing/2014/main" id="{A197EC9D-2CF0-BC4C-5BA2-EDD162E09B7C}"/>
              </a:ext>
            </a:extLst>
          </p:cNvPr>
          <p:cNvSpPr/>
          <p:nvPr/>
        </p:nvSpPr>
        <p:spPr>
          <a:xfrm>
            <a:off x="1366698" y="2511883"/>
            <a:ext cx="1043832" cy="267837"/>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898" b="1" dirty="0">
                <a:solidFill>
                  <a:schemeClr val="bg2">
                    <a:lumMod val="95000"/>
                  </a:schemeClr>
                </a:solidFill>
              </a:rPr>
              <a:t>API</a:t>
            </a:r>
            <a:endParaRPr lang="en-US" sz="1898" b="1" dirty="0">
              <a:solidFill>
                <a:schemeClr val="bg2">
                  <a:lumMod val="95000"/>
                </a:schemeClr>
              </a:solidFill>
            </a:endParaRPr>
          </a:p>
        </p:txBody>
      </p:sp>
      <p:sp>
        <p:nvSpPr>
          <p:cNvPr id="8" name="Lightning Bolt 7">
            <a:extLst>
              <a:ext uri="{FF2B5EF4-FFF2-40B4-BE49-F238E27FC236}">
                <a16:creationId xmlns:a16="http://schemas.microsoft.com/office/drawing/2014/main" id="{CD128BB7-4F33-21B6-84C3-F1C2F3D8DFF2}"/>
              </a:ext>
            </a:extLst>
          </p:cNvPr>
          <p:cNvSpPr/>
          <p:nvPr/>
        </p:nvSpPr>
        <p:spPr>
          <a:xfrm>
            <a:off x="2161547" y="2893210"/>
            <a:ext cx="497966" cy="648742"/>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2531"/>
          </a:p>
        </p:txBody>
      </p:sp>
      <p:sp>
        <p:nvSpPr>
          <p:cNvPr id="9" name="Right Arrow 6">
            <a:extLst>
              <a:ext uri="{FF2B5EF4-FFF2-40B4-BE49-F238E27FC236}">
                <a16:creationId xmlns:a16="http://schemas.microsoft.com/office/drawing/2014/main" id="{BADE2111-A0FC-3A16-2B2A-9897ED9BE0F6}"/>
              </a:ext>
            </a:extLst>
          </p:cNvPr>
          <p:cNvSpPr/>
          <p:nvPr/>
        </p:nvSpPr>
        <p:spPr>
          <a:xfrm>
            <a:off x="2526036" y="2940426"/>
            <a:ext cx="266952" cy="2771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sp>
        <p:nvSpPr>
          <p:cNvPr id="10" name="Lightning Bolt 9">
            <a:extLst>
              <a:ext uri="{FF2B5EF4-FFF2-40B4-BE49-F238E27FC236}">
                <a16:creationId xmlns:a16="http://schemas.microsoft.com/office/drawing/2014/main" id="{2A3B1DF6-36F0-954C-5FB2-6053DC5F3077}"/>
              </a:ext>
            </a:extLst>
          </p:cNvPr>
          <p:cNvSpPr/>
          <p:nvPr/>
        </p:nvSpPr>
        <p:spPr>
          <a:xfrm>
            <a:off x="1049481" y="2420402"/>
            <a:ext cx="265387" cy="472808"/>
          </a:xfrm>
          <a:prstGeom prst="lightningBol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2531"/>
          </a:p>
        </p:txBody>
      </p:sp>
      <p:sp>
        <p:nvSpPr>
          <p:cNvPr id="11" name="Right Arrow 8">
            <a:extLst>
              <a:ext uri="{FF2B5EF4-FFF2-40B4-BE49-F238E27FC236}">
                <a16:creationId xmlns:a16="http://schemas.microsoft.com/office/drawing/2014/main" id="{0F5810CF-4552-83B5-CDA5-185157BC461C}"/>
              </a:ext>
            </a:extLst>
          </p:cNvPr>
          <p:cNvSpPr/>
          <p:nvPr/>
        </p:nvSpPr>
        <p:spPr>
          <a:xfrm>
            <a:off x="916005" y="2670081"/>
            <a:ext cx="266952" cy="2771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cxnSp>
        <p:nvCxnSpPr>
          <p:cNvPr id="12" name="Straight Arrow Connector 11">
            <a:extLst>
              <a:ext uri="{FF2B5EF4-FFF2-40B4-BE49-F238E27FC236}">
                <a16:creationId xmlns:a16="http://schemas.microsoft.com/office/drawing/2014/main" id="{CD4375EE-8D44-379F-6D6E-C247909531E7}"/>
              </a:ext>
            </a:extLst>
          </p:cNvPr>
          <p:cNvCxnSpPr>
            <a:cxnSpLocks/>
          </p:cNvCxnSpPr>
          <p:nvPr/>
        </p:nvCxnSpPr>
        <p:spPr>
          <a:xfrm flipH="1">
            <a:off x="2101026" y="1661276"/>
            <a:ext cx="1051146" cy="857635"/>
          </a:xfrm>
          <a:prstGeom prst="straightConnector1">
            <a:avLst/>
          </a:prstGeom>
          <a:ln w="19050">
            <a:solidFill>
              <a:srgbClr val="FAD6D6"/>
            </a:solidFill>
            <a:tailEnd type="triangle"/>
          </a:ln>
        </p:spPr>
        <p:style>
          <a:lnRef idx="1">
            <a:schemeClr val="accent1"/>
          </a:lnRef>
          <a:fillRef idx="0">
            <a:schemeClr val="accent1"/>
          </a:fillRef>
          <a:effectRef idx="0">
            <a:schemeClr val="accent1"/>
          </a:effectRef>
          <a:fontRef idx="minor">
            <a:schemeClr val="tx1"/>
          </a:fontRef>
        </p:style>
      </p:cxnSp>
      <p:sp>
        <p:nvSpPr>
          <p:cNvPr id="14" name="Rounded Rectangle 3">
            <a:extLst>
              <a:ext uri="{FF2B5EF4-FFF2-40B4-BE49-F238E27FC236}">
                <a16:creationId xmlns:a16="http://schemas.microsoft.com/office/drawing/2014/main" id="{2E3DE7A6-0B5F-93F6-FA37-AFBD77E0C4E7}"/>
              </a:ext>
            </a:extLst>
          </p:cNvPr>
          <p:cNvSpPr/>
          <p:nvPr/>
        </p:nvSpPr>
        <p:spPr>
          <a:xfrm>
            <a:off x="5347129" y="2518911"/>
            <a:ext cx="1043832" cy="1252932"/>
          </a:xfrm>
          <a:prstGeom prst="roundRect">
            <a:avLst/>
          </a:prstGeom>
          <a:solidFill>
            <a:schemeClr val="tx2">
              <a:lumMod val="20000"/>
              <a:lumOff val="80000"/>
            </a:schemeClr>
          </a:solidFill>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531"/>
          </a:p>
        </p:txBody>
      </p:sp>
      <p:sp>
        <p:nvSpPr>
          <p:cNvPr id="15" name="Rounded Rectangle 4">
            <a:extLst>
              <a:ext uri="{FF2B5EF4-FFF2-40B4-BE49-F238E27FC236}">
                <a16:creationId xmlns:a16="http://schemas.microsoft.com/office/drawing/2014/main" id="{371CAC8E-E235-4C4D-A9DA-22A6194C21E0}"/>
              </a:ext>
            </a:extLst>
          </p:cNvPr>
          <p:cNvSpPr/>
          <p:nvPr/>
        </p:nvSpPr>
        <p:spPr>
          <a:xfrm>
            <a:off x="5347129" y="2518911"/>
            <a:ext cx="1043832" cy="267837"/>
          </a:xfrm>
          <a:prstGeom prst="roundRect">
            <a:avLst/>
          </a:prstGeom>
          <a:solidFill>
            <a:schemeClr val="accent2"/>
          </a:solidFill>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898" b="1" dirty="0">
                <a:solidFill>
                  <a:schemeClr val="bg2">
                    <a:lumMod val="95000"/>
                  </a:schemeClr>
                </a:solidFill>
              </a:rPr>
              <a:t>API</a:t>
            </a:r>
            <a:endParaRPr lang="en-US" sz="1898" b="1" dirty="0">
              <a:solidFill>
                <a:schemeClr val="bg2">
                  <a:lumMod val="95000"/>
                </a:schemeClr>
              </a:solidFill>
            </a:endParaRPr>
          </a:p>
        </p:txBody>
      </p:sp>
      <p:sp>
        <p:nvSpPr>
          <p:cNvPr id="16" name="Lightning Bolt 15">
            <a:extLst>
              <a:ext uri="{FF2B5EF4-FFF2-40B4-BE49-F238E27FC236}">
                <a16:creationId xmlns:a16="http://schemas.microsoft.com/office/drawing/2014/main" id="{E56ECD52-F303-5276-B97A-16B121FEFA3D}"/>
              </a:ext>
            </a:extLst>
          </p:cNvPr>
          <p:cNvSpPr/>
          <p:nvPr/>
        </p:nvSpPr>
        <p:spPr>
          <a:xfrm>
            <a:off x="6208716" y="2880102"/>
            <a:ext cx="364489" cy="465780"/>
          </a:xfrm>
          <a:prstGeom prst="lightningBolt">
            <a:avLst/>
          </a:prstGeom>
        </p:spPr>
        <p:style>
          <a:lnRef idx="0">
            <a:schemeClr val="dk1"/>
          </a:lnRef>
          <a:fillRef idx="3">
            <a:schemeClr val="dk1"/>
          </a:fillRef>
          <a:effectRef idx="3">
            <a:schemeClr val="dk1"/>
          </a:effectRef>
          <a:fontRef idx="minor">
            <a:schemeClr val="lt1"/>
          </a:fontRef>
        </p:style>
        <p:txBody>
          <a:bodyPr rtlCol="0" anchor="ctr"/>
          <a:lstStyle/>
          <a:p>
            <a:pPr algn="ctr"/>
            <a:endParaRPr lang="en-US" sz="2531"/>
          </a:p>
        </p:txBody>
      </p:sp>
      <p:sp>
        <p:nvSpPr>
          <p:cNvPr id="17" name="Right Arrow 6">
            <a:extLst>
              <a:ext uri="{FF2B5EF4-FFF2-40B4-BE49-F238E27FC236}">
                <a16:creationId xmlns:a16="http://schemas.microsoft.com/office/drawing/2014/main" id="{92D55636-A54E-366D-FB23-9F24EDA29CE5}"/>
              </a:ext>
            </a:extLst>
          </p:cNvPr>
          <p:cNvSpPr/>
          <p:nvPr/>
        </p:nvSpPr>
        <p:spPr>
          <a:xfrm>
            <a:off x="6506467" y="2947454"/>
            <a:ext cx="266952" cy="2771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sp>
        <p:nvSpPr>
          <p:cNvPr id="18" name="Lightning Bolt 17">
            <a:extLst>
              <a:ext uri="{FF2B5EF4-FFF2-40B4-BE49-F238E27FC236}">
                <a16:creationId xmlns:a16="http://schemas.microsoft.com/office/drawing/2014/main" id="{9AE8C95F-A276-7EB3-0D8A-1491482CD588}"/>
              </a:ext>
            </a:extLst>
          </p:cNvPr>
          <p:cNvSpPr/>
          <p:nvPr/>
        </p:nvSpPr>
        <p:spPr>
          <a:xfrm>
            <a:off x="5037358" y="2484724"/>
            <a:ext cx="327743" cy="465780"/>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sp>
        <p:nvSpPr>
          <p:cNvPr id="19" name="Right Arrow 8">
            <a:extLst>
              <a:ext uri="{FF2B5EF4-FFF2-40B4-BE49-F238E27FC236}">
                <a16:creationId xmlns:a16="http://schemas.microsoft.com/office/drawing/2014/main" id="{94496629-65FB-5CC9-BB2A-AE408CB5A9EF}"/>
              </a:ext>
            </a:extLst>
          </p:cNvPr>
          <p:cNvSpPr/>
          <p:nvPr/>
        </p:nvSpPr>
        <p:spPr>
          <a:xfrm>
            <a:off x="4896436" y="2677109"/>
            <a:ext cx="266952" cy="2771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cxnSp>
        <p:nvCxnSpPr>
          <p:cNvPr id="20" name="Straight Arrow Connector 19">
            <a:extLst>
              <a:ext uri="{FF2B5EF4-FFF2-40B4-BE49-F238E27FC236}">
                <a16:creationId xmlns:a16="http://schemas.microsoft.com/office/drawing/2014/main" id="{8CB14982-604D-1359-131B-3234BC135702}"/>
              </a:ext>
            </a:extLst>
          </p:cNvPr>
          <p:cNvCxnSpPr>
            <a:cxnSpLocks/>
          </p:cNvCxnSpPr>
          <p:nvPr/>
        </p:nvCxnSpPr>
        <p:spPr>
          <a:xfrm>
            <a:off x="4313734" y="1661276"/>
            <a:ext cx="1346056" cy="857635"/>
          </a:xfrm>
          <a:prstGeom prst="straightConnector1">
            <a:avLst/>
          </a:prstGeom>
          <a:ln w="19050">
            <a:solidFill>
              <a:srgbClr val="FFDE82"/>
            </a:solidFill>
            <a:tailEnd type="triangle"/>
          </a:ln>
        </p:spPr>
        <p:style>
          <a:lnRef idx="1">
            <a:schemeClr val="accent1"/>
          </a:lnRef>
          <a:fillRef idx="0">
            <a:schemeClr val="accent1"/>
          </a:fillRef>
          <a:effectRef idx="0">
            <a:schemeClr val="accent1"/>
          </a:effectRef>
          <a:fontRef idx="minor">
            <a:schemeClr val="tx1"/>
          </a:fontRef>
        </p:style>
      </p:cxnSp>
      <p:sp>
        <p:nvSpPr>
          <p:cNvPr id="21" name="Lightning Bolt 20">
            <a:extLst>
              <a:ext uri="{FF2B5EF4-FFF2-40B4-BE49-F238E27FC236}">
                <a16:creationId xmlns:a16="http://schemas.microsoft.com/office/drawing/2014/main" id="{BBC4DCD7-5582-BDAD-EACE-62364E340291}"/>
              </a:ext>
            </a:extLst>
          </p:cNvPr>
          <p:cNvSpPr/>
          <p:nvPr/>
        </p:nvSpPr>
        <p:spPr>
          <a:xfrm>
            <a:off x="1111838" y="2893210"/>
            <a:ext cx="265387" cy="472808"/>
          </a:xfrm>
          <a:prstGeom prst="lightningBol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2531"/>
          </a:p>
        </p:txBody>
      </p:sp>
      <p:sp>
        <p:nvSpPr>
          <p:cNvPr id="22" name="Lightning Bolt 21">
            <a:extLst>
              <a:ext uri="{FF2B5EF4-FFF2-40B4-BE49-F238E27FC236}">
                <a16:creationId xmlns:a16="http://schemas.microsoft.com/office/drawing/2014/main" id="{69476E0C-2FD5-F35D-BBC4-DDBDB6B00574}"/>
              </a:ext>
            </a:extLst>
          </p:cNvPr>
          <p:cNvSpPr/>
          <p:nvPr/>
        </p:nvSpPr>
        <p:spPr>
          <a:xfrm>
            <a:off x="6306253" y="2621210"/>
            <a:ext cx="303969" cy="465780"/>
          </a:xfrm>
          <a:prstGeom prst="lightningBol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2531"/>
          </a:p>
        </p:txBody>
      </p:sp>
      <p:sp>
        <p:nvSpPr>
          <p:cNvPr id="24" name="Right Arrow 6">
            <a:extLst>
              <a:ext uri="{FF2B5EF4-FFF2-40B4-BE49-F238E27FC236}">
                <a16:creationId xmlns:a16="http://schemas.microsoft.com/office/drawing/2014/main" id="{9C5B5538-80DB-4AB2-A859-E3D79C721B49}"/>
              </a:ext>
            </a:extLst>
          </p:cNvPr>
          <p:cNvSpPr/>
          <p:nvPr/>
        </p:nvSpPr>
        <p:spPr>
          <a:xfrm>
            <a:off x="2662802" y="4064655"/>
            <a:ext cx="266952" cy="27715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sp>
        <p:nvSpPr>
          <p:cNvPr id="25" name="Flowchart: Magnetic Disk 24">
            <a:extLst>
              <a:ext uri="{FF2B5EF4-FFF2-40B4-BE49-F238E27FC236}">
                <a16:creationId xmlns:a16="http://schemas.microsoft.com/office/drawing/2014/main" id="{4AFED931-1981-28F9-710C-FCDB9B118CA2}"/>
              </a:ext>
            </a:extLst>
          </p:cNvPr>
          <p:cNvSpPr/>
          <p:nvPr/>
        </p:nvSpPr>
        <p:spPr>
          <a:xfrm>
            <a:off x="2972261" y="4387690"/>
            <a:ext cx="488693" cy="29756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Flowchart: Magnetic Disk 25">
            <a:extLst>
              <a:ext uri="{FF2B5EF4-FFF2-40B4-BE49-F238E27FC236}">
                <a16:creationId xmlns:a16="http://schemas.microsoft.com/office/drawing/2014/main" id="{9CA808E6-C2D0-AA45-6DE1-3913F0C40260}"/>
              </a:ext>
            </a:extLst>
          </p:cNvPr>
          <p:cNvSpPr/>
          <p:nvPr/>
        </p:nvSpPr>
        <p:spPr>
          <a:xfrm>
            <a:off x="3465392" y="4310365"/>
            <a:ext cx="488693" cy="29756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Flowchart: Magnetic Disk 26">
            <a:extLst>
              <a:ext uri="{FF2B5EF4-FFF2-40B4-BE49-F238E27FC236}">
                <a16:creationId xmlns:a16="http://schemas.microsoft.com/office/drawing/2014/main" id="{0902C371-629E-9497-FBF6-89842170B1A7}"/>
              </a:ext>
            </a:extLst>
          </p:cNvPr>
          <p:cNvSpPr/>
          <p:nvPr/>
        </p:nvSpPr>
        <p:spPr>
          <a:xfrm>
            <a:off x="3963560" y="4387689"/>
            <a:ext cx="488693" cy="297563"/>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Cube 22">
            <a:extLst>
              <a:ext uri="{FF2B5EF4-FFF2-40B4-BE49-F238E27FC236}">
                <a16:creationId xmlns:a16="http://schemas.microsoft.com/office/drawing/2014/main" id="{353A24B9-CA11-90EF-14E2-39FC18AA573A}"/>
              </a:ext>
            </a:extLst>
          </p:cNvPr>
          <p:cNvSpPr/>
          <p:nvPr/>
        </p:nvSpPr>
        <p:spPr>
          <a:xfrm>
            <a:off x="2928095" y="3731813"/>
            <a:ext cx="1711451" cy="763404"/>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Event Broker</a:t>
            </a:r>
          </a:p>
        </p:txBody>
      </p:sp>
      <p:sp>
        <p:nvSpPr>
          <p:cNvPr id="28" name="Lightning Bolt 27">
            <a:extLst>
              <a:ext uri="{FF2B5EF4-FFF2-40B4-BE49-F238E27FC236}">
                <a16:creationId xmlns:a16="http://schemas.microsoft.com/office/drawing/2014/main" id="{5DDECB49-221C-7F54-6F28-91C7F67CF6C0}"/>
              </a:ext>
            </a:extLst>
          </p:cNvPr>
          <p:cNvSpPr/>
          <p:nvPr/>
        </p:nvSpPr>
        <p:spPr>
          <a:xfrm>
            <a:off x="2464404" y="4254428"/>
            <a:ext cx="175150" cy="174766"/>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sz="2531"/>
          </a:p>
        </p:txBody>
      </p:sp>
      <p:sp>
        <p:nvSpPr>
          <p:cNvPr id="29" name="Lightning Bolt 28">
            <a:extLst>
              <a:ext uri="{FF2B5EF4-FFF2-40B4-BE49-F238E27FC236}">
                <a16:creationId xmlns:a16="http://schemas.microsoft.com/office/drawing/2014/main" id="{F289BCD2-44FA-FC71-0882-9CBC9A27C14D}"/>
              </a:ext>
            </a:extLst>
          </p:cNvPr>
          <p:cNvSpPr/>
          <p:nvPr/>
        </p:nvSpPr>
        <p:spPr>
          <a:xfrm>
            <a:off x="2284278" y="4023023"/>
            <a:ext cx="209405" cy="230277"/>
          </a:xfrm>
          <a:prstGeom prst="lightningBol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en-US" sz="2531"/>
          </a:p>
        </p:txBody>
      </p:sp>
      <p:sp>
        <p:nvSpPr>
          <p:cNvPr id="30" name="Lightning Bolt 29">
            <a:extLst>
              <a:ext uri="{FF2B5EF4-FFF2-40B4-BE49-F238E27FC236}">
                <a16:creationId xmlns:a16="http://schemas.microsoft.com/office/drawing/2014/main" id="{80CE6CAD-B60F-4DC1-EF56-F08162FC90D5}"/>
              </a:ext>
            </a:extLst>
          </p:cNvPr>
          <p:cNvSpPr/>
          <p:nvPr/>
        </p:nvSpPr>
        <p:spPr>
          <a:xfrm>
            <a:off x="2505307" y="4065472"/>
            <a:ext cx="93345" cy="127371"/>
          </a:xfrm>
          <a:prstGeom prst="lightningBol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2531"/>
          </a:p>
        </p:txBody>
      </p:sp>
      <p:sp>
        <p:nvSpPr>
          <p:cNvPr id="31" name="Lightning Bolt 30">
            <a:extLst>
              <a:ext uri="{FF2B5EF4-FFF2-40B4-BE49-F238E27FC236}">
                <a16:creationId xmlns:a16="http://schemas.microsoft.com/office/drawing/2014/main" id="{681AE439-8386-7AF6-65A1-C9CA9D293B94}"/>
              </a:ext>
            </a:extLst>
          </p:cNvPr>
          <p:cNvSpPr/>
          <p:nvPr/>
        </p:nvSpPr>
        <p:spPr>
          <a:xfrm>
            <a:off x="2288382" y="4282511"/>
            <a:ext cx="175151" cy="230277"/>
          </a:xfrm>
          <a:prstGeom prst="lightningBol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531"/>
          </a:p>
        </p:txBody>
      </p:sp>
      <p:sp>
        <p:nvSpPr>
          <p:cNvPr id="32" name="Rectangle 31">
            <a:extLst>
              <a:ext uri="{FF2B5EF4-FFF2-40B4-BE49-F238E27FC236}">
                <a16:creationId xmlns:a16="http://schemas.microsoft.com/office/drawing/2014/main" id="{5C0704E2-2CF4-4FAF-C194-AE99C488A058}"/>
              </a:ext>
            </a:extLst>
          </p:cNvPr>
          <p:cNvSpPr/>
          <p:nvPr/>
        </p:nvSpPr>
        <p:spPr>
          <a:xfrm>
            <a:off x="3073966" y="1050208"/>
            <a:ext cx="1498033" cy="61106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API Gateway | Service Mesh</a:t>
            </a:r>
          </a:p>
        </p:txBody>
      </p:sp>
      <p:sp>
        <p:nvSpPr>
          <p:cNvPr id="35" name="Freeform: Shape 34">
            <a:extLst>
              <a:ext uri="{FF2B5EF4-FFF2-40B4-BE49-F238E27FC236}">
                <a16:creationId xmlns:a16="http://schemas.microsoft.com/office/drawing/2014/main" id="{5A8479C5-AF8E-FD23-3854-7A6C6A516792}"/>
              </a:ext>
            </a:extLst>
          </p:cNvPr>
          <p:cNvSpPr/>
          <p:nvPr/>
        </p:nvSpPr>
        <p:spPr>
          <a:xfrm>
            <a:off x="4334617" y="2806021"/>
            <a:ext cx="572430" cy="935792"/>
          </a:xfrm>
          <a:custGeom>
            <a:avLst/>
            <a:gdLst>
              <a:gd name="connsiteX0" fmla="*/ 544510 w 572430"/>
              <a:gd name="connsiteY0" fmla="*/ 0 h 935792"/>
              <a:gd name="connsiteX1" fmla="*/ 58 w 572430"/>
              <a:gd name="connsiteY1" fmla="*/ 935341 h 935792"/>
              <a:gd name="connsiteX2" fmla="*/ 572430 w 572430"/>
              <a:gd name="connsiteY2" fmla="*/ 97723 h 935792"/>
            </a:gdLst>
            <a:ahLst/>
            <a:cxnLst>
              <a:cxn ang="0">
                <a:pos x="connsiteX0" y="connsiteY0"/>
              </a:cxn>
              <a:cxn ang="0">
                <a:pos x="connsiteX1" y="connsiteY1"/>
              </a:cxn>
              <a:cxn ang="0">
                <a:pos x="connsiteX2" y="connsiteY2"/>
              </a:cxn>
            </a:cxnLst>
            <a:rect l="l" t="t" r="r" b="b"/>
            <a:pathLst>
              <a:path w="572430" h="935792">
                <a:moveTo>
                  <a:pt x="544510" y="0"/>
                </a:moveTo>
                <a:cubicBezTo>
                  <a:pt x="269957" y="459527"/>
                  <a:pt x="-4595" y="919054"/>
                  <a:pt x="58" y="935341"/>
                </a:cubicBezTo>
                <a:cubicBezTo>
                  <a:pt x="4711" y="951628"/>
                  <a:pt x="288570" y="524675"/>
                  <a:pt x="572430" y="97723"/>
                </a:cubicBezTo>
              </a:path>
            </a:pathLst>
          </a:custGeom>
          <a:noFill/>
          <a:ln w="635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F77569FF-605D-70C8-5571-4C68A498C91C}"/>
              </a:ext>
            </a:extLst>
          </p:cNvPr>
          <p:cNvSpPr/>
          <p:nvPr/>
        </p:nvSpPr>
        <p:spPr>
          <a:xfrm>
            <a:off x="900440" y="2868843"/>
            <a:ext cx="2038965" cy="1756893"/>
          </a:xfrm>
          <a:custGeom>
            <a:avLst/>
            <a:gdLst>
              <a:gd name="connsiteX0" fmla="*/ 0 w 2038965"/>
              <a:gd name="connsiteY0" fmla="*/ 0 h 1756893"/>
              <a:gd name="connsiteX1" fmla="*/ 376928 w 2038965"/>
              <a:gd name="connsiteY1" fmla="*/ 1193606 h 1756893"/>
              <a:gd name="connsiteX2" fmla="*/ 1598455 w 2038965"/>
              <a:gd name="connsiteY2" fmla="*/ 1752018 h 1756893"/>
              <a:gd name="connsiteX3" fmla="*/ 2017264 w 2038965"/>
              <a:gd name="connsiteY3" fmla="*/ 1465832 h 1756893"/>
              <a:gd name="connsiteX4" fmla="*/ 1947462 w 2038965"/>
              <a:gd name="connsiteY4" fmla="*/ 1472812 h 1756893"/>
              <a:gd name="connsiteX5" fmla="*/ 1675236 w 2038965"/>
              <a:gd name="connsiteY5" fmla="*/ 1689197 h 1756893"/>
              <a:gd name="connsiteX6" fmla="*/ 1200586 w 2038965"/>
              <a:gd name="connsiteY6" fmla="*/ 1570534 h 1756893"/>
              <a:gd name="connsiteX7" fmla="*/ 383908 w 2038965"/>
              <a:gd name="connsiteY7" fmla="*/ 1081923 h 1756893"/>
              <a:gd name="connsiteX8" fmla="*/ 83762 w 2038965"/>
              <a:gd name="connsiteY8" fmla="*/ 76781 h 17568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38965" h="1756893">
                <a:moveTo>
                  <a:pt x="0" y="0"/>
                </a:moveTo>
                <a:cubicBezTo>
                  <a:pt x="55259" y="450801"/>
                  <a:pt x="110519" y="901603"/>
                  <a:pt x="376928" y="1193606"/>
                </a:cubicBezTo>
                <a:cubicBezTo>
                  <a:pt x="643337" y="1485609"/>
                  <a:pt x="1325066" y="1706647"/>
                  <a:pt x="1598455" y="1752018"/>
                </a:cubicBezTo>
                <a:cubicBezTo>
                  <a:pt x="1871844" y="1797389"/>
                  <a:pt x="1959096" y="1512366"/>
                  <a:pt x="2017264" y="1465832"/>
                </a:cubicBezTo>
                <a:cubicBezTo>
                  <a:pt x="2075432" y="1419298"/>
                  <a:pt x="2004467" y="1435585"/>
                  <a:pt x="1947462" y="1472812"/>
                </a:cubicBezTo>
                <a:cubicBezTo>
                  <a:pt x="1890457" y="1510039"/>
                  <a:pt x="1799715" y="1672910"/>
                  <a:pt x="1675236" y="1689197"/>
                </a:cubicBezTo>
                <a:cubicBezTo>
                  <a:pt x="1550757" y="1705484"/>
                  <a:pt x="1415807" y="1671746"/>
                  <a:pt x="1200586" y="1570534"/>
                </a:cubicBezTo>
                <a:cubicBezTo>
                  <a:pt x="985365" y="1469322"/>
                  <a:pt x="570045" y="1330882"/>
                  <a:pt x="383908" y="1081923"/>
                </a:cubicBezTo>
                <a:cubicBezTo>
                  <a:pt x="197771" y="832964"/>
                  <a:pt x="140766" y="454872"/>
                  <a:pt x="83762" y="76781"/>
                </a:cubicBezTo>
              </a:path>
            </a:pathLst>
          </a:custGeom>
          <a:noFill/>
          <a:ln w="6350">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468DC3B2-89E9-E06B-BC0D-CDD65AB171DF}"/>
              </a:ext>
            </a:extLst>
          </p:cNvPr>
          <p:cNvSpPr/>
          <p:nvPr/>
        </p:nvSpPr>
        <p:spPr>
          <a:xfrm>
            <a:off x="4565020" y="1095845"/>
            <a:ext cx="3414360" cy="2462724"/>
          </a:xfrm>
          <a:custGeom>
            <a:avLst/>
            <a:gdLst>
              <a:gd name="connsiteX0" fmla="*/ 1828800 w 3414360"/>
              <a:gd name="connsiteY0" fmla="*/ 2303489 h 2462724"/>
              <a:gd name="connsiteX1" fmla="*/ 3287652 w 3414360"/>
              <a:gd name="connsiteY1" fmla="*/ 2254628 h 2462724"/>
              <a:gd name="connsiteX2" fmla="*/ 2966565 w 3414360"/>
              <a:gd name="connsiteY2" fmla="*/ 265285 h 2462724"/>
              <a:gd name="connsiteX3" fmla="*/ 0 w 3414360"/>
              <a:gd name="connsiteY3" fmla="*/ 76821 h 2462724"/>
            </a:gdLst>
            <a:ahLst/>
            <a:cxnLst>
              <a:cxn ang="0">
                <a:pos x="connsiteX0" y="connsiteY0"/>
              </a:cxn>
              <a:cxn ang="0">
                <a:pos x="connsiteX1" y="connsiteY1"/>
              </a:cxn>
              <a:cxn ang="0">
                <a:pos x="connsiteX2" y="connsiteY2"/>
              </a:cxn>
              <a:cxn ang="0">
                <a:pos x="connsiteX3" y="connsiteY3"/>
              </a:cxn>
            </a:cxnLst>
            <a:rect l="l" t="t" r="r" b="b"/>
            <a:pathLst>
              <a:path w="3414360" h="2462724">
                <a:moveTo>
                  <a:pt x="1828800" y="2303489"/>
                </a:moveTo>
                <a:cubicBezTo>
                  <a:pt x="2463412" y="2448909"/>
                  <a:pt x="3098025" y="2594329"/>
                  <a:pt x="3287652" y="2254628"/>
                </a:cubicBezTo>
                <a:cubicBezTo>
                  <a:pt x="3477279" y="1914927"/>
                  <a:pt x="3514507" y="628253"/>
                  <a:pt x="2966565" y="265285"/>
                </a:cubicBezTo>
                <a:cubicBezTo>
                  <a:pt x="2418623" y="-97683"/>
                  <a:pt x="1209311" y="-10431"/>
                  <a:pt x="0" y="76821"/>
                </a:cubicBezTo>
              </a:path>
            </a:pathLst>
          </a:custGeom>
          <a:noFill/>
          <a:ln>
            <a:solidFill>
              <a:srgbClr val="FAD6D6"/>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Freeform: Shape 37">
            <a:extLst>
              <a:ext uri="{FF2B5EF4-FFF2-40B4-BE49-F238E27FC236}">
                <a16:creationId xmlns:a16="http://schemas.microsoft.com/office/drawing/2014/main" id="{00FBA2A3-C376-49CE-4F30-D26D79EA69ED}"/>
              </a:ext>
            </a:extLst>
          </p:cNvPr>
          <p:cNvSpPr/>
          <p:nvPr/>
        </p:nvSpPr>
        <p:spPr>
          <a:xfrm>
            <a:off x="2394192" y="1675237"/>
            <a:ext cx="1361130" cy="1971987"/>
          </a:xfrm>
          <a:custGeom>
            <a:avLst/>
            <a:gdLst>
              <a:gd name="connsiteX0" fmla="*/ 0 w 1361130"/>
              <a:gd name="connsiteY0" fmla="*/ 1919542 h 1971987"/>
              <a:gd name="connsiteX1" fmla="*/ 998162 w 1361130"/>
              <a:gd name="connsiteY1" fmla="*/ 1926522 h 1971987"/>
              <a:gd name="connsiteX2" fmla="*/ 1235487 w 1361130"/>
              <a:gd name="connsiteY2" fmla="*/ 1430931 h 1971987"/>
              <a:gd name="connsiteX3" fmla="*/ 1361130 w 1361130"/>
              <a:gd name="connsiteY3" fmla="*/ 0 h 1971987"/>
            </a:gdLst>
            <a:ahLst/>
            <a:cxnLst>
              <a:cxn ang="0">
                <a:pos x="connsiteX0" y="connsiteY0"/>
              </a:cxn>
              <a:cxn ang="0">
                <a:pos x="connsiteX1" y="connsiteY1"/>
              </a:cxn>
              <a:cxn ang="0">
                <a:pos x="connsiteX2" y="connsiteY2"/>
              </a:cxn>
              <a:cxn ang="0">
                <a:pos x="connsiteX3" y="connsiteY3"/>
              </a:cxn>
            </a:cxnLst>
            <a:rect l="l" t="t" r="r" b="b"/>
            <a:pathLst>
              <a:path w="1361130" h="1971987">
                <a:moveTo>
                  <a:pt x="0" y="1919542"/>
                </a:moveTo>
                <a:cubicBezTo>
                  <a:pt x="396123" y="1963749"/>
                  <a:pt x="792247" y="2007957"/>
                  <a:pt x="998162" y="1926522"/>
                </a:cubicBezTo>
                <a:cubicBezTo>
                  <a:pt x="1204077" y="1845087"/>
                  <a:pt x="1174992" y="1752018"/>
                  <a:pt x="1235487" y="1430931"/>
                </a:cubicBezTo>
                <a:cubicBezTo>
                  <a:pt x="1295982" y="1109844"/>
                  <a:pt x="1328556" y="554922"/>
                  <a:pt x="1361130" y="0"/>
                </a:cubicBezTo>
              </a:path>
            </a:pathLst>
          </a:custGeom>
          <a:noFill/>
          <a:ln>
            <a:solidFill>
              <a:srgbClr val="FFDE82"/>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E2F3ACF1-E5B0-DD7F-29C8-AA6893D633D8}"/>
              </a:ext>
            </a:extLst>
          </p:cNvPr>
          <p:cNvGrpSpPr/>
          <p:nvPr/>
        </p:nvGrpSpPr>
        <p:grpSpPr>
          <a:xfrm>
            <a:off x="4688689" y="3835628"/>
            <a:ext cx="197170" cy="418800"/>
            <a:chOff x="10011219" y="3278059"/>
            <a:chExt cx="262893" cy="558400"/>
          </a:xfrm>
        </p:grpSpPr>
        <p:sp>
          <p:nvSpPr>
            <p:cNvPr id="5" name="TextBox 4">
              <a:extLst>
                <a:ext uri="{FF2B5EF4-FFF2-40B4-BE49-F238E27FC236}">
                  <a16:creationId xmlns:a16="http://schemas.microsoft.com/office/drawing/2014/main" id="{349FD4EB-D3B9-3C11-9420-6ACCC6CD1BAC}"/>
                </a:ext>
              </a:extLst>
            </p:cNvPr>
            <p:cNvSpPr txBox="1"/>
            <p:nvPr/>
          </p:nvSpPr>
          <p:spPr>
            <a:xfrm>
              <a:off x="10011219" y="3713348"/>
              <a:ext cx="262893" cy="123111"/>
            </a:xfrm>
            <a:prstGeom prst="rect">
              <a:avLst/>
            </a:prstGeom>
            <a:noFill/>
          </p:spPr>
          <p:txBody>
            <a:bodyPr wrap="none" lIns="0" tIns="0" rIns="0" bIns="0" rtlCol="0" anchor="ctr">
              <a:spAutoFit/>
            </a:bodyPr>
            <a:lstStyle/>
            <a:p>
              <a:pPr algn="ctr" defTabSz="685775">
                <a:defRPr/>
              </a:pPr>
              <a:r>
                <a:rPr lang="en-US" sz="600">
                  <a:gradFill>
                    <a:gsLst>
                      <a:gs pos="2917">
                        <a:srgbClr val="000000"/>
                      </a:gs>
                      <a:gs pos="30000">
                        <a:srgbClr val="000000"/>
                      </a:gs>
                    </a:gsLst>
                    <a:lin ang="5400000" scaled="0"/>
                  </a:gradFill>
                  <a:latin typeface="+mj-lt"/>
                </a:rPr>
                <a:t>Kafka</a:t>
              </a:r>
            </a:p>
          </p:txBody>
        </p:sp>
        <p:pic>
          <p:nvPicPr>
            <p:cNvPr id="13" name="Picture 12" descr="A close up of a logo&#10;&#10;Description automatically generated">
              <a:extLst>
                <a:ext uri="{FF2B5EF4-FFF2-40B4-BE49-F238E27FC236}">
                  <a16:creationId xmlns:a16="http://schemas.microsoft.com/office/drawing/2014/main" id="{CC10C737-3906-9290-CBCC-74DD3D3472A6}"/>
                </a:ext>
              </a:extLst>
            </p:cNvPr>
            <p:cNvPicPr>
              <a:picLocks noChangeAspect="1"/>
            </p:cNvPicPr>
            <p:nvPr/>
          </p:nvPicPr>
          <p:blipFill>
            <a:blip r:embed="rId3" cstate="print">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10037286" y="3278059"/>
              <a:ext cx="210761" cy="342135"/>
            </a:xfrm>
            <a:prstGeom prst="rect">
              <a:avLst/>
            </a:prstGeom>
          </p:spPr>
        </p:pic>
      </p:grpSp>
      <p:grpSp>
        <p:nvGrpSpPr>
          <p:cNvPr id="33" name="Group 32">
            <a:extLst>
              <a:ext uri="{FF2B5EF4-FFF2-40B4-BE49-F238E27FC236}">
                <a16:creationId xmlns:a16="http://schemas.microsoft.com/office/drawing/2014/main" id="{71D5E3B8-735F-A04E-33D2-952F86B8AD6A}"/>
              </a:ext>
            </a:extLst>
          </p:cNvPr>
          <p:cNvGrpSpPr/>
          <p:nvPr/>
        </p:nvGrpSpPr>
        <p:grpSpPr>
          <a:xfrm>
            <a:off x="5408517" y="3941701"/>
            <a:ext cx="240559" cy="358102"/>
            <a:chOff x="9821876" y="953897"/>
            <a:chExt cx="320745" cy="477469"/>
          </a:xfrm>
          <a:solidFill>
            <a:schemeClr val="bg1">
              <a:lumMod val="95000"/>
            </a:schemeClr>
          </a:solidFill>
        </p:grpSpPr>
        <p:pic>
          <p:nvPicPr>
            <p:cNvPr id="34" name="Picture 33">
              <a:extLst>
                <a:ext uri="{FF2B5EF4-FFF2-40B4-BE49-F238E27FC236}">
                  <a16:creationId xmlns:a16="http://schemas.microsoft.com/office/drawing/2014/main" id="{2CC44EDB-F993-2F51-3E48-FD5397E8647F}"/>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9821876" y="953897"/>
              <a:ext cx="320745" cy="268531"/>
            </a:xfrm>
            <a:prstGeom prst="rect">
              <a:avLst/>
            </a:prstGeom>
            <a:grpFill/>
          </p:spPr>
        </p:pic>
        <p:sp>
          <p:nvSpPr>
            <p:cNvPr id="39" name="TextBox 38">
              <a:extLst>
                <a:ext uri="{FF2B5EF4-FFF2-40B4-BE49-F238E27FC236}">
                  <a16:creationId xmlns:a16="http://schemas.microsoft.com/office/drawing/2014/main" id="{936FE800-5B61-BFA1-B783-DCCCBB11404E}"/>
                </a:ext>
              </a:extLst>
            </p:cNvPr>
            <p:cNvSpPr txBox="1"/>
            <p:nvPr/>
          </p:nvSpPr>
          <p:spPr>
            <a:xfrm>
              <a:off x="9849733" y="1308255"/>
              <a:ext cx="265030" cy="123111"/>
            </a:xfrm>
            <a:prstGeom prst="rect">
              <a:avLst/>
            </a:prstGeom>
            <a:grpFill/>
          </p:spPr>
          <p:txBody>
            <a:bodyPr wrap="none" lIns="0" tIns="0" rIns="0" bIns="0" rtlCol="0" anchor="ctr">
              <a:spAutoFit/>
            </a:bodyPr>
            <a:lstStyle/>
            <a:p>
              <a:pPr algn="ctr" defTabSz="685775">
                <a:defRPr/>
              </a:pPr>
              <a:r>
                <a:rPr lang="en-US" sz="600">
                  <a:gradFill>
                    <a:gsLst>
                      <a:gs pos="2917">
                        <a:srgbClr val="000000"/>
                      </a:gs>
                      <a:gs pos="30000">
                        <a:srgbClr val="000000"/>
                      </a:gs>
                    </a:gsLst>
                    <a:lin ang="5400000" scaled="0"/>
                  </a:gradFill>
                  <a:latin typeface="+mj-lt"/>
                </a:rPr>
                <a:t>Redis</a:t>
              </a:r>
            </a:p>
          </p:txBody>
        </p:sp>
      </p:grpSp>
      <p:grpSp>
        <p:nvGrpSpPr>
          <p:cNvPr id="43" name="Group 42">
            <a:extLst>
              <a:ext uri="{FF2B5EF4-FFF2-40B4-BE49-F238E27FC236}">
                <a16:creationId xmlns:a16="http://schemas.microsoft.com/office/drawing/2014/main" id="{9E87B3CD-73DE-4BF9-F854-9DAD8133D61F}"/>
              </a:ext>
            </a:extLst>
          </p:cNvPr>
          <p:cNvGrpSpPr/>
          <p:nvPr/>
        </p:nvGrpSpPr>
        <p:grpSpPr>
          <a:xfrm>
            <a:off x="4716923" y="4417167"/>
            <a:ext cx="347852" cy="358102"/>
            <a:chOff x="9750347" y="953897"/>
            <a:chExt cx="463803" cy="477469"/>
          </a:xfrm>
          <a:solidFill>
            <a:schemeClr val="bg1">
              <a:lumMod val="95000"/>
            </a:schemeClr>
          </a:solidFill>
        </p:grpSpPr>
        <p:pic>
          <p:nvPicPr>
            <p:cNvPr id="44" name="Picture 43">
              <a:extLst>
                <a:ext uri="{FF2B5EF4-FFF2-40B4-BE49-F238E27FC236}">
                  <a16:creationId xmlns:a16="http://schemas.microsoft.com/office/drawing/2014/main" id="{229888B4-F616-FE0A-D8C5-BC623FF77822}"/>
                </a:ext>
              </a:extLst>
            </p:cNvPr>
            <p:cNvPicPr>
              <a:picLocks noChangeAspect="1"/>
            </p:cNvPicPr>
            <p:nvPr/>
          </p:nvPicPr>
          <p:blipFill>
            <a:blip r:embed="rId5">
              <a:extLst>
                <a:ext uri="{28A0092B-C50C-407E-A947-70E740481C1C}">
                  <a14:useLocalDpi xmlns:a14="http://schemas.microsoft.com/office/drawing/2010/main"/>
                </a:ext>
              </a:extLst>
            </a:blip>
            <a:srcRect/>
            <a:stretch/>
          </p:blipFill>
          <p:spPr>
            <a:xfrm>
              <a:off x="9845586" y="953897"/>
              <a:ext cx="273325" cy="268531"/>
            </a:xfrm>
            <a:prstGeom prst="rect">
              <a:avLst/>
            </a:prstGeom>
            <a:grpFill/>
          </p:spPr>
        </p:pic>
        <p:sp>
          <p:nvSpPr>
            <p:cNvPr id="45" name="TextBox 44">
              <a:extLst>
                <a:ext uri="{FF2B5EF4-FFF2-40B4-BE49-F238E27FC236}">
                  <a16:creationId xmlns:a16="http://schemas.microsoft.com/office/drawing/2014/main" id="{DD73139E-BAE2-BE9F-280B-9FD685A92E26}"/>
                </a:ext>
              </a:extLst>
            </p:cNvPr>
            <p:cNvSpPr txBox="1"/>
            <p:nvPr/>
          </p:nvSpPr>
          <p:spPr>
            <a:xfrm>
              <a:off x="9750347" y="1308255"/>
              <a:ext cx="463803" cy="123111"/>
            </a:xfrm>
            <a:prstGeom prst="rect">
              <a:avLst/>
            </a:prstGeom>
            <a:grpFill/>
          </p:spPr>
          <p:txBody>
            <a:bodyPr wrap="none" lIns="0" tIns="0" rIns="0" bIns="0" rtlCol="0" anchor="ctr">
              <a:spAutoFit/>
            </a:bodyPr>
            <a:lstStyle/>
            <a:p>
              <a:pPr algn="ctr" defTabSz="685775">
                <a:defRPr/>
              </a:pPr>
              <a:r>
                <a:rPr lang="en-US" sz="600">
                  <a:gradFill>
                    <a:gsLst>
                      <a:gs pos="2917">
                        <a:srgbClr val="000000"/>
                      </a:gs>
                      <a:gs pos="30000">
                        <a:srgbClr val="000000"/>
                      </a:gs>
                    </a:gsLst>
                    <a:lin ang="5400000" scaled="0"/>
                  </a:gradFill>
                  <a:latin typeface="+mj-lt"/>
                </a:rPr>
                <a:t>RabbitMQ</a:t>
              </a:r>
            </a:p>
          </p:txBody>
        </p:sp>
      </p:grpSp>
      <p:grpSp>
        <p:nvGrpSpPr>
          <p:cNvPr id="46" name="Group 45">
            <a:extLst>
              <a:ext uri="{FF2B5EF4-FFF2-40B4-BE49-F238E27FC236}">
                <a16:creationId xmlns:a16="http://schemas.microsoft.com/office/drawing/2014/main" id="{AA12CADA-5C40-BE52-BF3B-8ECE618D1A73}"/>
              </a:ext>
            </a:extLst>
          </p:cNvPr>
          <p:cNvGrpSpPr/>
          <p:nvPr/>
        </p:nvGrpSpPr>
        <p:grpSpPr>
          <a:xfrm>
            <a:off x="5334869" y="4393838"/>
            <a:ext cx="331859" cy="493763"/>
            <a:chOff x="11147028" y="3239662"/>
            <a:chExt cx="442479" cy="658350"/>
          </a:xfrm>
          <a:solidFill>
            <a:schemeClr val="bg1">
              <a:lumMod val="95000"/>
            </a:schemeClr>
          </a:solidFill>
        </p:grpSpPr>
        <p:sp>
          <p:nvSpPr>
            <p:cNvPr id="47" name="TextBox 46">
              <a:extLst>
                <a:ext uri="{FF2B5EF4-FFF2-40B4-BE49-F238E27FC236}">
                  <a16:creationId xmlns:a16="http://schemas.microsoft.com/office/drawing/2014/main" id="{076AD429-E43D-74D8-DF89-7B9016FAE361}"/>
                </a:ext>
              </a:extLst>
            </p:cNvPr>
            <p:cNvSpPr txBox="1"/>
            <p:nvPr/>
          </p:nvSpPr>
          <p:spPr>
            <a:xfrm>
              <a:off x="11170563" y="3651791"/>
              <a:ext cx="395408" cy="246221"/>
            </a:xfrm>
            <a:prstGeom prst="rect">
              <a:avLst/>
            </a:prstGeom>
            <a:grpFill/>
          </p:spPr>
          <p:txBody>
            <a:bodyPr wrap="none" lIns="0" tIns="0" rIns="0" bIns="0" rtlCol="0" anchor="ctr">
              <a:spAutoFit/>
            </a:bodyPr>
            <a:lstStyle/>
            <a:p>
              <a:pPr algn="ctr" defTabSz="685775">
                <a:defRPr/>
              </a:pPr>
              <a:r>
                <a:rPr lang="en-US" sz="600">
                  <a:gradFill>
                    <a:gsLst>
                      <a:gs pos="2917">
                        <a:srgbClr val="000000"/>
                      </a:gs>
                      <a:gs pos="30000">
                        <a:srgbClr val="000000"/>
                      </a:gs>
                    </a:gsLst>
                    <a:lin ang="5400000" scaled="0"/>
                  </a:gradFill>
                  <a:latin typeface="+mj-lt"/>
                </a:rPr>
                <a:t>GCP</a:t>
              </a:r>
            </a:p>
            <a:p>
              <a:pPr algn="ctr" defTabSz="685775">
                <a:defRPr/>
              </a:pPr>
              <a:r>
                <a:rPr lang="en-US" sz="600">
                  <a:gradFill>
                    <a:gsLst>
                      <a:gs pos="2917">
                        <a:srgbClr val="000000"/>
                      </a:gs>
                      <a:gs pos="30000">
                        <a:srgbClr val="000000"/>
                      </a:gs>
                    </a:gsLst>
                    <a:lin ang="5400000" scaled="0"/>
                  </a:gradFill>
                  <a:latin typeface="+mj-lt"/>
                </a:rPr>
                <a:t>Pub/Sub</a:t>
              </a:r>
            </a:p>
          </p:txBody>
        </p:sp>
        <p:pic>
          <p:nvPicPr>
            <p:cNvPr id="48" name="Picture 47">
              <a:extLst>
                <a:ext uri="{FF2B5EF4-FFF2-40B4-BE49-F238E27FC236}">
                  <a16:creationId xmlns:a16="http://schemas.microsoft.com/office/drawing/2014/main" id="{12CBB7A5-494C-DBFC-EC05-03F81D52912F}"/>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11147028" y="3239662"/>
              <a:ext cx="442479" cy="442479"/>
            </a:xfrm>
            <a:prstGeom prst="rect">
              <a:avLst/>
            </a:prstGeom>
            <a:grpFill/>
          </p:spPr>
        </p:pic>
      </p:grpSp>
      <p:grpSp>
        <p:nvGrpSpPr>
          <p:cNvPr id="49" name="Group 48">
            <a:extLst>
              <a:ext uri="{FF2B5EF4-FFF2-40B4-BE49-F238E27FC236}">
                <a16:creationId xmlns:a16="http://schemas.microsoft.com/office/drawing/2014/main" id="{84E603A2-F4D0-D40D-660C-6B91887AD470}"/>
              </a:ext>
            </a:extLst>
          </p:cNvPr>
          <p:cNvGrpSpPr/>
          <p:nvPr/>
        </p:nvGrpSpPr>
        <p:grpSpPr>
          <a:xfrm>
            <a:off x="5693880" y="4272001"/>
            <a:ext cx="411972" cy="446432"/>
            <a:chOff x="9161280" y="897678"/>
            <a:chExt cx="549296" cy="595242"/>
          </a:xfrm>
        </p:grpSpPr>
        <p:pic>
          <p:nvPicPr>
            <p:cNvPr id="50" name="Graphic 49">
              <a:extLst>
                <a:ext uri="{FF2B5EF4-FFF2-40B4-BE49-F238E27FC236}">
                  <a16:creationId xmlns:a16="http://schemas.microsoft.com/office/drawing/2014/main" id="{E88C0DF8-432A-6D49-620B-6C6163E84C54}"/>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9270832" y="897678"/>
              <a:ext cx="330190" cy="330190"/>
            </a:xfrm>
            <a:prstGeom prst="rect">
              <a:avLst/>
            </a:prstGeom>
          </p:spPr>
        </p:pic>
        <p:sp>
          <p:nvSpPr>
            <p:cNvPr id="51" name="TextBox 50">
              <a:extLst>
                <a:ext uri="{FF2B5EF4-FFF2-40B4-BE49-F238E27FC236}">
                  <a16:creationId xmlns:a16="http://schemas.microsoft.com/office/drawing/2014/main" id="{2348AF52-324F-8EE4-7460-11DCD7577931}"/>
                </a:ext>
              </a:extLst>
            </p:cNvPr>
            <p:cNvSpPr txBox="1"/>
            <p:nvPr/>
          </p:nvSpPr>
          <p:spPr>
            <a:xfrm>
              <a:off x="9161280" y="1246699"/>
              <a:ext cx="549296" cy="246221"/>
            </a:xfrm>
            <a:prstGeom prst="rect">
              <a:avLst/>
            </a:prstGeom>
            <a:noFill/>
          </p:spPr>
          <p:txBody>
            <a:bodyPr wrap="none" lIns="0" tIns="0" rIns="0" bIns="0" rtlCol="0" anchor="ctr">
              <a:spAutoFit/>
            </a:bodyPr>
            <a:lstStyle/>
            <a:p>
              <a:pPr algn="ctr" defTabSz="685775">
                <a:defRPr/>
              </a:pPr>
              <a:r>
                <a:rPr lang="en-US" sz="600" dirty="0">
                  <a:gradFill>
                    <a:gsLst>
                      <a:gs pos="2917">
                        <a:srgbClr val="000000"/>
                      </a:gs>
                      <a:gs pos="30000">
                        <a:srgbClr val="000000"/>
                      </a:gs>
                    </a:gsLst>
                    <a:lin ang="5400000" scaled="0"/>
                  </a:gradFill>
                  <a:latin typeface="+mj-lt"/>
                </a:rPr>
                <a:t>Azure </a:t>
              </a:r>
            </a:p>
            <a:p>
              <a:pPr algn="ctr" defTabSz="685775">
                <a:defRPr/>
              </a:pPr>
              <a:r>
                <a:rPr lang="en-US" sz="600" dirty="0">
                  <a:gradFill>
                    <a:gsLst>
                      <a:gs pos="2917">
                        <a:srgbClr val="000000"/>
                      </a:gs>
                      <a:gs pos="30000">
                        <a:srgbClr val="000000"/>
                      </a:gs>
                    </a:gsLst>
                    <a:lin ang="5400000" scaled="0"/>
                  </a:gradFill>
                  <a:latin typeface="+mj-lt"/>
                </a:rPr>
                <a:t>Service Bus</a:t>
              </a:r>
            </a:p>
          </p:txBody>
        </p:sp>
      </p:grpSp>
      <p:pic>
        <p:nvPicPr>
          <p:cNvPr id="52" name="Picture 51">
            <a:extLst>
              <a:ext uri="{FF2B5EF4-FFF2-40B4-BE49-F238E27FC236}">
                <a16:creationId xmlns:a16="http://schemas.microsoft.com/office/drawing/2014/main" id="{F6FE67A8-9562-379F-6A26-A9165FC5AFE7}"/>
              </a:ext>
            </a:extLst>
          </p:cNvPr>
          <p:cNvPicPr>
            <a:picLocks noChangeAspect="1"/>
          </p:cNvPicPr>
          <p:nvPr/>
        </p:nvPicPr>
        <p:blipFill>
          <a:blip r:embed="rId9"/>
          <a:stretch>
            <a:fillRect/>
          </a:stretch>
        </p:blipFill>
        <p:spPr>
          <a:xfrm>
            <a:off x="6959408" y="3402671"/>
            <a:ext cx="354541" cy="174112"/>
          </a:xfrm>
          <a:prstGeom prst="rect">
            <a:avLst/>
          </a:prstGeom>
        </p:spPr>
      </p:pic>
      <p:pic>
        <p:nvPicPr>
          <p:cNvPr id="53" name="Picture 52">
            <a:extLst>
              <a:ext uri="{FF2B5EF4-FFF2-40B4-BE49-F238E27FC236}">
                <a16:creationId xmlns:a16="http://schemas.microsoft.com/office/drawing/2014/main" id="{0FBFDF1A-5E60-D806-98DB-18B971F5F556}"/>
              </a:ext>
            </a:extLst>
          </p:cNvPr>
          <p:cNvPicPr>
            <a:picLocks noChangeAspect="1"/>
          </p:cNvPicPr>
          <p:nvPr/>
        </p:nvPicPr>
        <p:blipFill>
          <a:blip r:embed="rId10"/>
          <a:stretch>
            <a:fillRect/>
          </a:stretch>
        </p:blipFill>
        <p:spPr>
          <a:xfrm>
            <a:off x="6496487" y="3856279"/>
            <a:ext cx="740721" cy="245164"/>
          </a:xfrm>
          <a:prstGeom prst="rect">
            <a:avLst/>
          </a:prstGeom>
        </p:spPr>
      </p:pic>
      <p:pic>
        <p:nvPicPr>
          <p:cNvPr id="54" name="Picture 53">
            <a:extLst>
              <a:ext uri="{FF2B5EF4-FFF2-40B4-BE49-F238E27FC236}">
                <a16:creationId xmlns:a16="http://schemas.microsoft.com/office/drawing/2014/main" id="{9B5F58B2-BB08-E281-F29D-3C5D295E9DFD}"/>
              </a:ext>
            </a:extLst>
          </p:cNvPr>
          <p:cNvPicPr>
            <a:picLocks noChangeAspect="1"/>
          </p:cNvPicPr>
          <p:nvPr/>
        </p:nvPicPr>
        <p:blipFill>
          <a:blip r:embed="rId11"/>
          <a:stretch>
            <a:fillRect/>
          </a:stretch>
        </p:blipFill>
        <p:spPr>
          <a:xfrm>
            <a:off x="6873643" y="4066622"/>
            <a:ext cx="363564" cy="133288"/>
          </a:xfrm>
          <a:prstGeom prst="rect">
            <a:avLst/>
          </a:prstGeom>
        </p:spPr>
      </p:pic>
      <p:pic>
        <p:nvPicPr>
          <p:cNvPr id="55" name="Picture 54">
            <a:extLst>
              <a:ext uri="{FF2B5EF4-FFF2-40B4-BE49-F238E27FC236}">
                <a16:creationId xmlns:a16="http://schemas.microsoft.com/office/drawing/2014/main" id="{3D559C95-4642-CB72-6EE5-A8BA7B5041D5}"/>
              </a:ext>
            </a:extLst>
          </p:cNvPr>
          <p:cNvPicPr>
            <a:picLocks noChangeAspect="1"/>
          </p:cNvPicPr>
          <p:nvPr/>
        </p:nvPicPr>
        <p:blipFill>
          <a:blip r:embed="rId12"/>
          <a:stretch>
            <a:fillRect/>
          </a:stretch>
        </p:blipFill>
        <p:spPr>
          <a:xfrm>
            <a:off x="7330419" y="3589787"/>
            <a:ext cx="407192" cy="189409"/>
          </a:xfrm>
          <a:prstGeom prst="rect">
            <a:avLst/>
          </a:prstGeom>
        </p:spPr>
      </p:pic>
      <p:pic>
        <p:nvPicPr>
          <p:cNvPr id="56" name="Picture 34" descr="NET – Logos Download">
            <a:extLst>
              <a:ext uri="{FF2B5EF4-FFF2-40B4-BE49-F238E27FC236}">
                <a16:creationId xmlns:a16="http://schemas.microsoft.com/office/drawing/2014/main" id="{50A84937-CC87-39BE-A98B-0B8636205F6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487292" y="3496009"/>
            <a:ext cx="359818" cy="330540"/>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56">
            <a:extLst>
              <a:ext uri="{FF2B5EF4-FFF2-40B4-BE49-F238E27FC236}">
                <a16:creationId xmlns:a16="http://schemas.microsoft.com/office/drawing/2014/main" id="{84612C61-3CD2-6A9C-75F2-81F6F9CBC32B}"/>
              </a:ext>
            </a:extLst>
          </p:cNvPr>
          <p:cNvPicPr>
            <a:picLocks noChangeAspect="1"/>
          </p:cNvPicPr>
          <p:nvPr/>
        </p:nvPicPr>
        <p:blipFill>
          <a:blip r:embed="rId14"/>
          <a:stretch>
            <a:fillRect/>
          </a:stretch>
        </p:blipFill>
        <p:spPr>
          <a:xfrm>
            <a:off x="6488887" y="4051609"/>
            <a:ext cx="280012" cy="143695"/>
          </a:xfrm>
          <a:prstGeom prst="rect">
            <a:avLst/>
          </a:prstGeom>
        </p:spPr>
      </p:pic>
      <p:pic>
        <p:nvPicPr>
          <p:cNvPr id="58" name="Picture 36" descr="Download C++ Logo in SVG Vector or PNG File Format - Logo.wine">
            <a:extLst>
              <a:ext uri="{FF2B5EF4-FFF2-40B4-BE49-F238E27FC236}">
                <a16:creationId xmlns:a16="http://schemas.microsoft.com/office/drawing/2014/main" id="{0D0C5715-9609-B864-49C5-968A1C8D8B12}"/>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096503" y="3750668"/>
            <a:ext cx="471548" cy="303291"/>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2">
            <a:extLst>
              <a:ext uri="{FF2B5EF4-FFF2-40B4-BE49-F238E27FC236}">
                <a16:creationId xmlns:a16="http://schemas.microsoft.com/office/drawing/2014/main" id="{93B22C24-DE2C-5D86-E640-F422EB04BEA4}"/>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445481" y="3354386"/>
            <a:ext cx="555687" cy="119136"/>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59">
            <a:extLst>
              <a:ext uri="{FF2B5EF4-FFF2-40B4-BE49-F238E27FC236}">
                <a16:creationId xmlns:a16="http://schemas.microsoft.com/office/drawing/2014/main" id="{DC36F118-5E00-BCB6-4CA6-1756D6B0E499}"/>
              </a:ext>
            </a:extLst>
          </p:cNvPr>
          <p:cNvPicPr>
            <a:picLocks noChangeAspect="1"/>
          </p:cNvPicPr>
          <p:nvPr/>
        </p:nvPicPr>
        <p:blipFill>
          <a:blip r:embed="rId17"/>
          <a:stretch>
            <a:fillRect/>
          </a:stretch>
        </p:blipFill>
        <p:spPr>
          <a:xfrm>
            <a:off x="6809156" y="3572954"/>
            <a:ext cx="471548" cy="258359"/>
          </a:xfrm>
          <a:prstGeom prst="rect">
            <a:avLst/>
          </a:prstGeom>
        </p:spPr>
      </p:pic>
      <p:pic>
        <p:nvPicPr>
          <p:cNvPr id="1026" name="Picture 2">
            <a:extLst>
              <a:ext uri="{FF2B5EF4-FFF2-40B4-BE49-F238E27FC236}">
                <a16:creationId xmlns:a16="http://schemas.microsoft.com/office/drawing/2014/main" id="{8BEA6A35-768F-38F8-27B0-1EE0B60A33E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062219" y="4432752"/>
            <a:ext cx="974249" cy="21042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19DC2D56-7AE2-4F77-7222-AC436A5DC0B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4731661" y="3998208"/>
            <a:ext cx="857090" cy="54758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et up Red Hat AMQ Streams custom certificates on OpenShift - Red Hat ...">
            <a:extLst>
              <a:ext uri="{FF2B5EF4-FFF2-40B4-BE49-F238E27FC236}">
                <a16:creationId xmlns:a16="http://schemas.microsoft.com/office/drawing/2014/main" id="{AFA66349-8AF8-4D37-3389-C54FC0AADAB6}"/>
              </a:ext>
            </a:extLst>
          </p:cNvPr>
          <p:cNvPicPr>
            <a:picLocks noChangeAspect="1" noChangeArrowheads="1"/>
          </p:cNvPicPr>
          <p:nvPr/>
        </p:nvPicPr>
        <p:blipFill>
          <a:blip r:embed="rId20">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5620286" y="3881710"/>
            <a:ext cx="761339" cy="59770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9">
            <a:extLst>
              <a:ext uri="{FF2B5EF4-FFF2-40B4-BE49-F238E27FC236}">
                <a16:creationId xmlns:a16="http://schemas.microsoft.com/office/drawing/2014/main" id="{12F3739F-BA9E-2314-C7B6-269E505956D6}"/>
              </a:ext>
            </a:extLst>
          </p:cNvPr>
          <p:cNvPicPr>
            <a:picLocks noChangeAspect="1"/>
          </p:cNvPicPr>
          <p:nvPr/>
        </p:nvPicPr>
        <p:blipFill>
          <a:blip r:embed="rId12"/>
          <a:stretch>
            <a:fillRect/>
          </a:stretch>
        </p:blipFill>
        <p:spPr>
          <a:xfrm>
            <a:off x="7313950" y="3385665"/>
            <a:ext cx="895834" cy="416705"/>
          </a:xfrm>
          <a:prstGeom prst="rect">
            <a:avLst/>
          </a:prstGeom>
        </p:spPr>
      </p:pic>
      <p:pic>
        <p:nvPicPr>
          <p:cNvPr id="71" name="Picture 70">
            <a:extLst>
              <a:ext uri="{FF2B5EF4-FFF2-40B4-BE49-F238E27FC236}">
                <a16:creationId xmlns:a16="http://schemas.microsoft.com/office/drawing/2014/main" id="{E4FD6437-386A-817A-3EC8-8C160F86A457}"/>
              </a:ext>
            </a:extLst>
          </p:cNvPr>
          <p:cNvPicPr>
            <a:picLocks noChangeAspect="1"/>
          </p:cNvPicPr>
          <p:nvPr/>
        </p:nvPicPr>
        <p:blipFill>
          <a:blip r:embed="rId9"/>
          <a:stretch>
            <a:fillRect/>
          </a:stretch>
        </p:blipFill>
        <p:spPr>
          <a:xfrm>
            <a:off x="970121" y="3404535"/>
            <a:ext cx="354541" cy="174112"/>
          </a:xfrm>
          <a:prstGeom prst="rect">
            <a:avLst/>
          </a:prstGeom>
        </p:spPr>
      </p:pic>
      <p:pic>
        <p:nvPicPr>
          <p:cNvPr id="72" name="Picture 71">
            <a:extLst>
              <a:ext uri="{FF2B5EF4-FFF2-40B4-BE49-F238E27FC236}">
                <a16:creationId xmlns:a16="http://schemas.microsoft.com/office/drawing/2014/main" id="{191C291B-FB64-AF48-BACF-51CD65ECE0F8}"/>
              </a:ext>
            </a:extLst>
          </p:cNvPr>
          <p:cNvPicPr>
            <a:picLocks noChangeAspect="1"/>
          </p:cNvPicPr>
          <p:nvPr/>
        </p:nvPicPr>
        <p:blipFill>
          <a:blip r:embed="rId10"/>
          <a:stretch>
            <a:fillRect/>
          </a:stretch>
        </p:blipFill>
        <p:spPr>
          <a:xfrm>
            <a:off x="507200" y="3858143"/>
            <a:ext cx="740721" cy="245164"/>
          </a:xfrm>
          <a:prstGeom prst="rect">
            <a:avLst/>
          </a:prstGeom>
        </p:spPr>
      </p:pic>
      <p:pic>
        <p:nvPicPr>
          <p:cNvPr id="73" name="Picture 72">
            <a:extLst>
              <a:ext uri="{FF2B5EF4-FFF2-40B4-BE49-F238E27FC236}">
                <a16:creationId xmlns:a16="http://schemas.microsoft.com/office/drawing/2014/main" id="{D139F523-B440-2A20-7B4F-8549BE672458}"/>
              </a:ext>
            </a:extLst>
          </p:cNvPr>
          <p:cNvPicPr>
            <a:picLocks noChangeAspect="1"/>
          </p:cNvPicPr>
          <p:nvPr/>
        </p:nvPicPr>
        <p:blipFill>
          <a:blip r:embed="rId11"/>
          <a:stretch>
            <a:fillRect/>
          </a:stretch>
        </p:blipFill>
        <p:spPr>
          <a:xfrm>
            <a:off x="884356" y="4068486"/>
            <a:ext cx="363564" cy="133288"/>
          </a:xfrm>
          <a:prstGeom prst="rect">
            <a:avLst/>
          </a:prstGeom>
        </p:spPr>
      </p:pic>
      <p:pic>
        <p:nvPicPr>
          <p:cNvPr id="74" name="Picture 34" descr="NET – Logos Download">
            <a:extLst>
              <a:ext uri="{FF2B5EF4-FFF2-40B4-BE49-F238E27FC236}">
                <a16:creationId xmlns:a16="http://schemas.microsoft.com/office/drawing/2014/main" id="{3EBD7D51-12CA-BDFE-BF38-604700CD6367}"/>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98005" y="3497873"/>
            <a:ext cx="359818" cy="330540"/>
          </a:xfrm>
          <a:prstGeom prst="rect">
            <a:avLst/>
          </a:prstGeom>
          <a:noFill/>
          <a:extLst>
            <a:ext uri="{909E8E84-426E-40DD-AFC4-6F175D3DCCD1}">
              <a14:hiddenFill xmlns:a14="http://schemas.microsoft.com/office/drawing/2010/main">
                <a:solidFill>
                  <a:srgbClr val="FFFFFF"/>
                </a:solidFill>
              </a14:hiddenFill>
            </a:ext>
          </a:extLst>
        </p:spPr>
      </p:pic>
      <p:pic>
        <p:nvPicPr>
          <p:cNvPr id="75" name="Picture 74">
            <a:extLst>
              <a:ext uri="{FF2B5EF4-FFF2-40B4-BE49-F238E27FC236}">
                <a16:creationId xmlns:a16="http://schemas.microsoft.com/office/drawing/2014/main" id="{A17AEF32-91E9-EB81-257A-CF208D5D38FF}"/>
              </a:ext>
            </a:extLst>
          </p:cNvPr>
          <p:cNvPicPr>
            <a:picLocks noChangeAspect="1"/>
          </p:cNvPicPr>
          <p:nvPr/>
        </p:nvPicPr>
        <p:blipFill>
          <a:blip r:embed="rId14"/>
          <a:stretch>
            <a:fillRect/>
          </a:stretch>
        </p:blipFill>
        <p:spPr>
          <a:xfrm>
            <a:off x="499600" y="4053473"/>
            <a:ext cx="280012" cy="143695"/>
          </a:xfrm>
          <a:prstGeom prst="rect">
            <a:avLst/>
          </a:prstGeom>
        </p:spPr>
      </p:pic>
      <p:pic>
        <p:nvPicPr>
          <p:cNvPr id="76" name="Picture 36" descr="Download C++ Logo in SVG Vector or PNG File Format - Logo.wine">
            <a:extLst>
              <a:ext uri="{FF2B5EF4-FFF2-40B4-BE49-F238E27FC236}">
                <a16:creationId xmlns:a16="http://schemas.microsoft.com/office/drawing/2014/main" id="{AB0E7BD4-EB94-207D-955F-224558AAA7B3}"/>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107216" y="3752532"/>
            <a:ext cx="471548" cy="303291"/>
          </a:xfrm>
          <a:prstGeom prst="rect">
            <a:avLst/>
          </a:prstGeom>
          <a:noFill/>
          <a:extLst>
            <a:ext uri="{909E8E84-426E-40DD-AFC4-6F175D3DCCD1}">
              <a14:hiddenFill xmlns:a14="http://schemas.microsoft.com/office/drawing/2010/main">
                <a:solidFill>
                  <a:srgbClr val="FFFFFF"/>
                </a:solidFill>
              </a14:hiddenFill>
            </a:ext>
          </a:extLst>
        </p:spPr>
      </p:pic>
      <p:pic>
        <p:nvPicPr>
          <p:cNvPr id="77" name="Picture 42">
            <a:extLst>
              <a:ext uri="{FF2B5EF4-FFF2-40B4-BE49-F238E27FC236}">
                <a16:creationId xmlns:a16="http://schemas.microsoft.com/office/drawing/2014/main" id="{2B5021D5-1D58-88D7-F8B6-D23E165FB03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456194" y="3356250"/>
            <a:ext cx="555687" cy="119136"/>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77">
            <a:extLst>
              <a:ext uri="{FF2B5EF4-FFF2-40B4-BE49-F238E27FC236}">
                <a16:creationId xmlns:a16="http://schemas.microsoft.com/office/drawing/2014/main" id="{C0889E64-630C-6A40-F188-CCB5127D71E8}"/>
              </a:ext>
            </a:extLst>
          </p:cNvPr>
          <p:cNvPicPr>
            <a:picLocks noChangeAspect="1"/>
          </p:cNvPicPr>
          <p:nvPr/>
        </p:nvPicPr>
        <p:blipFill>
          <a:blip r:embed="rId17"/>
          <a:stretch>
            <a:fillRect/>
          </a:stretch>
        </p:blipFill>
        <p:spPr>
          <a:xfrm>
            <a:off x="819869" y="3574818"/>
            <a:ext cx="471548" cy="258359"/>
          </a:xfrm>
          <a:prstGeom prst="rect">
            <a:avLst/>
          </a:prstGeom>
        </p:spPr>
      </p:pic>
      <p:pic>
        <p:nvPicPr>
          <p:cNvPr id="79" name="Picture 78">
            <a:extLst>
              <a:ext uri="{FF2B5EF4-FFF2-40B4-BE49-F238E27FC236}">
                <a16:creationId xmlns:a16="http://schemas.microsoft.com/office/drawing/2014/main" id="{55F67635-4BB0-B8B4-2E05-7B1962EF5456}"/>
              </a:ext>
            </a:extLst>
          </p:cNvPr>
          <p:cNvPicPr>
            <a:picLocks noChangeAspect="1"/>
          </p:cNvPicPr>
          <p:nvPr/>
        </p:nvPicPr>
        <p:blipFill>
          <a:blip r:embed="rId12"/>
          <a:stretch>
            <a:fillRect/>
          </a:stretch>
        </p:blipFill>
        <p:spPr>
          <a:xfrm>
            <a:off x="625557" y="4218102"/>
            <a:ext cx="407192" cy="189409"/>
          </a:xfrm>
          <a:prstGeom prst="rect">
            <a:avLst/>
          </a:prstGeom>
        </p:spPr>
      </p:pic>
    </p:spTree>
    <p:extLst>
      <p:ext uri="{BB962C8B-B14F-4D97-AF65-F5344CB8AC3E}">
        <p14:creationId xmlns:p14="http://schemas.microsoft.com/office/powerpoint/2010/main" val="1769271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33"/>
                                        </p:tgtEl>
                                        <p:attrNameLst>
                                          <p:attrName>style.visibility</p:attrName>
                                        </p:attrNameLst>
                                      </p:cBhvr>
                                      <p:to>
                                        <p:strVal val="visible"/>
                                      </p:to>
                                    </p:set>
                                    <p:animEffect transition="in" filter="fade">
                                      <p:cBhvr>
                                        <p:cTn id="11" dur="500"/>
                                        <p:tgtEl>
                                          <p:spTgt spid="33"/>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030"/>
                                        </p:tgtEl>
                                        <p:attrNameLst>
                                          <p:attrName>style.visibility</p:attrName>
                                        </p:attrNameLst>
                                      </p:cBhvr>
                                      <p:to>
                                        <p:strVal val="visible"/>
                                      </p:to>
                                    </p:set>
                                    <p:animEffect transition="in" filter="fade">
                                      <p:cBhvr>
                                        <p:cTn id="15" dur="500"/>
                                        <p:tgtEl>
                                          <p:spTgt spid="1030"/>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46"/>
                                        </p:tgtEl>
                                        <p:attrNameLst>
                                          <p:attrName>style.visibility</p:attrName>
                                        </p:attrNameLst>
                                      </p:cBhvr>
                                      <p:to>
                                        <p:strVal val="visible"/>
                                      </p:to>
                                    </p:set>
                                    <p:animEffect transition="in" filter="fade">
                                      <p:cBhvr>
                                        <p:cTn id="19" dur="500"/>
                                        <p:tgtEl>
                                          <p:spTgt spid="46"/>
                                        </p:tgtEl>
                                      </p:cBhvr>
                                    </p:animEffect>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32"/>
                                        </p:tgtEl>
                                        <p:attrNameLst>
                                          <p:attrName>style.visibility</p:attrName>
                                        </p:attrNameLst>
                                      </p:cBhvr>
                                      <p:to>
                                        <p:strVal val="visible"/>
                                      </p:to>
                                    </p:set>
                                    <p:animEffect transition="in" filter="fade">
                                      <p:cBhvr>
                                        <p:cTn id="23" dur="500"/>
                                        <p:tgtEl>
                                          <p:spTgt spid="1032"/>
                                        </p:tgtEl>
                                      </p:cBhvr>
                                    </p:animEffect>
                                  </p:childTnLst>
                                </p:cTn>
                              </p:par>
                            </p:childTnLst>
                          </p:cTn>
                        </p:par>
                        <p:par>
                          <p:cTn id="24" fill="hold">
                            <p:stCondLst>
                              <p:cond delay="2500"/>
                            </p:stCondLst>
                            <p:childTnLst>
                              <p:par>
                                <p:cTn id="25" presetID="10" presetClass="entr" presetSubtype="0" fill="hold" nodeType="afterEffect">
                                  <p:stCondLst>
                                    <p:cond delay="0"/>
                                  </p:stCondLst>
                                  <p:childTnLst>
                                    <p:set>
                                      <p:cBhvr>
                                        <p:cTn id="26" dur="1" fill="hold">
                                          <p:stCondLst>
                                            <p:cond delay="0"/>
                                          </p:stCondLst>
                                        </p:cTn>
                                        <p:tgtEl>
                                          <p:spTgt spid="49"/>
                                        </p:tgtEl>
                                        <p:attrNameLst>
                                          <p:attrName>style.visibility</p:attrName>
                                        </p:attrNameLst>
                                      </p:cBhvr>
                                      <p:to>
                                        <p:strVal val="visible"/>
                                      </p:to>
                                    </p:set>
                                    <p:animEffect transition="in" filter="fade">
                                      <p:cBhvr>
                                        <p:cTn id="27" dur="500"/>
                                        <p:tgtEl>
                                          <p:spTgt spid="49"/>
                                        </p:tgtEl>
                                      </p:cBhvr>
                                    </p:animEffect>
                                  </p:childTnLst>
                                </p:cTn>
                              </p:par>
                            </p:childTnLst>
                          </p:cTn>
                        </p:par>
                        <p:par>
                          <p:cTn id="28" fill="hold">
                            <p:stCondLst>
                              <p:cond delay="3000"/>
                            </p:stCondLst>
                            <p:childTnLst>
                              <p:par>
                                <p:cTn id="29" presetID="10" presetClass="entr" presetSubtype="0" fill="hold" nodeType="afterEffect">
                                  <p:stCondLst>
                                    <p:cond delay="0"/>
                                  </p:stCondLst>
                                  <p:childTnLst>
                                    <p:set>
                                      <p:cBhvr>
                                        <p:cTn id="30" dur="1" fill="hold">
                                          <p:stCondLst>
                                            <p:cond delay="0"/>
                                          </p:stCondLst>
                                        </p:cTn>
                                        <p:tgtEl>
                                          <p:spTgt spid="1026"/>
                                        </p:tgtEl>
                                        <p:attrNameLst>
                                          <p:attrName>style.visibility</p:attrName>
                                        </p:attrNameLst>
                                      </p:cBhvr>
                                      <p:to>
                                        <p:strVal val="visible"/>
                                      </p:to>
                                    </p:set>
                                    <p:animEffect transition="in" filter="fade">
                                      <p:cBhvr>
                                        <p:cTn id="31" dur="500"/>
                                        <p:tgtEl>
                                          <p:spTgt spid="1026"/>
                                        </p:tgtEl>
                                      </p:cBhvr>
                                    </p:animEffect>
                                  </p:childTnLst>
                                </p:cTn>
                              </p:par>
                            </p:childTnLst>
                          </p:cTn>
                        </p:par>
                        <p:par>
                          <p:cTn id="32" fill="hold">
                            <p:stCondLst>
                              <p:cond delay="3500"/>
                            </p:stCondLst>
                            <p:childTnLst>
                              <p:par>
                                <p:cTn id="33" presetID="10" presetClass="entr" presetSubtype="0" fill="hold" nodeType="afterEffect">
                                  <p:stCondLst>
                                    <p:cond delay="0"/>
                                  </p:stCondLst>
                                  <p:childTnLst>
                                    <p:set>
                                      <p:cBhvr>
                                        <p:cTn id="34" dur="1" fill="hold">
                                          <p:stCondLst>
                                            <p:cond delay="0"/>
                                          </p:stCondLst>
                                        </p:cTn>
                                        <p:tgtEl>
                                          <p:spTgt spid="1028"/>
                                        </p:tgtEl>
                                        <p:attrNameLst>
                                          <p:attrName>style.visibility</p:attrName>
                                        </p:attrNameLst>
                                      </p:cBhvr>
                                      <p:to>
                                        <p:strVal val="visible"/>
                                      </p:to>
                                    </p:set>
                                    <p:animEffect transition="in" filter="fade">
                                      <p:cBhvr>
                                        <p:cTn id="35" dur="500"/>
                                        <p:tgtEl>
                                          <p:spTgt spid="1028"/>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52"/>
                                        </p:tgtEl>
                                        <p:attrNameLst>
                                          <p:attrName>style.visibility</p:attrName>
                                        </p:attrNameLst>
                                      </p:cBhvr>
                                      <p:to>
                                        <p:strVal val="visible"/>
                                      </p:to>
                                    </p:set>
                                    <p:animEffect transition="in" filter="fade">
                                      <p:cBhvr>
                                        <p:cTn id="40" dur="1000"/>
                                        <p:tgtEl>
                                          <p:spTgt spid="52"/>
                                        </p:tgtEl>
                                      </p:cBhvr>
                                    </p:animEffect>
                                    <p:anim calcmode="lin" valueType="num">
                                      <p:cBhvr>
                                        <p:cTn id="41" dur="1000" fill="hold"/>
                                        <p:tgtEl>
                                          <p:spTgt spid="52"/>
                                        </p:tgtEl>
                                        <p:attrNameLst>
                                          <p:attrName>ppt_x</p:attrName>
                                        </p:attrNameLst>
                                      </p:cBhvr>
                                      <p:tavLst>
                                        <p:tav tm="0">
                                          <p:val>
                                            <p:strVal val="#ppt_x"/>
                                          </p:val>
                                        </p:tav>
                                        <p:tav tm="100000">
                                          <p:val>
                                            <p:strVal val="#ppt_x"/>
                                          </p:val>
                                        </p:tav>
                                      </p:tavLst>
                                    </p:anim>
                                    <p:anim calcmode="lin" valueType="num">
                                      <p:cBhvr>
                                        <p:cTn id="42" dur="1000" fill="hold"/>
                                        <p:tgtEl>
                                          <p:spTgt spid="52"/>
                                        </p:tgtEl>
                                        <p:attrNameLst>
                                          <p:attrName>ppt_y</p:attrName>
                                        </p:attrNameLst>
                                      </p:cBhvr>
                                      <p:tavLst>
                                        <p:tav tm="0">
                                          <p:val>
                                            <p:strVal val="#ppt_y+.1"/>
                                          </p:val>
                                        </p:tav>
                                        <p:tav tm="100000">
                                          <p:val>
                                            <p:strVal val="#ppt_y"/>
                                          </p:val>
                                        </p:tav>
                                      </p:tavLst>
                                    </p:anim>
                                  </p:childTnLst>
                                </p:cTn>
                              </p:par>
                              <p:par>
                                <p:cTn id="43" presetID="42" presetClass="entr" presetSubtype="0" fill="hold" nodeType="withEffect">
                                  <p:stCondLst>
                                    <p:cond delay="0"/>
                                  </p:stCondLst>
                                  <p:childTnLst>
                                    <p:set>
                                      <p:cBhvr>
                                        <p:cTn id="44" dur="1" fill="hold">
                                          <p:stCondLst>
                                            <p:cond delay="0"/>
                                          </p:stCondLst>
                                        </p:cTn>
                                        <p:tgtEl>
                                          <p:spTgt spid="53"/>
                                        </p:tgtEl>
                                        <p:attrNameLst>
                                          <p:attrName>style.visibility</p:attrName>
                                        </p:attrNameLst>
                                      </p:cBhvr>
                                      <p:to>
                                        <p:strVal val="visible"/>
                                      </p:to>
                                    </p:set>
                                    <p:animEffect transition="in" filter="fade">
                                      <p:cBhvr>
                                        <p:cTn id="45" dur="1000"/>
                                        <p:tgtEl>
                                          <p:spTgt spid="53"/>
                                        </p:tgtEl>
                                      </p:cBhvr>
                                    </p:animEffect>
                                    <p:anim calcmode="lin" valueType="num">
                                      <p:cBhvr>
                                        <p:cTn id="46" dur="1000" fill="hold"/>
                                        <p:tgtEl>
                                          <p:spTgt spid="53"/>
                                        </p:tgtEl>
                                        <p:attrNameLst>
                                          <p:attrName>ppt_x</p:attrName>
                                        </p:attrNameLst>
                                      </p:cBhvr>
                                      <p:tavLst>
                                        <p:tav tm="0">
                                          <p:val>
                                            <p:strVal val="#ppt_x"/>
                                          </p:val>
                                        </p:tav>
                                        <p:tav tm="100000">
                                          <p:val>
                                            <p:strVal val="#ppt_x"/>
                                          </p:val>
                                        </p:tav>
                                      </p:tavLst>
                                    </p:anim>
                                    <p:anim calcmode="lin" valueType="num">
                                      <p:cBhvr>
                                        <p:cTn id="47" dur="1000" fill="hold"/>
                                        <p:tgtEl>
                                          <p:spTgt spid="53"/>
                                        </p:tgtEl>
                                        <p:attrNameLst>
                                          <p:attrName>ppt_y</p:attrName>
                                        </p:attrNameLst>
                                      </p:cBhvr>
                                      <p:tavLst>
                                        <p:tav tm="0">
                                          <p:val>
                                            <p:strVal val="#ppt_y+.1"/>
                                          </p:val>
                                        </p:tav>
                                        <p:tav tm="100000">
                                          <p:val>
                                            <p:strVal val="#ppt_y"/>
                                          </p:val>
                                        </p:tav>
                                      </p:tavLst>
                                    </p:anim>
                                  </p:childTnLst>
                                </p:cTn>
                              </p:par>
                              <p:par>
                                <p:cTn id="48" presetID="42" presetClass="entr" presetSubtype="0" fill="hold" nodeType="withEffect">
                                  <p:stCondLst>
                                    <p:cond delay="0"/>
                                  </p:stCondLst>
                                  <p:childTnLst>
                                    <p:set>
                                      <p:cBhvr>
                                        <p:cTn id="49" dur="1" fill="hold">
                                          <p:stCondLst>
                                            <p:cond delay="0"/>
                                          </p:stCondLst>
                                        </p:cTn>
                                        <p:tgtEl>
                                          <p:spTgt spid="54"/>
                                        </p:tgtEl>
                                        <p:attrNameLst>
                                          <p:attrName>style.visibility</p:attrName>
                                        </p:attrNameLst>
                                      </p:cBhvr>
                                      <p:to>
                                        <p:strVal val="visible"/>
                                      </p:to>
                                    </p:set>
                                    <p:animEffect transition="in" filter="fade">
                                      <p:cBhvr>
                                        <p:cTn id="50" dur="1000"/>
                                        <p:tgtEl>
                                          <p:spTgt spid="54"/>
                                        </p:tgtEl>
                                      </p:cBhvr>
                                    </p:animEffect>
                                    <p:anim calcmode="lin" valueType="num">
                                      <p:cBhvr>
                                        <p:cTn id="51" dur="1000" fill="hold"/>
                                        <p:tgtEl>
                                          <p:spTgt spid="54"/>
                                        </p:tgtEl>
                                        <p:attrNameLst>
                                          <p:attrName>ppt_x</p:attrName>
                                        </p:attrNameLst>
                                      </p:cBhvr>
                                      <p:tavLst>
                                        <p:tav tm="0">
                                          <p:val>
                                            <p:strVal val="#ppt_x"/>
                                          </p:val>
                                        </p:tav>
                                        <p:tav tm="100000">
                                          <p:val>
                                            <p:strVal val="#ppt_x"/>
                                          </p:val>
                                        </p:tav>
                                      </p:tavLst>
                                    </p:anim>
                                    <p:anim calcmode="lin" valueType="num">
                                      <p:cBhvr>
                                        <p:cTn id="52" dur="1000" fill="hold"/>
                                        <p:tgtEl>
                                          <p:spTgt spid="54"/>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55"/>
                                        </p:tgtEl>
                                        <p:attrNameLst>
                                          <p:attrName>style.visibility</p:attrName>
                                        </p:attrNameLst>
                                      </p:cBhvr>
                                      <p:to>
                                        <p:strVal val="visible"/>
                                      </p:to>
                                    </p:set>
                                    <p:animEffect transition="in" filter="fade">
                                      <p:cBhvr>
                                        <p:cTn id="55" dur="1000"/>
                                        <p:tgtEl>
                                          <p:spTgt spid="55"/>
                                        </p:tgtEl>
                                      </p:cBhvr>
                                    </p:animEffect>
                                    <p:anim calcmode="lin" valueType="num">
                                      <p:cBhvr>
                                        <p:cTn id="56" dur="1000" fill="hold"/>
                                        <p:tgtEl>
                                          <p:spTgt spid="55"/>
                                        </p:tgtEl>
                                        <p:attrNameLst>
                                          <p:attrName>ppt_x</p:attrName>
                                        </p:attrNameLst>
                                      </p:cBhvr>
                                      <p:tavLst>
                                        <p:tav tm="0">
                                          <p:val>
                                            <p:strVal val="#ppt_x"/>
                                          </p:val>
                                        </p:tav>
                                        <p:tav tm="100000">
                                          <p:val>
                                            <p:strVal val="#ppt_x"/>
                                          </p:val>
                                        </p:tav>
                                      </p:tavLst>
                                    </p:anim>
                                    <p:anim calcmode="lin" valueType="num">
                                      <p:cBhvr>
                                        <p:cTn id="57" dur="1000" fill="hold"/>
                                        <p:tgtEl>
                                          <p:spTgt spid="55"/>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56"/>
                                        </p:tgtEl>
                                        <p:attrNameLst>
                                          <p:attrName>style.visibility</p:attrName>
                                        </p:attrNameLst>
                                      </p:cBhvr>
                                      <p:to>
                                        <p:strVal val="visible"/>
                                      </p:to>
                                    </p:set>
                                    <p:animEffect transition="in" filter="fade">
                                      <p:cBhvr>
                                        <p:cTn id="60" dur="1000"/>
                                        <p:tgtEl>
                                          <p:spTgt spid="56"/>
                                        </p:tgtEl>
                                      </p:cBhvr>
                                    </p:animEffect>
                                    <p:anim calcmode="lin" valueType="num">
                                      <p:cBhvr>
                                        <p:cTn id="61" dur="1000" fill="hold"/>
                                        <p:tgtEl>
                                          <p:spTgt spid="56"/>
                                        </p:tgtEl>
                                        <p:attrNameLst>
                                          <p:attrName>ppt_x</p:attrName>
                                        </p:attrNameLst>
                                      </p:cBhvr>
                                      <p:tavLst>
                                        <p:tav tm="0">
                                          <p:val>
                                            <p:strVal val="#ppt_x"/>
                                          </p:val>
                                        </p:tav>
                                        <p:tav tm="100000">
                                          <p:val>
                                            <p:strVal val="#ppt_x"/>
                                          </p:val>
                                        </p:tav>
                                      </p:tavLst>
                                    </p:anim>
                                    <p:anim calcmode="lin" valueType="num">
                                      <p:cBhvr>
                                        <p:cTn id="62" dur="1000" fill="hold"/>
                                        <p:tgtEl>
                                          <p:spTgt spid="56"/>
                                        </p:tgtEl>
                                        <p:attrNameLst>
                                          <p:attrName>ppt_y</p:attrName>
                                        </p:attrNameLst>
                                      </p:cBhvr>
                                      <p:tavLst>
                                        <p:tav tm="0">
                                          <p:val>
                                            <p:strVal val="#ppt_y+.1"/>
                                          </p:val>
                                        </p:tav>
                                        <p:tav tm="100000">
                                          <p:val>
                                            <p:strVal val="#ppt_y"/>
                                          </p:val>
                                        </p:tav>
                                      </p:tavLst>
                                    </p:anim>
                                  </p:childTnLst>
                                </p:cTn>
                              </p:par>
                              <p:par>
                                <p:cTn id="63" presetID="42" presetClass="entr" presetSubtype="0" fill="hold" nodeType="withEffect">
                                  <p:stCondLst>
                                    <p:cond delay="0"/>
                                  </p:stCondLst>
                                  <p:childTnLst>
                                    <p:set>
                                      <p:cBhvr>
                                        <p:cTn id="64" dur="1" fill="hold">
                                          <p:stCondLst>
                                            <p:cond delay="0"/>
                                          </p:stCondLst>
                                        </p:cTn>
                                        <p:tgtEl>
                                          <p:spTgt spid="57"/>
                                        </p:tgtEl>
                                        <p:attrNameLst>
                                          <p:attrName>style.visibility</p:attrName>
                                        </p:attrNameLst>
                                      </p:cBhvr>
                                      <p:to>
                                        <p:strVal val="visible"/>
                                      </p:to>
                                    </p:set>
                                    <p:animEffect transition="in" filter="fade">
                                      <p:cBhvr>
                                        <p:cTn id="65" dur="1000"/>
                                        <p:tgtEl>
                                          <p:spTgt spid="57"/>
                                        </p:tgtEl>
                                      </p:cBhvr>
                                    </p:animEffect>
                                    <p:anim calcmode="lin" valueType="num">
                                      <p:cBhvr>
                                        <p:cTn id="66" dur="1000" fill="hold"/>
                                        <p:tgtEl>
                                          <p:spTgt spid="57"/>
                                        </p:tgtEl>
                                        <p:attrNameLst>
                                          <p:attrName>ppt_x</p:attrName>
                                        </p:attrNameLst>
                                      </p:cBhvr>
                                      <p:tavLst>
                                        <p:tav tm="0">
                                          <p:val>
                                            <p:strVal val="#ppt_x"/>
                                          </p:val>
                                        </p:tav>
                                        <p:tav tm="100000">
                                          <p:val>
                                            <p:strVal val="#ppt_x"/>
                                          </p:val>
                                        </p:tav>
                                      </p:tavLst>
                                    </p:anim>
                                    <p:anim calcmode="lin" valueType="num">
                                      <p:cBhvr>
                                        <p:cTn id="67" dur="1000" fill="hold"/>
                                        <p:tgtEl>
                                          <p:spTgt spid="57"/>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58"/>
                                        </p:tgtEl>
                                        <p:attrNameLst>
                                          <p:attrName>style.visibility</p:attrName>
                                        </p:attrNameLst>
                                      </p:cBhvr>
                                      <p:to>
                                        <p:strVal val="visible"/>
                                      </p:to>
                                    </p:set>
                                    <p:animEffect transition="in" filter="fade">
                                      <p:cBhvr>
                                        <p:cTn id="70" dur="1000"/>
                                        <p:tgtEl>
                                          <p:spTgt spid="58"/>
                                        </p:tgtEl>
                                      </p:cBhvr>
                                    </p:animEffect>
                                    <p:anim calcmode="lin" valueType="num">
                                      <p:cBhvr>
                                        <p:cTn id="71" dur="1000" fill="hold"/>
                                        <p:tgtEl>
                                          <p:spTgt spid="58"/>
                                        </p:tgtEl>
                                        <p:attrNameLst>
                                          <p:attrName>ppt_x</p:attrName>
                                        </p:attrNameLst>
                                      </p:cBhvr>
                                      <p:tavLst>
                                        <p:tav tm="0">
                                          <p:val>
                                            <p:strVal val="#ppt_x"/>
                                          </p:val>
                                        </p:tav>
                                        <p:tav tm="100000">
                                          <p:val>
                                            <p:strVal val="#ppt_x"/>
                                          </p:val>
                                        </p:tav>
                                      </p:tavLst>
                                    </p:anim>
                                    <p:anim calcmode="lin" valueType="num">
                                      <p:cBhvr>
                                        <p:cTn id="72" dur="1000" fill="hold"/>
                                        <p:tgtEl>
                                          <p:spTgt spid="58"/>
                                        </p:tgtEl>
                                        <p:attrNameLst>
                                          <p:attrName>ppt_y</p:attrName>
                                        </p:attrNameLst>
                                      </p:cBhvr>
                                      <p:tavLst>
                                        <p:tav tm="0">
                                          <p:val>
                                            <p:strVal val="#ppt_y+.1"/>
                                          </p:val>
                                        </p:tav>
                                        <p:tav tm="100000">
                                          <p:val>
                                            <p:strVal val="#ppt_y"/>
                                          </p:val>
                                        </p:tav>
                                      </p:tavLst>
                                    </p:anim>
                                  </p:childTnLst>
                                </p:cTn>
                              </p:par>
                              <p:par>
                                <p:cTn id="73" presetID="42" presetClass="entr" presetSubtype="0" fill="hold" nodeType="withEffect">
                                  <p:stCondLst>
                                    <p:cond delay="0"/>
                                  </p:stCondLst>
                                  <p:childTnLst>
                                    <p:set>
                                      <p:cBhvr>
                                        <p:cTn id="74" dur="1" fill="hold">
                                          <p:stCondLst>
                                            <p:cond delay="0"/>
                                          </p:stCondLst>
                                        </p:cTn>
                                        <p:tgtEl>
                                          <p:spTgt spid="59"/>
                                        </p:tgtEl>
                                        <p:attrNameLst>
                                          <p:attrName>style.visibility</p:attrName>
                                        </p:attrNameLst>
                                      </p:cBhvr>
                                      <p:to>
                                        <p:strVal val="visible"/>
                                      </p:to>
                                    </p:set>
                                    <p:animEffect transition="in" filter="fade">
                                      <p:cBhvr>
                                        <p:cTn id="75" dur="1000"/>
                                        <p:tgtEl>
                                          <p:spTgt spid="59"/>
                                        </p:tgtEl>
                                      </p:cBhvr>
                                    </p:animEffect>
                                    <p:anim calcmode="lin" valueType="num">
                                      <p:cBhvr>
                                        <p:cTn id="76" dur="1000" fill="hold"/>
                                        <p:tgtEl>
                                          <p:spTgt spid="59"/>
                                        </p:tgtEl>
                                        <p:attrNameLst>
                                          <p:attrName>ppt_x</p:attrName>
                                        </p:attrNameLst>
                                      </p:cBhvr>
                                      <p:tavLst>
                                        <p:tav tm="0">
                                          <p:val>
                                            <p:strVal val="#ppt_x"/>
                                          </p:val>
                                        </p:tav>
                                        <p:tav tm="100000">
                                          <p:val>
                                            <p:strVal val="#ppt_x"/>
                                          </p:val>
                                        </p:tav>
                                      </p:tavLst>
                                    </p:anim>
                                    <p:anim calcmode="lin" valueType="num">
                                      <p:cBhvr>
                                        <p:cTn id="77" dur="1000" fill="hold"/>
                                        <p:tgtEl>
                                          <p:spTgt spid="59"/>
                                        </p:tgtEl>
                                        <p:attrNameLst>
                                          <p:attrName>ppt_y</p:attrName>
                                        </p:attrNameLst>
                                      </p:cBhvr>
                                      <p:tavLst>
                                        <p:tav tm="0">
                                          <p:val>
                                            <p:strVal val="#ppt_y+.1"/>
                                          </p:val>
                                        </p:tav>
                                        <p:tav tm="100000">
                                          <p:val>
                                            <p:strVal val="#ppt_y"/>
                                          </p:val>
                                        </p:tav>
                                      </p:tavLst>
                                    </p:anim>
                                  </p:childTnLst>
                                </p:cTn>
                              </p:par>
                              <p:par>
                                <p:cTn id="78" presetID="42" presetClass="entr" presetSubtype="0" fill="hold" nodeType="withEffect">
                                  <p:stCondLst>
                                    <p:cond delay="0"/>
                                  </p:stCondLst>
                                  <p:childTnLst>
                                    <p:set>
                                      <p:cBhvr>
                                        <p:cTn id="79" dur="1" fill="hold">
                                          <p:stCondLst>
                                            <p:cond delay="0"/>
                                          </p:stCondLst>
                                        </p:cTn>
                                        <p:tgtEl>
                                          <p:spTgt spid="60"/>
                                        </p:tgtEl>
                                        <p:attrNameLst>
                                          <p:attrName>style.visibility</p:attrName>
                                        </p:attrNameLst>
                                      </p:cBhvr>
                                      <p:to>
                                        <p:strVal val="visible"/>
                                      </p:to>
                                    </p:set>
                                    <p:animEffect transition="in" filter="fade">
                                      <p:cBhvr>
                                        <p:cTn id="80" dur="1000"/>
                                        <p:tgtEl>
                                          <p:spTgt spid="60"/>
                                        </p:tgtEl>
                                      </p:cBhvr>
                                    </p:animEffect>
                                    <p:anim calcmode="lin" valueType="num">
                                      <p:cBhvr>
                                        <p:cTn id="81" dur="1000" fill="hold"/>
                                        <p:tgtEl>
                                          <p:spTgt spid="60"/>
                                        </p:tgtEl>
                                        <p:attrNameLst>
                                          <p:attrName>ppt_x</p:attrName>
                                        </p:attrNameLst>
                                      </p:cBhvr>
                                      <p:tavLst>
                                        <p:tav tm="0">
                                          <p:val>
                                            <p:strVal val="#ppt_x"/>
                                          </p:val>
                                        </p:tav>
                                        <p:tav tm="100000">
                                          <p:val>
                                            <p:strVal val="#ppt_x"/>
                                          </p:val>
                                        </p:tav>
                                      </p:tavLst>
                                    </p:anim>
                                    <p:anim calcmode="lin" valueType="num">
                                      <p:cBhvr>
                                        <p:cTn id="82"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83" fill="hold">
                      <p:stCondLst>
                        <p:cond delay="indefinite"/>
                      </p:stCondLst>
                      <p:childTnLst>
                        <p:par>
                          <p:cTn id="84" fill="hold">
                            <p:stCondLst>
                              <p:cond delay="0"/>
                            </p:stCondLst>
                            <p:childTnLst>
                              <p:par>
                                <p:cTn id="85" presetID="42" presetClass="entr" presetSubtype="0" fill="hold" nodeType="clickEffect">
                                  <p:stCondLst>
                                    <p:cond delay="0"/>
                                  </p:stCondLst>
                                  <p:childTnLst>
                                    <p:set>
                                      <p:cBhvr>
                                        <p:cTn id="86" dur="1" fill="hold">
                                          <p:stCondLst>
                                            <p:cond delay="0"/>
                                          </p:stCondLst>
                                        </p:cTn>
                                        <p:tgtEl>
                                          <p:spTgt spid="71"/>
                                        </p:tgtEl>
                                        <p:attrNameLst>
                                          <p:attrName>style.visibility</p:attrName>
                                        </p:attrNameLst>
                                      </p:cBhvr>
                                      <p:to>
                                        <p:strVal val="visible"/>
                                      </p:to>
                                    </p:set>
                                    <p:animEffect transition="in" filter="fade">
                                      <p:cBhvr>
                                        <p:cTn id="87" dur="1000"/>
                                        <p:tgtEl>
                                          <p:spTgt spid="71"/>
                                        </p:tgtEl>
                                      </p:cBhvr>
                                    </p:animEffect>
                                    <p:anim calcmode="lin" valueType="num">
                                      <p:cBhvr>
                                        <p:cTn id="88" dur="1000" fill="hold"/>
                                        <p:tgtEl>
                                          <p:spTgt spid="71"/>
                                        </p:tgtEl>
                                        <p:attrNameLst>
                                          <p:attrName>ppt_x</p:attrName>
                                        </p:attrNameLst>
                                      </p:cBhvr>
                                      <p:tavLst>
                                        <p:tav tm="0">
                                          <p:val>
                                            <p:strVal val="#ppt_x"/>
                                          </p:val>
                                        </p:tav>
                                        <p:tav tm="100000">
                                          <p:val>
                                            <p:strVal val="#ppt_x"/>
                                          </p:val>
                                        </p:tav>
                                      </p:tavLst>
                                    </p:anim>
                                    <p:anim calcmode="lin" valueType="num">
                                      <p:cBhvr>
                                        <p:cTn id="89" dur="1000" fill="hold"/>
                                        <p:tgtEl>
                                          <p:spTgt spid="71"/>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72"/>
                                        </p:tgtEl>
                                        <p:attrNameLst>
                                          <p:attrName>style.visibility</p:attrName>
                                        </p:attrNameLst>
                                      </p:cBhvr>
                                      <p:to>
                                        <p:strVal val="visible"/>
                                      </p:to>
                                    </p:set>
                                    <p:animEffect transition="in" filter="fade">
                                      <p:cBhvr>
                                        <p:cTn id="92" dur="1000"/>
                                        <p:tgtEl>
                                          <p:spTgt spid="72"/>
                                        </p:tgtEl>
                                      </p:cBhvr>
                                    </p:animEffect>
                                    <p:anim calcmode="lin" valueType="num">
                                      <p:cBhvr>
                                        <p:cTn id="93" dur="1000" fill="hold"/>
                                        <p:tgtEl>
                                          <p:spTgt spid="72"/>
                                        </p:tgtEl>
                                        <p:attrNameLst>
                                          <p:attrName>ppt_x</p:attrName>
                                        </p:attrNameLst>
                                      </p:cBhvr>
                                      <p:tavLst>
                                        <p:tav tm="0">
                                          <p:val>
                                            <p:strVal val="#ppt_x"/>
                                          </p:val>
                                        </p:tav>
                                        <p:tav tm="100000">
                                          <p:val>
                                            <p:strVal val="#ppt_x"/>
                                          </p:val>
                                        </p:tav>
                                      </p:tavLst>
                                    </p:anim>
                                    <p:anim calcmode="lin" valueType="num">
                                      <p:cBhvr>
                                        <p:cTn id="94" dur="1000" fill="hold"/>
                                        <p:tgtEl>
                                          <p:spTgt spid="72"/>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73"/>
                                        </p:tgtEl>
                                        <p:attrNameLst>
                                          <p:attrName>style.visibility</p:attrName>
                                        </p:attrNameLst>
                                      </p:cBhvr>
                                      <p:to>
                                        <p:strVal val="visible"/>
                                      </p:to>
                                    </p:set>
                                    <p:animEffect transition="in" filter="fade">
                                      <p:cBhvr>
                                        <p:cTn id="97" dur="1000"/>
                                        <p:tgtEl>
                                          <p:spTgt spid="73"/>
                                        </p:tgtEl>
                                      </p:cBhvr>
                                    </p:animEffect>
                                    <p:anim calcmode="lin" valueType="num">
                                      <p:cBhvr>
                                        <p:cTn id="98" dur="1000" fill="hold"/>
                                        <p:tgtEl>
                                          <p:spTgt spid="73"/>
                                        </p:tgtEl>
                                        <p:attrNameLst>
                                          <p:attrName>ppt_x</p:attrName>
                                        </p:attrNameLst>
                                      </p:cBhvr>
                                      <p:tavLst>
                                        <p:tav tm="0">
                                          <p:val>
                                            <p:strVal val="#ppt_x"/>
                                          </p:val>
                                        </p:tav>
                                        <p:tav tm="100000">
                                          <p:val>
                                            <p:strVal val="#ppt_x"/>
                                          </p:val>
                                        </p:tav>
                                      </p:tavLst>
                                    </p:anim>
                                    <p:anim calcmode="lin" valueType="num">
                                      <p:cBhvr>
                                        <p:cTn id="99" dur="1000" fill="hold"/>
                                        <p:tgtEl>
                                          <p:spTgt spid="73"/>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74"/>
                                        </p:tgtEl>
                                        <p:attrNameLst>
                                          <p:attrName>style.visibility</p:attrName>
                                        </p:attrNameLst>
                                      </p:cBhvr>
                                      <p:to>
                                        <p:strVal val="visible"/>
                                      </p:to>
                                    </p:set>
                                    <p:animEffect transition="in" filter="fade">
                                      <p:cBhvr>
                                        <p:cTn id="102" dur="1000"/>
                                        <p:tgtEl>
                                          <p:spTgt spid="74"/>
                                        </p:tgtEl>
                                      </p:cBhvr>
                                    </p:animEffect>
                                    <p:anim calcmode="lin" valueType="num">
                                      <p:cBhvr>
                                        <p:cTn id="103" dur="1000" fill="hold"/>
                                        <p:tgtEl>
                                          <p:spTgt spid="74"/>
                                        </p:tgtEl>
                                        <p:attrNameLst>
                                          <p:attrName>ppt_x</p:attrName>
                                        </p:attrNameLst>
                                      </p:cBhvr>
                                      <p:tavLst>
                                        <p:tav tm="0">
                                          <p:val>
                                            <p:strVal val="#ppt_x"/>
                                          </p:val>
                                        </p:tav>
                                        <p:tav tm="100000">
                                          <p:val>
                                            <p:strVal val="#ppt_x"/>
                                          </p:val>
                                        </p:tav>
                                      </p:tavLst>
                                    </p:anim>
                                    <p:anim calcmode="lin" valueType="num">
                                      <p:cBhvr>
                                        <p:cTn id="104" dur="1000" fill="hold"/>
                                        <p:tgtEl>
                                          <p:spTgt spid="74"/>
                                        </p:tgtEl>
                                        <p:attrNameLst>
                                          <p:attrName>ppt_y</p:attrName>
                                        </p:attrNameLst>
                                      </p:cBhvr>
                                      <p:tavLst>
                                        <p:tav tm="0">
                                          <p:val>
                                            <p:strVal val="#ppt_y+.1"/>
                                          </p:val>
                                        </p:tav>
                                        <p:tav tm="100000">
                                          <p:val>
                                            <p:strVal val="#ppt_y"/>
                                          </p:val>
                                        </p:tav>
                                      </p:tavLst>
                                    </p:anim>
                                  </p:childTnLst>
                                </p:cTn>
                              </p:par>
                              <p:par>
                                <p:cTn id="105" presetID="42" presetClass="entr" presetSubtype="0" fill="hold" nodeType="withEffect">
                                  <p:stCondLst>
                                    <p:cond delay="0"/>
                                  </p:stCondLst>
                                  <p:childTnLst>
                                    <p:set>
                                      <p:cBhvr>
                                        <p:cTn id="106" dur="1" fill="hold">
                                          <p:stCondLst>
                                            <p:cond delay="0"/>
                                          </p:stCondLst>
                                        </p:cTn>
                                        <p:tgtEl>
                                          <p:spTgt spid="75"/>
                                        </p:tgtEl>
                                        <p:attrNameLst>
                                          <p:attrName>style.visibility</p:attrName>
                                        </p:attrNameLst>
                                      </p:cBhvr>
                                      <p:to>
                                        <p:strVal val="visible"/>
                                      </p:to>
                                    </p:set>
                                    <p:animEffect transition="in" filter="fade">
                                      <p:cBhvr>
                                        <p:cTn id="107" dur="1000"/>
                                        <p:tgtEl>
                                          <p:spTgt spid="75"/>
                                        </p:tgtEl>
                                      </p:cBhvr>
                                    </p:animEffect>
                                    <p:anim calcmode="lin" valueType="num">
                                      <p:cBhvr>
                                        <p:cTn id="108" dur="1000" fill="hold"/>
                                        <p:tgtEl>
                                          <p:spTgt spid="75"/>
                                        </p:tgtEl>
                                        <p:attrNameLst>
                                          <p:attrName>ppt_x</p:attrName>
                                        </p:attrNameLst>
                                      </p:cBhvr>
                                      <p:tavLst>
                                        <p:tav tm="0">
                                          <p:val>
                                            <p:strVal val="#ppt_x"/>
                                          </p:val>
                                        </p:tav>
                                        <p:tav tm="100000">
                                          <p:val>
                                            <p:strVal val="#ppt_x"/>
                                          </p:val>
                                        </p:tav>
                                      </p:tavLst>
                                    </p:anim>
                                    <p:anim calcmode="lin" valueType="num">
                                      <p:cBhvr>
                                        <p:cTn id="109" dur="1000" fill="hold"/>
                                        <p:tgtEl>
                                          <p:spTgt spid="75"/>
                                        </p:tgtEl>
                                        <p:attrNameLst>
                                          <p:attrName>ppt_y</p:attrName>
                                        </p:attrNameLst>
                                      </p:cBhvr>
                                      <p:tavLst>
                                        <p:tav tm="0">
                                          <p:val>
                                            <p:strVal val="#ppt_y+.1"/>
                                          </p:val>
                                        </p:tav>
                                        <p:tav tm="100000">
                                          <p:val>
                                            <p:strVal val="#ppt_y"/>
                                          </p:val>
                                        </p:tav>
                                      </p:tavLst>
                                    </p:anim>
                                  </p:childTnLst>
                                </p:cTn>
                              </p:par>
                              <p:par>
                                <p:cTn id="110" presetID="42" presetClass="entr" presetSubtype="0" fill="hold" nodeType="withEffect">
                                  <p:stCondLst>
                                    <p:cond delay="0"/>
                                  </p:stCondLst>
                                  <p:childTnLst>
                                    <p:set>
                                      <p:cBhvr>
                                        <p:cTn id="111" dur="1" fill="hold">
                                          <p:stCondLst>
                                            <p:cond delay="0"/>
                                          </p:stCondLst>
                                        </p:cTn>
                                        <p:tgtEl>
                                          <p:spTgt spid="76"/>
                                        </p:tgtEl>
                                        <p:attrNameLst>
                                          <p:attrName>style.visibility</p:attrName>
                                        </p:attrNameLst>
                                      </p:cBhvr>
                                      <p:to>
                                        <p:strVal val="visible"/>
                                      </p:to>
                                    </p:set>
                                    <p:animEffect transition="in" filter="fade">
                                      <p:cBhvr>
                                        <p:cTn id="112" dur="1000"/>
                                        <p:tgtEl>
                                          <p:spTgt spid="76"/>
                                        </p:tgtEl>
                                      </p:cBhvr>
                                    </p:animEffect>
                                    <p:anim calcmode="lin" valueType="num">
                                      <p:cBhvr>
                                        <p:cTn id="113" dur="1000" fill="hold"/>
                                        <p:tgtEl>
                                          <p:spTgt spid="76"/>
                                        </p:tgtEl>
                                        <p:attrNameLst>
                                          <p:attrName>ppt_x</p:attrName>
                                        </p:attrNameLst>
                                      </p:cBhvr>
                                      <p:tavLst>
                                        <p:tav tm="0">
                                          <p:val>
                                            <p:strVal val="#ppt_x"/>
                                          </p:val>
                                        </p:tav>
                                        <p:tav tm="100000">
                                          <p:val>
                                            <p:strVal val="#ppt_x"/>
                                          </p:val>
                                        </p:tav>
                                      </p:tavLst>
                                    </p:anim>
                                    <p:anim calcmode="lin" valueType="num">
                                      <p:cBhvr>
                                        <p:cTn id="114" dur="1000" fill="hold"/>
                                        <p:tgtEl>
                                          <p:spTgt spid="76"/>
                                        </p:tgtEl>
                                        <p:attrNameLst>
                                          <p:attrName>ppt_y</p:attrName>
                                        </p:attrNameLst>
                                      </p:cBhvr>
                                      <p:tavLst>
                                        <p:tav tm="0">
                                          <p:val>
                                            <p:strVal val="#ppt_y+.1"/>
                                          </p:val>
                                        </p:tav>
                                        <p:tav tm="100000">
                                          <p:val>
                                            <p:strVal val="#ppt_y"/>
                                          </p:val>
                                        </p:tav>
                                      </p:tavLst>
                                    </p:anim>
                                  </p:childTnLst>
                                </p:cTn>
                              </p:par>
                              <p:par>
                                <p:cTn id="115" presetID="42" presetClass="entr" presetSubtype="0" fill="hold" nodeType="withEffect">
                                  <p:stCondLst>
                                    <p:cond delay="0"/>
                                  </p:stCondLst>
                                  <p:childTnLst>
                                    <p:set>
                                      <p:cBhvr>
                                        <p:cTn id="116" dur="1" fill="hold">
                                          <p:stCondLst>
                                            <p:cond delay="0"/>
                                          </p:stCondLst>
                                        </p:cTn>
                                        <p:tgtEl>
                                          <p:spTgt spid="77"/>
                                        </p:tgtEl>
                                        <p:attrNameLst>
                                          <p:attrName>style.visibility</p:attrName>
                                        </p:attrNameLst>
                                      </p:cBhvr>
                                      <p:to>
                                        <p:strVal val="visible"/>
                                      </p:to>
                                    </p:set>
                                    <p:animEffect transition="in" filter="fade">
                                      <p:cBhvr>
                                        <p:cTn id="117" dur="1000"/>
                                        <p:tgtEl>
                                          <p:spTgt spid="77"/>
                                        </p:tgtEl>
                                      </p:cBhvr>
                                    </p:animEffect>
                                    <p:anim calcmode="lin" valueType="num">
                                      <p:cBhvr>
                                        <p:cTn id="118" dur="1000" fill="hold"/>
                                        <p:tgtEl>
                                          <p:spTgt spid="77"/>
                                        </p:tgtEl>
                                        <p:attrNameLst>
                                          <p:attrName>ppt_x</p:attrName>
                                        </p:attrNameLst>
                                      </p:cBhvr>
                                      <p:tavLst>
                                        <p:tav tm="0">
                                          <p:val>
                                            <p:strVal val="#ppt_x"/>
                                          </p:val>
                                        </p:tav>
                                        <p:tav tm="100000">
                                          <p:val>
                                            <p:strVal val="#ppt_x"/>
                                          </p:val>
                                        </p:tav>
                                      </p:tavLst>
                                    </p:anim>
                                    <p:anim calcmode="lin" valueType="num">
                                      <p:cBhvr>
                                        <p:cTn id="119" dur="1000" fill="hold"/>
                                        <p:tgtEl>
                                          <p:spTgt spid="77"/>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0"/>
                                  </p:stCondLst>
                                  <p:childTnLst>
                                    <p:set>
                                      <p:cBhvr>
                                        <p:cTn id="121" dur="1" fill="hold">
                                          <p:stCondLst>
                                            <p:cond delay="0"/>
                                          </p:stCondLst>
                                        </p:cTn>
                                        <p:tgtEl>
                                          <p:spTgt spid="78"/>
                                        </p:tgtEl>
                                        <p:attrNameLst>
                                          <p:attrName>style.visibility</p:attrName>
                                        </p:attrNameLst>
                                      </p:cBhvr>
                                      <p:to>
                                        <p:strVal val="visible"/>
                                      </p:to>
                                    </p:set>
                                    <p:animEffect transition="in" filter="fade">
                                      <p:cBhvr>
                                        <p:cTn id="122" dur="1000"/>
                                        <p:tgtEl>
                                          <p:spTgt spid="78"/>
                                        </p:tgtEl>
                                      </p:cBhvr>
                                    </p:animEffect>
                                    <p:anim calcmode="lin" valueType="num">
                                      <p:cBhvr>
                                        <p:cTn id="123" dur="1000" fill="hold"/>
                                        <p:tgtEl>
                                          <p:spTgt spid="78"/>
                                        </p:tgtEl>
                                        <p:attrNameLst>
                                          <p:attrName>ppt_x</p:attrName>
                                        </p:attrNameLst>
                                      </p:cBhvr>
                                      <p:tavLst>
                                        <p:tav tm="0">
                                          <p:val>
                                            <p:strVal val="#ppt_x"/>
                                          </p:val>
                                        </p:tav>
                                        <p:tav tm="100000">
                                          <p:val>
                                            <p:strVal val="#ppt_x"/>
                                          </p:val>
                                        </p:tav>
                                      </p:tavLst>
                                    </p:anim>
                                    <p:anim calcmode="lin" valueType="num">
                                      <p:cBhvr>
                                        <p:cTn id="124" dur="1000" fill="hold"/>
                                        <p:tgtEl>
                                          <p:spTgt spid="78"/>
                                        </p:tgtEl>
                                        <p:attrNameLst>
                                          <p:attrName>ppt_y</p:attrName>
                                        </p:attrNameLst>
                                      </p:cBhvr>
                                      <p:tavLst>
                                        <p:tav tm="0">
                                          <p:val>
                                            <p:strVal val="#ppt_y+.1"/>
                                          </p:val>
                                        </p:tav>
                                        <p:tav tm="100000">
                                          <p:val>
                                            <p:strVal val="#ppt_y"/>
                                          </p:val>
                                        </p:tav>
                                      </p:tavLst>
                                    </p:anim>
                                  </p:childTnLst>
                                </p:cTn>
                              </p:par>
                              <p:par>
                                <p:cTn id="125" presetID="42" presetClass="entr" presetSubtype="0" fill="hold" nodeType="withEffect">
                                  <p:stCondLst>
                                    <p:cond delay="0"/>
                                  </p:stCondLst>
                                  <p:childTnLst>
                                    <p:set>
                                      <p:cBhvr>
                                        <p:cTn id="126" dur="1" fill="hold">
                                          <p:stCondLst>
                                            <p:cond delay="0"/>
                                          </p:stCondLst>
                                        </p:cTn>
                                        <p:tgtEl>
                                          <p:spTgt spid="79"/>
                                        </p:tgtEl>
                                        <p:attrNameLst>
                                          <p:attrName>style.visibility</p:attrName>
                                        </p:attrNameLst>
                                      </p:cBhvr>
                                      <p:to>
                                        <p:strVal val="visible"/>
                                      </p:to>
                                    </p:set>
                                    <p:animEffect transition="in" filter="fade">
                                      <p:cBhvr>
                                        <p:cTn id="127" dur="1000"/>
                                        <p:tgtEl>
                                          <p:spTgt spid="79"/>
                                        </p:tgtEl>
                                      </p:cBhvr>
                                    </p:animEffect>
                                    <p:anim calcmode="lin" valueType="num">
                                      <p:cBhvr>
                                        <p:cTn id="128" dur="1000" fill="hold"/>
                                        <p:tgtEl>
                                          <p:spTgt spid="79"/>
                                        </p:tgtEl>
                                        <p:attrNameLst>
                                          <p:attrName>ppt_x</p:attrName>
                                        </p:attrNameLst>
                                      </p:cBhvr>
                                      <p:tavLst>
                                        <p:tav tm="0">
                                          <p:val>
                                            <p:strVal val="#ppt_x"/>
                                          </p:val>
                                        </p:tav>
                                        <p:tav tm="100000">
                                          <p:val>
                                            <p:strVal val="#ppt_x"/>
                                          </p:val>
                                        </p:tav>
                                      </p:tavLst>
                                    </p:anim>
                                    <p:anim calcmode="lin" valueType="num">
                                      <p:cBhvr>
                                        <p:cTn id="129"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par>
                    <p:cTn id="130" fill="hold">
                      <p:stCondLst>
                        <p:cond delay="indefinite"/>
                      </p:stCondLst>
                      <p:childTnLst>
                        <p:par>
                          <p:cTn id="131" fill="hold">
                            <p:stCondLst>
                              <p:cond delay="0"/>
                            </p:stCondLst>
                            <p:childTnLst>
                              <p:par>
                                <p:cTn id="132" presetID="53" presetClass="entr" presetSubtype="16" fill="hold" nodeType="clickEffect">
                                  <p:stCondLst>
                                    <p:cond delay="0"/>
                                  </p:stCondLst>
                                  <p:childTnLst>
                                    <p:set>
                                      <p:cBhvr>
                                        <p:cTn id="133" dur="1" fill="hold">
                                          <p:stCondLst>
                                            <p:cond delay="0"/>
                                          </p:stCondLst>
                                        </p:cTn>
                                        <p:tgtEl>
                                          <p:spTgt spid="70"/>
                                        </p:tgtEl>
                                        <p:attrNameLst>
                                          <p:attrName>style.visibility</p:attrName>
                                        </p:attrNameLst>
                                      </p:cBhvr>
                                      <p:to>
                                        <p:strVal val="visible"/>
                                      </p:to>
                                    </p:set>
                                    <p:anim calcmode="lin" valueType="num">
                                      <p:cBhvr>
                                        <p:cTn id="134" dur="500" fill="hold"/>
                                        <p:tgtEl>
                                          <p:spTgt spid="70"/>
                                        </p:tgtEl>
                                        <p:attrNameLst>
                                          <p:attrName>ppt_w</p:attrName>
                                        </p:attrNameLst>
                                      </p:cBhvr>
                                      <p:tavLst>
                                        <p:tav tm="0">
                                          <p:val>
                                            <p:fltVal val="0"/>
                                          </p:val>
                                        </p:tav>
                                        <p:tav tm="100000">
                                          <p:val>
                                            <p:strVal val="#ppt_w"/>
                                          </p:val>
                                        </p:tav>
                                      </p:tavLst>
                                    </p:anim>
                                    <p:anim calcmode="lin" valueType="num">
                                      <p:cBhvr>
                                        <p:cTn id="135" dur="500" fill="hold"/>
                                        <p:tgtEl>
                                          <p:spTgt spid="70"/>
                                        </p:tgtEl>
                                        <p:attrNameLst>
                                          <p:attrName>ppt_h</p:attrName>
                                        </p:attrNameLst>
                                      </p:cBhvr>
                                      <p:tavLst>
                                        <p:tav tm="0">
                                          <p:val>
                                            <p:fltVal val="0"/>
                                          </p:val>
                                        </p:tav>
                                        <p:tav tm="100000">
                                          <p:val>
                                            <p:strVal val="#ppt_h"/>
                                          </p:val>
                                        </p:tav>
                                      </p:tavLst>
                                    </p:anim>
                                    <p:animEffect transition="in" filter="fade">
                                      <p:cBhvr>
                                        <p:cTn id="136"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2D0E6-E6CA-45A9-993F-811CBD668E18}"/>
              </a:ext>
            </a:extLst>
          </p:cNvPr>
          <p:cNvSpPr>
            <a:spLocks noGrp="1"/>
          </p:cNvSpPr>
          <p:nvPr>
            <p:ph type="title"/>
          </p:nvPr>
        </p:nvSpPr>
        <p:spPr/>
        <p:txBody>
          <a:bodyPr/>
          <a:lstStyle/>
          <a:p>
            <a:r>
              <a:rPr lang="nl-NL" dirty="0"/>
              <a:t>Node </a:t>
            </a:r>
            <a:r>
              <a:rPr lang="nl-NL" dirty="0" err="1"/>
              <a:t>and</a:t>
            </a:r>
            <a:r>
              <a:rPr lang="nl-NL" dirty="0"/>
              <a:t> </a:t>
            </a:r>
            <a:r>
              <a:rPr lang="nl-NL" dirty="0" err="1"/>
              <a:t>Kafka</a:t>
            </a:r>
            <a:r>
              <a:rPr lang="nl-NL" dirty="0"/>
              <a:t> – </a:t>
            </a:r>
            <a:r>
              <a:rPr lang="nl-NL" dirty="0" err="1"/>
              <a:t>the</a:t>
            </a:r>
            <a:r>
              <a:rPr lang="nl-NL" dirty="0"/>
              <a:t> </a:t>
            </a:r>
            <a:r>
              <a:rPr lang="nl-NL" dirty="0" err="1"/>
              <a:t>simplest</a:t>
            </a:r>
            <a:r>
              <a:rPr lang="nl-NL" dirty="0"/>
              <a:t> producer </a:t>
            </a:r>
            <a:endParaRPr lang="en-NL" dirty="0"/>
          </a:p>
        </p:txBody>
      </p:sp>
      <p:sp>
        <p:nvSpPr>
          <p:cNvPr id="4" name="Footer Placeholder 3">
            <a:extLst>
              <a:ext uri="{FF2B5EF4-FFF2-40B4-BE49-F238E27FC236}">
                <a16:creationId xmlns:a16="http://schemas.microsoft.com/office/drawing/2014/main" id="{BBF9F6F8-6E21-4835-95A3-E91E8BDD4F53}"/>
              </a:ext>
            </a:extLst>
          </p:cNvPr>
          <p:cNvSpPr>
            <a:spLocks noGrp="1"/>
          </p:cNvSpPr>
          <p:nvPr>
            <p:ph type="ftr" sz="quarter" idx="11"/>
          </p:nvPr>
        </p:nvSpPr>
        <p:spPr/>
        <p:txBody>
          <a:bodyPr/>
          <a:lstStyle/>
          <a:p>
            <a:r>
              <a:rPr lang="fr-FR"/>
              <a:t>Microservices, Messaging, Kafka and Dapr - Fontys - November 2022</a:t>
            </a:r>
            <a:endParaRPr lang="nl-NL"/>
          </a:p>
        </p:txBody>
      </p:sp>
      <p:pic>
        <p:nvPicPr>
          <p:cNvPr id="12" name="Picture 11">
            <a:extLst>
              <a:ext uri="{FF2B5EF4-FFF2-40B4-BE49-F238E27FC236}">
                <a16:creationId xmlns:a16="http://schemas.microsoft.com/office/drawing/2014/main" id="{AFEB2ED1-94F4-D1D3-7A96-98BF9CA84509}"/>
              </a:ext>
            </a:extLst>
          </p:cNvPr>
          <p:cNvPicPr>
            <a:picLocks noChangeAspect="1"/>
          </p:cNvPicPr>
          <p:nvPr/>
        </p:nvPicPr>
        <p:blipFill>
          <a:blip r:embed="rId2"/>
          <a:stretch>
            <a:fillRect/>
          </a:stretch>
        </p:blipFill>
        <p:spPr>
          <a:xfrm>
            <a:off x="720000" y="770569"/>
            <a:ext cx="5200000" cy="1828571"/>
          </a:xfrm>
          <a:prstGeom prst="rect">
            <a:avLst/>
          </a:prstGeom>
          <a:ln>
            <a:noFill/>
          </a:ln>
          <a:effectLst>
            <a:outerShdw blurRad="292100" dist="139700" dir="2700000" algn="tl" rotWithShape="0">
              <a:srgbClr val="333333">
                <a:alpha val="65000"/>
              </a:srgbClr>
            </a:outerShdw>
          </a:effectLst>
        </p:spPr>
      </p:pic>
      <p:pic>
        <p:nvPicPr>
          <p:cNvPr id="3" name="Picture 2">
            <a:extLst>
              <a:ext uri="{FF2B5EF4-FFF2-40B4-BE49-F238E27FC236}">
                <a16:creationId xmlns:a16="http://schemas.microsoft.com/office/drawing/2014/main" id="{9F38100D-8414-0B36-B9C9-2E47E5AE5E05}"/>
              </a:ext>
            </a:extLst>
          </p:cNvPr>
          <p:cNvPicPr>
            <a:picLocks noChangeAspect="1"/>
          </p:cNvPicPr>
          <p:nvPr/>
        </p:nvPicPr>
        <p:blipFill>
          <a:blip r:embed="rId3"/>
          <a:stretch>
            <a:fillRect/>
          </a:stretch>
        </p:blipFill>
        <p:spPr>
          <a:xfrm>
            <a:off x="720000" y="4588724"/>
            <a:ext cx="3657143" cy="333333"/>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2B033622-2931-97D4-2E6C-0DFB2612F576}"/>
              </a:ext>
            </a:extLst>
          </p:cNvPr>
          <p:cNvPicPr>
            <a:picLocks noChangeAspect="1"/>
          </p:cNvPicPr>
          <p:nvPr/>
        </p:nvPicPr>
        <p:blipFill>
          <a:blip r:embed="rId4"/>
          <a:stretch>
            <a:fillRect/>
          </a:stretch>
        </p:blipFill>
        <p:spPr>
          <a:xfrm>
            <a:off x="720001" y="2666150"/>
            <a:ext cx="3060000" cy="1873469"/>
          </a:xfrm>
          <a:prstGeom prst="rect">
            <a:avLst/>
          </a:prstGeom>
        </p:spPr>
      </p:pic>
      <p:sp>
        <p:nvSpPr>
          <p:cNvPr id="9" name="Rectangle: Rounded Corners 8">
            <a:extLst>
              <a:ext uri="{FF2B5EF4-FFF2-40B4-BE49-F238E27FC236}">
                <a16:creationId xmlns:a16="http://schemas.microsoft.com/office/drawing/2014/main" id="{F76D494E-FAC6-69C1-045B-90661FDEB221}"/>
              </a:ext>
            </a:extLst>
          </p:cNvPr>
          <p:cNvSpPr/>
          <p:nvPr/>
        </p:nvSpPr>
        <p:spPr>
          <a:xfrm>
            <a:off x="4890970" y="3131341"/>
            <a:ext cx="963869" cy="53970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NL" sz="1100"/>
          </a:p>
        </p:txBody>
      </p:sp>
      <p:sp>
        <p:nvSpPr>
          <p:cNvPr id="10" name="Rectangle: Rounded Corners 9">
            <a:extLst>
              <a:ext uri="{FF2B5EF4-FFF2-40B4-BE49-F238E27FC236}">
                <a16:creationId xmlns:a16="http://schemas.microsoft.com/office/drawing/2014/main" id="{5F3048A9-0CC6-ECB8-6E5F-C2048F132E8D}"/>
              </a:ext>
            </a:extLst>
          </p:cNvPr>
          <p:cNvSpPr/>
          <p:nvPr/>
        </p:nvSpPr>
        <p:spPr>
          <a:xfrm>
            <a:off x="6260036" y="3131341"/>
            <a:ext cx="963869" cy="53970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NL" sz="1100"/>
          </a:p>
        </p:txBody>
      </p:sp>
      <p:sp>
        <p:nvSpPr>
          <p:cNvPr id="11" name="Rectangle: Rounded Corners 10">
            <a:extLst>
              <a:ext uri="{FF2B5EF4-FFF2-40B4-BE49-F238E27FC236}">
                <a16:creationId xmlns:a16="http://schemas.microsoft.com/office/drawing/2014/main" id="{2899585B-2AFF-C81A-4531-4A66586AE1E8}"/>
              </a:ext>
            </a:extLst>
          </p:cNvPr>
          <p:cNvSpPr/>
          <p:nvPr/>
        </p:nvSpPr>
        <p:spPr>
          <a:xfrm>
            <a:off x="7629102" y="3131341"/>
            <a:ext cx="963869" cy="539703"/>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NL" sz="1100"/>
          </a:p>
        </p:txBody>
      </p:sp>
      <p:pic>
        <p:nvPicPr>
          <p:cNvPr id="13" name="Picture 2" descr="Image result for logo kafka">
            <a:extLst>
              <a:ext uri="{FF2B5EF4-FFF2-40B4-BE49-F238E27FC236}">
                <a16:creationId xmlns:a16="http://schemas.microsoft.com/office/drawing/2014/main" id="{4BD570AA-F03E-DACF-C4F8-A1587FBB773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6694" y="3161065"/>
            <a:ext cx="566106" cy="30084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logo kafka">
            <a:extLst>
              <a:ext uri="{FF2B5EF4-FFF2-40B4-BE49-F238E27FC236}">
                <a16:creationId xmlns:a16="http://schemas.microsoft.com/office/drawing/2014/main" id="{13C803D4-F4AE-07F3-AC35-87E312B3AD9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82573" y="3154359"/>
            <a:ext cx="566106" cy="3008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logo kafka">
            <a:extLst>
              <a:ext uri="{FF2B5EF4-FFF2-40B4-BE49-F238E27FC236}">
                <a16:creationId xmlns:a16="http://schemas.microsoft.com/office/drawing/2014/main" id="{52913386-B4CE-8696-6A4C-D2ECB33BB65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08451" y="3147653"/>
            <a:ext cx="566106" cy="300840"/>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42CF220A-2622-5F19-434E-20712D741E9C}"/>
              </a:ext>
            </a:extLst>
          </p:cNvPr>
          <p:cNvSpPr/>
          <p:nvPr/>
        </p:nvSpPr>
        <p:spPr>
          <a:xfrm>
            <a:off x="5522800" y="4267237"/>
            <a:ext cx="2621175" cy="539703"/>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nl-NL" sz="1100" dirty="0">
                <a:solidFill>
                  <a:schemeClr val="tx1"/>
                </a:solidFill>
              </a:rPr>
              <a:t>Client</a:t>
            </a:r>
          </a:p>
          <a:p>
            <a:pPr algn="ctr"/>
            <a:r>
              <a:rPr lang="nl-NL" sz="1100" dirty="0">
                <a:solidFill>
                  <a:schemeClr val="tx1"/>
                </a:solidFill>
              </a:rPr>
              <a:t>Application</a:t>
            </a:r>
            <a:endParaRPr lang="en-NL" sz="1100" dirty="0">
              <a:solidFill>
                <a:schemeClr val="tx1"/>
              </a:solidFill>
            </a:endParaRPr>
          </a:p>
        </p:txBody>
      </p:sp>
      <p:sp>
        <p:nvSpPr>
          <p:cNvPr id="17" name="Rectangle: Rounded Corners 16">
            <a:extLst>
              <a:ext uri="{FF2B5EF4-FFF2-40B4-BE49-F238E27FC236}">
                <a16:creationId xmlns:a16="http://schemas.microsoft.com/office/drawing/2014/main" id="{F88D2AF1-0C86-F5BF-548D-25631E19A424}"/>
              </a:ext>
            </a:extLst>
          </p:cNvPr>
          <p:cNvSpPr/>
          <p:nvPr/>
        </p:nvSpPr>
        <p:spPr>
          <a:xfrm>
            <a:off x="4736592" y="3022850"/>
            <a:ext cx="3996342" cy="747921"/>
          </a:xfrm>
          <a:prstGeom prst="roundRect">
            <a:avLst/>
          </a:prstGeom>
          <a:solidFill>
            <a:schemeClr val="accent6">
              <a:lumMod val="40000"/>
              <a:lumOff val="60000"/>
              <a:alpha val="8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100"/>
          </a:p>
        </p:txBody>
      </p:sp>
      <p:sp>
        <p:nvSpPr>
          <p:cNvPr id="18" name="Rectangle 17">
            <a:extLst>
              <a:ext uri="{FF2B5EF4-FFF2-40B4-BE49-F238E27FC236}">
                <a16:creationId xmlns:a16="http://schemas.microsoft.com/office/drawing/2014/main" id="{B6B71428-914B-FFD4-DC22-9F01EC8DAA89}"/>
              </a:ext>
            </a:extLst>
          </p:cNvPr>
          <p:cNvSpPr/>
          <p:nvPr/>
        </p:nvSpPr>
        <p:spPr>
          <a:xfrm>
            <a:off x="8143976" y="3593002"/>
            <a:ext cx="527704" cy="9650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sz="900" dirty="0"/>
              <a:t>9094</a:t>
            </a:r>
            <a:endParaRPr lang="en-NL" sz="900" dirty="0"/>
          </a:p>
        </p:txBody>
      </p:sp>
      <p:sp>
        <p:nvSpPr>
          <p:cNvPr id="19" name="Rectangle 18">
            <a:extLst>
              <a:ext uri="{FF2B5EF4-FFF2-40B4-BE49-F238E27FC236}">
                <a16:creationId xmlns:a16="http://schemas.microsoft.com/office/drawing/2014/main" id="{47108551-BB47-716B-8F62-C86BDECACD9D}"/>
              </a:ext>
            </a:extLst>
          </p:cNvPr>
          <p:cNvSpPr/>
          <p:nvPr/>
        </p:nvSpPr>
        <p:spPr>
          <a:xfrm>
            <a:off x="6801908" y="3608893"/>
            <a:ext cx="527704" cy="9650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sz="900" dirty="0"/>
              <a:t>9093</a:t>
            </a:r>
            <a:endParaRPr lang="en-NL" sz="900" dirty="0"/>
          </a:p>
        </p:txBody>
      </p:sp>
      <p:sp>
        <p:nvSpPr>
          <p:cNvPr id="20" name="Rectangle 19">
            <a:extLst>
              <a:ext uri="{FF2B5EF4-FFF2-40B4-BE49-F238E27FC236}">
                <a16:creationId xmlns:a16="http://schemas.microsoft.com/office/drawing/2014/main" id="{4F268804-45BC-2753-E036-F4EF3CFA9768}"/>
              </a:ext>
            </a:extLst>
          </p:cNvPr>
          <p:cNvSpPr/>
          <p:nvPr/>
        </p:nvSpPr>
        <p:spPr>
          <a:xfrm>
            <a:off x="5459839" y="3624783"/>
            <a:ext cx="527704" cy="96502"/>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sz="900" dirty="0"/>
              <a:t>9092</a:t>
            </a:r>
            <a:endParaRPr lang="en-NL" sz="900" dirty="0"/>
          </a:p>
        </p:txBody>
      </p:sp>
      <p:cxnSp>
        <p:nvCxnSpPr>
          <p:cNvPr id="21" name="Connector: Elbow 20">
            <a:extLst>
              <a:ext uri="{FF2B5EF4-FFF2-40B4-BE49-F238E27FC236}">
                <a16:creationId xmlns:a16="http://schemas.microsoft.com/office/drawing/2014/main" id="{AD21A0D2-3586-9365-F476-6426C713532E}"/>
              </a:ext>
            </a:extLst>
          </p:cNvPr>
          <p:cNvCxnSpPr>
            <a:cxnSpLocks/>
            <a:stCxn id="16" idx="0"/>
          </p:cNvCxnSpPr>
          <p:nvPr/>
        </p:nvCxnSpPr>
        <p:spPr>
          <a:xfrm rot="5400000" flipH="1" flipV="1">
            <a:off x="6833267" y="3770892"/>
            <a:ext cx="496466" cy="496224"/>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8E6CFF0C-8220-7137-0B5A-A2E656E354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2745" y="4288950"/>
            <a:ext cx="791909" cy="485117"/>
          </a:xfrm>
          <a:prstGeom prst="rect">
            <a:avLst/>
          </a:prstGeom>
          <a:noFill/>
          <a:extLst>
            <a:ext uri="{909E8E84-426E-40DD-AFC4-6F175D3DCCD1}">
              <a14:hiddenFill xmlns:a14="http://schemas.microsoft.com/office/drawing/2010/main">
                <a:solidFill>
                  <a:srgbClr val="FFFFFF"/>
                </a:solidFill>
              </a14:hiddenFill>
            </a:ext>
          </a:extLst>
        </p:spPr>
      </p:pic>
      <p:sp>
        <p:nvSpPr>
          <p:cNvPr id="23" name="Cylinder 22">
            <a:extLst>
              <a:ext uri="{FF2B5EF4-FFF2-40B4-BE49-F238E27FC236}">
                <a16:creationId xmlns:a16="http://schemas.microsoft.com/office/drawing/2014/main" id="{A9A5D9CE-E58A-AD15-0E84-0BD60026418C}"/>
              </a:ext>
            </a:extLst>
          </p:cNvPr>
          <p:cNvSpPr/>
          <p:nvPr/>
        </p:nvSpPr>
        <p:spPr>
          <a:xfrm>
            <a:off x="5987543" y="3147653"/>
            <a:ext cx="735656" cy="523391"/>
          </a:xfrm>
          <a:prstGeom prst="can">
            <a:avLst/>
          </a:prstGeom>
          <a:solidFill>
            <a:schemeClr val="accent1">
              <a:alpha val="77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test-topic</a:t>
            </a:r>
          </a:p>
        </p:txBody>
      </p:sp>
      <p:cxnSp>
        <p:nvCxnSpPr>
          <p:cNvPr id="24" name="Straight Arrow Connector 23">
            <a:extLst>
              <a:ext uri="{FF2B5EF4-FFF2-40B4-BE49-F238E27FC236}">
                <a16:creationId xmlns:a16="http://schemas.microsoft.com/office/drawing/2014/main" id="{6FDBB5E3-D6C3-7DF8-1288-369F89C0760B}"/>
              </a:ext>
            </a:extLst>
          </p:cNvPr>
          <p:cNvCxnSpPr>
            <a:cxnSpLocks/>
          </p:cNvCxnSpPr>
          <p:nvPr/>
        </p:nvCxnSpPr>
        <p:spPr>
          <a:xfrm flipV="1">
            <a:off x="6260036" y="3519316"/>
            <a:ext cx="109677" cy="999376"/>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25" name="Oval 24">
            <a:extLst>
              <a:ext uri="{FF2B5EF4-FFF2-40B4-BE49-F238E27FC236}">
                <a16:creationId xmlns:a16="http://schemas.microsoft.com/office/drawing/2014/main" id="{93ABB674-B99E-339A-AF59-4119330D2D9E}"/>
              </a:ext>
            </a:extLst>
          </p:cNvPr>
          <p:cNvSpPr/>
          <p:nvPr/>
        </p:nvSpPr>
        <p:spPr>
          <a:xfrm>
            <a:off x="7122725" y="3950745"/>
            <a:ext cx="179245" cy="13651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50" dirty="0"/>
              <a:t>1</a:t>
            </a:r>
          </a:p>
        </p:txBody>
      </p:sp>
      <p:sp>
        <p:nvSpPr>
          <p:cNvPr id="26" name="Oval 25">
            <a:extLst>
              <a:ext uri="{FF2B5EF4-FFF2-40B4-BE49-F238E27FC236}">
                <a16:creationId xmlns:a16="http://schemas.microsoft.com/office/drawing/2014/main" id="{ECFEF3AE-50DD-1D8F-35B4-7B4311949725}"/>
              </a:ext>
            </a:extLst>
          </p:cNvPr>
          <p:cNvSpPr/>
          <p:nvPr/>
        </p:nvSpPr>
        <p:spPr>
          <a:xfrm>
            <a:off x="6218794" y="3950745"/>
            <a:ext cx="179245" cy="13651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50" dirty="0"/>
              <a:t>2</a:t>
            </a:r>
          </a:p>
        </p:txBody>
      </p:sp>
      <p:sp>
        <p:nvSpPr>
          <p:cNvPr id="27" name="Oval 26">
            <a:extLst>
              <a:ext uri="{FF2B5EF4-FFF2-40B4-BE49-F238E27FC236}">
                <a16:creationId xmlns:a16="http://schemas.microsoft.com/office/drawing/2014/main" id="{FE4B3119-5FEC-2732-23AE-0EE1D093C87E}"/>
              </a:ext>
            </a:extLst>
          </p:cNvPr>
          <p:cNvSpPr/>
          <p:nvPr/>
        </p:nvSpPr>
        <p:spPr>
          <a:xfrm>
            <a:off x="2631688" y="2845588"/>
            <a:ext cx="179245" cy="13651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50" dirty="0"/>
              <a:t>1</a:t>
            </a:r>
          </a:p>
        </p:txBody>
      </p:sp>
      <p:sp>
        <p:nvSpPr>
          <p:cNvPr id="28" name="Oval 27">
            <a:extLst>
              <a:ext uri="{FF2B5EF4-FFF2-40B4-BE49-F238E27FC236}">
                <a16:creationId xmlns:a16="http://schemas.microsoft.com/office/drawing/2014/main" id="{4BBE1019-129B-68DD-C7C8-803510396C74}"/>
              </a:ext>
            </a:extLst>
          </p:cNvPr>
          <p:cNvSpPr/>
          <p:nvPr/>
        </p:nvSpPr>
        <p:spPr>
          <a:xfrm>
            <a:off x="2378989" y="3024547"/>
            <a:ext cx="179245" cy="136518"/>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50" dirty="0"/>
              <a:t>2</a:t>
            </a:r>
          </a:p>
        </p:txBody>
      </p:sp>
    </p:spTree>
    <p:extLst>
      <p:ext uri="{BB962C8B-B14F-4D97-AF65-F5344CB8AC3E}">
        <p14:creationId xmlns:p14="http://schemas.microsoft.com/office/powerpoint/2010/main" val="33145935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FBA2B4-97A0-938E-F735-8A394E766F28}"/>
              </a:ext>
            </a:extLst>
          </p:cNvPr>
          <p:cNvSpPr>
            <a:spLocks noGrp="1"/>
          </p:cNvSpPr>
          <p:nvPr>
            <p:ph type="title"/>
          </p:nvPr>
        </p:nvSpPr>
        <p:spPr>
          <a:xfrm>
            <a:off x="720000" y="288000"/>
            <a:ext cx="6623999" cy="503999"/>
          </a:xfrm>
        </p:spPr>
        <p:txBody>
          <a:bodyPr anchor="ctr">
            <a:normAutofit/>
          </a:bodyPr>
          <a:lstStyle/>
          <a:p>
            <a:r>
              <a:rPr lang="en-US" dirty="0"/>
              <a:t>Considerations </a:t>
            </a:r>
          </a:p>
        </p:txBody>
      </p:sp>
      <p:sp>
        <p:nvSpPr>
          <p:cNvPr id="3" name="Content Placeholder 2">
            <a:extLst>
              <a:ext uri="{FF2B5EF4-FFF2-40B4-BE49-F238E27FC236}">
                <a16:creationId xmlns:a16="http://schemas.microsoft.com/office/drawing/2014/main" id="{0A28856B-6D3C-B15B-8DC7-90C5E5597318}"/>
              </a:ext>
            </a:extLst>
          </p:cNvPr>
          <p:cNvSpPr>
            <a:spLocks noGrp="1"/>
          </p:cNvSpPr>
          <p:nvPr>
            <p:ph idx="1"/>
          </p:nvPr>
        </p:nvSpPr>
        <p:spPr>
          <a:xfrm>
            <a:off x="719998" y="900001"/>
            <a:ext cx="5940000" cy="3401999"/>
          </a:xfrm>
        </p:spPr>
        <p:txBody>
          <a:bodyPr anchor="t">
            <a:normAutofit/>
          </a:bodyPr>
          <a:lstStyle/>
          <a:p>
            <a:pPr>
              <a:spcAft>
                <a:spcPts val="600"/>
              </a:spcAft>
            </a:pPr>
            <a:r>
              <a:rPr lang="en-US" sz="1400" dirty="0"/>
              <a:t>Code has dependencies on Apache Kafka (libraries)</a:t>
            </a:r>
          </a:p>
          <a:p>
            <a:pPr>
              <a:spcAft>
                <a:spcPts val="600"/>
              </a:spcAft>
            </a:pPr>
            <a:r>
              <a:rPr lang="en-US" sz="1400" dirty="0"/>
              <a:t>Code contains a lot of plumbing</a:t>
            </a:r>
          </a:p>
          <a:p>
            <a:pPr>
              <a:spcAft>
                <a:spcPts val="600"/>
              </a:spcAft>
            </a:pPr>
            <a:r>
              <a:rPr lang="en-US" sz="1400" dirty="0"/>
              <a:t>How to monitor/trace the interactions from the application with the topic?</a:t>
            </a:r>
          </a:p>
          <a:p>
            <a:pPr>
              <a:spcAft>
                <a:spcPts val="600"/>
              </a:spcAft>
            </a:pPr>
            <a:r>
              <a:rPr lang="en-US" sz="1400" dirty="0"/>
              <a:t>How to switch to another message broker?</a:t>
            </a:r>
          </a:p>
          <a:p>
            <a:pPr>
              <a:spcAft>
                <a:spcPts val="600"/>
              </a:spcAft>
            </a:pPr>
            <a:endParaRPr lang="en-US" sz="1400" dirty="0"/>
          </a:p>
          <a:p>
            <a:pPr>
              <a:spcAft>
                <a:spcPts val="600"/>
              </a:spcAft>
            </a:pPr>
            <a:r>
              <a:rPr lang="en-US" sz="1400" dirty="0"/>
              <a:t>Quite some knowledge about Kafka is required (and is injected into the code) – just to simply publish a message!</a:t>
            </a:r>
            <a:br>
              <a:rPr lang="en-US" sz="1400" dirty="0"/>
            </a:br>
            <a:endParaRPr lang="en-US" sz="1400" dirty="0"/>
          </a:p>
          <a:p>
            <a:pPr>
              <a:spcAft>
                <a:spcPts val="600"/>
              </a:spcAft>
            </a:pPr>
            <a:r>
              <a:rPr lang="en-US" sz="1400" dirty="0"/>
              <a:t>And: for other generic actions – put/get to/from cache, store/retrieve from database, invoke an API/be invoked as API, …  we have similar issues</a:t>
            </a:r>
          </a:p>
        </p:txBody>
      </p:sp>
      <p:sp>
        <p:nvSpPr>
          <p:cNvPr id="4" name="Footer Placeholder 3">
            <a:extLst>
              <a:ext uri="{FF2B5EF4-FFF2-40B4-BE49-F238E27FC236}">
                <a16:creationId xmlns:a16="http://schemas.microsoft.com/office/drawing/2014/main" id="{C61D6345-64CC-F16D-EB05-20AC23D27C48}"/>
              </a:ext>
            </a:extLst>
          </p:cNvPr>
          <p:cNvSpPr>
            <a:spLocks noGrp="1"/>
          </p:cNvSpPr>
          <p:nvPr>
            <p:ph type="ftr" sz="quarter" idx="11"/>
          </p:nvPr>
        </p:nvSpPr>
        <p:spPr>
          <a:xfrm>
            <a:off x="4968000" y="5004000"/>
            <a:ext cx="2947499" cy="108000"/>
          </a:xfrm>
        </p:spPr>
        <p:txBody>
          <a:bodyPr anchor="t">
            <a:normAutofit/>
          </a:bodyPr>
          <a:lstStyle/>
          <a:p>
            <a:pPr>
              <a:spcAft>
                <a:spcPts val="600"/>
              </a:spcAft>
            </a:pPr>
            <a:r>
              <a:rPr lang="en-US"/>
              <a:t>Microservices, Messaging, Kafka and Dapr - Fontys - November 2022</a:t>
            </a:r>
            <a:endParaRPr lang="nl-NL"/>
          </a:p>
        </p:txBody>
      </p:sp>
      <p:pic>
        <p:nvPicPr>
          <p:cNvPr id="1026" name="Picture 2" descr="Android Logger Refactor - Analysis">
            <a:extLst>
              <a:ext uri="{FF2B5EF4-FFF2-40B4-BE49-F238E27FC236}">
                <a16:creationId xmlns:a16="http://schemas.microsoft.com/office/drawing/2014/main" id="{16ACADE7-0F75-2E16-2632-3F09F613058D}"/>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40000" y="1413001"/>
            <a:ext cx="2304000" cy="2304000"/>
          </a:xfrm>
          <a:prstGeom prst="rect">
            <a:avLst/>
          </a:prstGeom>
          <a:solidFill>
            <a:srgbClr val="FFFFFF"/>
          </a:solidFill>
        </p:spPr>
      </p:pic>
    </p:spTree>
    <p:extLst>
      <p:ext uri="{BB962C8B-B14F-4D97-AF65-F5344CB8AC3E}">
        <p14:creationId xmlns:p14="http://schemas.microsoft.com/office/powerpoint/2010/main" val="66143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 calcmode="lin" valueType="num">
                                      <p:cBhvr additive="base">
                                        <p:cTn id="7" dur="1500" fill="hold"/>
                                        <p:tgtEl>
                                          <p:spTgt spid="1026"/>
                                        </p:tgtEl>
                                        <p:attrNameLst>
                                          <p:attrName>ppt_x</p:attrName>
                                        </p:attrNameLst>
                                      </p:cBhvr>
                                      <p:tavLst>
                                        <p:tav tm="0">
                                          <p:val>
                                            <p:strVal val="1+#ppt_w/2"/>
                                          </p:val>
                                        </p:tav>
                                        <p:tav tm="100000">
                                          <p:val>
                                            <p:strVal val="#ppt_x"/>
                                          </p:val>
                                        </p:tav>
                                      </p:tavLst>
                                    </p:anim>
                                    <p:anim calcmode="lin" valueType="num">
                                      <p:cBhvr additive="base">
                                        <p:cTn id="8" dur="1500" fill="hold"/>
                                        <p:tgtEl>
                                          <p:spTgt spid="102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8C6D80-D830-4B28-89B1-45B5E9C44825}"/>
              </a:ext>
            </a:extLst>
          </p:cNvPr>
          <p:cNvSpPr>
            <a:spLocks noGrp="1"/>
          </p:cNvSpPr>
          <p:nvPr>
            <p:ph type="title"/>
          </p:nvPr>
        </p:nvSpPr>
        <p:spPr/>
        <p:txBody>
          <a:bodyPr/>
          <a:lstStyle/>
          <a:p>
            <a:r>
              <a:rPr lang="en-US" dirty="0"/>
              <a:t>What do most microservices do?</a:t>
            </a:r>
          </a:p>
        </p:txBody>
      </p:sp>
      <p:sp>
        <p:nvSpPr>
          <p:cNvPr id="3" name="Content Placeholder 2">
            <a:extLst>
              <a:ext uri="{FF2B5EF4-FFF2-40B4-BE49-F238E27FC236}">
                <a16:creationId xmlns:a16="http://schemas.microsoft.com/office/drawing/2014/main" id="{CE18F48B-835C-4C1C-9826-4548990D6052}"/>
              </a:ext>
            </a:extLst>
          </p:cNvPr>
          <p:cNvSpPr>
            <a:spLocks noGrp="1"/>
          </p:cNvSpPr>
          <p:nvPr>
            <p:ph idx="1"/>
          </p:nvPr>
        </p:nvSpPr>
        <p:spPr/>
        <p:txBody>
          <a:bodyPr/>
          <a:lstStyle/>
          <a:p>
            <a:r>
              <a:rPr lang="en-US" dirty="0"/>
              <a:t>Store and retrieve state</a:t>
            </a:r>
          </a:p>
          <a:p>
            <a:r>
              <a:rPr lang="en-US" dirty="0"/>
              <a:t>Read runtime secrets and configuration values</a:t>
            </a:r>
          </a:p>
          <a:p>
            <a:r>
              <a:rPr lang="en-US" dirty="0"/>
              <a:t>Publish “observability data”</a:t>
            </a:r>
          </a:p>
          <a:p>
            <a:r>
              <a:rPr lang="en-US" dirty="0"/>
              <a:t>Subscribe to event topic and handle incoming events</a:t>
            </a:r>
          </a:p>
          <a:p>
            <a:r>
              <a:rPr lang="en-US" dirty="0"/>
              <a:t>Publish events to event topic</a:t>
            </a:r>
          </a:p>
          <a:p>
            <a:r>
              <a:rPr lang="en-US" dirty="0"/>
              <a:t>Interact with other microservices</a:t>
            </a:r>
          </a:p>
          <a:p>
            <a:r>
              <a:rPr lang="en-US" dirty="0"/>
              <a:t>Invoke external services</a:t>
            </a:r>
          </a:p>
          <a:p>
            <a:endParaRPr lang="en-US" dirty="0"/>
          </a:p>
          <a:p>
            <a:endParaRPr lang="en-US" dirty="0"/>
          </a:p>
          <a:p>
            <a:r>
              <a:rPr lang="en-US" dirty="0"/>
              <a:t>Run microservice specific business logic</a:t>
            </a:r>
          </a:p>
          <a:p>
            <a:endParaRPr lang="en-US" dirty="0"/>
          </a:p>
        </p:txBody>
      </p:sp>
      <p:sp>
        <p:nvSpPr>
          <p:cNvPr id="4" name="Footer Placeholder 3">
            <a:extLst>
              <a:ext uri="{FF2B5EF4-FFF2-40B4-BE49-F238E27FC236}">
                <a16:creationId xmlns:a16="http://schemas.microsoft.com/office/drawing/2014/main" id="{D42584C8-3FCD-4885-A884-A41C05A2B1AF}"/>
              </a:ext>
            </a:extLst>
          </p:cNvPr>
          <p:cNvSpPr>
            <a:spLocks noGrp="1"/>
          </p:cNvSpPr>
          <p:nvPr>
            <p:ph type="ftr" sz="quarter" idx="11"/>
          </p:nvPr>
        </p:nvSpPr>
        <p:spPr/>
        <p:txBody>
          <a:bodyPr/>
          <a:lstStyle/>
          <a:p>
            <a:r>
              <a:rPr lang="en-US"/>
              <a:t>Microservices in real life – with Node &amp; Dapr.io</a:t>
            </a:r>
            <a:endParaRPr lang="nl-NL"/>
          </a:p>
        </p:txBody>
      </p:sp>
      <p:sp>
        <p:nvSpPr>
          <p:cNvPr id="67" name="Right Brace 66">
            <a:extLst>
              <a:ext uri="{FF2B5EF4-FFF2-40B4-BE49-F238E27FC236}">
                <a16:creationId xmlns:a16="http://schemas.microsoft.com/office/drawing/2014/main" id="{03B4961B-6EEA-4DCA-B3C7-B7EB99F62D60}"/>
              </a:ext>
            </a:extLst>
          </p:cNvPr>
          <p:cNvSpPr/>
          <p:nvPr/>
        </p:nvSpPr>
        <p:spPr>
          <a:xfrm>
            <a:off x="5600700" y="853440"/>
            <a:ext cx="114300" cy="208026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8" name="Rectangle: Folded Corner 67">
            <a:extLst>
              <a:ext uri="{FF2B5EF4-FFF2-40B4-BE49-F238E27FC236}">
                <a16:creationId xmlns:a16="http://schemas.microsoft.com/office/drawing/2014/main" id="{02A91688-9BC1-4EAE-B0D7-20C6EF47EC28}"/>
              </a:ext>
            </a:extLst>
          </p:cNvPr>
          <p:cNvSpPr/>
          <p:nvPr/>
        </p:nvSpPr>
        <p:spPr>
          <a:xfrm>
            <a:off x="5852160" y="1013460"/>
            <a:ext cx="2833199" cy="1558290"/>
          </a:xfrm>
          <a:prstGeom prst="foldedCorner">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This requires quite a bit of repetitive “plumbing” tied to specific technologies </a:t>
            </a:r>
            <a:br>
              <a:rPr lang="en-US" dirty="0"/>
            </a:br>
            <a:r>
              <a:rPr lang="en-US" dirty="0"/>
              <a:t>– not meaningful effort</a:t>
            </a:r>
            <a:br>
              <a:rPr lang="en-US" dirty="0"/>
            </a:br>
            <a:r>
              <a:rPr lang="en-US" dirty="0"/>
              <a:t>[from a business functionality perspective]</a:t>
            </a:r>
          </a:p>
        </p:txBody>
      </p:sp>
    </p:spTree>
    <p:extLst>
      <p:ext uri="{BB962C8B-B14F-4D97-AF65-F5344CB8AC3E}">
        <p14:creationId xmlns:p14="http://schemas.microsoft.com/office/powerpoint/2010/main" val="3213780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250"/>
                                  </p:stCondLst>
                                  <p:childTnLst>
                                    <p:set>
                                      <p:cBhvr>
                                        <p:cTn id="9" dur="1" fill="hold">
                                          <p:stCondLst>
                                            <p:cond delay="0"/>
                                          </p:stCondLst>
                                        </p:cTn>
                                        <p:tgtEl>
                                          <p:spTgt spid="3">
                                            <p:txEl>
                                              <p:pRg st="1" end="1"/>
                                            </p:txEl>
                                          </p:spTgt>
                                        </p:tgtEl>
                                        <p:attrNameLst>
                                          <p:attrName>style.visibility</p:attrName>
                                        </p:attrNameLst>
                                      </p:cBhvr>
                                      <p:to>
                                        <p:strVal val="visible"/>
                                      </p:to>
                                    </p:set>
                                  </p:childTnLst>
                                </p:cTn>
                              </p:par>
                            </p:childTnLst>
                          </p:cTn>
                        </p:par>
                        <p:par>
                          <p:cTn id="10" fill="hold">
                            <p:stCondLst>
                              <p:cond delay="250"/>
                            </p:stCondLst>
                            <p:childTnLst>
                              <p:par>
                                <p:cTn id="11" presetID="1" presetClass="entr" presetSubtype="0" fill="hold" grpId="0" nodeType="afterEffect">
                                  <p:stCondLst>
                                    <p:cond delay="25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par>
                          <p:cTn id="13" fill="hold">
                            <p:stCondLst>
                              <p:cond delay="500"/>
                            </p:stCondLst>
                            <p:childTnLst>
                              <p:par>
                                <p:cTn id="14" presetID="1" presetClass="entr" presetSubtype="0" fill="hold" grpId="0" nodeType="afterEffect">
                                  <p:stCondLst>
                                    <p:cond delay="25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childTnLst>
                          </p:cTn>
                        </p:par>
                        <p:par>
                          <p:cTn id="16" fill="hold">
                            <p:stCondLst>
                              <p:cond delay="750"/>
                            </p:stCondLst>
                            <p:childTnLst>
                              <p:par>
                                <p:cTn id="17" presetID="1" presetClass="entr" presetSubtype="0" fill="hold" grpId="0" nodeType="afterEffect">
                                  <p:stCondLst>
                                    <p:cond delay="25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par>
                          <p:cTn id="19" fill="hold">
                            <p:stCondLst>
                              <p:cond delay="1000"/>
                            </p:stCondLst>
                            <p:childTnLst>
                              <p:par>
                                <p:cTn id="20" presetID="1" presetClass="entr" presetSubtype="0" fill="hold" grpId="0" nodeType="afterEffect">
                                  <p:stCondLst>
                                    <p:cond delay="25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childTnLst>
                          </p:cTn>
                        </p:par>
                        <p:par>
                          <p:cTn id="22" fill="hold">
                            <p:stCondLst>
                              <p:cond delay="1250"/>
                            </p:stCondLst>
                            <p:childTnLst>
                              <p:par>
                                <p:cTn id="23" presetID="1" presetClass="entr" presetSubtype="0" fill="hold" grpId="0" nodeType="afterEffect">
                                  <p:stCondLst>
                                    <p:cond delay="25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7"/>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7" grpId="0" animBg="1"/>
      <p:bldP spid="68"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CD517-1E7C-320C-0354-9882FC817C2C}"/>
              </a:ext>
            </a:extLst>
          </p:cNvPr>
          <p:cNvSpPr>
            <a:spLocks noGrp="1"/>
          </p:cNvSpPr>
          <p:nvPr>
            <p:ph type="title"/>
          </p:nvPr>
        </p:nvSpPr>
        <p:spPr/>
        <p:txBody>
          <a:bodyPr/>
          <a:lstStyle/>
          <a:p>
            <a:r>
              <a:rPr lang="en-US" dirty="0"/>
              <a:t>Introducing the Personal Assistant</a:t>
            </a:r>
          </a:p>
        </p:txBody>
      </p:sp>
      <p:sp>
        <p:nvSpPr>
          <p:cNvPr id="3" name="Content Placeholder 2">
            <a:extLst>
              <a:ext uri="{FF2B5EF4-FFF2-40B4-BE49-F238E27FC236}">
                <a16:creationId xmlns:a16="http://schemas.microsoft.com/office/drawing/2014/main" id="{DB8EF43D-9CE5-46D1-6AF0-340B9FB91A7C}"/>
              </a:ext>
            </a:extLst>
          </p:cNvPr>
          <p:cNvSpPr>
            <a:spLocks noGrp="1"/>
          </p:cNvSpPr>
          <p:nvPr>
            <p:ph idx="1"/>
          </p:nvPr>
        </p:nvSpPr>
        <p:spPr/>
        <p:txBody>
          <a:bodyPr/>
          <a:lstStyle/>
          <a:p>
            <a:r>
              <a:rPr lang="en-US" dirty="0"/>
              <a:t>the companion to your application </a:t>
            </a:r>
            <a:br>
              <a:rPr lang="en-US" dirty="0"/>
            </a:br>
            <a:r>
              <a:rPr lang="en-US" dirty="0"/>
              <a:t>that handles plumbing details for</a:t>
            </a:r>
            <a:br>
              <a:rPr lang="en-US" dirty="0"/>
            </a:br>
            <a:r>
              <a:rPr lang="en-US" dirty="0"/>
              <a:t>incoming calls and outgoing requests</a:t>
            </a:r>
            <a:br>
              <a:rPr lang="en-US" dirty="0"/>
            </a:br>
            <a:r>
              <a:rPr lang="en-US" dirty="0"/>
              <a:t>regardless of protocol and technology</a:t>
            </a:r>
          </a:p>
          <a:p>
            <a:pPr marL="0" indent="0">
              <a:buNone/>
            </a:pPr>
            <a:endParaRPr lang="en-US" dirty="0"/>
          </a:p>
        </p:txBody>
      </p:sp>
      <p:sp>
        <p:nvSpPr>
          <p:cNvPr id="4" name="Footer Placeholder 3">
            <a:extLst>
              <a:ext uri="{FF2B5EF4-FFF2-40B4-BE49-F238E27FC236}">
                <a16:creationId xmlns:a16="http://schemas.microsoft.com/office/drawing/2014/main" id="{168CD69D-D958-4D94-332E-9A95A1670E25}"/>
              </a:ext>
            </a:extLst>
          </p:cNvPr>
          <p:cNvSpPr>
            <a:spLocks noGrp="1"/>
          </p:cNvSpPr>
          <p:nvPr>
            <p:ph type="ftr" sz="quarter" idx="11"/>
          </p:nvPr>
        </p:nvSpPr>
        <p:spPr/>
        <p:txBody>
          <a:bodyPr/>
          <a:lstStyle/>
          <a:p>
            <a:r>
              <a:rPr lang="en-US"/>
              <a:t>Microservices, Messaging, Kafka and Dapr - Fontys - November 2022</a:t>
            </a:r>
            <a:endParaRPr lang="nl-NL"/>
          </a:p>
        </p:txBody>
      </p:sp>
      <p:pic>
        <p:nvPicPr>
          <p:cNvPr id="5" name="Picture 2" descr="Wat is een Virtual Assistant? - oDesque">
            <a:extLst>
              <a:ext uri="{FF2B5EF4-FFF2-40B4-BE49-F238E27FC236}">
                <a16:creationId xmlns:a16="http://schemas.microsoft.com/office/drawing/2014/main" id="{FB175863-B02B-2B1D-58B8-5A65F136EF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78323" y="2129780"/>
            <a:ext cx="3620708" cy="25862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708974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6ECDC-FA58-4618-874C-60B2CFE3520D}"/>
              </a:ext>
            </a:extLst>
          </p:cNvPr>
          <p:cNvSpPr>
            <a:spLocks noGrp="1"/>
          </p:cNvSpPr>
          <p:nvPr>
            <p:ph type="title"/>
          </p:nvPr>
        </p:nvSpPr>
        <p:spPr>
          <a:xfrm>
            <a:off x="438150" y="2636136"/>
            <a:ext cx="4000500" cy="706347"/>
          </a:xfrm>
        </p:spPr>
        <p:txBody>
          <a:bodyPr/>
          <a:lstStyle/>
          <a:p>
            <a:r>
              <a:rPr lang="en-US" sz="3300"/>
              <a:t>Dapr</a:t>
            </a:r>
            <a:br>
              <a:rPr lang="en-US"/>
            </a:br>
            <a:r>
              <a:rPr lang="en-US" sz="2100">
                <a:solidFill>
                  <a:srgbClr val="73CDF4"/>
                </a:solidFill>
              </a:rPr>
              <a:t>Distributed Application Runtime</a:t>
            </a:r>
            <a:endParaRPr lang="en-US">
              <a:solidFill>
                <a:srgbClr val="73CDF4"/>
              </a:solidFill>
            </a:endParaRPr>
          </a:p>
        </p:txBody>
      </p:sp>
      <p:sp>
        <p:nvSpPr>
          <p:cNvPr id="3" name="Text Placeholder 2">
            <a:extLst>
              <a:ext uri="{FF2B5EF4-FFF2-40B4-BE49-F238E27FC236}">
                <a16:creationId xmlns:a16="http://schemas.microsoft.com/office/drawing/2014/main" id="{D1B72B8A-64E4-419A-BB7B-603568B9F076}"/>
              </a:ext>
            </a:extLst>
          </p:cNvPr>
          <p:cNvSpPr>
            <a:spLocks noGrp="1"/>
          </p:cNvSpPr>
          <p:nvPr>
            <p:ph type="body" sz="quarter" idx="12"/>
          </p:nvPr>
        </p:nvSpPr>
        <p:spPr>
          <a:xfrm>
            <a:off x="438150" y="3663950"/>
            <a:ext cx="4000500" cy="276679"/>
          </a:xfrm>
        </p:spPr>
        <p:txBody>
          <a:bodyPr/>
          <a:lstStyle/>
          <a:p>
            <a:r>
              <a:rPr lang="en-US" dirty="0"/>
              <a:t>introduction</a:t>
            </a:r>
          </a:p>
        </p:txBody>
      </p:sp>
      <p:pic>
        <p:nvPicPr>
          <p:cNvPr id="4" name="Picture 2" descr="Wat is een Virtual Assistant? - oDesque">
            <a:extLst>
              <a:ext uri="{FF2B5EF4-FFF2-40B4-BE49-F238E27FC236}">
                <a16:creationId xmlns:a16="http://schemas.microsoft.com/office/drawing/2014/main" id="{9987179D-4A5B-AF6B-FAA0-1EB152D9159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7198" y="1946229"/>
            <a:ext cx="1280819" cy="9148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00091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1F492DE-FA8B-407E-A8DA-61FB0FC7BA12}"/>
              </a:ext>
            </a:extLst>
          </p:cNvPr>
          <p:cNvSpPr>
            <a:spLocks noGrp="1"/>
          </p:cNvSpPr>
          <p:nvPr>
            <p:ph type="title"/>
          </p:nvPr>
        </p:nvSpPr>
        <p:spPr/>
        <p:txBody>
          <a:bodyPr/>
          <a:lstStyle/>
          <a:p>
            <a:r>
              <a:rPr lang="en-US" dirty="0"/>
              <a:t>Dapr.io</a:t>
            </a:r>
          </a:p>
        </p:txBody>
      </p:sp>
      <p:sp>
        <p:nvSpPr>
          <p:cNvPr id="8" name="Content Placeholder 7">
            <a:extLst>
              <a:ext uri="{FF2B5EF4-FFF2-40B4-BE49-F238E27FC236}">
                <a16:creationId xmlns:a16="http://schemas.microsoft.com/office/drawing/2014/main" id="{478865DD-4D7D-4BBC-80EC-E6390B12BFA1}"/>
              </a:ext>
            </a:extLst>
          </p:cNvPr>
          <p:cNvSpPr>
            <a:spLocks noGrp="1"/>
          </p:cNvSpPr>
          <p:nvPr>
            <p:ph idx="1"/>
          </p:nvPr>
        </p:nvSpPr>
        <p:spPr/>
        <p:txBody>
          <a:bodyPr/>
          <a:lstStyle/>
          <a:p>
            <a:r>
              <a:rPr lang="en-US" dirty="0"/>
              <a:t>Launched by Microsoft (2019)</a:t>
            </a:r>
          </a:p>
          <a:p>
            <a:r>
              <a:rPr lang="en-US" dirty="0"/>
              <a:t>Application runtime framework – </a:t>
            </a:r>
            <a:br>
              <a:rPr lang="en-US" dirty="0"/>
            </a:br>
            <a:r>
              <a:rPr lang="en-US" dirty="0"/>
              <a:t>supporting cloud native and serverless</a:t>
            </a:r>
          </a:p>
          <a:p>
            <a:r>
              <a:rPr lang="en-US" dirty="0"/>
              <a:t>Every application gets a uniform Personal Assistant </a:t>
            </a:r>
            <a:br>
              <a:rPr lang="en-US" dirty="0"/>
            </a:br>
            <a:r>
              <a:rPr lang="en-US" dirty="0"/>
              <a:t>that takes care of common tasks</a:t>
            </a:r>
          </a:p>
          <a:p>
            <a:pPr lvl="1"/>
            <a:r>
              <a:rPr lang="en-US" dirty="0"/>
              <a:t>remember (take note and reproduce)</a:t>
            </a:r>
          </a:p>
          <a:p>
            <a:pPr lvl="1"/>
            <a:r>
              <a:rPr lang="en-US" dirty="0"/>
              <a:t>keep log</a:t>
            </a:r>
          </a:p>
          <a:p>
            <a:pPr lvl="1"/>
            <a:r>
              <a:rPr lang="en-US" dirty="0"/>
              <a:t>restrict access </a:t>
            </a:r>
          </a:p>
          <a:p>
            <a:pPr lvl="1"/>
            <a:r>
              <a:rPr lang="en-US" dirty="0"/>
              <a:t>handle incoming</a:t>
            </a:r>
          </a:p>
          <a:p>
            <a:pPr lvl="1"/>
            <a:r>
              <a:rPr lang="en-US" dirty="0"/>
              <a:t>route outgoing</a:t>
            </a:r>
          </a:p>
          <a:p>
            <a:pPr lvl="1"/>
            <a:r>
              <a:rPr lang="en-US" dirty="0"/>
              <a:t>interact with </a:t>
            </a:r>
            <a:br>
              <a:rPr lang="en-US" dirty="0"/>
            </a:br>
            <a:r>
              <a:rPr lang="en-US" dirty="0"/>
              <a:t>other PAs (and </a:t>
            </a:r>
            <a:br>
              <a:rPr lang="en-US" dirty="0"/>
            </a:br>
            <a:r>
              <a:rPr lang="en-US" dirty="0"/>
              <a:t>their apps)</a:t>
            </a:r>
          </a:p>
        </p:txBody>
      </p:sp>
      <p:sp>
        <p:nvSpPr>
          <p:cNvPr id="4" name="Footer Placeholder 3">
            <a:extLst>
              <a:ext uri="{FF2B5EF4-FFF2-40B4-BE49-F238E27FC236}">
                <a16:creationId xmlns:a16="http://schemas.microsoft.com/office/drawing/2014/main" id="{01DC6B2C-D53B-44FD-AD6A-4455A200B662}"/>
              </a:ext>
            </a:extLst>
          </p:cNvPr>
          <p:cNvSpPr>
            <a:spLocks noGrp="1"/>
          </p:cNvSpPr>
          <p:nvPr>
            <p:ph type="ftr" sz="quarter" idx="11"/>
          </p:nvPr>
        </p:nvSpPr>
        <p:spPr/>
        <p:txBody>
          <a:bodyPr/>
          <a:lstStyle/>
          <a:p>
            <a:r>
              <a:rPr lang="en-US"/>
              <a:t>Microservices in real life – with Node &amp; Dapr.io</a:t>
            </a:r>
            <a:endParaRPr lang="nl-NL"/>
          </a:p>
        </p:txBody>
      </p:sp>
      <p:pic>
        <p:nvPicPr>
          <p:cNvPr id="1026" name="Picture 2" descr="My people will talk to your people - Business Cat | Meme Generator">
            <a:extLst>
              <a:ext uri="{FF2B5EF4-FFF2-40B4-BE49-F238E27FC236}">
                <a16:creationId xmlns:a16="http://schemas.microsoft.com/office/drawing/2014/main" id="{B90F099C-F803-4C33-982B-7087D69670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8835" y="2942335"/>
            <a:ext cx="1913165" cy="19131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3D9DEF77-5D24-4B83-A533-D4DF5DF5EDA4}"/>
              </a:ext>
            </a:extLst>
          </p:cNvPr>
          <p:cNvSpPr/>
          <p:nvPr/>
        </p:nvSpPr>
        <p:spPr>
          <a:xfrm>
            <a:off x="7086600" y="1878496"/>
            <a:ext cx="1679713" cy="9839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a:t>
            </a:r>
          </a:p>
        </p:txBody>
      </p:sp>
      <p:sp>
        <p:nvSpPr>
          <p:cNvPr id="12" name="Speech Bubble: Rectangle 11">
            <a:extLst>
              <a:ext uri="{FF2B5EF4-FFF2-40B4-BE49-F238E27FC236}">
                <a16:creationId xmlns:a16="http://schemas.microsoft.com/office/drawing/2014/main" id="{BC4627B5-D4F3-40D9-9FD1-616E6F0811CC}"/>
              </a:ext>
            </a:extLst>
          </p:cNvPr>
          <p:cNvSpPr/>
          <p:nvPr/>
        </p:nvSpPr>
        <p:spPr>
          <a:xfrm>
            <a:off x="7438132" y="730645"/>
            <a:ext cx="1371600" cy="695739"/>
          </a:xfrm>
          <a:prstGeom prst="wedgeRectCallout">
            <a:avLst>
              <a:gd name="adj1" fmla="val -15760"/>
              <a:gd name="adj2" fmla="val 139643"/>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Microservice or Monolith</a:t>
            </a:r>
          </a:p>
        </p:txBody>
      </p:sp>
      <p:sp>
        <p:nvSpPr>
          <p:cNvPr id="14" name="Rectangle: Rounded Corners 13">
            <a:extLst>
              <a:ext uri="{FF2B5EF4-FFF2-40B4-BE49-F238E27FC236}">
                <a16:creationId xmlns:a16="http://schemas.microsoft.com/office/drawing/2014/main" id="{E8FF3987-250B-47CC-8DC2-B8DA9530A0AC}"/>
              </a:ext>
            </a:extLst>
          </p:cNvPr>
          <p:cNvSpPr/>
          <p:nvPr/>
        </p:nvSpPr>
        <p:spPr>
          <a:xfrm>
            <a:off x="5574838" y="1878496"/>
            <a:ext cx="990600" cy="98397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Personal Assistant (</a:t>
            </a:r>
            <a:r>
              <a:rPr lang="en-US" dirty="0" err="1"/>
              <a:t>Dapr</a:t>
            </a:r>
            <a:r>
              <a:rPr lang="en-US" dirty="0"/>
              <a:t>)</a:t>
            </a:r>
          </a:p>
        </p:txBody>
      </p:sp>
      <p:sp>
        <p:nvSpPr>
          <p:cNvPr id="13" name="Arrow: Left-Right 12">
            <a:extLst>
              <a:ext uri="{FF2B5EF4-FFF2-40B4-BE49-F238E27FC236}">
                <a16:creationId xmlns:a16="http://schemas.microsoft.com/office/drawing/2014/main" id="{DD390570-AB00-432E-9AA4-A39D6ACA6C0E}"/>
              </a:ext>
            </a:extLst>
          </p:cNvPr>
          <p:cNvSpPr/>
          <p:nvPr/>
        </p:nvSpPr>
        <p:spPr>
          <a:xfrm>
            <a:off x="6441749" y="2236304"/>
            <a:ext cx="774060" cy="335446"/>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7" name="Graphic 16" descr="Database outline">
            <a:extLst>
              <a:ext uri="{FF2B5EF4-FFF2-40B4-BE49-F238E27FC236}">
                <a16:creationId xmlns:a16="http://schemas.microsoft.com/office/drawing/2014/main" id="{755CE7A8-D50E-47FC-80EA-DB1C0412BC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1252" y="2952988"/>
            <a:ext cx="653498" cy="653498"/>
          </a:xfrm>
          <a:prstGeom prst="rect">
            <a:avLst/>
          </a:prstGeom>
        </p:spPr>
      </p:pic>
      <p:pic>
        <p:nvPicPr>
          <p:cNvPr id="19" name="Graphic 18" descr="Email with solid fill">
            <a:extLst>
              <a:ext uri="{FF2B5EF4-FFF2-40B4-BE49-F238E27FC236}">
                <a16:creationId xmlns:a16="http://schemas.microsoft.com/office/drawing/2014/main" id="{5AC1CE2F-703F-43B5-9A14-1227894D58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01107" y="1977164"/>
            <a:ext cx="552569" cy="552569"/>
          </a:xfrm>
          <a:prstGeom prst="rect">
            <a:avLst/>
          </a:prstGeom>
        </p:spPr>
      </p:pic>
      <p:pic>
        <p:nvPicPr>
          <p:cNvPr id="21" name="Graphic 20" descr="Employee badge outline">
            <a:extLst>
              <a:ext uri="{FF2B5EF4-FFF2-40B4-BE49-F238E27FC236}">
                <a16:creationId xmlns:a16="http://schemas.microsoft.com/office/drawing/2014/main" id="{9CCB7AAE-F5F4-4EF5-8306-07D1BEE11C5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02624" y="2386785"/>
            <a:ext cx="505746" cy="505746"/>
          </a:xfrm>
          <a:prstGeom prst="rect">
            <a:avLst/>
          </a:prstGeom>
        </p:spPr>
      </p:pic>
      <p:pic>
        <p:nvPicPr>
          <p:cNvPr id="23" name="Graphic 22" descr="Safe outline">
            <a:extLst>
              <a:ext uri="{FF2B5EF4-FFF2-40B4-BE49-F238E27FC236}">
                <a16:creationId xmlns:a16="http://schemas.microsoft.com/office/drawing/2014/main" id="{07C903A0-FF17-4432-94E6-8287E18E2D2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38689" y="3077609"/>
            <a:ext cx="653498" cy="653498"/>
          </a:xfrm>
          <a:prstGeom prst="rect">
            <a:avLst/>
          </a:prstGeom>
        </p:spPr>
      </p:pic>
      <p:sp>
        <p:nvSpPr>
          <p:cNvPr id="25" name="Rectangle: Rounded Corners 24">
            <a:extLst>
              <a:ext uri="{FF2B5EF4-FFF2-40B4-BE49-F238E27FC236}">
                <a16:creationId xmlns:a16="http://schemas.microsoft.com/office/drawing/2014/main" id="{3458052C-D07E-4273-A7F5-5F337696F4EE}"/>
              </a:ext>
            </a:extLst>
          </p:cNvPr>
          <p:cNvSpPr/>
          <p:nvPr/>
        </p:nvSpPr>
        <p:spPr>
          <a:xfrm>
            <a:off x="4678402" y="3717734"/>
            <a:ext cx="620213" cy="5525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Personal Assistant (</a:t>
            </a:r>
            <a:r>
              <a:rPr lang="en-US" sz="700" dirty="0" err="1"/>
              <a:t>Dapr</a:t>
            </a:r>
            <a:r>
              <a:rPr lang="en-US" sz="700" dirty="0"/>
              <a:t>)</a:t>
            </a:r>
          </a:p>
        </p:txBody>
      </p:sp>
      <p:sp>
        <p:nvSpPr>
          <p:cNvPr id="26" name="Rectangle: Rounded Corners 25">
            <a:extLst>
              <a:ext uri="{FF2B5EF4-FFF2-40B4-BE49-F238E27FC236}">
                <a16:creationId xmlns:a16="http://schemas.microsoft.com/office/drawing/2014/main" id="{23FDE700-ED84-4BEB-84C4-A0D7451C18F9}"/>
              </a:ext>
            </a:extLst>
          </p:cNvPr>
          <p:cNvSpPr/>
          <p:nvPr/>
        </p:nvSpPr>
        <p:spPr>
          <a:xfrm>
            <a:off x="4948404" y="4240403"/>
            <a:ext cx="620213" cy="5525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Personal Assistant (</a:t>
            </a:r>
            <a:r>
              <a:rPr lang="en-US" sz="700" dirty="0" err="1"/>
              <a:t>Dapr</a:t>
            </a:r>
            <a:r>
              <a:rPr lang="en-US" sz="700" dirty="0"/>
              <a:t>)</a:t>
            </a:r>
          </a:p>
        </p:txBody>
      </p:sp>
      <p:sp>
        <p:nvSpPr>
          <p:cNvPr id="27" name="Rectangle: Rounded Corners 26">
            <a:extLst>
              <a:ext uri="{FF2B5EF4-FFF2-40B4-BE49-F238E27FC236}">
                <a16:creationId xmlns:a16="http://schemas.microsoft.com/office/drawing/2014/main" id="{C52CEC52-D238-4938-BA26-124C80442F81}"/>
              </a:ext>
            </a:extLst>
          </p:cNvPr>
          <p:cNvSpPr/>
          <p:nvPr/>
        </p:nvSpPr>
        <p:spPr>
          <a:xfrm>
            <a:off x="5410951" y="3744294"/>
            <a:ext cx="620213" cy="5525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Personal Assistant (</a:t>
            </a:r>
            <a:r>
              <a:rPr lang="en-US" sz="700" dirty="0" err="1"/>
              <a:t>Dapr</a:t>
            </a:r>
            <a:r>
              <a:rPr lang="en-US" sz="700" dirty="0"/>
              <a:t>)</a:t>
            </a:r>
          </a:p>
        </p:txBody>
      </p:sp>
      <p:sp>
        <p:nvSpPr>
          <p:cNvPr id="28" name="Rectangle: Rounded Corners 27">
            <a:extLst>
              <a:ext uri="{FF2B5EF4-FFF2-40B4-BE49-F238E27FC236}">
                <a16:creationId xmlns:a16="http://schemas.microsoft.com/office/drawing/2014/main" id="{7E7EC970-2873-40EA-9766-2050C99B07B2}"/>
              </a:ext>
            </a:extLst>
          </p:cNvPr>
          <p:cNvSpPr/>
          <p:nvPr/>
        </p:nvSpPr>
        <p:spPr>
          <a:xfrm>
            <a:off x="5694357" y="4307430"/>
            <a:ext cx="620213" cy="5525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Personal Assistant (</a:t>
            </a:r>
            <a:r>
              <a:rPr lang="en-US" sz="700" dirty="0" err="1"/>
              <a:t>Dapr</a:t>
            </a:r>
            <a:r>
              <a:rPr lang="en-US" sz="700" dirty="0"/>
              <a:t>)</a:t>
            </a:r>
          </a:p>
        </p:txBody>
      </p:sp>
      <p:sp>
        <p:nvSpPr>
          <p:cNvPr id="29" name="Rectangle: Rounded Corners 28">
            <a:extLst>
              <a:ext uri="{FF2B5EF4-FFF2-40B4-BE49-F238E27FC236}">
                <a16:creationId xmlns:a16="http://schemas.microsoft.com/office/drawing/2014/main" id="{AEAB326D-EF60-4643-B769-166121FBBDC8}"/>
              </a:ext>
            </a:extLst>
          </p:cNvPr>
          <p:cNvSpPr/>
          <p:nvPr/>
        </p:nvSpPr>
        <p:spPr>
          <a:xfrm>
            <a:off x="6131642" y="4129216"/>
            <a:ext cx="620213" cy="5525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Personal Assistant (</a:t>
            </a:r>
            <a:r>
              <a:rPr lang="en-US" sz="700" dirty="0" err="1"/>
              <a:t>Dapr</a:t>
            </a:r>
            <a:r>
              <a:rPr lang="en-US" sz="700" dirty="0"/>
              <a:t>)</a:t>
            </a:r>
          </a:p>
        </p:txBody>
      </p:sp>
      <p:pic>
        <p:nvPicPr>
          <p:cNvPr id="30" name="Graphic 29" descr="Clipboard with solid fill">
            <a:extLst>
              <a:ext uri="{FF2B5EF4-FFF2-40B4-BE49-F238E27FC236}">
                <a16:creationId xmlns:a16="http://schemas.microsoft.com/office/drawing/2014/main" id="{06AAED17-89D4-4FAE-B454-6A924A6C06C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16814" y="2906078"/>
            <a:ext cx="563602" cy="563602"/>
          </a:xfrm>
          <a:prstGeom prst="rect">
            <a:avLst/>
          </a:prstGeom>
        </p:spPr>
      </p:pic>
      <p:pic>
        <p:nvPicPr>
          <p:cNvPr id="2050" name="Picture 2" descr="Wat is een Virtual Assistant? - oDesque">
            <a:extLst>
              <a:ext uri="{FF2B5EF4-FFF2-40B4-BE49-F238E27FC236}">
                <a16:creationId xmlns:a16="http://schemas.microsoft.com/office/drawing/2014/main" id="{B06ECEB7-3497-442D-A4A6-392462D61EB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77439" y="897123"/>
            <a:ext cx="1307450" cy="933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157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500"/>
                                  </p:stCondLst>
                                  <p:childTnLst>
                                    <p:set>
                                      <p:cBhvr>
                                        <p:cTn id="25" dur="1" fill="hold">
                                          <p:stCondLst>
                                            <p:cond delay="0"/>
                                          </p:stCondLst>
                                        </p:cTn>
                                        <p:tgtEl>
                                          <p:spTgt spid="8">
                                            <p:txEl>
                                              <p:pRg st="4" end="4"/>
                                            </p:txEl>
                                          </p:spTgt>
                                        </p:tgtEl>
                                        <p:attrNameLst>
                                          <p:attrName>style.visibility</p:attrName>
                                        </p:attrNameLst>
                                      </p:cBhvr>
                                      <p:to>
                                        <p:strVal val="visible"/>
                                      </p:to>
                                    </p:set>
                                  </p:childTnLst>
                                </p:cTn>
                              </p:par>
                              <p:par>
                                <p:cTn id="26" presetID="1" presetClass="entr" presetSubtype="0" fill="hold" grpId="0" nodeType="withEffect">
                                  <p:stCondLst>
                                    <p:cond delay="500"/>
                                  </p:stCondLst>
                                  <p:childTnLst>
                                    <p:set>
                                      <p:cBhvr>
                                        <p:cTn id="27" dur="1" fill="hold">
                                          <p:stCondLst>
                                            <p:cond delay="0"/>
                                          </p:stCondLst>
                                        </p:cTn>
                                        <p:tgtEl>
                                          <p:spTgt spid="8">
                                            <p:txEl>
                                              <p:pRg st="5" end="5"/>
                                            </p:txEl>
                                          </p:spTgt>
                                        </p:tgtEl>
                                        <p:attrNameLst>
                                          <p:attrName>style.visibility</p:attrName>
                                        </p:attrNameLst>
                                      </p:cBhvr>
                                      <p:to>
                                        <p:strVal val="visible"/>
                                      </p:to>
                                    </p:set>
                                  </p:childTnLst>
                                </p:cTn>
                              </p:par>
                              <p:par>
                                <p:cTn id="28" presetID="1" presetClass="entr" presetSubtype="0" fill="hold" grpId="0" nodeType="withEffect">
                                  <p:stCondLst>
                                    <p:cond delay="500"/>
                                  </p:stCondLst>
                                  <p:childTnLst>
                                    <p:set>
                                      <p:cBhvr>
                                        <p:cTn id="29" dur="1" fill="hold">
                                          <p:stCondLst>
                                            <p:cond delay="0"/>
                                          </p:stCondLst>
                                        </p:cTn>
                                        <p:tgtEl>
                                          <p:spTgt spid="8">
                                            <p:txEl>
                                              <p:pRg st="6" end="6"/>
                                            </p:txEl>
                                          </p:spTgt>
                                        </p:tgtEl>
                                        <p:attrNameLst>
                                          <p:attrName>style.visibility</p:attrName>
                                        </p:attrNameLst>
                                      </p:cBhvr>
                                      <p:to>
                                        <p:strVal val="visible"/>
                                      </p:to>
                                    </p:set>
                                  </p:childTnLst>
                                </p:cTn>
                              </p:par>
                              <p:par>
                                <p:cTn id="30" presetID="1" presetClass="entr" presetSubtype="0" fill="hold" nodeType="withEffect">
                                  <p:stCondLst>
                                    <p:cond delay="500"/>
                                  </p:stCondLst>
                                  <p:childTnLst>
                                    <p:set>
                                      <p:cBhvr>
                                        <p:cTn id="31" dur="1" fill="hold">
                                          <p:stCondLst>
                                            <p:cond delay="0"/>
                                          </p:stCondLst>
                                        </p:cTn>
                                        <p:tgtEl>
                                          <p:spTgt spid="17"/>
                                        </p:tgtEl>
                                        <p:attrNameLst>
                                          <p:attrName>style.visibility</p:attrName>
                                        </p:attrNameLst>
                                      </p:cBhvr>
                                      <p:to>
                                        <p:strVal val="visible"/>
                                      </p:to>
                                    </p:set>
                                  </p:childTnLst>
                                </p:cTn>
                              </p:par>
                              <p:par>
                                <p:cTn id="32" presetID="1" presetClass="entr" presetSubtype="0" fill="hold" nodeType="withEffect">
                                  <p:stCondLst>
                                    <p:cond delay="500"/>
                                  </p:stCondLst>
                                  <p:childTnLst>
                                    <p:set>
                                      <p:cBhvr>
                                        <p:cTn id="33" dur="1" fill="hold">
                                          <p:stCondLst>
                                            <p:cond delay="0"/>
                                          </p:stCondLst>
                                        </p:cTn>
                                        <p:tgtEl>
                                          <p:spTgt spid="23"/>
                                        </p:tgtEl>
                                        <p:attrNameLst>
                                          <p:attrName>style.visibility</p:attrName>
                                        </p:attrNameLst>
                                      </p:cBhvr>
                                      <p:to>
                                        <p:strVal val="visible"/>
                                      </p:to>
                                    </p:set>
                                  </p:childTnLst>
                                </p:cTn>
                              </p:par>
                              <p:par>
                                <p:cTn id="34" presetID="1" presetClass="entr" presetSubtype="0" fill="hold" nodeType="withEffect">
                                  <p:stCondLst>
                                    <p:cond delay="500"/>
                                  </p:stCondLst>
                                  <p:childTnLst>
                                    <p:set>
                                      <p:cBhvr>
                                        <p:cTn id="35" dur="1" fill="hold">
                                          <p:stCondLst>
                                            <p:cond delay="0"/>
                                          </p:stCondLst>
                                        </p:cTn>
                                        <p:tgtEl>
                                          <p:spTgt spid="21"/>
                                        </p:tgtEl>
                                        <p:attrNameLst>
                                          <p:attrName>style.visibility</p:attrName>
                                        </p:attrNameLst>
                                      </p:cBhvr>
                                      <p:to>
                                        <p:strVal val="visible"/>
                                      </p:to>
                                    </p:set>
                                  </p:childTnLst>
                                </p:cTn>
                              </p:par>
                              <p:par>
                                <p:cTn id="36" presetID="1" presetClass="entr" presetSubtype="0" fill="hold" nodeType="withEffect">
                                  <p:stCondLst>
                                    <p:cond delay="500"/>
                                  </p:stCondLst>
                                  <p:childTnLst>
                                    <p:set>
                                      <p:cBhvr>
                                        <p:cTn id="37" dur="1" fill="hold">
                                          <p:stCondLst>
                                            <p:cond delay="0"/>
                                          </p:stCondLst>
                                        </p:cTn>
                                        <p:tgtEl>
                                          <p:spTgt spid="19"/>
                                        </p:tgtEl>
                                        <p:attrNameLst>
                                          <p:attrName>style.visibility</p:attrName>
                                        </p:attrNameLst>
                                      </p:cBhvr>
                                      <p:to>
                                        <p:strVal val="visible"/>
                                      </p:to>
                                    </p:set>
                                  </p:childTnLst>
                                </p:cTn>
                              </p:par>
                              <p:par>
                                <p:cTn id="38" presetID="1" presetClass="entr" presetSubtype="0" fill="hold" grpId="0" nodeType="withEffect">
                                  <p:stCondLst>
                                    <p:cond delay="500"/>
                                  </p:stCondLst>
                                  <p:childTnLst>
                                    <p:set>
                                      <p:cBhvr>
                                        <p:cTn id="39"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026"/>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7"/>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14" grpId="0" animBg="1"/>
      <p:bldP spid="13" grpId="0" animBg="1"/>
      <p:bldP spid="25" grpId="0" animBg="1"/>
      <p:bldP spid="26" grpId="0" animBg="1"/>
      <p:bldP spid="27" grpId="0" animBg="1"/>
      <p:bldP spid="28" grpId="0" animBg="1"/>
      <p:bldP spid="2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1F492DE-FA8B-407E-A8DA-61FB0FC7BA12}"/>
              </a:ext>
            </a:extLst>
          </p:cNvPr>
          <p:cNvSpPr>
            <a:spLocks noGrp="1"/>
          </p:cNvSpPr>
          <p:nvPr>
            <p:ph type="title"/>
          </p:nvPr>
        </p:nvSpPr>
        <p:spPr/>
        <p:txBody>
          <a:bodyPr/>
          <a:lstStyle/>
          <a:p>
            <a:r>
              <a:rPr lang="en-US" dirty="0"/>
              <a:t>Dapr.io</a:t>
            </a:r>
          </a:p>
        </p:txBody>
      </p:sp>
      <p:sp>
        <p:nvSpPr>
          <p:cNvPr id="8" name="Content Placeholder 7">
            <a:extLst>
              <a:ext uri="{FF2B5EF4-FFF2-40B4-BE49-F238E27FC236}">
                <a16:creationId xmlns:a16="http://schemas.microsoft.com/office/drawing/2014/main" id="{478865DD-4D7D-4BBC-80EC-E6390B12BFA1}"/>
              </a:ext>
            </a:extLst>
          </p:cNvPr>
          <p:cNvSpPr>
            <a:spLocks noGrp="1"/>
          </p:cNvSpPr>
          <p:nvPr>
            <p:ph idx="1"/>
          </p:nvPr>
        </p:nvSpPr>
        <p:spPr>
          <a:xfrm>
            <a:off x="720003" y="896244"/>
            <a:ext cx="6623999" cy="3780000"/>
          </a:xfrm>
        </p:spPr>
        <p:txBody>
          <a:bodyPr/>
          <a:lstStyle/>
          <a:p>
            <a:r>
              <a:rPr lang="en-US" sz="1200" dirty="0"/>
              <a:t>Personal Assistant is </a:t>
            </a:r>
            <a:r>
              <a:rPr lang="en-US" sz="1200" dirty="0" err="1"/>
              <a:t>Dapr</a:t>
            </a:r>
            <a:r>
              <a:rPr lang="en-US" sz="1200" dirty="0"/>
              <a:t> Side Car</a:t>
            </a:r>
          </a:p>
          <a:p>
            <a:pPr lvl="1"/>
            <a:r>
              <a:rPr lang="en-US" sz="1200" dirty="0"/>
              <a:t>companion process or side car container in Kubernetes Pod</a:t>
            </a:r>
          </a:p>
          <a:p>
            <a:r>
              <a:rPr lang="en-US" sz="1200" dirty="0"/>
              <a:t>Application delegates tasks to side car</a:t>
            </a:r>
          </a:p>
        </p:txBody>
      </p:sp>
      <p:sp>
        <p:nvSpPr>
          <p:cNvPr id="4" name="Footer Placeholder 3">
            <a:extLst>
              <a:ext uri="{FF2B5EF4-FFF2-40B4-BE49-F238E27FC236}">
                <a16:creationId xmlns:a16="http://schemas.microsoft.com/office/drawing/2014/main" id="{01DC6B2C-D53B-44FD-AD6A-4455A200B662}"/>
              </a:ext>
            </a:extLst>
          </p:cNvPr>
          <p:cNvSpPr>
            <a:spLocks noGrp="1"/>
          </p:cNvSpPr>
          <p:nvPr>
            <p:ph type="ftr" sz="quarter" idx="11"/>
          </p:nvPr>
        </p:nvSpPr>
        <p:spPr/>
        <p:txBody>
          <a:bodyPr/>
          <a:lstStyle/>
          <a:p>
            <a:r>
              <a:rPr lang="en-US"/>
              <a:t>Microservices in real life – with Node &amp; Dapr.io</a:t>
            </a:r>
            <a:endParaRPr lang="nl-NL"/>
          </a:p>
        </p:txBody>
      </p:sp>
      <p:grpSp>
        <p:nvGrpSpPr>
          <p:cNvPr id="9" name="!!AppA">
            <a:extLst>
              <a:ext uri="{FF2B5EF4-FFF2-40B4-BE49-F238E27FC236}">
                <a16:creationId xmlns:a16="http://schemas.microsoft.com/office/drawing/2014/main" id="{FBBA3CB7-82FF-47A6-84D2-99867F39D8DF}"/>
              </a:ext>
            </a:extLst>
          </p:cNvPr>
          <p:cNvGrpSpPr/>
          <p:nvPr/>
        </p:nvGrpSpPr>
        <p:grpSpPr>
          <a:xfrm>
            <a:off x="1185355" y="2088754"/>
            <a:ext cx="1666465" cy="1944207"/>
            <a:chOff x="3444424" y="1954650"/>
            <a:chExt cx="1400542" cy="1633964"/>
          </a:xfrm>
        </p:grpSpPr>
        <p:pic>
          <p:nvPicPr>
            <p:cNvPr id="11" name="Graphic 10">
              <a:extLst>
                <a:ext uri="{FF2B5EF4-FFF2-40B4-BE49-F238E27FC236}">
                  <a16:creationId xmlns:a16="http://schemas.microsoft.com/office/drawing/2014/main" id="{07A41644-7F2D-4C6D-94BD-825905C5C817}"/>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444424" y="1954650"/>
              <a:ext cx="1400542" cy="1633964"/>
            </a:xfrm>
            <a:prstGeom prst="rect">
              <a:avLst/>
            </a:prstGeom>
          </p:spPr>
        </p:pic>
        <p:sp>
          <p:nvSpPr>
            <p:cNvPr id="12" name="TextBox 11">
              <a:extLst>
                <a:ext uri="{FF2B5EF4-FFF2-40B4-BE49-F238E27FC236}">
                  <a16:creationId xmlns:a16="http://schemas.microsoft.com/office/drawing/2014/main" id="{B49EE73D-D2CF-4A87-8AD4-54FF33652E43}"/>
                </a:ext>
              </a:extLst>
            </p:cNvPr>
            <p:cNvSpPr txBox="1"/>
            <p:nvPr/>
          </p:nvSpPr>
          <p:spPr>
            <a:xfrm>
              <a:off x="3720250" y="2525411"/>
              <a:ext cx="770603" cy="258664"/>
            </a:xfrm>
            <a:prstGeom prst="rect">
              <a:avLst/>
            </a:prstGeom>
            <a:noFill/>
          </p:spPr>
          <p:txBody>
            <a:bodyPr wrap="none" lIns="0" tIns="0" rIns="0" bIns="0" rtlCol="0">
              <a:spAutoFit/>
            </a:bodyPr>
            <a:lstStyle/>
            <a:p>
              <a:pPr algn="ctr"/>
              <a:r>
                <a:rPr lang="en-US" sz="2000">
                  <a:solidFill>
                    <a:schemeClr val="bg1"/>
                  </a:solidFill>
                  <a:latin typeface="+mj-lt"/>
                </a:rPr>
                <a:t>My App</a:t>
              </a:r>
            </a:p>
          </p:txBody>
        </p:sp>
      </p:grpSp>
      <p:cxnSp>
        <p:nvCxnSpPr>
          <p:cNvPr id="13" name="Straight Arrow Connector 12">
            <a:extLst>
              <a:ext uri="{FF2B5EF4-FFF2-40B4-BE49-F238E27FC236}">
                <a16:creationId xmlns:a16="http://schemas.microsoft.com/office/drawing/2014/main" id="{72D27245-3CF5-4431-8C63-D38B79AE6536}"/>
              </a:ext>
            </a:extLst>
          </p:cNvPr>
          <p:cNvCxnSpPr>
            <a:cxnSpLocks/>
            <a:stCxn id="11" idx="3"/>
          </p:cNvCxnSpPr>
          <p:nvPr/>
        </p:nvCxnSpPr>
        <p:spPr>
          <a:xfrm>
            <a:off x="2851820" y="3060858"/>
            <a:ext cx="4096699" cy="14805"/>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4" name="!!Sidecar">
            <a:extLst>
              <a:ext uri="{FF2B5EF4-FFF2-40B4-BE49-F238E27FC236}">
                <a16:creationId xmlns:a16="http://schemas.microsoft.com/office/drawing/2014/main" id="{FD65B55A-C21B-4F0B-A42F-B032311C752D}"/>
              </a:ext>
            </a:extLst>
          </p:cNvPr>
          <p:cNvGrpSpPr/>
          <p:nvPr/>
        </p:nvGrpSpPr>
        <p:grpSpPr>
          <a:xfrm>
            <a:off x="6948519" y="2382526"/>
            <a:ext cx="1186830" cy="1389573"/>
            <a:chOff x="8298598" y="2543027"/>
            <a:chExt cx="1186830" cy="1389573"/>
          </a:xfrm>
        </p:grpSpPr>
        <p:sp>
          <p:nvSpPr>
            <p:cNvPr id="15" name="Freeform: Shape 14">
              <a:extLst>
                <a:ext uri="{FF2B5EF4-FFF2-40B4-BE49-F238E27FC236}">
                  <a16:creationId xmlns:a16="http://schemas.microsoft.com/office/drawing/2014/main" id="{5654C4D8-CA97-4FEC-A66E-87D189B94B9B}"/>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endParaRPr lang="en-US"/>
            </a:p>
          </p:txBody>
        </p:sp>
        <p:sp>
          <p:nvSpPr>
            <p:cNvPr id="16" name="Freeform: Shape 15">
              <a:extLst>
                <a:ext uri="{FF2B5EF4-FFF2-40B4-BE49-F238E27FC236}">
                  <a16:creationId xmlns:a16="http://schemas.microsoft.com/office/drawing/2014/main" id="{8B7A1482-2B00-48F5-BD93-28C42CBE9103}"/>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endParaRPr lang="en-US"/>
            </a:p>
          </p:txBody>
        </p:sp>
        <p:grpSp>
          <p:nvGrpSpPr>
            <p:cNvPr id="17" name="Graphic 11">
              <a:extLst>
                <a:ext uri="{FF2B5EF4-FFF2-40B4-BE49-F238E27FC236}">
                  <a16:creationId xmlns:a16="http://schemas.microsoft.com/office/drawing/2014/main" id="{A6CB63EB-48BF-4EFB-92FB-7B5C4635F619}"/>
                </a:ext>
              </a:extLst>
            </p:cNvPr>
            <p:cNvGrpSpPr/>
            <p:nvPr/>
          </p:nvGrpSpPr>
          <p:grpSpPr>
            <a:xfrm>
              <a:off x="8386477" y="2846026"/>
              <a:ext cx="952402" cy="699902"/>
              <a:chOff x="8386477" y="2846026"/>
              <a:chExt cx="952402" cy="699902"/>
            </a:xfrm>
          </p:grpSpPr>
          <p:sp>
            <p:nvSpPr>
              <p:cNvPr id="18" name="Freeform: Shape 17">
                <a:extLst>
                  <a:ext uri="{FF2B5EF4-FFF2-40B4-BE49-F238E27FC236}">
                    <a16:creationId xmlns:a16="http://schemas.microsoft.com/office/drawing/2014/main" id="{4D835024-0E54-4B53-A856-4BF19ADA33F6}"/>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96F3F4E5-D88A-470E-BE56-034EA0A6DB82}"/>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F3D09D4C-6A10-4893-B513-0C19E8694007}"/>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6DA573F-B5B2-4238-AD37-67949C8A2EC5}"/>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558ECFCE-619E-44E8-972D-6F7F7F700192}"/>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79197A7F-DDEC-4CBF-A353-1695BFE4A1C1}"/>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endParaRPr lang="en-US"/>
              </a:p>
            </p:txBody>
          </p:sp>
        </p:grpSp>
      </p:grpSp>
      <p:sp>
        <p:nvSpPr>
          <p:cNvPr id="24" name="TextBox 23">
            <a:extLst>
              <a:ext uri="{FF2B5EF4-FFF2-40B4-BE49-F238E27FC236}">
                <a16:creationId xmlns:a16="http://schemas.microsoft.com/office/drawing/2014/main" id="{5A7369E7-DC6F-46F9-AEEB-8433B00C4665}"/>
              </a:ext>
            </a:extLst>
          </p:cNvPr>
          <p:cNvSpPr txBox="1"/>
          <p:nvPr/>
        </p:nvSpPr>
        <p:spPr>
          <a:xfrm>
            <a:off x="4382399" y="2658055"/>
            <a:ext cx="1035540" cy="307777"/>
          </a:xfrm>
          <a:prstGeom prst="rect">
            <a:avLst/>
          </a:prstGeom>
          <a:noFill/>
        </p:spPr>
        <p:txBody>
          <a:bodyPr wrap="none" lIns="0" tIns="0" rIns="0" bIns="0" rtlCol="0">
            <a:spAutoFit/>
          </a:bodyPr>
          <a:lstStyle/>
          <a:p>
            <a:pPr algn="ctr"/>
            <a:r>
              <a:rPr lang="en-US" sz="2000">
                <a:solidFill>
                  <a:srgbClr val="202192"/>
                </a:solidFill>
                <a:latin typeface="+mj-lt"/>
              </a:rPr>
              <a:t>Dapr API</a:t>
            </a:r>
          </a:p>
        </p:txBody>
      </p:sp>
      <p:sp>
        <p:nvSpPr>
          <p:cNvPr id="25" name="TextBox 24">
            <a:extLst>
              <a:ext uri="{FF2B5EF4-FFF2-40B4-BE49-F238E27FC236}">
                <a16:creationId xmlns:a16="http://schemas.microsoft.com/office/drawing/2014/main" id="{742F8631-73A0-481F-8C9A-37136325E58F}"/>
              </a:ext>
            </a:extLst>
          </p:cNvPr>
          <p:cNvSpPr txBox="1"/>
          <p:nvPr/>
        </p:nvSpPr>
        <p:spPr>
          <a:xfrm>
            <a:off x="4426321" y="3171739"/>
            <a:ext cx="947695" cy="215444"/>
          </a:xfrm>
          <a:prstGeom prst="rect">
            <a:avLst/>
          </a:prstGeom>
          <a:noFill/>
        </p:spPr>
        <p:txBody>
          <a:bodyPr wrap="none" lIns="0" tIns="0" rIns="0" bIns="0" rtlCol="0">
            <a:spAutoFit/>
          </a:bodyPr>
          <a:lstStyle/>
          <a:p>
            <a:pPr algn="ctr"/>
            <a:r>
              <a:rPr lang="en-US" sz="1400">
                <a:solidFill>
                  <a:srgbClr val="202192"/>
                </a:solidFill>
                <a:latin typeface="+mj-lt"/>
              </a:rPr>
              <a:t>HTTP/gRPC</a:t>
            </a:r>
          </a:p>
        </p:txBody>
      </p:sp>
      <p:sp>
        <p:nvSpPr>
          <p:cNvPr id="26" name="TextBox 25">
            <a:extLst>
              <a:ext uri="{FF2B5EF4-FFF2-40B4-BE49-F238E27FC236}">
                <a16:creationId xmlns:a16="http://schemas.microsoft.com/office/drawing/2014/main" id="{13A3DE91-F520-4AFB-A5A3-978C415910F1}"/>
              </a:ext>
            </a:extLst>
          </p:cNvPr>
          <p:cNvSpPr txBox="1"/>
          <p:nvPr/>
        </p:nvSpPr>
        <p:spPr>
          <a:xfrm>
            <a:off x="720003" y="1620146"/>
            <a:ext cx="2504016" cy="369332"/>
          </a:xfrm>
          <a:prstGeom prst="rect">
            <a:avLst/>
          </a:prstGeom>
          <a:noFill/>
        </p:spPr>
        <p:txBody>
          <a:bodyPr wrap="square">
            <a:spAutoFit/>
          </a:bodyPr>
          <a:lstStyle/>
          <a:p>
            <a:pPr algn="ctr">
              <a:spcAft>
                <a:spcPts val="600"/>
              </a:spcAft>
            </a:pPr>
            <a:r>
              <a:rPr lang="en-US">
                <a:solidFill>
                  <a:srgbClr val="202192"/>
                </a:solidFill>
                <a:latin typeface="Segoe UI Semibold" panose="020B0702040204020203" pitchFamily="34" charset="0"/>
                <a:cs typeface="Segoe UI Semibold" panose="020B0702040204020203" pitchFamily="34" charset="0"/>
              </a:rPr>
              <a:t>Application</a:t>
            </a:r>
          </a:p>
        </p:txBody>
      </p:sp>
      <p:sp>
        <p:nvSpPr>
          <p:cNvPr id="27" name="TextBox 26">
            <a:extLst>
              <a:ext uri="{FF2B5EF4-FFF2-40B4-BE49-F238E27FC236}">
                <a16:creationId xmlns:a16="http://schemas.microsoft.com/office/drawing/2014/main" id="{D012FC87-AAAB-4A92-9DC3-1937877E92FB}"/>
              </a:ext>
            </a:extLst>
          </p:cNvPr>
          <p:cNvSpPr txBox="1"/>
          <p:nvPr/>
        </p:nvSpPr>
        <p:spPr>
          <a:xfrm>
            <a:off x="6269764" y="1899548"/>
            <a:ext cx="2504016" cy="369332"/>
          </a:xfrm>
          <a:prstGeom prst="rect">
            <a:avLst/>
          </a:prstGeom>
          <a:noFill/>
        </p:spPr>
        <p:txBody>
          <a:bodyPr wrap="square">
            <a:spAutoFit/>
          </a:bodyPr>
          <a:lstStyle/>
          <a:p>
            <a:pPr algn="ctr">
              <a:spcAft>
                <a:spcPts val="600"/>
              </a:spcAft>
            </a:pPr>
            <a:r>
              <a:rPr lang="en-US">
                <a:solidFill>
                  <a:srgbClr val="202192"/>
                </a:solidFill>
                <a:latin typeface="Segoe UI Semibold" panose="020B0702040204020203" pitchFamily="34" charset="0"/>
                <a:cs typeface="Segoe UI Semibold" panose="020B0702040204020203" pitchFamily="34" charset="0"/>
              </a:rPr>
              <a:t>Dapr sidecar</a:t>
            </a:r>
          </a:p>
        </p:txBody>
      </p:sp>
      <p:pic>
        <p:nvPicPr>
          <p:cNvPr id="28" name="Picture 2" descr="Wat is een Virtual Assistant? - oDesque">
            <a:extLst>
              <a:ext uri="{FF2B5EF4-FFF2-40B4-BE49-F238E27FC236}">
                <a16:creationId xmlns:a16="http://schemas.microsoft.com/office/drawing/2014/main" id="{FF3DEC15-ACA9-432B-B087-44006950E5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58923" y="3722639"/>
            <a:ext cx="730017" cy="521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4078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53" presetClass="entr" presetSubtype="16"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p:cTn id="15" dur="500" fill="hold"/>
                                        <p:tgtEl>
                                          <p:spTgt spid="9"/>
                                        </p:tgtEl>
                                        <p:attrNameLst>
                                          <p:attrName>ppt_w</p:attrName>
                                        </p:attrNameLst>
                                      </p:cBhvr>
                                      <p:tavLst>
                                        <p:tav tm="0">
                                          <p:val>
                                            <p:fltVal val="0"/>
                                          </p:val>
                                        </p:tav>
                                        <p:tav tm="100000">
                                          <p:val>
                                            <p:strVal val="#ppt_w"/>
                                          </p:val>
                                        </p:tav>
                                      </p:tavLst>
                                    </p:anim>
                                    <p:anim calcmode="lin" valueType="num">
                                      <p:cBhvr>
                                        <p:cTn id="16" dur="500" fill="hold"/>
                                        <p:tgtEl>
                                          <p:spTgt spid="9"/>
                                        </p:tgtEl>
                                        <p:attrNameLst>
                                          <p:attrName>ppt_h</p:attrName>
                                        </p:attrNameLst>
                                      </p:cBhvr>
                                      <p:tavLst>
                                        <p:tav tm="0">
                                          <p:val>
                                            <p:fltVal val="0"/>
                                          </p:val>
                                        </p:tav>
                                        <p:tav tm="100000">
                                          <p:val>
                                            <p:strVal val="#ppt_h"/>
                                          </p:val>
                                        </p:tav>
                                      </p:tavLst>
                                    </p:anim>
                                    <p:animEffect transition="in" filter="fade">
                                      <p:cBhvr>
                                        <p:cTn id="17" dur="500"/>
                                        <p:tgtEl>
                                          <p:spTgt spid="9"/>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par>
                          <p:cTn id="21" fill="hold">
                            <p:stCondLst>
                              <p:cond delay="500"/>
                            </p:stCondLst>
                            <p:childTnLst>
                              <p:par>
                                <p:cTn id="22" presetID="53" presetClass="entr" presetSubtype="16" fill="hold" nodeType="after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p:cTn id="24" dur="500" fill="hold"/>
                                        <p:tgtEl>
                                          <p:spTgt spid="14"/>
                                        </p:tgtEl>
                                        <p:attrNameLst>
                                          <p:attrName>ppt_w</p:attrName>
                                        </p:attrNameLst>
                                      </p:cBhvr>
                                      <p:tavLst>
                                        <p:tav tm="0">
                                          <p:val>
                                            <p:fltVal val="0"/>
                                          </p:val>
                                        </p:tav>
                                        <p:tav tm="100000">
                                          <p:val>
                                            <p:strVal val="#ppt_w"/>
                                          </p:val>
                                        </p:tav>
                                      </p:tavLst>
                                    </p:anim>
                                    <p:anim calcmode="lin" valueType="num">
                                      <p:cBhvr>
                                        <p:cTn id="25" dur="500" fill="hold"/>
                                        <p:tgtEl>
                                          <p:spTgt spid="14"/>
                                        </p:tgtEl>
                                        <p:attrNameLst>
                                          <p:attrName>ppt_h</p:attrName>
                                        </p:attrNameLst>
                                      </p:cBhvr>
                                      <p:tavLst>
                                        <p:tav tm="0">
                                          <p:val>
                                            <p:fltVal val="0"/>
                                          </p:val>
                                        </p:tav>
                                        <p:tav tm="100000">
                                          <p:val>
                                            <p:strVal val="#ppt_h"/>
                                          </p:val>
                                        </p:tav>
                                      </p:tavLst>
                                    </p:anim>
                                    <p:animEffect transition="in" filter="fade">
                                      <p:cBhvr>
                                        <p:cTn id="26" dur="500"/>
                                        <p:tgtEl>
                                          <p:spTgt spid="14"/>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animEffect transition="in" filter="fade">
                                      <p:cBhvr>
                                        <p:cTn id="29" dur="500"/>
                                        <p:tgtEl>
                                          <p:spTgt spid="27"/>
                                        </p:tgtEl>
                                      </p:cBhvr>
                                    </p:animEffect>
                                  </p:childTnLst>
                                </p:cTn>
                              </p:par>
                              <p:par>
                                <p:cTn id="30" presetID="1" presetClass="entr" presetSubtype="0" fill="hold" nodeType="withEffect">
                                  <p:stCondLst>
                                    <p:cond delay="0"/>
                                  </p:stCondLst>
                                  <p:childTnLst>
                                    <p:set>
                                      <p:cBhvr>
                                        <p:cTn id="31" dur="1" fill="hold">
                                          <p:stCondLst>
                                            <p:cond delay="0"/>
                                          </p:stCondLst>
                                        </p:cTn>
                                        <p:tgtEl>
                                          <p:spTgt spid="2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6" presetClass="entr" presetSubtype="37" fill="hold" nodeType="click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arn(outVertical)">
                                      <p:cBhvr>
                                        <p:cTn id="36" dur="500"/>
                                        <p:tgtEl>
                                          <p:spTgt spid="13"/>
                                        </p:tgtEl>
                                      </p:cBhvr>
                                    </p:animEffect>
                                  </p:childTnLst>
                                </p:cTn>
                              </p:par>
                              <p:par>
                                <p:cTn id="37" presetID="10" presetClass="entr" presetSubtype="0" fill="hold" grpId="0" nodeType="withEffect">
                                  <p:stCondLst>
                                    <p:cond delay="250"/>
                                  </p:stCondLst>
                                  <p:childTnLst>
                                    <p:set>
                                      <p:cBhvr>
                                        <p:cTn id="38" dur="1" fill="hold">
                                          <p:stCondLst>
                                            <p:cond delay="0"/>
                                          </p:stCondLst>
                                        </p:cTn>
                                        <p:tgtEl>
                                          <p:spTgt spid="24"/>
                                        </p:tgtEl>
                                        <p:attrNameLst>
                                          <p:attrName>style.visibility</p:attrName>
                                        </p:attrNameLst>
                                      </p:cBhvr>
                                      <p:to>
                                        <p:strVal val="visible"/>
                                      </p:to>
                                    </p:set>
                                    <p:animEffect transition="in" filter="fade">
                                      <p:cBhvr>
                                        <p:cTn id="39" dur="500"/>
                                        <p:tgtEl>
                                          <p:spTgt spid="24"/>
                                        </p:tgtEl>
                                      </p:cBhvr>
                                    </p:animEffect>
                                  </p:childTnLst>
                                </p:cTn>
                              </p:par>
                              <p:par>
                                <p:cTn id="40" presetID="10" presetClass="entr" presetSubtype="0" fill="hold" grpId="0" nodeType="withEffect">
                                  <p:stCondLst>
                                    <p:cond delay="250"/>
                                  </p:stCondLst>
                                  <p:childTnLst>
                                    <p:set>
                                      <p:cBhvr>
                                        <p:cTn id="41" dur="1" fill="hold">
                                          <p:stCondLst>
                                            <p:cond delay="0"/>
                                          </p:stCondLst>
                                        </p:cTn>
                                        <p:tgtEl>
                                          <p:spTgt spid="25"/>
                                        </p:tgtEl>
                                        <p:attrNameLst>
                                          <p:attrName>style.visibility</p:attrName>
                                        </p:attrNameLst>
                                      </p:cBhvr>
                                      <p:to>
                                        <p:strVal val="visible"/>
                                      </p:to>
                                    </p:set>
                                    <p:animEffect transition="in" filter="fade">
                                      <p:cBhvr>
                                        <p:cTn id="4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P spid="24" grpId="0"/>
      <p:bldP spid="25" grpId="0"/>
      <p:bldP spid="26" grpId="0"/>
      <p:bldP spid="2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9109B2-CDBA-4E18-B31A-F000A3ED74A7}"/>
              </a:ext>
            </a:extLst>
          </p:cNvPr>
          <p:cNvSpPr>
            <a:spLocks noGrp="1"/>
          </p:cNvSpPr>
          <p:nvPr>
            <p:ph type="title"/>
          </p:nvPr>
        </p:nvSpPr>
        <p:spPr/>
        <p:txBody>
          <a:bodyPr/>
          <a:lstStyle/>
          <a:p>
            <a:r>
              <a:rPr lang="en-US" dirty="0"/>
              <a:t>Overview</a:t>
            </a:r>
          </a:p>
        </p:txBody>
      </p:sp>
      <p:sp>
        <p:nvSpPr>
          <p:cNvPr id="3" name="Content Placeholder 2">
            <a:extLst>
              <a:ext uri="{FF2B5EF4-FFF2-40B4-BE49-F238E27FC236}">
                <a16:creationId xmlns:a16="http://schemas.microsoft.com/office/drawing/2014/main" id="{F5943D5A-165B-4998-8242-B69D494D793E}"/>
              </a:ext>
            </a:extLst>
          </p:cNvPr>
          <p:cNvSpPr>
            <a:spLocks noGrp="1"/>
          </p:cNvSpPr>
          <p:nvPr>
            <p:ph idx="1"/>
          </p:nvPr>
        </p:nvSpPr>
        <p:spPr>
          <a:xfrm>
            <a:off x="720003" y="792000"/>
            <a:ext cx="8014564" cy="3924000"/>
          </a:xfrm>
        </p:spPr>
        <p:txBody>
          <a:bodyPr/>
          <a:lstStyle/>
          <a:p>
            <a:r>
              <a:rPr lang="en-US" dirty="0"/>
              <a:t>Recap Part One (October)</a:t>
            </a:r>
          </a:p>
          <a:p>
            <a:pPr lvl="1"/>
            <a:r>
              <a:rPr lang="en-US" dirty="0"/>
              <a:t>Asynchronous communication – Messaging for people and systems</a:t>
            </a:r>
          </a:p>
          <a:p>
            <a:pPr lvl="1"/>
            <a:r>
              <a:rPr lang="en-US" dirty="0"/>
              <a:t>Introducing Apache Kafka – what, why, when, how</a:t>
            </a:r>
          </a:p>
          <a:p>
            <a:pPr lvl="1"/>
            <a:r>
              <a:rPr lang="en-US" dirty="0"/>
              <a:t>Microservices</a:t>
            </a:r>
          </a:p>
          <a:p>
            <a:pPr lvl="1"/>
            <a:r>
              <a:rPr lang="en-US" dirty="0"/>
              <a:t>Programmatic interaction with Apache Kafka from Node</a:t>
            </a:r>
          </a:p>
          <a:p>
            <a:r>
              <a:rPr lang="en-US" dirty="0"/>
              <a:t>Part Two (today)</a:t>
            </a:r>
          </a:p>
          <a:p>
            <a:pPr lvl="1"/>
            <a:r>
              <a:rPr lang="en-US" dirty="0"/>
              <a:t>Interactions between microservices and with “the wider world”</a:t>
            </a:r>
          </a:p>
          <a:p>
            <a:pPr lvl="1"/>
            <a:r>
              <a:rPr lang="en-US" dirty="0"/>
              <a:t>Dapr.io – personal assistant for applications &amp; distributed application runtime</a:t>
            </a:r>
          </a:p>
          <a:p>
            <a:pPr lvl="2"/>
            <a:r>
              <a:rPr lang="en-US" dirty="0"/>
              <a:t>no plumbing in your application code – fewer dependencies, faster uptake, easier switch</a:t>
            </a:r>
          </a:p>
          <a:p>
            <a:pPr lvl="2"/>
            <a:r>
              <a:rPr lang="en-US" dirty="0" err="1"/>
              <a:t>gRPC</a:t>
            </a:r>
            <a:r>
              <a:rPr lang="en-US" dirty="0"/>
              <a:t>, discovery, routing, monitoring, cache, store, message, </a:t>
            </a:r>
          </a:p>
          <a:p>
            <a:pPr lvl="1"/>
            <a:r>
              <a:rPr lang="en-US" dirty="0"/>
              <a:t>Multi-microservice with Apache Kafka, Node and Dapr.io</a:t>
            </a:r>
          </a:p>
          <a:p>
            <a:pPr lvl="1"/>
            <a:r>
              <a:rPr lang="en-US" dirty="0"/>
              <a:t>Adding more platform components and languages</a:t>
            </a:r>
          </a:p>
          <a:p>
            <a:pPr lvl="2"/>
            <a:r>
              <a:rPr lang="en-US" dirty="0"/>
              <a:t>Redis, RabbitMQ, MySQL | PostgreSQL</a:t>
            </a:r>
          </a:p>
          <a:p>
            <a:pPr lvl="2"/>
            <a:r>
              <a:rPr lang="en-US" dirty="0"/>
              <a:t>Java, Go, Python</a:t>
            </a:r>
          </a:p>
          <a:p>
            <a:endParaRPr lang="en-US" dirty="0"/>
          </a:p>
        </p:txBody>
      </p:sp>
      <p:sp>
        <p:nvSpPr>
          <p:cNvPr id="4" name="Footer Placeholder 3">
            <a:extLst>
              <a:ext uri="{FF2B5EF4-FFF2-40B4-BE49-F238E27FC236}">
                <a16:creationId xmlns:a16="http://schemas.microsoft.com/office/drawing/2014/main" id="{6485EED1-7304-497C-8801-B454A0278890}"/>
              </a:ext>
            </a:extLst>
          </p:cNvPr>
          <p:cNvSpPr>
            <a:spLocks noGrp="1"/>
          </p:cNvSpPr>
          <p:nvPr>
            <p:ph type="ftr" sz="quarter" idx="11"/>
          </p:nvPr>
        </p:nvSpPr>
        <p:spPr/>
        <p:txBody>
          <a:bodyPr/>
          <a:lstStyle/>
          <a:p>
            <a:r>
              <a:rPr lang="en-US"/>
              <a:t>Microservices, Messaging, Kafka and Dapr - Fontys - November 2022</a:t>
            </a:r>
            <a:endParaRPr lang="nl-NL"/>
          </a:p>
        </p:txBody>
      </p:sp>
      <p:pic>
        <p:nvPicPr>
          <p:cNvPr id="5" name="Picture 2" descr="Image result for logo kafka">
            <a:extLst>
              <a:ext uri="{FF2B5EF4-FFF2-40B4-BE49-F238E27FC236}">
                <a16:creationId xmlns:a16="http://schemas.microsoft.com/office/drawing/2014/main" id="{026B7F26-6879-518F-21FB-F901D5C04528}"/>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692759" y="1286304"/>
            <a:ext cx="2445480" cy="12854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CF2C3E99-7C00-6569-CD47-6A4870DA40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8798" y="1929027"/>
            <a:ext cx="593961" cy="363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821346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5">
            <a:extLst>
              <a:ext uri="{FF2B5EF4-FFF2-40B4-BE49-F238E27FC236}">
                <a16:creationId xmlns:a16="http://schemas.microsoft.com/office/drawing/2014/main" id="{7F5A2C15-6A44-4FC4-9396-272347CDDE82}"/>
              </a:ext>
            </a:extLst>
          </p:cNvPr>
          <p:cNvSpPr/>
          <p:nvPr/>
        </p:nvSpPr>
        <p:spPr bwMode="auto">
          <a:xfrm>
            <a:off x="5978230" y="2240456"/>
            <a:ext cx="2711052" cy="609404"/>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endParaRPr lang="en-US" sz="1500">
              <a:solidFill>
                <a:srgbClr val="000000"/>
              </a:solidFill>
              <a:latin typeface="Segoe UI Semibold"/>
            </a:endParaRPr>
          </a:p>
        </p:txBody>
      </p:sp>
      <p:graphicFrame>
        <p:nvGraphicFramePr>
          <p:cNvPr id="37" name="Table 12">
            <a:extLst>
              <a:ext uri="{FF2B5EF4-FFF2-40B4-BE49-F238E27FC236}">
                <a16:creationId xmlns:a16="http://schemas.microsoft.com/office/drawing/2014/main" id="{C164C156-FFF4-4FD6-969D-D197DC385127}"/>
              </a:ext>
            </a:extLst>
          </p:cNvPr>
          <p:cNvGraphicFramePr>
            <a:graphicFrameLocks noGrp="1"/>
          </p:cNvGraphicFramePr>
          <p:nvPr/>
        </p:nvGraphicFramePr>
        <p:xfrm>
          <a:off x="5978230" y="2227832"/>
          <a:ext cx="2711053" cy="622028"/>
        </p:xfrm>
        <a:graphic>
          <a:graphicData uri="http://schemas.openxmlformats.org/drawingml/2006/table">
            <a:tbl>
              <a:tblPr firstRow="1" bandRow="1">
                <a:effectLst/>
                <a:tableStyleId>{3B4B98B0-60AC-42C2-AFA5-B58CD77FA1E5}</a:tableStyleId>
              </a:tblPr>
              <a:tblGrid>
                <a:gridCol w="1056773">
                  <a:extLst>
                    <a:ext uri="{9D8B030D-6E8A-4147-A177-3AD203B41FA5}">
                      <a16:colId xmlns:a16="http://schemas.microsoft.com/office/drawing/2014/main" val="3761039183"/>
                    </a:ext>
                  </a:extLst>
                </a:gridCol>
                <a:gridCol w="1654280">
                  <a:extLst>
                    <a:ext uri="{9D8B030D-6E8A-4147-A177-3AD203B41FA5}">
                      <a16:colId xmlns:a16="http://schemas.microsoft.com/office/drawing/2014/main" val="836788475"/>
                    </a:ext>
                  </a:extLst>
                </a:gridCol>
              </a:tblGrid>
              <a:tr h="282740">
                <a:tc>
                  <a:txBody>
                    <a:bodyPr/>
                    <a:lstStyle/>
                    <a:p>
                      <a:pPr marL="0" algn="l" defTabSz="914400" rtl="0" eaLnBrk="1" latinLnBrk="0" hangingPunct="1"/>
                      <a:r>
                        <a:rPr lang="en-US" sz="1100" kern="1200">
                          <a:solidFill>
                            <a:schemeClr val="bg1"/>
                          </a:solidFill>
                        </a:rPr>
                        <a:t>key</a:t>
                      </a:r>
                      <a:endParaRPr lang="en-US" sz="1100" b="1" kern="1200">
                        <a:solidFill>
                          <a:schemeClr val="bg1"/>
                        </a:solidFill>
                        <a:latin typeface="+mj-lt"/>
                        <a:ea typeface="+mn-ea"/>
                        <a:cs typeface="+mn-cs"/>
                      </a:endParaRPr>
                    </a:p>
                  </a:txBody>
                  <a:tcPr marL="68580" marR="0" marT="6858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100" kern="1200">
                          <a:solidFill>
                            <a:schemeClr val="bg1"/>
                          </a:solidFill>
                        </a:rPr>
                        <a:t>value</a:t>
                      </a:r>
                      <a:endParaRPr lang="en-US" sz="1100" b="1" kern="1200">
                        <a:solidFill>
                          <a:schemeClr val="bg1"/>
                        </a:solidFill>
                        <a:latin typeface="+mj-lt"/>
                        <a:ea typeface="+mn-ea"/>
                        <a:cs typeface="+mn-cs"/>
                      </a:endParaRPr>
                    </a:p>
                  </a:txBody>
                  <a:tcPr marL="68580" marR="0" marT="6858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339288">
                <a:tc>
                  <a:txBody>
                    <a:bodyPr/>
                    <a:lstStyle/>
                    <a:p>
                      <a:r>
                        <a:rPr lang="en-US" sz="1100" b="0" kern="1200" err="1">
                          <a:latin typeface="Consolas" panose="020B0609020204030204" pitchFamily="49" charset="0"/>
                        </a:rPr>
                        <a:t>myApp</a:t>
                      </a:r>
                      <a:r>
                        <a:rPr lang="en-US" sz="1100" b="0" kern="1200">
                          <a:latin typeface="Consolas" panose="020B0609020204030204" pitchFamily="49" charset="0"/>
                        </a:rPr>
                        <a:t>-weapon</a:t>
                      </a:r>
                      <a:endParaRPr lang="en-US" sz="1100" b="0" kern="1200">
                        <a:solidFill>
                          <a:srgbClr val="1A1A1A"/>
                        </a:solidFill>
                        <a:latin typeface="Consolas" panose="020B0609020204030204" pitchFamily="49" charset="0"/>
                        <a:ea typeface="Segoe UI Symbol"/>
                        <a:cs typeface="+mn-cs"/>
                      </a:endParaRPr>
                    </a:p>
                  </a:txBody>
                  <a:tcPr marL="68580" marR="68580" marT="68580" marB="6858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b="0" kern="1200" dirty="0">
                          <a:latin typeface="Consolas" panose="020B0609020204030204" pitchFamily="49" charset="0"/>
                        </a:rPr>
                        <a:t>"</a:t>
                      </a:r>
                      <a:r>
                        <a:rPr lang="en-US" sz="1100" b="0" kern="1200" dirty="0" err="1">
                          <a:latin typeface="Consolas" panose="020B0609020204030204" pitchFamily="49" charset="0"/>
                        </a:rPr>
                        <a:t>DeathStar</a:t>
                      </a:r>
                      <a:r>
                        <a:rPr lang="en-US" sz="1100" b="0" kern="1200" dirty="0">
                          <a:latin typeface="Consolas" panose="020B0609020204030204" pitchFamily="49" charset="0"/>
                        </a:rPr>
                        <a:t>"</a:t>
                      </a:r>
                      <a:endParaRPr lang="en-US" sz="1100" b="0" kern="1200" dirty="0">
                        <a:solidFill>
                          <a:srgbClr val="1A1A1A"/>
                        </a:solidFill>
                        <a:latin typeface="Consolas" panose="020B0609020204030204" pitchFamily="49" charset="0"/>
                        <a:ea typeface="Segoe UI Symbol"/>
                        <a:cs typeface="+mn-cs"/>
                      </a:endParaRPr>
                    </a:p>
                  </a:txBody>
                  <a:tcPr marL="68580" marR="68580" marT="68580" marB="6858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977900" y="342900"/>
            <a:ext cx="7727187" cy="415499"/>
          </a:xfrm>
        </p:spPr>
        <p:txBody>
          <a:bodyPr/>
          <a:lstStyle/>
          <a:p>
            <a:r>
              <a:rPr lang="en-US"/>
              <a:t>State management</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63311" y="342900"/>
            <a:ext cx="251842" cy="412242"/>
          </a:xfrm>
          <a:prstGeom prst="rect">
            <a:avLst/>
          </a:prstGeom>
        </p:spPr>
      </p:pic>
      <p:grpSp>
        <p:nvGrpSpPr>
          <p:cNvPr id="13" name="!!AppA">
            <a:extLst>
              <a:ext uri="{FF2B5EF4-FFF2-40B4-BE49-F238E27FC236}">
                <a16:creationId xmlns:a16="http://schemas.microsoft.com/office/drawing/2014/main" id="{84E5AC79-DC80-4CEC-8559-2C80EC45A927}"/>
              </a:ext>
            </a:extLst>
          </p:cNvPr>
          <p:cNvGrpSpPr/>
          <p:nvPr/>
        </p:nvGrpSpPr>
        <p:grpSpPr>
          <a:xfrm>
            <a:off x="957189" y="1272710"/>
            <a:ext cx="1096446" cy="1279187"/>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669868" y="2525411"/>
              <a:ext cx="880464" cy="294852"/>
            </a:xfrm>
            <a:prstGeom prst="rect">
              <a:avLst/>
            </a:prstGeom>
            <a:noFill/>
          </p:spPr>
          <p:txBody>
            <a:bodyPr wrap="none" lIns="0" tIns="0" rIns="0" bIns="0" rtlCol="0">
              <a:spAutoFit/>
            </a:bodyPr>
            <a:lstStyle/>
            <a:p>
              <a:pPr algn="ctr"/>
              <a:r>
                <a:rPr lang="en-US" sz="1500">
                  <a:solidFill>
                    <a:srgbClr val="FFFFFF"/>
                  </a:solidFill>
                  <a:latin typeface="Segoe UI Semibold"/>
                </a:rPr>
                <a:t>My App</a:t>
              </a:r>
            </a:p>
          </p:txBody>
        </p:sp>
      </p:grp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13946" y="1542697"/>
            <a:ext cx="632550" cy="737975"/>
          </a:xfrm>
          <a:prstGeom prst="rect">
            <a:avLst/>
          </a:prstGeom>
          <a:effectLst>
            <a:outerShdw blurRad="50800" dist="25400" dir="13500000" algn="br" rotWithShape="0">
              <a:prstClr val="black">
                <a:alpha val="40000"/>
              </a:prstClr>
            </a:outerShdw>
          </a:effectLst>
        </p:spPr>
      </p:pic>
      <p:cxnSp>
        <p:nvCxnSpPr>
          <p:cNvPr id="58" name="Straight Arrow Connector 57">
            <a:extLst>
              <a:ext uri="{FF2B5EF4-FFF2-40B4-BE49-F238E27FC236}">
                <a16:creationId xmlns:a16="http://schemas.microsoft.com/office/drawing/2014/main" id="{20901D22-E7D9-416D-BC2E-DDF9B51DFCBC}"/>
              </a:ext>
            </a:extLst>
          </p:cNvPr>
          <p:cNvCxnSpPr>
            <a:cxnSpLocks/>
            <a:stCxn id="14" idx="3"/>
            <a:endCxn id="64" idx="1"/>
          </p:cNvCxnSpPr>
          <p:nvPr/>
        </p:nvCxnSpPr>
        <p:spPr>
          <a:xfrm flipV="1">
            <a:off x="2053635" y="1911684"/>
            <a:ext cx="1360311" cy="620"/>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B0B30B29-4BD0-49B3-9C08-7C4C89EBE45B}"/>
              </a:ext>
            </a:extLst>
          </p:cNvPr>
          <p:cNvSpPr txBox="1"/>
          <p:nvPr/>
        </p:nvSpPr>
        <p:spPr>
          <a:xfrm>
            <a:off x="708703" y="2553398"/>
            <a:ext cx="4371956" cy="484748"/>
          </a:xfrm>
          <a:prstGeom prst="rect">
            <a:avLst/>
          </a:prstGeom>
          <a:noFill/>
        </p:spPr>
        <p:txBody>
          <a:bodyPr wrap="square" lIns="0" tIns="0" rIns="0" bIns="0" rtlCol="0">
            <a:spAutoFit/>
          </a:bodyPr>
          <a:lstStyle/>
          <a:p>
            <a:pPr algn="ctr"/>
            <a:r>
              <a:rPr lang="en-US" sz="1800">
                <a:solidFill>
                  <a:srgbClr val="202192"/>
                </a:solidFill>
                <a:latin typeface="Segoe UI Semibold"/>
              </a:rPr>
              <a:t>POST</a:t>
            </a:r>
            <a:endParaRPr lang="en-US">
              <a:solidFill>
                <a:srgbClr val="202192"/>
              </a:solidFill>
              <a:latin typeface="Segoe UI Semibold"/>
            </a:endParaRPr>
          </a:p>
          <a:p>
            <a:pPr algn="ctr"/>
            <a:r>
              <a:rPr lang="en-US">
                <a:solidFill>
                  <a:srgbClr val="202192"/>
                </a:solidFill>
                <a:latin typeface="Consolas" panose="020B0609020204030204" pitchFamily="49" charset="0"/>
              </a:rPr>
              <a:t>http://localhost:3500/v1.0/state/corpdb</a:t>
            </a:r>
          </a:p>
        </p:txBody>
      </p:sp>
      <p:sp>
        <p:nvSpPr>
          <p:cNvPr id="44" name="TextBox 43">
            <a:extLst>
              <a:ext uri="{FF2B5EF4-FFF2-40B4-BE49-F238E27FC236}">
                <a16:creationId xmlns:a16="http://schemas.microsoft.com/office/drawing/2014/main" id="{3CEBFA4A-C463-48DA-B99D-64E5B35C894A}"/>
              </a:ext>
            </a:extLst>
          </p:cNvPr>
          <p:cNvSpPr txBox="1"/>
          <p:nvPr/>
        </p:nvSpPr>
        <p:spPr>
          <a:xfrm>
            <a:off x="1642811" y="3198509"/>
            <a:ext cx="2503739" cy="969496"/>
          </a:xfrm>
          <a:prstGeom prst="rect">
            <a:avLst/>
          </a:prstGeom>
          <a:solidFill>
            <a:schemeClr val="bg1"/>
          </a:solidFill>
          <a:effectLst>
            <a:outerShdw blurRad="63500" algn="ctr" rotWithShape="0">
              <a:prstClr val="black">
                <a:alpha val="40000"/>
              </a:prstClr>
            </a:outerShdw>
          </a:effectLst>
        </p:spPr>
        <p:txBody>
          <a:bodyPr wrap="square" lIns="137160" tIns="68580" bIns="68580" anchor="ctr">
            <a:spAutoFit/>
          </a:bodyPr>
          <a:lstStyle/>
          <a:p>
            <a:pPr defTabSz="699354" fontAlgn="base">
              <a:spcBef>
                <a:spcPct val="0"/>
              </a:spcBef>
            </a:pPr>
            <a:r>
              <a:rPr lang="en-US">
                <a:solidFill>
                  <a:srgbClr val="202192"/>
                </a:solidFill>
                <a:latin typeface="Consolas" panose="020B0609020204030204" pitchFamily="49" charset="0"/>
                <a:ea typeface="Segoe UI Symbol"/>
              </a:rPr>
              <a:t>[{</a:t>
            </a:r>
          </a:p>
          <a:p>
            <a:pPr defTabSz="699354" fontAlgn="base">
              <a:spcBef>
                <a:spcPct val="0"/>
              </a:spcBef>
            </a:pPr>
            <a:r>
              <a:rPr lang="en-US">
                <a:solidFill>
                  <a:srgbClr val="202192"/>
                </a:solidFill>
                <a:latin typeface="Consolas" panose="020B0609020204030204" pitchFamily="49" charset="0"/>
                <a:ea typeface="Segoe UI Symbol"/>
              </a:rPr>
              <a:t>   "key": "weapon",</a:t>
            </a:r>
          </a:p>
          <a:p>
            <a:pPr defTabSz="699354" fontAlgn="base">
              <a:spcBef>
                <a:spcPct val="0"/>
              </a:spcBef>
            </a:pPr>
            <a:r>
              <a:rPr lang="en-US">
                <a:solidFill>
                  <a:srgbClr val="202192"/>
                </a:solidFill>
                <a:latin typeface="Consolas" panose="020B0609020204030204" pitchFamily="49" charset="0"/>
                <a:ea typeface="Segoe UI Symbol"/>
              </a:rPr>
              <a:t>   "value": "</a:t>
            </a:r>
            <a:r>
              <a:rPr lang="en-US" err="1">
                <a:solidFill>
                  <a:srgbClr val="202192"/>
                </a:solidFill>
                <a:latin typeface="Consolas" panose="020B0609020204030204" pitchFamily="49" charset="0"/>
                <a:ea typeface="Segoe UI Symbol"/>
              </a:rPr>
              <a:t>DeathStar</a:t>
            </a:r>
            <a:r>
              <a:rPr lang="en-US">
                <a:solidFill>
                  <a:srgbClr val="202192"/>
                </a:solidFill>
                <a:latin typeface="Consolas" panose="020B0609020204030204" pitchFamily="49" charset="0"/>
                <a:ea typeface="Segoe UI Symbol"/>
              </a:rPr>
              <a:t>"</a:t>
            </a:r>
          </a:p>
          <a:p>
            <a:pPr defTabSz="699354" fontAlgn="base">
              <a:spcBef>
                <a:spcPct val="0"/>
              </a:spcBef>
            </a:pPr>
            <a:r>
              <a:rPr lang="en-US">
                <a:solidFill>
                  <a:srgbClr val="202192"/>
                </a:solidFill>
                <a:latin typeface="Consolas" panose="020B0609020204030204" pitchFamily="49" charset="0"/>
                <a:ea typeface="Segoe UI Symbol"/>
              </a:rPr>
              <a:t>}]</a:t>
            </a:r>
          </a:p>
        </p:txBody>
      </p:sp>
      <p:grpSp>
        <p:nvGrpSpPr>
          <p:cNvPr id="55" name="Group 54">
            <a:extLst>
              <a:ext uri="{FF2B5EF4-FFF2-40B4-BE49-F238E27FC236}">
                <a16:creationId xmlns:a16="http://schemas.microsoft.com/office/drawing/2014/main" id="{64727B94-D064-44AD-B142-BE0507A41495}"/>
              </a:ext>
            </a:extLst>
          </p:cNvPr>
          <p:cNvGrpSpPr/>
          <p:nvPr/>
        </p:nvGrpSpPr>
        <p:grpSpPr>
          <a:xfrm>
            <a:off x="4046497" y="1808264"/>
            <a:ext cx="1046306" cy="201978"/>
            <a:chOff x="5395328" y="2411019"/>
            <a:chExt cx="1395075" cy="269304"/>
          </a:xfrm>
        </p:grpSpPr>
        <p:cxnSp>
          <p:nvCxnSpPr>
            <p:cNvPr id="89" name="Straight Arrow Connector 88">
              <a:extLst>
                <a:ext uri="{FF2B5EF4-FFF2-40B4-BE49-F238E27FC236}">
                  <a16:creationId xmlns:a16="http://schemas.microsoft.com/office/drawing/2014/main" id="{858FCFA1-716C-498A-AC9E-EBA99E898225}"/>
                </a:ext>
              </a:extLst>
            </p:cNvPr>
            <p:cNvCxnSpPr>
              <a:cxnSpLocks/>
              <a:stCxn id="64" idx="3"/>
              <a:endCxn id="21" idx="3"/>
            </p:cNvCxnSpPr>
            <p:nvPr/>
          </p:nvCxnSpPr>
          <p:spPr>
            <a:xfrm flipV="1">
              <a:off x="5395328" y="2545671"/>
              <a:ext cx="1146790" cy="324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E231F6F-64DA-48ED-80BC-4FEF3A386EB8}"/>
                </a:ext>
              </a:extLst>
            </p:cNvPr>
            <p:cNvSpPr/>
            <p:nvPr/>
          </p:nvSpPr>
          <p:spPr bwMode="auto">
            <a:xfrm>
              <a:off x="6545916" y="2507737"/>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6F41143A-87DB-44AA-ACEC-F8599E3272D4}"/>
                </a:ext>
              </a:extLst>
            </p:cNvPr>
            <p:cNvSpPr/>
            <p:nvPr/>
          </p:nvSpPr>
          <p:spPr bwMode="auto">
            <a:xfrm>
              <a:off x="6542118" y="2411019"/>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grpSp>
      <p:grpSp>
        <p:nvGrpSpPr>
          <p:cNvPr id="56" name="Group 55">
            <a:extLst>
              <a:ext uri="{FF2B5EF4-FFF2-40B4-BE49-F238E27FC236}">
                <a16:creationId xmlns:a16="http://schemas.microsoft.com/office/drawing/2014/main" id="{03214943-05AD-4A56-A314-09B7AE27BF36}"/>
              </a:ext>
            </a:extLst>
          </p:cNvPr>
          <p:cNvGrpSpPr/>
          <p:nvPr/>
        </p:nvGrpSpPr>
        <p:grpSpPr>
          <a:xfrm>
            <a:off x="4968478" y="1586987"/>
            <a:ext cx="3720804" cy="644532"/>
            <a:chOff x="6624637" y="2115983"/>
            <a:chExt cx="4961072" cy="859376"/>
          </a:xfrm>
        </p:grpSpPr>
        <p:grpSp>
          <p:nvGrpSpPr>
            <p:cNvPr id="51" name="Group 50">
              <a:extLst>
                <a:ext uri="{FF2B5EF4-FFF2-40B4-BE49-F238E27FC236}">
                  <a16:creationId xmlns:a16="http://schemas.microsoft.com/office/drawing/2014/main" id="{C6488998-027F-4CB5-AC1A-9EDD9E725F75}"/>
                </a:ext>
              </a:extLst>
            </p:cNvPr>
            <p:cNvGrpSpPr/>
            <p:nvPr/>
          </p:nvGrpSpPr>
          <p:grpSpPr>
            <a:xfrm>
              <a:off x="6624637" y="2115983"/>
              <a:ext cx="4961072" cy="859376"/>
              <a:chOff x="6624637" y="2115983"/>
              <a:chExt cx="4961072" cy="859376"/>
            </a:xfrm>
          </p:grpSpPr>
          <p:sp>
            <p:nvSpPr>
              <p:cNvPr id="26" name="Rounded Rectangle 5">
                <a:extLst>
                  <a:ext uri="{FF2B5EF4-FFF2-40B4-BE49-F238E27FC236}">
                    <a16:creationId xmlns:a16="http://schemas.microsoft.com/office/drawing/2014/main" id="{22936666-0581-44E0-9E07-D8C92F68830E}"/>
                  </a:ext>
                </a:extLst>
              </p:cNvPr>
              <p:cNvSpPr/>
              <p:nvPr/>
            </p:nvSpPr>
            <p:spPr bwMode="auto">
              <a:xfrm>
                <a:off x="7970973" y="2115983"/>
                <a:ext cx="3614736"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1500">
                    <a:solidFill>
                      <a:srgbClr val="000000"/>
                    </a:solidFill>
                    <a:latin typeface="Segoe UI Semibold"/>
                  </a:rPr>
                  <a:t>Redis Cache</a:t>
                </a:r>
              </a:p>
            </p:txBody>
          </p:sp>
          <p:grpSp>
            <p:nvGrpSpPr>
              <p:cNvPr id="50" name="Group 49">
                <a:extLst>
                  <a:ext uri="{FF2B5EF4-FFF2-40B4-BE49-F238E27FC236}">
                    <a16:creationId xmlns:a16="http://schemas.microsoft.com/office/drawing/2014/main" id="{D1B713EE-C4EC-4691-8261-2E2D7736270B}"/>
                  </a:ext>
                </a:extLst>
              </p:cNvPr>
              <p:cNvGrpSpPr/>
              <p:nvPr/>
            </p:nvGrpSpPr>
            <p:grpSpPr>
              <a:xfrm>
                <a:off x="6624637" y="2493539"/>
                <a:ext cx="1346336" cy="104265"/>
                <a:chOff x="6624637" y="2493539"/>
                <a:chExt cx="1346336" cy="104265"/>
              </a:xfrm>
            </p:grpSpPr>
            <p:sp>
              <p:nvSpPr>
                <p:cNvPr id="22" name="Oval 21">
                  <a:extLst>
                    <a:ext uri="{FF2B5EF4-FFF2-40B4-BE49-F238E27FC236}">
                      <a16:creationId xmlns:a16="http://schemas.microsoft.com/office/drawing/2014/main" id="{CE8A95E4-9130-4A2C-9D51-A7FB88F79112}"/>
                    </a:ext>
                  </a:extLst>
                </p:cNvPr>
                <p:cNvSpPr/>
                <p:nvPr/>
              </p:nvSpPr>
              <p:spPr bwMode="auto">
                <a:xfrm>
                  <a:off x="6624637" y="2493539"/>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cxnSp>
              <p:nvCxnSpPr>
                <p:cNvPr id="47" name="Straight Arrow Connector 46">
                  <a:extLst>
                    <a:ext uri="{FF2B5EF4-FFF2-40B4-BE49-F238E27FC236}">
                      <a16:creationId xmlns:a16="http://schemas.microsoft.com/office/drawing/2014/main" id="{93363617-EB97-40D1-A0BF-63A6A7778433}"/>
                    </a:ext>
                  </a:extLst>
                </p:cNvPr>
                <p:cNvCxnSpPr>
                  <a:cxnSpLocks/>
                  <a:stCxn id="22" idx="6"/>
                  <a:endCxn id="26" idx="1"/>
                </p:cNvCxnSpPr>
                <p:nvPr/>
              </p:nvCxnSpPr>
              <p:spPr>
                <a:xfrm flipV="1">
                  <a:off x="6728901" y="2545671"/>
                  <a:ext cx="124207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pic>
          <p:nvPicPr>
            <p:cNvPr id="1026" name="Picture 2" descr="See the source image">
              <a:extLst>
                <a:ext uri="{FF2B5EF4-FFF2-40B4-BE49-F238E27FC236}">
                  <a16:creationId xmlns:a16="http://schemas.microsoft.com/office/drawing/2014/main" id="{CE49922B-41F4-4BD9-A8BC-0E9CF26F92B4}"/>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8133103" y="2327366"/>
              <a:ext cx="522408" cy="4398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684402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0"/>
                                  </p:stCondLst>
                                  <p:childTnLst>
                                    <p:set>
                                      <p:cBhvr>
                                        <p:cTn id="11" dur="1" fill="hold">
                                          <p:stCondLst>
                                            <p:cond delay="0"/>
                                          </p:stCondLst>
                                        </p:cTn>
                                        <p:tgtEl>
                                          <p:spTgt spid="64"/>
                                        </p:tgtEl>
                                        <p:attrNameLst>
                                          <p:attrName>style.visibility</p:attrName>
                                        </p:attrNameLst>
                                      </p:cBhvr>
                                      <p:to>
                                        <p:strVal val="visible"/>
                                      </p:to>
                                    </p:set>
                                    <p:anim calcmode="lin" valueType="num">
                                      <p:cBhvr>
                                        <p:cTn id="12" dur="500" fill="hold"/>
                                        <p:tgtEl>
                                          <p:spTgt spid="64"/>
                                        </p:tgtEl>
                                        <p:attrNameLst>
                                          <p:attrName>ppt_w</p:attrName>
                                        </p:attrNameLst>
                                      </p:cBhvr>
                                      <p:tavLst>
                                        <p:tav tm="0">
                                          <p:val>
                                            <p:fltVal val="0"/>
                                          </p:val>
                                        </p:tav>
                                        <p:tav tm="100000">
                                          <p:val>
                                            <p:strVal val="#ppt_w"/>
                                          </p:val>
                                        </p:tav>
                                      </p:tavLst>
                                    </p:anim>
                                    <p:anim calcmode="lin" valueType="num">
                                      <p:cBhvr>
                                        <p:cTn id="13" dur="500" fill="hold"/>
                                        <p:tgtEl>
                                          <p:spTgt spid="64"/>
                                        </p:tgtEl>
                                        <p:attrNameLst>
                                          <p:attrName>ppt_h</p:attrName>
                                        </p:attrNameLst>
                                      </p:cBhvr>
                                      <p:tavLst>
                                        <p:tav tm="0">
                                          <p:val>
                                            <p:fltVal val="0"/>
                                          </p:val>
                                        </p:tav>
                                        <p:tav tm="100000">
                                          <p:val>
                                            <p:strVal val="#ppt_h"/>
                                          </p:val>
                                        </p:tav>
                                      </p:tavLst>
                                    </p:anim>
                                    <p:animEffect transition="in" filter="fade">
                                      <p:cBhvr>
                                        <p:cTn id="14" dur="500"/>
                                        <p:tgtEl>
                                          <p:spTgt spid="64"/>
                                        </p:tgtEl>
                                      </p:cBhvr>
                                    </p:animEffect>
                                  </p:childTnLst>
                                </p:cTn>
                              </p:par>
                              <p:par>
                                <p:cTn id="15" presetID="53" presetClass="entr" presetSubtype="16" fill="hold" nodeType="withEffect">
                                  <p:stCondLst>
                                    <p:cond delay="0"/>
                                  </p:stCondLst>
                                  <p:childTnLst>
                                    <p:set>
                                      <p:cBhvr>
                                        <p:cTn id="16" dur="1" fill="hold">
                                          <p:stCondLst>
                                            <p:cond delay="0"/>
                                          </p:stCondLst>
                                        </p:cTn>
                                        <p:tgtEl>
                                          <p:spTgt spid="56"/>
                                        </p:tgtEl>
                                        <p:attrNameLst>
                                          <p:attrName>style.visibility</p:attrName>
                                        </p:attrNameLst>
                                      </p:cBhvr>
                                      <p:to>
                                        <p:strVal val="visible"/>
                                      </p:to>
                                    </p:set>
                                    <p:anim calcmode="lin" valueType="num">
                                      <p:cBhvr>
                                        <p:cTn id="17" dur="500" fill="hold"/>
                                        <p:tgtEl>
                                          <p:spTgt spid="56"/>
                                        </p:tgtEl>
                                        <p:attrNameLst>
                                          <p:attrName>ppt_w</p:attrName>
                                        </p:attrNameLst>
                                      </p:cBhvr>
                                      <p:tavLst>
                                        <p:tav tm="0">
                                          <p:val>
                                            <p:fltVal val="0"/>
                                          </p:val>
                                        </p:tav>
                                        <p:tav tm="100000">
                                          <p:val>
                                            <p:strVal val="#ppt_w"/>
                                          </p:val>
                                        </p:tav>
                                      </p:tavLst>
                                    </p:anim>
                                    <p:anim calcmode="lin" valueType="num">
                                      <p:cBhvr>
                                        <p:cTn id="18" dur="500" fill="hold"/>
                                        <p:tgtEl>
                                          <p:spTgt spid="56"/>
                                        </p:tgtEl>
                                        <p:attrNameLst>
                                          <p:attrName>ppt_h</p:attrName>
                                        </p:attrNameLst>
                                      </p:cBhvr>
                                      <p:tavLst>
                                        <p:tav tm="0">
                                          <p:val>
                                            <p:fltVal val="0"/>
                                          </p:val>
                                        </p:tav>
                                        <p:tav tm="100000">
                                          <p:val>
                                            <p:strVal val="#ppt_h"/>
                                          </p:val>
                                        </p:tav>
                                      </p:tavLst>
                                    </p:anim>
                                    <p:animEffect transition="in" filter="fade">
                                      <p:cBhvr>
                                        <p:cTn id="19" dur="500"/>
                                        <p:tgtEl>
                                          <p:spTgt spid="56"/>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wipe(left)">
                                      <p:cBhvr>
                                        <p:cTn id="23" dur="500"/>
                                        <p:tgtEl>
                                          <p:spTgt spid="5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58"/>
                                        </p:tgtEl>
                                        <p:attrNameLst>
                                          <p:attrName>style.visibility</p:attrName>
                                        </p:attrNameLst>
                                      </p:cBhvr>
                                      <p:to>
                                        <p:strVal val="visible"/>
                                      </p:to>
                                    </p:set>
                                    <p:animEffect transition="in" filter="wipe(left)">
                                      <p:cBhvr>
                                        <p:cTn id="28" dur="500"/>
                                        <p:tgtEl>
                                          <p:spTgt spid="5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2"/>
                                        </p:tgtEl>
                                        <p:attrNameLst>
                                          <p:attrName>style.visibility</p:attrName>
                                        </p:attrNameLst>
                                      </p:cBhvr>
                                      <p:to>
                                        <p:strVal val="visible"/>
                                      </p:to>
                                    </p:set>
                                    <p:animEffect transition="in" filter="fade">
                                      <p:cBhvr>
                                        <p:cTn id="31" dur="500"/>
                                        <p:tgtEl>
                                          <p:spTgt spid="112"/>
                                        </p:tgtEl>
                                      </p:cBhvr>
                                    </p:animEffect>
                                  </p:childTnLst>
                                </p:cTn>
                              </p:par>
                              <p:par>
                                <p:cTn id="32" presetID="42" presetClass="path" presetSubtype="0" decel="100000" fill="hold" grpId="1" nodeType="withEffect">
                                  <p:stCondLst>
                                    <p:cond delay="0"/>
                                  </p:stCondLst>
                                  <p:childTnLst>
                                    <p:animMotion origin="layout" path="M -3.125E-6 -2.22222E-6 L -3.125E-6 0.03773 " pathEditMode="relative" rAng="0" ptsTypes="AA">
                                      <p:cBhvr>
                                        <p:cTn id="33" dur="750" spd="-100000" fill="hold"/>
                                        <p:tgtEl>
                                          <p:spTgt spid="112"/>
                                        </p:tgtEl>
                                        <p:attrNameLst>
                                          <p:attrName>ppt_x</p:attrName>
                                          <p:attrName>ppt_y</p:attrName>
                                        </p:attrNameLst>
                                      </p:cBhvr>
                                      <p:rCtr x="0" y="1875"/>
                                    </p:animMotion>
                                  </p:childTnLst>
                                </p:cTn>
                              </p:par>
                              <p:par>
                                <p:cTn id="34" presetID="10" presetClass="entr" presetSubtype="0" fill="hold" grpId="0" nodeType="withEffect">
                                  <p:stCondLst>
                                    <p:cond delay="10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par>
                                <p:cTn id="37" presetID="42" presetClass="path" presetSubtype="0" decel="100000" fill="hold" grpId="1" nodeType="withEffect">
                                  <p:stCondLst>
                                    <p:cond delay="0"/>
                                  </p:stCondLst>
                                  <p:childTnLst>
                                    <p:animMotion origin="layout" path="M 3.54167E-6 -2.22222E-6 L 3.54167E-6 0.03773 " pathEditMode="relative" rAng="0" ptsTypes="AA">
                                      <p:cBhvr>
                                        <p:cTn id="38" dur="750" spd="-100000" fill="hold"/>
                                        <p:tgtEl>
                                          <p:spTgt spid="44"/>
                                        </p:tgtEl>
                                        <p:attrNameLst>
                                          <p:attrName>ppt_x</p:attrName>
                                          <p:attrName>ppt_y</p:attrName>
                                        </p:attrNameLst>
                                      </p:cBhvr>
                                      <p:rCtr x="0" y="1875"/>
                                    </p:animMotion>
                                  </p:childTnLst>
                                </p:cTn>
                              </p:par>
                            </p:childTnLst>
                          </p:cTn>
                        </p:par>
                        <p:par>
                          <p:cTn id="39" fill="hold">
                            <p:stCondLst>
                              <p:cond delay="750"/>
                            </p:stCondLst>
                            <p:childTnLst>
                              <p:par>
                                <p:cTn id="40" presetID="22" presetClass="entr" presetSubtype="1"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up)">
                                      <p:cBhvr>
                                        <p:cTn id="42" dur="500"/>
                                        <p:tgtEl>
                                          <p:spTgt spid="7"/>
                                        </p:tgtEl>
                                      </p:cBhvr>
                                    </p:animEffect>
                                  </p:childTnLst>
                                </p:cTn>
                              </p:par>
                              <p:par>
                                <p:cTn id="43" presetID="22" presetClass="entr" presetSubtype="1"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wipe(up)">
                                      <p:cBhvr>
                                        <p:cTn id="4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2" grpId="0"/>
      <p:bldP spid="112" grpId="1"/>
      <p:bldP spid="44" grpId="0" animBg="1"/>
      <p:bldP spid="44"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tateBG">
            <a:extLst>
              <a:ext uri="{FF2B5EF4-FFF2-40B4-BE49-F238E27FC236}">
                <a16:creationId xmlns:a16="http://schemas.microsoft.com/office/drawing/2014/main" id="{7F5A2C15-6A44-4FC4-9396-272347CDDE82}"/>
              </a:ext>
            </a:extLst>
          </p:cNvPr>
          <p:cNvSpPr/>
          <p:nvPr/>
        </p:nvSpPr>
        <p:spPr bwMode="auto">
          <a:xfrm>
            <a:off x="5978230" y="2240456"/>
            <a:ext cx="2711052" cy="609404"/>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endParaRPr lang="en-US" sz="1500">
              <a:solidFill>
                <a:srgbClr val="000000"/>
              </a:solidFill>
              <a:latin typeface="Segoe UI Semibold"/>
            </a:endParaRPr>
          </a:p>
        </p:txBody>
      </p:sp>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977900" y="342900"/>
            <a:ext cx="7727187" cy="415499"/>
          </a:xfrm>
        </p:spPr>
        <p:txBody>
          <a:bodyPr/>
          <a:lstStyle/>
          <a:p>
            <a:r>
              <a:rPr lang="en-US"/>
              <a:t>State management</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63311" y="342900"/>
            <a:ext cx="251842" cy="412242"/>
          </a:xfrm>
          <a:prstGeom prst="rect">
            <a:avLst/>
          </a:prstGeom>
        </p:spPr>
      </p:pic>
      <p:grpSp>
        <p:nvGrpSpPr>
          <p:cNvPr id="13" name="!!AppA">
            <a:extLst>
              <a:ext uri="{FF2B5EF4-FFF2-40B4-BE49-F238E27FC236}">
                <a16:creationId xmlns:a16="http://schemas.microsoft.com/office/drawing/2014/main" id="{84E5AC79-DC80-4CEC-8559-2C80EC45A927}"/>
              </a:ext>
            </a:extLst>
          </p:cNvPr>
          <p:cNvGrpSpPr/>
          <p:nvPr/>
        </p:nvGrpSpPr>
        <p:grpSpPr>
          <a:xfrm>
            <a:off x="957189" y="1272710"/>
            <a:ext cx="1096446" cy="1279187"/>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669868" y="2525411"/>
              <a:ext cx="880464" cy="294852"/>
            </a:xfrm>
            <a:prstGeom prst="rect">
              <a:avLst/>
            </a:prstGeom>
            <a:noFill/>
          </p:spPr>
          <p:txBody>
            <a:bodyPr wrap="none" lIns="0" tIns="0" rIns="0" bIns="0" rtlCol="0">
              <a:spAutoFit/>
            </a:bodyPr>
            <a:lstStyle/>
            <a:p>
              <a:pPr algn="ctr"/>
              <a:r>
                <a:rPr lang="en-US" sz="1500">
                  <a:solidFill>
                    <a:srgbClr val="FFFFFF"/>
                  </a:solidFill>
                  <a:latin typeface="Segoe UI Semibold"/>
                </a:rPr>
                <a:t>My App</a:t>
              </a:r>
            </a:p>
          </p:txBody>
        </p:sp>
      </p:grp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13946" y="1542697"/>
            <a:ext cx="632550" cy="737975"/>
          </a:xfrm>
          <a:prstGeom prst="rect">
            <a:avLst/>
          </a:prstGeom>
          <a:effectLst>
            <a:outerShdw blurRad="50800" dist="25400" dir="13500000" algn="br" rotWithShape="0">
              <a:prstClr val="black">
                <a:alpha val="40000"/>
              </a:prstClr>
            </a:outerShdw>
          </a:effectLst>
        </p:spPr>
      </p:pic>
      <p:cxnSp>
        <p:nvCxnSpPr>
          <p:cNvPr id="58" name="!!StateArrow">
            <a:extLst>
              <a:ext uri="{FF2B5EF4-FFF2-40B4-BE49-F238E27FC236}">
                <a16:creationId xmlns:a16="http://schemas.microsoft.com/office/drawing/2014/main" id="{20901D22-E7D9-416D-BC2E-DDF9B51DFCBC}"/>
              </a:ext>
            </a:extLst>
          </p:cNvPr>
          <p:cNvCxnSpPr>
            <a:cxnSpLocks/>
            <a:stCxn id="14" idx="3"/>
            <a:endCxn id="64" idx="1"/>
          </p:cNvCxnSpPr>
          <p:nvPr/>
        </p:nvCxnSpPr>
        <p:spPr>
          <a:xfrm flipV="1">
            <a:off x="2053635" y="1911684"/>
            <a:ext cx="1360311" cy="620"/>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aphicFrame>
        <p:nvGraphicFramePr>
          <p:cNvPr id="37" name="!!StateTable">
            <a:extLst>
              <a:ext uri="{FF2B5EF4-FFF2-40B4-BE49-F238E27FC236}">
                <a16:creationId xmlns:a16="http://schemas.microsoft.com/office/drawing/2014/main" id="{C164C156-FFF4-4FD6-969D-D197DC385127}"/>
              </a:ext>
            </a:extLst>
          </p:cNvPr>
          <p:cNvGraphicFramePr>
            <a:graphicFrameLocks noGrp="1"/>
          </p:cNvGraphicFramePr>
          <p:nvPr/>
        </p:nvGraphicFramePr>
        <p:xfrm>
          <a:off x="5978230" y="2227832"/>
          <a:ext cx="2711053" cy="622028"/>
        </p:xfrm>
        <a:graphic>
          <a:graphicData uri="http://schemas.openxmlformats.org/drawingml/2006/table">
            <a:tbl>
              <a:tblPr firstRow="1" bandRow="1">
                <a:effectLst/>
                <a:tableStyleId>{3B4B98B0-60AC-42C2-AFA5-B58CD77FA1E5}</a:tableStyleId>
              </a:tblPr>
              <a:tblGrid>
                <a:gridCol w="1056773">
                  <a:extLst>
                    <a:ext uri="{9D8B030D-6E8A-4147-A177-3AD203B41FA5}">
                      <a16:colId xmlns:a16="http://schemas.microsoft.com/office/drawing/2014/main" val="3761039183"/>
                    </a:ext>
                  </a:extLst>
                </a:gridCol>
                <a:gridCol w="1654280">
                  <a:extLst>
                    <a:ext uri="{9D8B030D-6E8A-4147-A177-3AD203B41FA5}">
                      <a16:colId xmlns:a16="http://schemas.microsoft.com/office/drawing/2014/main" val="836788475"/>
                    </a:ext>
                  </a:extLst>
                </a:gridCol>
              </a:tblGrid>
              <a:tr h="282740">
                <a:tc>
                  <a:txBody>
                    <a:bodyPr/>
                    <a:lstStyle/>
                    <a:p>
                      <a:pPr marL="0" algn="l" defTabSz="914400" rtl="0" eaLnBrk="1" latinLnBrk="0" hangingPunct="1"/>
                      <a:r>
                        <a:rPr lang="en-US" sz="1100" kern="1200">
                          <a:solidFill>
                            <a:schemeClr val="bg1"/>
                          </a:solidFill>
                        </a:rPr>
                        <a:t>key</a:t>
                      </a:r>
                      <a:endParaRPr lang="en-US" sz="1100" b="1" kern="1200">
                        <a:solidFill>
                          <a:schemeClr val="bg1"/>
                        </a:solidFill>
                        <a:latin typeface="+mj-lt"/>
                        <a:ea typeface="+mn-ea"/>
                        <a:cs typeface="+mn-cs"/>
                      </a:endParaRPr>
                    </a:p>
                  </a:txBody>
                  <a:tcPr marL="68580" marR="0" marT="6858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100" kern="1200">
                          <a:solidFill>
                            <a:schemeClr val="bg1"/>
                          </a:solidFill>
                        </a:rPr>
                        <a:t>value</a:t>
                      </a:r>
                      <a:endParaRPr lang="en-US" sz="1100" b="1" kern="1200">
                        <a:solidFill>
                          <a:schemeClr val="bg1"/>
                        </a:solidFill>
                        <a:latin typeface="+mj-lt"/>
                        <a:ea typeface="+mn-ea"/>
                        <a:cs typeface="+mn-cs"/>
                      </a:endParaRPr>
                    </a:p>
                  </a:txBody>
                  <a:tcPr marL="68580" marR="0" marT="6858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339288">
                <a:tc>
                  <a:txBody>
                    <a:bodyPr/>
                    <a:lstStyle/>
                    <a:p>
                      <a:r>
                        <a:rPr lang="en-US" sz="1100" b="0" kern="1200" err="1">
                          <a:latin typeface="Consolas" panose="020B0609020204030204" pitchFamily="49" charset="0"/>
                        </a:rPr>
                        <a:t>myApp</a:t>
                      </a:r>
                      <a:r>
                        <a:rPr lang="en-US" sz="1100" b="0" kern="1200">
                          <a:latin typeface="Consolas" panose="020B0609020204030204" pitchFamily="49" charset="0"/>
                        </a:rPr>
                        <a:t>-weapon</a:t>
                      </a:r>
                      <a:endParaRPr lang="en-US" sz="1100" b="0" kern="1200">
                        <a:solidFill>
                          <a:srgbClr val="1A1A1A"/>
                        </a:solidFill>
                        <a:latin typeface="Consolas" panose="020B0609020204030204" pitchFamily="49" charset="0"/>
                        <a:ea typeface="Segoe UI Symbol"/>
                        <a:cs typeface="+mn-cs"/>
                      </a:endParaRPr>
                    </a:p>
                  </a:txBody>
                  <a:tcPr marL="68580" marR="68580" marT="68580" marB="6858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b="0" kern="1200" dirty="0">
                          <a:latin typeface="Consolas" panose="020B0609020204030204" pitchFamily="49" charset="0"/>
                        </a:rPr>
                        <a:t>"</a:t>
                      </a:r>
                      <a:r>
                        <a:rPr lang="en-US" sz="1100" b="0" kern="1200" dirty="0" err="1">
                          <a:latin typeface="Consolas" panose="020B0609020204030204" pitchFamily="49" charset="0"/>
                        </a:rPr>
                        <a:t>DeathStar</a:t>
                      </a:r>
                      <a:r>
                        <a:rPr lang="en-US" sz="1100" b="0" kern="1200" dirty="0">
                          <a:latin typeface="Consolas" panose="020B0609020204030204" pitchFamily="49" charset="0"/>
                        </a:rPr>
                        <a:t>"</a:t>
                      </a:r>
                      <a:endParaRPr lang="en-US" sz="1100" b="0" kern="1200" dirty="0">
                        <a:solidFill>
                          <a:srgbClr val="1A1A1A"/>
                        </a:solidFill>
                        <a:latin typeface="Consolas" panose="020B0609020204030204" pitchFamily="49" charset="0"/>
                        <a:ea typeface="Segoe UI Symbol"/>
                        <a:cs typeface="+mn-cs"/>
                      </a:endParaRPr>
                    </a:p>
                  </a:txBody>
                  <a:tcPr marL="68580" marR="68580" marT="68580" marB="6858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grpSp>
        <p:nvGrpSpPr>
          <p:cNvPr id="28" name="Group 27">
            <a:extLst>
              <a:ext uri="{FF2B5EF4-FFF2-40B4-BE49-F238E27FC236}">
                <a16:creationId xmlns:a16="http://schemas.microsoft.com/office/drawing/2014/main" id="{B603D139-36B2-48AD-BC35-F18D2BB5B635}"/>
              </a:ext>
            </a:extLst>
          </p:cNvPr>
          <p:cNvGrpSpPr/>
          <p:nvPr/>
        </p:nvGrpSpPr>
        <p:grpSpPr>
          <a:xfrm>
            <a:off x="4046497" y="1808264"/>
            <a:ext cx="1046306" cy="201978"/>
            <a:chOff x="5395328" y="2411019"/>
            <a:chExt cx="1395075" cy="269304"/>
          </a:xfrm>
        </p:grpSpPr>
        <p:cxnSp>
          <p:nvCxnSpPr>
            <p:cNvPr id="35" name="Straight Arrow Connector 34">
              <a:extLst>
                <a:ext uri="{FF2B5EF4-FFF2-40B4-BE49-F238E27FC236}">
                  <a16:creationId xmlns:a16="http://schemas.microsoft.com/office/drawing/2014/main" id="{F62DE83F-774D-4973-A628-2FA50F69D1F4}"/>
                </a:ext>
              </a:extLst>
            </p:cNvPr>
            <p:cNvCxnSpPr>
              <a:cxnSpLocks/>
              <a:endCxn id="38" idx="3"/>
            </p:cNvCxnSpPr>
            <p:nvPr/>
          </p:nvCxnSpPr>
          <p:spPr>
            <a:xfrm flipV="1">
              <a:off x="5395328" y="2545671"/>
              <a:ext cx="1146790" cy="3242"/>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3F53069C-14F6-4989-B6A5-B664A8EDC13D}"/>
                </a:ext>
              </a:extLst>
            </p:cNvPr>
            <p:cNvSpPr/>
            <p:nvPr/>
          </p:nvSpPr>
          <p:spPr bwMode="auto">
            <a:xfrm>
              <a:off x="6545916" y="2507737"/>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sp>
          <p:nvSpPr>
            <p:cNvPr id="38" name="Freeform: Shape 37">
              <a:extLst>
                <a:ext uri="{FF2B5EF4-FFF2-40B4-BE49-F238E27FC236}">
                  <a16:creationId xmlns:a16="http://schemas.microsoft.com/office/drawing/2014/main" id="{8B0F2E8D-6CFF-4152-9E92-FF1DBB7C2667}"/>
                </a:ext>
              </a:extLst>
            </p:cNvPr>
            <p:cNvSpPr/>
            <p:nvPr/>
          </p:nvSpPr>
          <p:spPr bwMode="auto">
            <a:xfrm>
              <a:off x="6542118" y="2411019"/>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grpSp>
      <p:grpSp>
        <p:nvGrpSpPr>
          <p:cNvPr id="39" name="Group 38">
            <a:extLst>
              <a:ext uri="{FF2B5EF4-FFF2-40B4-BE49-F238E27FC236}">
                <a16:creationId xmlns:a16="http://schemas.microsoft.com/office/drawing/2014/main" id="{DAA2D2A1-46A1-4B9D-BF0C-83179065A427}"/>
              </a:ext>
            </a:extLst>
          </p:cNvPr>
          <p:cNvGrpSpPr/>
          <p:nvPr/>
        </p:nvGrpSpPr>
        <p:grpSpPr>
          <a:xfrm>
            <a:off x="4968478" y="1586987"/>
            <a:ext cx="3720804" cy="644532"/>
            <a:chOff x="6624637" y="2115983"/>
            <a:chExt cx="4961072" cy="859376"/>
          </a:xfrm>
        </p:grpSpPr>
        <p:grpSp>
          <p:nvGrpSpPr>
            <p:cNvPr id="40" name="Group 39">
              <a:extLst>
                <a:ext uri="{FF2B5EF4-FFF2-40B4-BE49-F238E27FC236}">
                  <a16:creationId xmlns:a16="http://schemas.microsoft.com/office/drawing/2014/main" id="{7BBD15D4-34AC-45EF-A615-54A47D2D014C}"/>
                </a:ext>
              </a:extLst>
            </p:cNvPr>
            <p:cNvGrpSpPr/>
            <p:nvPr/>
          </p:nvGrpSpPr>
          <p:grpSpPr>
            <a:xfrm>
              <a:off x="6624637" y="2115983"/>
              <a:ext cx="4961072" cy="859376"/>
              <a:chOff x="6624637" y="2115983"/>
              <a:chExt cx="4961072" cy="859376"/>
            </a:xfrm>
          </p:grpSpPr>
          <p:sp>
            <p:nvSpPr>
              <p:cNvPr id="42" name="Rounded Rectangle 5">
                <a:extLst>
                  <a:ext uri="{FF2B5EF4-FFF2-40B4-BE49-F238E27FC236}">
                    <a16:creationId xmlns:a16="http://schemas.microsoft.com/office/drawing/2014/main" id="{B4C879F6-3AD1-4D92-962F-A1519E0BA0BE}"/>
                  </a:ext>
                </a:extLst>
              </p:cNvPr>
              <p:cNvSpPr/>
              <p:nvPr/>
            </p:nvSpPr>
            <p:spPr bwMode="auto">
              <a:xfrm>
                <a:off x="7970973" y="2115983"/>
                <a:ext cx="3614736"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1500">
                    <a:solidFill>
                      <a:srgbClr val="000000"/>
                    </a:solidFill>
                    <a:latin typeface="Segoe UI Semibold"/>
                  </a:rPr>
                  <a:t>Redis Cache</a:t>
                </a:r>
              </a:p>
            </p:txBody>
          </p:sp>
          <p:grpSp>
            <p:nvGrpSpPr>
              <p:cNvPr id="43" name="Group 42">
                <a:extLst>
                  <a:ext uri="{FF2B5EF4-FFF2-40B4-BE49-F238E27FC236}">
                    <a16:creationId xmlns:a16="http://schemas.microsoft.com/office/drawing/2014/main" id="{6C834D12-23F3-4BA4-B9A1-B8C5AF772363}"/>
                  </a:ext>
                </a:extLst>
              </p:cNvPr>
              <p:cNvGrpSpPr/>
              <p:nvPr/>
            </p:nvGrpSpPr>
            <p:grpSpPr>
              <a:xfrm>
                <a:off x="6624637" y="2493539"/>
                <a:ext cx="1346336" cy="104265"/>
                <a:chOff x="6624637" y="2493539"/>
                <a:chExt cx="1346336" cy="104265"/>
              </a:xfrm>
            </p:grpSpPr>
            <p:sp>
              <p:nvSpPr>
                <p:cNvPr id="45" name="Oval 44">
                  <a:extLst>
                    <a:ext uri="{FF2B5EF4-FFF2-40B4-BE49-F238E27FC236}">
                      <a16:creationId xmlns:a16="http://schemas.microsoft.com/office/drawing/2014/main" id="{7C9C32EC-5087-4F97-BC3E-BCFD62D3D9C1}"/>
                    </a:ext>
                  </a:extLst>
                </p:cNvPr>
                <p:cNvSpPr/>
                <p:nvPr/>
              </p:nvSpPr>
              <p:spPr bwMode="auto">
                <a:xfrm>
                  <a:off x="6624637" y="2493539"/>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cxnSp>
              <p:nvCxnSpPr>
                <p:cNvPr id="46" name="Straight Arrow Connector 45">
                  <a:extLst>
                    <a:ext uri="{FF2B5EF4-FFF2-40B4-BE49-F238E27FC236}">
                      <a16:creationId xmlns:a16="http://schemas.microsoft.com/office/drawing/2014/main" id="{51D250F7-DEFA-4A62-BB0F-1B97FC485101}"/>
                    </a:ext>
                  </a:extLst>
                </p:cNvPr>
                <p:cNvCxnSpPr>
                  <a:cxnSpLocks/>
                  <a:stCxn id="45" idx="6"/>
                  <a:endCxn id="42" idx="1"/>
                </p:cNvCxnSpPr>
                <p:nvPr/>
              </p:nvCxnSpPr>
              <p:spPr>
                <a:xfrm flipV="1">
                  <a:off x="6728901" y="2545671"/>
                  <a:ext cx="124207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pic>
          <p:nvPicPr>
            <p:cNvPr id="41" name="Picture 2" descr="See the source image">
              <a:extLst>
                <a:ext uri="{FF2B5EF4-FFF2-40B4-BE49-F238E27FC236}">
                  <a16:creationId xmlns:a16="http://schemas.microsoft.com/office/drawing/2014/main" id="{7FBF3735-0530-4422-B8F8-2BF85658EEB5}"/>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8133103" y="2327366"/>
              <a:ext cx="522408" cy="439850"/>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Rounded Rectangle 5">
            <a:extLst>
              <a:ext uri="{FF2B5EF4-FFF2-40B4-BE49-F238E27FC236}">
                <a16:creationId xmlns:a16="http://schemas.microsoft.com/office/drawing/2014/main" id="{53C3E0EA-851E-45EC-9418-5EBE66B37666}"/>
              </a:ext>
            </a:extLst>
          </p:cNvPr>
          <p:cNvSpPr/>
          <p:nvPr/>
        </p:nvSpPr>
        <p:spPr bwMode="auto">
          <a:xfrm>
            <a:off x="10698220" y="2241432"/>
            <a:ext cx="2711052" cy="62202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endParaRPr lang="en-US" sz="1500">
              <a:solidFill>
                <a:srgbClr val="000000"/>
              </a:solidFill>
              <a:latin typeface="Segoe UI Semibold"/>
            </a:endParaRPr>
          </a:p>
        </p:txBody>
      </p:sp>
      <p:graphicFrame>
        <p:nvGraphicFramePr>
          <p:cNvPr id="48" name="Table 12">
            <a:extLst>
              <a:ext uri="{FF2B5EF4-FFF2-40B4-BE49-F238E27FC236}">
                <a16:creationId xmlns:a16="http://schemas.microsoft.com/office/drawing/2014/main" id="{E95CE889-0468-41E4-8560-224E97A7E0E4}"/>
              </a:ext>
            </a:extLst>
          </p:cNvPr>
          <p:cNvGraphicFramePr>
            <a:graphicFrameLocks noGrp="1"/>
          </p:cNvGraphicFramePr>
          <p:nvPr/>
        </p:nvGraphicFramePr>
        <p:xfrm>
          <a:off x="10698220" y="2228809"/>
          <a:ext cx="2711053" cy="622028"/>
        </p:xfrm>
        <a:graphic>
          <a:graphicData uri="http://schemas.openxmlformats.org/drawingml/2006/table">
            <a:tbl>
              <a:tblPr firstRow="1" bandRow="1">
                <a:effectLst/>
                <a:tableStyleId>{3B4B98B0-60AC-42C2-AFA5-B58CD77FA1E5}</a:tableStyleId>
              </a:tblPr>
              <a:tblGrid>
                <a:gridCol w="1056773">
                  <a:extLst>
                    <a:ext uri="{9D8B030D-6E8A-4147-A177-3AD203B41FA5}">
                      <a16:colId xmlns:a16="http://schemas.microsoft.com/office/drawing/2014/main" val="3761039183"/>
                    </a:ext>
                  </a:extLst>
                </a:gridCol>
                <a:gridCol w="1654280">
                  <a:extLst>
                    <a:ext uri="{9D8B030D-6E8A-4147-A177-3AD203B41FA5}">
                      <a16:colId xmlns:a16="http://schemas.microsoft.com/office/drawing/2014/main" val="836788475"/>
                    </a:ext>
                  </a:extLst>
                </a:gridCol>
              </a:tblGrid>
              <a:tr h="282740">
                <a:tc>
                  <a:txBody>
                    <a:bodyPr/>
                    <a:lstStyle/>
                    <a:p>
                      <a:pPr marL="0" algn="l" defTabSz="914400" rtl="0" eaLnBrk="1" latinLnBrk="0" hangingPunct="1"/>
                      <a:r>
                        <a:rPr lang="en-US" sz="1100" kern="1200">
                          <a:solidFill>
                            <a:schemeClr val="bg1"/>
                          </a:solidFill>
                        </a:rPr>
                        <a:t>key</a:t>
                      </a:r>
                      <a:endParaRPr lang="en-US" sz="1100" b="1" kern="1200">
                        <a:solidFill>
                          <a:schemeClr val="bg1"/>
                        </a:solidFill>
                        <a:latin typeface="+mj-lt"/>
                        <a:ea typeface="+mn-ea"/>
                        <a:cs typeface="+mn-cs"/>
                      </a:endParaRPr>
                    </a:p>
                  </a:txBody>
                  <a:tcPr marL="68580" marR="0" marT="6858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100" kern="1200">
                          <a:solidFill>
                            <a:schemeClr val="bg1"/>
                          </a:solidFill>
                        </a:rPr>
                        <a:t>value</a:t>
                      </a:r>
                      <a:endParaRPr lang="en-US" sz="1100" b="1" kern="1200">
                        <a:solidFill>
                          <a:schemeClr val="bg1"/>
                        </a:solidFill>
                        <a:latin typeface="+mj-lt"/>
                        <a:ea typeface="+mn-ea"/>
                        <a:cs typeface="+mn-cs"/>
                      </a:endParaRPr>
                    </a:p>
                  </a:txBody>
                  <a:tcPr marL="68580" marR="0" marT="6858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339288">
                <a:tc>
                  <a:txBody>
                    <a:bodyPr/>
                    <a:lstStyle/>
                    <a:p>
                      <a:r>
                        <a:rPr lang="en-US" sz="1100" b="0" kern="1200" err="1">
                          <a:latin typeface="Consolas" panose="020B0609020204030204" pitchFamily="49" charset="0"/>
                        </a:rPr>
                        <a:t>myApp</a:t>
                      </a:r>
                      <a:r>
                        <a:rPr lang="en-US" sz="1100" b="0" kern="1200">
                          <a:latin typeface="Consolas" panose="020B0609020204030204" pitchFamily="49" charset="0"/>
                        </a:rPr>
                        <a:t>-weapon</a:t>
                      </a:r>
                      <a:endParaRPr lang="en-US" sz="1100" b="0" kern="1200">
                        <a:solidFill>
                          <a:srgbClr val="1A1A1A"/>
                        </a:solidFill>
                        <a:latin typeface="Consolas" panose="020B0609020204030204" pitchFamily="49" charset="0"/>
                        <a:ea typeface="Segoe UI Symbol"/>
                        <a:cs typeface="+mn-cs"/>
                      </a:endParaRPr>
                    </a:p>
                  </a:txBody>
                  <a:tcPr marL="68580" marR="68580" marT="68580" marB="6858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b="0" kern="1200" dirty="0">
                          <a:latin typeface="Consolas" panose="020B0609020204030204" pitchFamily="49" charset="0"/>
                        </a:rPr>
                        <a:t>"</a:t>
                      </a:r>
                      <a:r>
                        <a:rPr lang="en-US" sz="1100" b="0" kern="1200" dirty="0" err="1">
                          <a:latin typeface="Consolas" panose="020B0609020204030204" pitchFamily="49" charset="0"/>
                        </a:rPr>
                        <a:t>DeathStar</a:t>
                      </a:r>
                      <a:r>
                        <a:rPr lang="en-US" sz="1100" b="0" kern="1200" dirty="0">
                          <a:latin typeface="Consolas" panose="020B0609020204030204" pitchFamily="49" charset="0"/>
                        </a:rPr>
                        <a:t>"</a:t>
                      </a:r>
                      <a:endParaRPr lang="en-US" sz="1100" b="0" kern="1200" dirty="0">
                        <a:solidFill>
                          <a:srgbClr val="1A1A1A"/>
                        </a:solidFill>
                        <a:latin typeface="Consolas" panose="020B0609020204030204" pitchFamily="49" charset="0"/>
                        <a:ea typeface="Segoe UI Symbol"/>
                        <a:cs typeface="+mn-cs"/>
                      </a:endParaRPr>
                    </a:p>
                  </a:txBody>
                  <a:tcPr marL="68580" marR="68580" marT="68580" marB="6858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grpSp>
        <p:nvGrpSpPr>
          <p:cNvPr id="49" name="Group 48">
            <a:extLst>
              <a:ext uri="{FF2B5EF4-FFF2-40B4-BE49-F238E27FC236}">
                <a16:creationId xmlns:a16="http://schemas.microsoft.com/office/drawing/2014/main" id="{67542A5B-05CB-40A6-A484-1B304CE8F0E2}"/>
              </a:ext>
            </a:extLst>
          </p:cNvPr>
          <p:cNvGrpSpPr/>
          <p:nvPr/>
        </p:nvGrpSpPr>
        <p:grpSpPr>
          <a:xfrm>
            <a:off x="9688468" y="1587964"/>
            <a:ext cx="3720804" cy="644532"/>
            <a:chOff x="6624637" y="2115983"/>
            <a:chExt cx="4961072" cy="859376"/>
          </a:xfrm>
        </p:grpSpPr>
        <p:grpSp>
          <p:nvGrpSpPr>
            <p:cNvPr id="50" name="Group 49">
              <a:extLst>
                <a:ext uri="{FF2B5EF4-FFF2-40B4-BE49-F238E27FC236}">
                  <a16:creationId xmlns:a16="http://schemas.microsoft.com/office/drawing/2014/main" id="{563ABB70-7C59-49C3-B1E5-0F237CA7DEED}"/>
                </a:ext>
              </a:extLst>
            </p:cNvPr>
            <p:cNvGrpSpPr/>
            <p:nvPr/>
          </p:nvGrpSpPr>
          <p:grpSpPr>
            <a:xfrm>
              <a:off x="6624637" y="2115983"/>
              <a:ext cx="4961072" cy="859376"/>
              <a:chOff x="6624637" y="2115983"/>
              <a:chExt cx="4961072" cy="859376"/>
            </a:xfrm>
          </p:grpSpPr>
          <p:sp>
            <p:nvSpPr>
              <p:cNvPr id="52" name="Rounded Rectangle 5">
                <a:extLst>
                  <a:ext uri="{FF2B5EF4-FFF2-40B4-BE49-F238E27FC236}">
                    <a16:creationId xmlns:a16="http://schemas.microsoft.com/office/drawing/2014/main" id="{E968042B-B4E0-4F5D-921E-F625362AF16A}"/>
                  </a:ext>
                </a:extLst>
              </p:cNvPr>
              <p:cNvSpPr/>
              <p:nvPr/>
            </p:nvSpPr>
            <p:spPr bwMode="auto">
              <a:xfrm>
                <a:off x="7970973" y="2115983"/>
                <a:ext cx="3614736"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1500">
                    <a:solidFill>
                      <a:srgbClr val="000000"/>
                    </a:solidFill>
                    <a:latin typeface="Segoe UI Semibold"/>
                  </a:rPr>
                  <a:t>Azure CosmosDB</a:t>
                </a:r>
              </a:p>
            </p:txBody>
          </p:sp>
          <p:grpSp>
            <p:nvGrpSpPr>
              <p:cNvPr id="53" name="Group 52">
                <a:extLst>
                  <a:ext uri="{FF2B5EF4-FFF2-40B4-BE49-F238E27FC236}">
                    <a16:creationId xmlns:a16="http://schemas.microsoft.com/office/drawing/2014/main" id="{9BF79C80-1E6B-42A2-8487-B943C15CCA97}"/>
                  </a:ext>
                </a:extLst>
              </p:cNvPr>
              <p:cNvGrpSpPr/>
              <p:nvPr/>
            </p:nvGrpSpPr>
            <p:grpSpPr>
              <a:xfrm>
                <a:off x="6624637" y="2493539"/>
                <a:ext cx="1346336" cy="104265"/>
                <a:chOff x="6624637" y="2493539"/>
                <a:chExt cx="1346336" cy="104265"/>
              </a:xfrm>
            </p:grpSpPr>
            <p:sp>
              <p:nvSpPr>
                <p:cNvPr id="54" name="Oval 53">
                  <a:extLst>
                    <a:ext uri="{FF2B5EF4-FFF2-40B4-BE49-F238E27FC236}">
                      <a16:creationId xmlns:a16="http://schemas.microsoft.com/office/drawing/2014/main" id="{94246C5D-B873-46B7-8CF3-EF365D1742D9}"/>
                    </a:ext>
                  </a:extLst>
                </p:cNvPr>
                <p:cNvSpPr/>
                <p:nvPr/>
              </p:nvSpPr>
              <p:spPr bwMode="auto">
                <a:xfrm>
                  <a:off x="6624637" y="2493539"/>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cxnSp>
              <p:nvCxnSpPr>
                <p:cNvPr id="55" name="Straight Arrow Connector 54">
                  <a:extLst>
                    <a:ext uri="{FF2B5EF4-FFF2-40B4-BE49-F238E27FC236}">
                      <a16:creationId xmlns:a16="http://schemas.microsoft.com/office/drawing/2014/main" id="{C60E0A2E-7E28-4837-89D0-6A42D5835D8B}"/>
                    </a:ext>
                  </a:extLst>
                </p:cNvPr>
                <p:cNvCxnSpPr>
                  <a:cxnSpLocks/>
                  <a:stCxn id="54" idx="6"/>
                  <a:endCxn id="52" idx="1"/>
                </p:cNvCxnSpPr>
                <p:nvPr/>
              </p:nvCxnSpPr>
              <p:spPr>
                <a:xfrm flipV="1">
                  <a:off x="6728901" y="2545671"/>
                  <a:ext cx="124207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pic>
          <p:nvPicPr>
            <p:cNvPr id="51" name="Picture 2">
              <a:extLst>
                <a:ext uri="{FF2B5EF4-FFF2-40B4-BE49-F238E27FC236}">
                  <a16:creationId xmlns:a16="http://schemas.microsoft.com/office/drawing/2014/main" id="{28162527-4670-48FD-AB80-0BA5DBB35816}"/>
                </a:ext>
              </a:extLst>
            </p:cNvPr>
            <p:cNvPicPr>
              <a:picLocks noChangeAspect="1" noChangeArrowheads="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rcRect t="7902" b="7902"/>
            <a:stretch/>
          </p:blipFill>
          <p:spPr bwMode="auto">
            <a:xfrm>
              <a:off x="8133103" y="2327366"/>
              <a:ext cx="522408" cy="4398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45D7C1D0-C2B0-4C2F-84B3-479EC7593653}"/>
              </a:ext>
            </a:extLst>
          </p:cNvPr>
          <p:cNvGrpSpPr/>
          <p:nvPr/>
        </p:nvGrpSpPr>
        <p:grpSpPr>
          <a:xfrm>
            <a:off x="708703" y="2624836"/>
            <a:ext cx="4371956" cy="1071288"/>
            <a:chOff x="944937" y="3499780"/>
            <a:chExt cx="5829274" cy="1428383"/>
          </a:xfrm>
        </p:grpSpPr>
        <p:sp>
          <p:nvSpPr>
            <p:cNvPr id="112" name="TextBox 111">
              <a:extLst>
                <a:ext uri="{FF2B5EF4-FFF2-40B4-BE49-F238E27FC236}">
                  <a16:creationId xmlns:a16="http://schemas.microsoft.com/office/drawing/2014/main" id="{B0B30B29-4BD0-49B3-9C08-7C4C89EBE45B}"/>
                </a:ext>
              </a:extLst>
            </p:cNvPr>
            <p:cNvSpPr txBox="1"/>
            <p:nvPr/>
          </p:nvSpPr>
          <p:spPr>
            <a:xfrm>
              <a:off x="944937" y="3499780"/>
              <a:ext cx="5829274" cy="646331"/>
            </a:xfrm>
            <a:prstGeom prst="rect">
              <a:avLst/>
            </a:prstGeom>
            <a:noFill/>
          </p:spPr>
          <p:txBody>
            <a:bodyPr wrap="square" lIns="0" tIns="0" rIns="0" bIns="0" rtlCol="0">
              <a:spAutoFit/>
            </a:bodyPr>
            <a:lstStyle/>
            <a:p>
              <a:pPr algn="ctr"/>
              <a:r>
                <a:rPr lang="en-US" sz="1800">
                  <a:solidFill>
                    <a:srgbClr val="202192"/>
                  </a:solidFill>
                  <a:latin typeface="Segoe UI Semibold"/>
                </a:rPr>
                <a:t>GET</a:t>
              </a:r>
              <a:endParaRPr lang="en-US">
                <a:solidFill>
                  <a:srgbClr val="202192"/>
                </a:solidFill>
                <a:latin typeface="Segoe UI Semibold"/>
              </a:endParaRPr>
            </a:p>
            <a:p>
              <a:pPr algn="ctr"/>
              <a:r>
                <a:rPr lang="en-US">
                  <a:solidFill>
                    <a:srgbClr val="202192"/>
                  </a:solidFill>
                  <a:latin typeface="Consolas" panose="020B0609020204030204" pitchFamily="49" charset="0"/>
                </a:rPr>
                <a:t>http://localhost:3500/v1.0/state/corpdb/planet</a:t>
              </a:r>
            </a:p>
          </p:txBody>
        </p:sp>
        <p:sp>
          <p:nvSpPr>
            <p:cNvPr id="5" name="TextBox 4">
              <a:extLst>
                <a:ext uri="{FF2B5EF4-FFF2-40B4-BE49-F238E27FC236}">
                  <a16:creationId xmlns:a16="http://schemas.microsoft.com/office/drawing/2014/main" id="{CA13ED8A-7C70-43CD-A99F-1C709DF4E2D2}"/>
                </a:ext>
              </a:extLst>
            </p:cNvPr>
            <p:cNvSpPr txBox="1"/>
            <p:nvPr/>
          </p:nvSpPr>
          <p:spPr>
            <a:xfrm>
              <a:off x="2842347" y="4281832"/>
              <a:ext cx="2034454" cy="646331"/>
            </a:xfrm>
            <a:prstGeom prst="rect">
              <a:avLst/>
            </a:prstGeom>
            <a:solidFill>
              <a:schemeClr val="bg1"/>
            </a:solidFill>
            <a:effectLst>
              <a:outerShdw blurRad="63500" algn="ctr" rotWithShape="0">
                <a:prstClr val="black">
                  <a:alpha val="40000"/>
                </a:prstClr>
              </a:outerShdw>
            </a:effectLst>
          </p:spPr>
          <p:txBody>
            <a:bodyPr wrap="square" lIns="137160" tIns="137160" rIns="137160" bIns="137160" anchor="ctr">
              <a:spAutoFit/>
            </a:bodyPr>
            <a:lstStyle/>
            <a:p>
              <a:pPr algn="ctr" fontAlgn="base"/>
              <a:r>
                <a:rPr lang="en-US">
                  <a:solidFill>
                    <a:srgbClr val="202192"/>
                  </a:solidFill>
                  <a:latin typeface="Consolas" panose="020B0609020204030204" pitchFamily="49" charset="0"/>
                  <a:ea typeface="Segoe UI Symbol" panose="020B0502040204020203" pitchFamily="34" charset="0"/>
                </a:rPr>
                <a:t>"</a:t>
              </a:r>
              <a:r>
                <a:rPr lang="en-US" err="1">
                  <a:solidFill>
                    <a:srgbClr val="202192"/>
                  </a:solidFill>
                  <a:latin typeface="Consolas" panose="020B0609020204030204" pitchFamily="49" charset="0"/>
                  <a:ea typeface="Segoe UI Symbol" panose="020B0502040204020203" pitchFamily="34" charset="0"/>
                </a:rPr>
                <a:t>DeathStar</a:t>
              </a:r>
              <a:r>
                <a:rPr lang="en-US">
                  <a:solidFill>
                    <a:srgbClr val="202192"/>
                  </a:solidFill>
                  <a:latin typeface="Consolas" panose="020B0609020204030204" pitchFamily="49" charset="0"/>
                  <a:ea typeface="Segoe UI Symbol" panose="020B0502040204020203" pitchFamily="34" charset="0"/>
                </a:rPr>
                <a:t>"</a:t>
              </a:r>
              <a:endParaRPr lang="en-US" sz="1050">
                <a:solidFill>
                  <a:srgbClr val="000000"/>
                </a:solidFill>
                <a:latin typeface="Segoe UI"/>
              </a:endParaRPr>
            </a:p>
          </p:txBody>
        </p:sp>
      </p:grpSp>
    </p:spTree>
    <p:extLst>
      <p:ext uri="{BB962C8B-B14F-4D97-AF65-F5344CB8AC3E}">
        <p14:creationId xmlns:p14="http://schemas.microsoft.com/office/powerpoint/2010/main" val="2175431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100"/>
                                  </p:stCondLst>
                                  <p:childTnLst>
                                    <p:animMotion origin="layout" path="M 4.16667E-6 -4.44444E-6 L 4.16667E-6 0.03774 " pathEditMode="relative" rAng="0" ptsTypes="AA">
                                      <p:cBhvr>
                                        <p:cTn id="9" dur="750" spd="-100000" fill="hold"/>
                                        <p:tgtEl>
                                          <p:spTgt spid="3"/>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tateBG">
            <a:extLst>
              <a:ext uri="{FF2B5EF4-FFF2-40B4-BE49-F238E27FC236}">
                <a16:creationId xmlns:a16="http://schemas.microsoft.com/office/drawing/2014/main" id="{7F5A2C15-6A44-4FC4-9396-272347CDDE82}"/>
              </a:ext>
            </a:extLst>
          </p:cNvPr>
          <p:cNvSpPr/>
          <p:nvPr/>
        </p:nvSpPr>
        <p:spPr bwMode="auto">
          <a:xfrm>
            <a:off x="11705948" y="2240455"/>
            <a:ext cx="2711052" cy="62202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endParaRPr lang="en-US" sz="1500">
              <a:solidFill>
                <a:srgbClr val="000000"/>
              </a:solidFill>
              <a:latin typeface="Segoe UI Semibold"/>
            </a:endParaRPr>
          </a:p>
        </p:txBody>
      </p:sp>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977900" y="342900"/>
            <a:ext cx="7727187" cy="415499"/>
          </a:xfrm>
        </p:spPr>
        <p:txBody>
          <a:bodyPr/>
          <a:lstStyle/>
          <a:p>
            <a:r>
              <a:rPr lang="en-US"/>
              <a:t>State management</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63311" y="342900"/>
            <a:ext cx="251842" cy="412242"/>
          </a:xfrm>
          <a:prstGeom prst="rect">
            <a:avLst/>
          </a:prstGeom>
        </p:spPr>
      </p:pic>
      <p:grpSp>
        <p:nvGrpSpPr>
          <p:cNvPr id="13" name="!!AppA">
            <a:extLst>
              <a:ext uri="{FF2B5EF4-FFF2-40B4-BE49-F238E27FC236}">
                <a16:creationId xmlns:a16="http://schemas.microsoft.com/office/drawing/2014/main" id="{84E5AC79-DC80-4CEC-8559-2C80EC45A927}"/>
              </a:ext>
            </a:extLst>
          </p:cNvPr>
          <p:cNvGrpSpPr/>
          <p:nvPr/>
        </p:nvGrpSpPr>
        <p:grpSpPr>
          <a:xfrm>
            <a:off x="957189" y="1272710"/>
            <a:ext cx="1096446" cy="1279187"/>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669868" y="2525411"/>
              <a:ext cx="880464" cy="294852"/>
            </a:xfrm>
            <a:prstGeom prst="rect">
              <a:avLst/>
            </a:prstGeom>
            <a:noFill/>
          </p:spPr>
          <p:txBody>
            <a:bodyPr wrap="none" lIns="0" tIns="0" rIns="0" bIns="0" rtlCol="0">
              <a:spAutoFit/>
            </a:bodyPr>
            <a:lstStyle/>
            <a:p>
              <a:pPr algn="ctr"/>
              <a:r>
                <a:rPr lang="en-US" sz="1500">
                  <a:solidFill>
                    <a:srgbClr val="FFFFFF"/>
                  </a:solidFill>
                  <a:latin typeface="Segoe UI Semibold"/>
                </a:rPr>
                <a:t>My App</a:t>
              </a:r>
            </a:p>
          </p:txBody>
        </p:sp>
      </p:grp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13946" y="1542697"/>
            <a:ext cx="632550" cy="737975"/>
          </a:xfrm>
          <a:prstGeom prst="rect">
            <a:avLst/>
          </a:prstGeom>
          <a:effectLst>
            <a:outerShdw blurRad="50800" dist="25400" dir="13500000" algn="br" rotWithShape="0">
              <a:prstClr val="black">
                <a:alpha val="40000"/>
              </a:prstClr>
            </a:outerShdw>
          </a:effectLst>
        </p:spPr>
      </p:pic>
      <p:graphicFrame>
        <p:nvGraphicFramePr>
          <p:cNvPr id="37" name="!!StateTable">
            <a:extLst>
              <a:ext uri="{FF2B5EF4-FFF2-40B4-BE49-F238E27FC236}">
                <a16:creationId xmlns:a16="http://schemas.microsoft.com/office/drawing/2014/main" id="{C164C156-FFF4-4FD6-969D-D197DC385127}"/>
              </a:ext>
            </a:extLst>
          </p:cNvPr>
          <p:cNvGraphicFramePr>
            <a:graphicFrameLocks noGrp="1"/>
          </p:cNvGraphicFramePr>
          <p:nvPr/>
        </p:nvGraphicFramePr>
        <p:xfrm>
          <a:off x="11705948" y="2227832"/>
          <a:ext cx="2711053" cy="622028"/>
        </p:xfrm>
        <a:graphic>
          <a:graphicData uri="http://schemas.openxmlformats.org/drawingml/2006/table">
            <a:tbl>
              <a:tblPr firstRow="1" bandRow="1">
                <a:effectLst/>
                <a:tableStyleId>{3B4B98B0-60AC-42C2-AFA5-B58CD77FA1E5}</a:tableStyleId>
              </a:tblPr>
              <a:tblGrid>
                <a:gridCol w="1056773">
                  <a:extLst>
                    <a:ext uri="{9D8B030D-6E8A-4147-A177-3AD203B41FA5}">
                      <a16:colId xmlns:a16="http://schemas.microsoft.com/office/drawing/2014/main" val="3761039183"/>
                    </a:ext>
                  </a:extLst>
                </a:gridCol>
                <a:gridCol w="1654280">
                  <a:extLst>
                    <a:ext uri="{9D8B030D-6E8A-4147-A177-3AD203B41FA5}">
                      <a16:colId xmlns:a16="http://schemas.microsoft.com/office/drawing/2014/main" val="836788475"/>
                    </a:ext>
                  </a:extLst>
                </a:gridCol>
              </a:tblGrid>
              <a:tr h="282740">
                <a:tc>
                  <a:txBody>
                    <a:bodyPr/>
                    <a:lstStyle/>
                    <a:p>
                      <a:pPr marL="0" algn="l" defTabSz="914400" rtl="0" eaLnBrk="1" latinLnBrk="0" hangingPunct="1"/>
                      <a:r>
                        <a:rPr lang="en-US" sz="1100" kern="1200">
                          <a:solidFill>
                            <a:schemeClr val="bg1"/>
                          </a:solidFill>
                        </a:rPr>
                        <a:t>key</a:t>
                      </a:r>
                      <a:endParaRPr lang="en-US" sz="1100" b="1" kern="1200">
                        <a:solidFill>
                          <a:schemeClr val="bg1"/>
                        </a:solidFill>
                        <a:latin typeface="+mj-lt"/>
                        <a:ea typeface="+mn-ea"/>
                        <a:cs typeface="+mn-cs"/>
                      </a:endParaRPr>
                    </a:p>
                  </a:txBody>
                  <a:tcPr marL="68580" marR="0" marT="6858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100" kern="1200">
                          <a:solidFill>
                            <a:schemeClr val="bg1"/>
                          </a:solidFill>
                        </a:rPr>
                        <a:t>value</a:t>
                      </a:r>
                      <a:endParaRPr lang="en-US" sz="1100" b="1" kern="1200">
                        <a:solidFill>
                          <a:schemeClr val="bg1"/>
                        </a:solidFill>
                        <a:latin typeface="+mj-lt"/>
                        <a:ea typeface="+mn-ea"/>
                        <a:cs typeface="+mn-cs"/>
                      </a:endParaRPr>
                    </a:p>
                  </a:txBody>
                  <a:tcPr marL="68580" marR="0" marT="6858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339288">
                <a:tc>
                  <a:txBody>
                    <a:bodyPr/>
                    <a:lstStyle/>
                    <a:p>
                      <a:r>
                        <a:rPr lang="en-US" sz="1100" b="0" kern="1200" err="1">
                          <a:latin typeface="Consolas" panose="020B0609020204030204" pitchFamily="49" charset="0"/>
                        </a:rPr>
                        <a:t>myApp</a:t>
                      </a:r>
                      <a:r>
                        <a:rPr lang="en-US" sz="1100" b="0" kern="1200">
                          <a:latin typeface="Consolas" panose="020B0609020204030204" pitchFamily="49" charset="0"/>
                        </a:rPr>
                        <a:t>-weapon</a:t>
                      </a:r>
                      <a:endParaRPr lang="en-US" sz="1100" b="0" kern="1200">
                        <a:solidFill>
                          <a:srgbClr val="1A1A1A"/>
                        </a:solidFill>
                        <a:latin typeface="Consolas" panose="020B0609020204030204" pitchFamily="49" charset="0"/>
                        <a:ea typeface="Segoe UI Symbol"/>
                        <a:cs typeface="+mn-cs"/>
                      </a:endParaRPr>
                    </a:p>
                  </a:txBody>
                  <a:tcPr marL="68580" marR="68580" marT="68580" marB="6858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b="0" kern="1200" dirty="0">
                          <a:latin typeface="Consolas" panose="020B0609020204030204" pitchFamily="49" charset="0"/>
                        </a:rPr>
                        <a:t>"</a:t>
                      </a:r>
                      <a:r>
                        <a:rPr lang="en-US" sz="1100" b="0" kern="1200" dirty="0" err="1">
                          <a:latin typeface="Consolas" panose="020B0609020204030204" pitchFamily="49" charset="0"/>
                        </a:rPr>
                        <a:t>DeathStar</a:t>
                      </a:r>
                      <a:r>
                        <a:rPr lang="en-US" sz="1100" b="0" kern="1200" dirty="0">
                          <a:latin typeface="Consolas" panose="020B0609020204030204" pitchFamily="49" charset="0"/>
                        </a:rPr>
                        <a:t>"</a:t>
                      </a:r>
                      <a:endParaRPr lang="en-US" sz="1100" b="0" kern="1200" dirty="0">
                        <a:solidFill>
                          <a:srgbClr val="1A1A1A"/>
                        </a:solidFill>
                        <a:latin typeface="Consolas" panose="020B0609020204030204" pitchFamily="49" charset="0"/>
                        <a:ea typeface="Segoe UI Symbol"/>
                        <a:cs typeface="+mn-cs"/>
                      </a:endParaRPr>
                    </a:p>
                  </a:txBody>
                  <a:tcPr marL="68580" marR="68580" marT="68580" marB="6858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grpSp>
        <p:nvGrpSpPr>
          <p:cNvPr id="27" name="Group 26">
            <a:extLst>
              <a:ext uri="{FF2B5EF4-FFF2-40B4-BE49-F238E27FC236}">
                <a16:creationId xmlns:a16="http://schemas.microsoft.com/office/drawing/2014/main" id="{CE6DEF14-C1C0-42D5-89A4-A974C1E5C123}"/>
              </a:ext>
            </a:extLst>
          </p:cNvPr>
          <p:cNvGrpSpPr/>
          <p:nvPr/>
        </p:nvGrpSpPr>
        <p:grpSpPr>
          <a:xfrm>
            <a:off x="4046497" y="1808264"/>
            <a:ext cx="1046306" cy="201978"/>
            <a:chOff x="5395328" y="2411019"/>
            <a:chExt cx="1395075" cy="269304"/>
          </a:xfrm>
        </p:grpSpPr>
        <p:cxnSp>
          <p:nvCxnSpPr>
            <p:cNvPr id="28" name="Straight Arrow Connector 27">
              <a:extLst>
                <a:ext uri="{FF2B5EF4-FFF2-40B4-BE49-F238E27FC236}">
                  <a16:creationId xmlns:a16="http://schemas.microsoft.com/office/drawing/2014/main" id="{1FCEAB04-2146-4025-BDF9-14CB21FA1598}"/>
                </a:ext>
              </a:extLst>
            </p:cNvPr>
            <p:cNvCxnSpPr>
              <a:cxnSpLocks/>
              <a:endCxn id="36" idx="3"/>
            </p:cNvCxnSpPr>
            <p:nvPr/>
          </p:nvCxnSpPr>
          <p:spPr>
            <a:xfrm flipV="1">
              <a:off x="5395328" y="2545671"/>
              <a:ext cx="1146790" cy="3242"/>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3CCEE3FA-B18B-4285-A6C4-A6165194728B}"/>
                </a:ext>
              </a:extLst>
            </p:cNvPr>
            <p:cNvSpPr/>
            <p:nvPr/>
          </p:nvSpPr>
          <p:spPr bwMode="auto">
            <a:xfrm>
              <a:off x="6545916" y="2507737"/>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27E8A183-4659-44A3-8C60-2768BAECAA50}"/>
                </a:ext>
              </a:extLst>
            </p:cNvPr>
            <p:cNvSpPr/>
            <p:nvPr/>
          </p:nvSpPr>
          <p:spPr bwMode="auto">
            <a:xfrm>
              <a:off x="6542118" y="2411019"/>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grpSp>
      <p:grpSp>
        <p:nvGrpSpPr>
          <p:cNvPr id="38" name="Group 37">
            <a:extLst>
              <a:ext uri="{FF2B5EF4-FFF2-40B4-BE49-F238E27FC236}">
                <a16:creationId xmlns:a16="http://schemas.microsoft.com/office/drawing/2014/main" id="{0BCD9123-A6C3-4283-B953-15ED578E257E}"/>
              </a:ext>
            </a:extLst>
          </p:cNvPr>
          <p:cNvGrpSpPr/>
          <p:nvPr/>
        </p:nvGrpSpPr>
        <p:grpSpPr>
          <a:xfrm>
            <a:off x="10696196" y="1586987"/>
            <a:ext cx="3720804" cy="644532"/>
            <a:chOff x="6624637" y="2115983"/>
            <a:chExt cx="4961072" cy="859376"/>
          </a:xfrm>
        </p:grpSpPr>
        <p:grpSp>
          <p:nvGrpSpPr>
            <p:cNvPr id="39" name="Group 38">
              <a:extLst>
                <a:ext uri="{FF2B5EF4-FFF2-40B4-BE49-F238E27FC236}">
                  <a16:creationId xmlns:a16="http://schemas.microsoft.com/office/drawing/2014/main" id="{AE85B059-9028-4D11-80EF-4B35D3647D63}"/>
                </a:ext>
              </a:extLst>
            </p:cNvPr>
            <p:cNvGrpSpPr/>
            <p:nvPr/>
          </p:nvGrpSpPr>
          <p:grpSpPr>
            <a:xfrm>
              <a:off x="6624637" y="2115983"/>
              <a:ext cx="4961072" cy="859376"/>
              <a:chOff x="6624637" y="2115983"/>
              <a:chExt cx="4961072" cy="859376"/>
            </a:xfrm>
          </p:grpSpPr>
          <p:sp>
            <p:nvSpPr>
              <p:cNvPr id="41" name="Rounded Rectangle 5">
                <a:extLst>
                  <a:ext uri="{FF2B5EF4-FFF2-40B4-BE49-F238E27FC236}">
                    <a16:creationId xmlns:a16="http://schemas.microsoft.com/office/drawing/2014/main" id="{99A35438-EEFA-474C-96BA-2478923AB2DB}"/>
                  </a:ext>
                </a:extLst>
              </p:cNvPr>
              <p:cNvSpPr/>
              <p:nvPr/>
            </p:nvSpPr>
            <p:spPr bwMode="auto">
              <a:xfrm>
                <a:off x="7970973" y="2115983"/>
                <a:ext cx="3614736"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1500">
                    <a:solidFill>
                      <a:srgbClr val="000000"/>
                    </a:solidFill>
                    <a:latin typeface="Segoe UI Semibold"/>
                  </a:rPr>
                  <a:t>Redis Cache</a:t>
                </a:r>
              </a:p>
            </p:txBody>
          </p:sp>
          <p:grpSp>
            <p:nvGrpSpPr>
              <p:cNvPr id="42" name="Group 41">
                <a:extLst>
                  <a:ext uri="{FF2B5EF4-FFF2-40B4-BE49-F238E27FC236}">
                    <a16:creationId xmlns:a16="http://schemas.microsoft.com/office/drawing/2014/main" id="{F61204FF-8D55-465C-A095-9AB2A6291284}"/>
                  </a:ext>
                </a:extLst>
              </p:cNvPr>
              <p:cNvGrpSpPr/>
              <p:nvPr/>
            </p:nvGrpSpPr>
            <p:grpSpPr>
              <a:xfrm>
                <a:off x="6624637" y="2493539"/>
                <a:ext cx="1346336" cy="104265"/>
                <a:chOff x="6624637" y="2493539"/>
                <a:chExt cx="1346336" cy="104265"/>
              </a:xfrm>
            </p:grpSpPr>
            <p:sp>
              <p:nvSpPr>
                <p:cNvPr id="43" name="Oval 42">
                  <a:extLst>
                    <a:ext uri="{FF2B5EF4-FFF2-40B4-BE49-F238E27FC236}">
                      <a16:creationId xmlns:a16="http://schemas.microsoft.com/office/drawing/2014/main" id="{B5FCADB3-C6AC-420C-A3B8-2D3CAE04C6D8}"/>
                    </a:ext>
                  </a:extLst>
                </p:cNvPr>
                <p:cNvSpPr/>
                <p:nvPr/>
              </p:nvSpPr>
              <p:spPr bwMode="auto">
                <a:xfrm>
                  <a:off x="6624637" y="2493539"/>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cxnSp>
              <p:nvCxnSpPr>
                <p:cNvPr id="44" name="Straight Arrow Connector 43">
                  <a:extLst>
                    <a:ext uri="{FF2B5EF4-FFF2-40B4-BE49-F238E27FC236}">
                      <a16:creationId xmlns:a16="http://schemas.microsoft.com/office/drawing/2014/main" id="{284682B1-D9D0-4415-8353-6B1370A8E407}"/>
                    </a:ext>
                  </a:extLst>
                </p:cNvPr>
                <p:cNvCxnSpPr>
                  <a:cxnSpLocks/>
                  <a:stCxn id="43" idx="6"/>
                  <a:endCxn id="41" idx="1"/>
                </p:cNvCxnSpPr>
                <p:nvPr/>
              </p:nvCxnSpPr>
              <p:spPr>
                <a:xfrm flipV="1">
                  <a:off x="6728901" y="2545671"/>
                  <a:ext cx="124207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pic>
          <p:nvPicPr>
            <p:cNvPr id="40" name="Picture 2" descr="See the source image">
              <a:extLst>
                <a:ext uri="{FF2B5EF4-FFF2-40B4-BE49-F238E27FC236}">
                  <a16:creationId xmlns:a16="http://schemas.microsoft.com/office/drawing/2014/main" id="{8865C9B6-4A41-45F5-B087-71A1125B9B81}"/>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8133103" y="2327366"/>
              <a:ext cx="522408" cy="439850"/>
            </a:xfrm>
            <a:prstGeom prst="rect">
              <a:avLst/>
            </a:prstGeom>
            <a:noFill/>
            <a:extLst>
              <a:ext uri="{909E8E84-426E-40DD-AFC4-6F175D3DCCD1}">
                <a14:hiddenFill xmlns:a14="http://schemas.microsoft.com/office/drawing/2010/main">
                  <a:solidFill>
                    <a:srgbClr val="FFFFFF"/>
                  </a:solidFill>
                </a14:hiddenFill>
              </a:ext>
            </a:extLst>
          </p:spPr>
        </p:pic>
      </p:grpSp>
      <p:sp>
        <p:nvSpPr>
          <p:cNvPr id="45" name="Rounded Rectangle 5">
            <a:extLst>
              <a:ext uri="{FF2B5EF4-FFF2-40B4-BE49-F238E27FC236}">
                <a16:creationId xmlns:a16="http://schemas.microsoft.com/office/drawing/2014/main" id="{289546F7-73A3-4274-8E0C-B26B0521FEFC}"/>
              </a:ext>
            </a:extLst>
          </p:cNvPr>
          <p:cNvSpPr/>
          <p:nvPr/>
        </p:nvSpPr>
        <p:spPr bwMode="auto">
          <a:xfrm>
            <a:off x="5980155" y="2241432"/>
            <a:ext cx="2711052" cy="60842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endParaRPr lang="en-US" sz="1500">
              <a:solidFill>
                <a:srgbClr val="000000"/>
              </a:solidFill>
              <a:latin typeface="Segoe UI Semibold"/>
            </a:endParaRPr>
          </a:p>
        </p:txBody>
      </p:sp>
      <p:graphicFrame>
        <p:nvGraphicFramePr>
          <p:cNvPr id="46" name="Table 12">
            <a:extLst>
              <a:ext uri="{FF2B5EF4-FFF2-40B4-BE49-F238E27FC236}">
                <a16:creationId xmlns:a16="http://schemas.microsoft.com/office/drawing/2014/main" id="{76EECD04-3966-4C5E-8FC6-F9E475CBF87C}"/>
              </a:ext>
            </a:extLst>
          </p:cNvPr>
          <p:cNvGraphicFramePr>
            <a:graphicFrameLocks noGrp="1"/>
          </p:cNvGraphicFramePr>
          <p:nvPr/>
        </p:nvGraphicFramePr>
        <p:xfrm>
          <a:off x="5980155" y="2228809"/>
          <a:ext cx="2711053" cy="622028"/>
        </p:xfrm>
        <a:graphic>
          <a:graphicData uri="http://schemas.openxmlformats.org/drawingml/2006/table">
            <a:tbl>
              <a:tblPr firstRow="1" bandRow="1">
                <a:effectLst/>
                <a:tableStyleId>{3B4B98B0-60AC-42C2-AFA5-B58CD77FA1E5}</a:tableStyleId>
              </a:tblPr>
              <a:tblGrid>
                <a:gridCol w="1056773">
                  <a:extLst>
                    <a:ext uri="{9D8B030D-6E8A-4147-A177-3AD203B41FA5}">
                      <a16:colId xmlns:a16="http://schemas.microsoft.com/office/drawing/2014/main" val="3761039183"/>
                    </a:ext>
                  </a:extLst>
                </a:gridCol>
                <a:gridCol w="1654280">
                  <a:extLst>
                    <a:ext uri="{9D8B030D-6E8A-4147-A177-3AD203B41FA5}">
                      <a16:colId xmlns:a16="http://schemas.microsoft.com/office/drawing/2014/main" val="836788475"/>
                    </a:ext>
                  </a:extLst>
                </a:gridCol>
              </a:tblGrid>
              <a:tr h="282740">
                <a:tc>
                  <a:txBody>
                    <a:bodyPr/>
                    <a:lstStyle/>
                    <a:p>
                      <a:pPr marL="0" algn="l" defTabSz="914400" rtl="0" eaLnBrk="1" latinLnBrk="0" hangingPunct="1"/>
                      <a:r>
                        <a:rPr lang="en-US" sz="1100" kern="1200">
                          <a:solidFill>
                            <a:schemeClr val="bg1"/>
                          </a:solidFill>
                        </a:rPr>
                        <a:t>key</a:t>
                      </a:r>
                      <a:endParaRPr lang="en-US" sz="1100" b="1" kern="1200">
                        <a:solidFill>
                          <a:schemeClr val="bg1"/>
                        </a:solidFill>
                        <a:latin typeface="+mj-lt"/>
                        <a:ea typeface="+mn-ea"/>
                        <a:cs typeface="+mn-cs"/>
                      </a:endParaRPr>
                    </a:p>
                  </a:txBody>
                  <a:tcPr marL="68580" marR="0" marT="6858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100" kern="1200">
                          <a:solidFill>
                            <a:schemeClr val="bg1"/>
                          </a:solidFill>
                        </a:rPr>
                        <a:t>value</a:t>
                      </a:r>
                      <a:endParaRPr lang="en-US" sz="1100" b="1" kern="1200">
                        <a:solidFill>
                          <a:schemeClr val="bg1"/>
                        </a:solidFill>
                        <a:latin typeface="+mj-lt"/>
                        <a:ea typeface="+mn-ea"/>
                        <a:cs typeface="+mn-cs"/>
                      </a:endParaRPr>
                    </a:p>
                  </a:txBody>
                  <a:tcPr marL="68580" marR="0" marT="6858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339288">
                <a:tc>
                  <a:txBody>
                    <a:bodyPr/>
                    <a:lstStyle/>
                    <a:p>
                      <a:r>
                        <a:rPr lang="en-US" sz="1100" b="0" kern="1200" err="1">
                          <a:latin typeface="Consolas" panose="020B0609020204030204" pitchFamily="49" charset="0"/>
                        </a:rPr>
                        <a:t>myApp</a:t>
                      </a:r>
                      <a:r>
                        <a:rPr lang="en-US" sz="1100" b="0" kern="1200">
                          <a:latin typeface="Consolas" panose="020B0609020204030204" pitchFamily="49" charset="0"/>
                        </a:rPr>
                        <a:t>-weapon</a:t>
                      </a:r>
                      <a:endParaRPr lang="en-US" sz="1100" b="0" kern="1200">
                        <a:solidFill>
                          <a:srgbClr val="1A1A1A"/>
                        </a:solidFill>
                        <a:latin typeface="Consolas" panose="020B0609020204030204" pitchFamily="49" charset="0"/>
                        <a:ea typeface="Segoe UI Symbol"/>
                        <a:cs typeface="+mn-cs"/>
                      </a:endParaRPr>
                    </a:p>
                  </a:txBody>
                  <a:tcPr marL="68580" marR="68580" marT="68580" marB="6858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b="0" kern="1200" dirty="0">
                          <a:latin typeface="Consolas" panose="020B0609020204030204" pitchFamily="49" charset="0"/>
                        </a:rPr>
                        <a:t>"</a:t>
                      </a:r>
                      <a:r>
                        <a:rPr lang="en-US" sz="1100" b="0" kern="1200" dirty="0" err="1">
                          <a:latin typeface="Consolas" panose="020B0609020204030204" pitchFamily="49" charset="0"/>
                        </a:rPr>
                        <a:t>DeathStar</a:t>
                      </a:r>
                      <a:r>
                        <a:rPr lang="en-US" sz="1100" b="0" kern="1200" dirty="0">
                          <a:latin typeface="Consolas" panose="020B0609020204030204" pitchFamily="49" charset="0"/>
                        </a:rPr>
                        <a:t>"</a:t>
                      </a:r>
                      <a:endParaRPr lang="en-US" sz="1100" b="0" kern="1200" dirty="0">
                        <a:solidFill>
                          <a:srgbClr val="1A1A1A"/>
                        </a:solidFill>
                        <a:latin typeface="Consolas" panose="020B0609020204030204" pitchFamily="49" charset="0"/>
                        <a:ea typeface="Segoe UI Symbol"/>
                        <a:cs typeface="+mn-cs"/>
                      </a:endParaRPr>
                    </a:p>
                  </a:txBody>
                  <a:tcPr marL="68580" marR="68580" marT="68580" marB="6858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grpSp>
        <p:nvGrpSpPr>
          <p:cNvPr id="47" name="Group 46">
            <a:extLst>
              <a:ext uri="{FF2B5EF4-FFF2-40B4-BE49-F238E27FC236}">
                <a16:creationId xmlns:a16="http://schemas.microsoft.com/office/drawing/2014/main" id="{4CE36CB9-847E-4B7A-AFA3-62DB0630F013}"/>
              </a:ext>
            </a:extLst>
          </p:cNvPr>
          <p:cNvGrpSpPr/>
          <p:nvPr/>
        </p:nvGrpSpPr>
        <p:grpSpPr>
          <a:xfrm>
            <a:off x="4970403" y="1587964"/>
            <a:ext cx="3720804" cy="644532"/>
            <a:chOff x="6624637" y="2115983"/>
            <a:chExt cx="4961072" cy="859376"/>
          </a:xfrm>
        </p:grpSpPr>
        <p:grpSp>
          <p:nvGrpSpPr>
            <p:cNvPr id="48" name="Group 47">
              <a:extLst>
                <a:ext uri="{FF2B5EF4-FFF2-40B4-BE49-F238E27FC236}">
                  <a16:creationId xmlns:a16="http://schemas.microsoft.com/office/drawing/2014/main" id="{BB974CC5-C49C-4B7E-9DF3-7C1D6818D94E}"/>
                </a:ext>
              </a:extLst>
            </p:cNvPr>
            <p:cNvGrpSpPr/>
            <p:nvPr/>
          </p:nvGrpSpPr>
          <p:grpSpPr>
            <a:xfrm>
              <a:off x="6624637" y="2115983"/>
              <a:ext cx="4961072" cy="859376"/>
              <a:chOff x="6624637" y="2115983"/>
              <a:chExt cx="4961072" cy="859376"/>
            </a:xfrm>
          </p:grpSpPr>
          <p:sp>
            <p:nvSpPr>
              <p:cNvPr id="50" name="Rounded Rectangle 5">
                <a:extLst>
                  <a:ext uri="{FF2B5EF4-FFF2-40B4-BE49-F238E27FC236}">
                    <a16:creationId xmlns:a16="http://schemas.microsoft.com/office/drawing/2014/main" id="{4CDE9541-18C5-4308-8750-B0012525E130}"/>
                  </a:ext>
                </a:extLst>
              </p:cNvPr>
              <p:cNvSpPr/>
              <p:nvPr/>
            </p:nvSpPr>
            <p:spPr bwMode="auto">
              <a:xfrm>
                <a:off x="7970973" y="2115983"/>
                <a:ext cx="3614736"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1500">
                    <a:solidFill>
                      <a:srgbClr val="000000"/>
                    </a:solidFill>
                    <a:latin typeface="Segoe UI Semibold"/>
                  </a:rPr>
                  <a:t>Azure CosmosDB</a:t>
                </a:r>
              </a:p>
            </p:txBody>
          </p:sp>
          <p:grpSp>
            <p:nvGrpSpPr>
              <p:cNvPr id="51" name="Group 50">
                <a:extLst>
                  <a:ext uri="{FF2B5EF4-FFF2-40B4-BE49-F238E27FC236}">
                    <a16:creationId xmlns:a16="http://schemas.microsoft.com/office/drawing/2014/main" id="{53E29AEE-180D-42D1-84DB-9F7A9D8AF651}"/>
                  </a:ext>
                </a:extLst>
              </p:cNvPr>
              <p:cNvGrpSpPr/>
              <p:nvPr/>
            </p:nvGrpSpPr>
            <p:grpSpPr>
              <a:xfrm>
                <a:off x="6624637" y="2493539"/>
                <a:ext cx="1346336" cy="104265"/>
                <a:chOff x="6624637" y="2493539"/>
                <a:chExt cx="1346336" cy="104265"/>
              </a:xfrm>
            </p:grpSpPr>
            <p:sp>
              <p:nvSpPr>
                <p:cNvPr id="52" name="Oval 51">
                  <a:extLst>
                    <a:ext uri="{FF2B5EF4-FFF2-40B4-BE49-F238E27FC236}">
                      <a16:creationId xmlns:a16="http://schemas.microsoft.com/office/drawing/2014/main" id="{C5CE5A47-2576-4AA3-B4B8-91B6D1F4CA5D}"/>
                    </a:ext>
                  </a:extLst>
                </p:cNvPr>
                <p:cNvSpPr/>
                <p:nvPr/>
              </p:nvSpPr>
              <p:spPr bwMode="auto">
                <a:xfrm>
                  <a:off x="6624637" y="2493539"/>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cxnSp>
              <p:nvCxnSpPr>
                <p:cNvPr id="53" name="Straight Arrow Connector 52">
                  <a:extLst>
                    <a:ext uri="{FF2B5EF4-FFF2-40B4-BE49-F238E27FC236}">
                      <a16:creationId xmlns:a16="http://schemas.microsoft.com/office/drawing/2014/main" id="{28062735-C554-41E0-8C73-607A033A6E12}"/>
                    </a:ext>
                  </a:extLst>
                </p:cNvPr>
                <p:cNvCxnSpPr>
                  <a:cxnSpLocks/>
                  <a:stCxn id="52" idx="6"/>
                  <a:endCxn id="50" idx="1"/>
                </p:cNvCxnSpPr>
                <p:nvPr/>
              </p:nvCxnSpPr>
              <p:spPr>
                <a:xfrm flipV="1">
                  <a:off x="6728901" y="2545671"/>
                  <a:ext cx="124207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pic>
          <p:nvPicPr>
            <p:cNvPr id="49" name="Picture 2">
              <a:extLst>
                <a:ext uri="{FF2B5EF4-FFF2-40B4-BE49-F238E27FC236}">
                  <a16:creationId xmlns:a16="http://schemas.microsoft.com/office/drawing/2014/main" id="{9137B677-DCE5-4DD3-9095-6C000C3E67A2}"/>
                </a:ext>
              </a:extLst>
            </p:cNvPr>
            <p:cNvPicPr>
              <a:picLocks noChangeAspect="1" noChangeArrowheads="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rcRect t="7902" b="7902"/>
            <a:stretch/>
          </p:blipFill>
          <p:spPr bwMode="auto">
            <a:xfrm>
              <a:off x="8133103" y="2327366"/>
              <a:ext cx="522408" cy="43985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 name="!!StateArrow">
            <a:extLst>
              <a:ext uri="{FF2B5EF4-FFF2-40B4-BE49-F238E27FC236}">
                <a16:creationId xmlns:a16="http://schemas.microsoft.com/office/drawing/2014/main" id="{F20DA6BC-D667-4AAF-B08D-A1700B4A6A6B}"/>
              </a:ext>
            </a:extLst>
          </p:cNvPr>
          <p:cNvCxnSpPr>
            <a:cxnSpLocks/>
            <a:stCxn id="14" idx="3"/>
            <a:endCxn id="64" idx="1"/>
          </p:cNvCxnSpPr>
          <p:nvPr/>
        </p:nvCxnSpPr>
        <p:spPr>
          <a:xfrm flipV="1">
            <a:off x="2053635" y="1911684"/>
            <a:ext cx="1360311" cy="620"/>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7415E915-B970-4DE0-AE94-C27598BB40D0}"/>
              </a:ext>
            </a:extLst>
          </p:cNvPr>
          <p:cNvGrpSpPr/>
          <p:nvPr/>
        </p:nvGrpSpPr>
        <p:grpSpPr>
          <a:xfrm>
            <a:off x="708703" y="2624836"/>
            <a:ext cx="4371956" cy="1071288"/>
            <a:chOff x="944937" y="3499780"/>
            <a:chExt cx="5829274" cy="1428383"/>
          </a:xfrm>
        </p:grpSpPr>
        <p:sp>
          <p:nvSpPr>
            <p:cNvPr id="55" name="TextBox 54">
              <a:extLst>
                <a:ext uri="{FF2B5EF4-FFF2-40B4-BE49-F238E27FC236}">
                  <a16:creationId xmlns:a16="http://schemas.microsoft.com/office/drawing/2014/main" id="{4E9DE57E-30CE-4848-9172-E60F465DB50A}"/>
                </a:ext>
              </a:extLst>
            </p:cNvPr>
            <p:cNvSpPr txBox="1"/>
            <p:nvPr/>
          </p:nvSpPr>
          <p:spPr>
            <a:xfrm>
              <a:off x="944937" y="3499780"/>
              <a:ext cx="5829274" cy="646331"/>
            </a:xfrm>
            <a:prstGeom prst="rect">
              <a:avLst/>
            </a:prstGeom>
            <a:noFill/>
          </p:spPr>
          <p:txBody>
            <a:bodyPr wrap="square" lIns="0" tIns="0" rIns="0" bIns="0" rtlCol="0">
              <a:spAutoFit/>
            </a:bodyPr>
            <a:lstStyle/>
            <a:p>
              <a:pPr algn="ctr"/>
              <a:r>
                <a:rPr lang="en-US" sz="1800">
                  <a:solidFill>
                    <a:srgbClr val="202192"/>
                  </a:solidFill>
                  <a:latin typeface="Segoe UI Semibold"/>
                </a:rPr>
                <a:t>GET</a:t>
              </a:r>
              <a:endParaRPr lang="en-US">
                <a:solidFill>
                  <a:srgbClr val="202192"/>
                </a:solidFill>
                <a:latin typeface="Segoe UI Semibold"/>
              </a:endParaRPr>
            </a:p>
            <a:p>
              <a:pPr algn="ctr"/>
              <a:r>
                <a:rPr lang="en-US">
                  <a:solidFill>
                    <a:srgbClr val="202192"/>
                  </a:solidFill>
                  <a:latin typeface="Consolas" panose="020B0609020204030204" pitchFamily="49" charset="0"/>
                </a:rPr>
                <a:t>http://localhost:3500/v1.0/state/corpdb/planet</a:t>
              </a:r>
            </a:p>
          </p:txBody>
        </p:sp>
        <p:sp>
          <p:nvSpPr>
            <p:cNvPr id="56" name="TextBox 55">
              <a:extLst>
                <a:ext uri="{FF2B5EF4-FFF2-40B4-BE49-F238E27FC236}">
                  <a16:creationId xmlns:a16="http://schemas.microsoft.com/office/drawing/2014/main" id="{E619BFEB-BE32-4175-B15C-795ECE7B4875}"/>
                </a:ext>
              </a:extLst>
            </p:cNvPr>
            <p:cNvSpPr txBox="1"/>
            <p:nvPr/>
          </p:nvSpPr>
          <p:spPr>
            <a:xfrm>
              <a:off x="2842347" y="4281832"/>
              <a:ext cx="2034454" cy="646331"/>
            </a:xfrm>
            <a:prstGeom prst="rect">
              <a:avLst/>
            </a:prstGeom>
            <a:solidFill>
              <a:schemeClr val="bg1"/>
            </a:solidFill>
            <a:effectLst>
              <a:outerShdw blurRad="63500" algn="ctr" rotWithShape="0">
                <a:prstClr val="black">
                  <a:alpha val="40000"/>
                </a:prstClr>
              </a:outerShdw>
            </a:effectLst>
          </p:spPr>
          <p:txBody>
            <a:bodyPr wrap="square" lIns="137160" tIns="137160" rIns="137160" bIns="137160" anchor="ctr">
              <a:spAutoFit/>
            </a:bodyPr>
            <a:lstStyle/>
            <a:p>
              <a:pPr algn="ctr" fontAlgn="base"/>
              <a:r>
                <a:rPr lang="en-US">
                  <a:solidFill>
                    <a:srgbClr val="202192"/>
                  </a:solidFill>
                  <a:latin typeface="Consolas" panose="020B0609020204030204" pitchFamily="49" charset="0"/>
                  <a:ea typeface="Segoe UI Symbol" panose="020B0502040204020203" pitchFamily="34" charset="0"/>
                </a:rPr>
                <a:t>"</a:t>
              </a:r>
              <a:r>
                <a:rPr lang="en-US" err="1">
                  <a:solidFill>
                    <a:srgbClr val="202192"/>
                  </a:solidFill>
                  <a:latin typeface="Consolas" panose="020B0609020204030204" pitchFamily="49" charset="0"/>
                  <a:ea typeface="Segoe UI Symbol" panose="020B0502040204020203" pitchFamily="34" charset="0"/>
                </a:rPr>
                <a:t>DeathStar</a:t>
              </a:r>
              <a:r>
                <a:rPr lang="en-US">
                  <a:solidFill>
                    <a:srgbClr val="202192"/>
                  </a:solidFill>
                  <a:latin typeface="Consolas" panose="020B0609020204030204" pitchFamily="49" charset="0"/>
                  <a:ea typeface="Segoe UI Symbol" panose="020B0502040204020203" pitchFamily="34" charset="0"/>
                </a:rPr>
                <a:t>"</a:t>
              </a:r>
              <a:endParaRPr lang="en-US" sz="1050">
                <a:solidFill>
                  <a:srgbClr val="000000"/>
                </a:solidFill>
                <a:latin typeface="Segoe UI"/>
              </a:endParaRPr>
            </a:p>
          </p:txBody>
        </p:sp>
      </p:grpSp>
    </p:spTree>
    <p:extLst>
      <p:ext uri="{BB962C8B-B14F-4D97-AF65-F5344CB8AC3E}">
        <p14:creationId xmlns:p14="http://schemas.microsoft.com/office/powerpoint/2010/main" val="3809893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B6A15-64EA-4E35-BA24-1F99E314A0C9}"/>
              </a:ext>
            </a:extLst>
          </p:cNvPr>
          <p:cNvSpPr>
            <a:spLocks noGrp="1"/>
          </p:cNvSpPr>
          <p:nvPr>
            <p:ph type="title"/>
          </p:nvPr>
        </p:nvSpPr>
        <p:spPr>
          <a:xfrm>
            <a:off x="441198" y="342900"/>
            <a:ext cx="3693844" cy="415498"/>
          </a:xfrm>
        </p:spPr>
        <p:txBody>
          <a:bodyPr/>
          <a:lstStyle/>
          <a:p>
            <a:r>
              <a:rPr lang="en-US"/>
              <a:t>Dapr state API</a:t>
            </a:r>
          </a:p>
        </p:txBody>
      </p:sp>
      <p:sp>
        <p:nvSpPr>
          <p:cNvPr id="3" name="Text Placeholder 2">
            <a:extLst>
              <a:ext uri="{FF2B5EF4-FFF2-40B4-BE49-F238E27FC236}">
                <a16:creationId xmlns:a16="http://schemas.microsoft.com/office/drawing/2014/main" id="{756787E4-9CAE-478C-AAF2-423746EB53A5}"/>
              </a:ext>
            </a:extLst>
          </p:cNvPr>
          <p:cNvSpPr>
            <a:spLocks noGrp="1"/>
          </p:cNvSpPr>
          <p:nvPr>
            <p:ph type="body" sz="quarter" idx="10"/>
          </p:nvPr>
        </p:nvSpPr>
        <p:spPr>
          <a:xfrm>
            <a:off x="441724" y="1003605"/>
            <a:ext cx="3693317" cy="3834383"/>
          </a:xfrm>
        </p:spPr>
        <p:txBody>
          <a:bodyPr/>
          <a:lstStyle/>
          <a:p>
            <a:pPr>
              <a:spcAft>
                <a:spcPts val="450"/>
              </a:spcAft>
              <a:defRPr/>
            </a:pPr>
            <a:r>
              <a:rPr lang="en-US" dirty="0">
                <a:solidFill>
                  <a:srgbClr val="202192"/>
                </a:solidFill>
                <a:latin typeface="Segoe UI Semibold" panose="020B0702040204020203" pitchFamily="34" charset="0"/>
                <a:cs typeface="Segoe UI Semibold" panose="020B0702040204020203" pitchFamily="34" charset="0"/>
              </a:rPr>
              <a:t>Save state</a:t>
            </a:r>
          </a:p>
          <a:p>
            <a:pPr>
              <a:spcBef>
                <a:spcPts val="0"/>
              </a:spcBef>
              <a:spcAft>
                <a:spcPts val="1350"/>
              </a:spcAft>
              <a:defRPr/>
            </a:pPr>
            <a:r>
              <a:rPr lang="en-US" sz="1500" dirty="0">
                <a:solidFill>
                  <a:srgbClr val="000000"/>
                </a:solidFill>
                <a:latin typeface="Consolas" panose="020B0609020204030204" pitchFamily="49" charset="0"/>
              </a:rPr>
              <a:t>POST /v1.0/state/</a:t>
            </a:r>
            <a:r>
              <a:rPr lang="en-US" sz="1500" dirty="0" err="1">
                <a:solidFill>
                  <a:srgbClr val="000000"/>
                </a:solidFill>
                <a:latin typeface="Consolas" panose="020B0609020204030204" pitchFamily="49" charset="0"/>
              </a:rPr>
              <a:t>corpdb</a:t>
            </a:r>
            <a:endParaRPr lang="en-US" sz="1500" dirty="0">
              <a:solidFill>
                <a:srgbClr val="000000"/>
              </a:solidFill>
              <a:latin typeface="Consolas" panose="020B0609020204030204" pitchFamily="49" charset="0"/>
            </a:endParaRPr>
          </a:p>
          <a:p>
            <a:pPr>
              <a:spcAft>
                <a:spcPts val="450"/>
              </a:spcAft>
              <a:defRPr/>
            </a:pPr>
            <a:r>
              <a:rPr lang="en-US" dirty="0">
                <a:solidFill>
                  <a:srgbClr val="202192"/>
                </a:solidFill>
                <a:latin typeface="Segoe UI Semibold" panose="020B0702040204020203" pitchFamily="34" charset="0"/>
                <a:cs typeface="Segoe UI Semibold" panose="020B0702040204020203" pitchFamily="34" charset="0"/>
              </a:rPr>
              <a:t>Retrieve state</a:t>
            </a:r>
          </a:p>
          <a:p>
            <a:pPr>
              <a:spcBef>
                <a:spcPts val="0"/>
              </a:spcBef>
              <a:spcAft>
                <a:spcPts val="1350"/>
              </a:spcAft>
              <a:defRPr/>
            </a:pPr>
            <a:r>
              <a:rPr lang="en-US" sz="1500" dirty="0">
                <a:solidFill>
                  <a:srgbClr val="000000"/>
                </a:solidFill>
                <a:latin typeface="Consolas" panose="020B0609020204030204" pitchFamily="49" charset="0"/>
              </a:rPr>
              <a:t>GET /v1.0/state/</a:t>
            </a:r>
            <a:r>
              <a:rPr lang="en-US" sz="1500" dirty="0" err="1">
                <a:solidFill>
                  <a:srgbClr val="000000"/>
                </a:solidFill>
                <a:latin typeface="Consolas" panose="020B0609020204030204" pitchFamily="49" charset="0"/>
              </a:rPr>
              <a:t>corpdb</a:t>
            </a:r>
            <a:r>
              <a:rPr lang="en-US" sz="1500" dirty="0">
                <a:solidFill>
                  <a:srgbClr val="000000"/>
                </a:solidFill>
                <a:latin typeface="Consolas" panose="020B0609020204030204" pitchFamily="49" charset="0"/>
              </a:rPr>
              <a:t>/</a:t>
            </a:r>
            <a:r>
              <a:rPr lang="en-US" sz="1500" dirty="0" err="1">
                <a:solidFill>
                  <a:srgbClr val="000000"/>
                </a:solidFill>
                <a:latin typeface="Consolas" panose="020B0609020204030204" pitchFamily="49" charset="0"/>
              </a:rPr>
              <a:t>mystate</a:t>
            </a:r>
            <a:endParaRPr lang="en-US" sz="1500" dirty="0">
              <a:solidFill>
                <a:srgbClr val="000000"/>
              </a:solidFill>
              <a:latin typeface="Consolas" panose="020B0609020204030204" pitchFamily="49" charset="0"/>
            </a:endParaRPr>
          </a:p>
          <a:p>
            <a:pPr>
              <a:spcAft>
                <a:spcPts val="450"/>
              </a:spcAft>
              <a:defRPr/>
            </a:pPr>
            <a:r>
              <a:rPr lang="en-US" dirty="0">
                <a:solidFill>
                  <a:srgbClr val="202192"/>
                </a:solidFill>
                <a:latin typeface="Segoe UI Semibold" panose="020B0702040204020203" pitchFamily="34" charset="0"/>
                <a:cs typeface="Segoe UI Semibold" panose="020B0702040204020203" pitchFamily="34" charset="0"/>
              </a:rPr>
              <a:t>Delete state</a:t>
            </a:r>
          </a:p>
          <a:p>
            <a:pPr>
              <a:spcBef>
                <a:spcPts val="0"/>
              </a:spcBef>
              <a:spcAft>
                <a:spcPts val="1350"/>
              </a:spcAft>
              <a:defRPr/>
            </a:pPr>
            <a:r>
              <a:rPr lang="en-US" sz="1500" dirty="0">
                <a:solidFill>
                  <a:srgbClr val="000000"/>
                </a:solidFill>
                <a:latin typeface="Consolas" panose="020B0609020204030204" pitchFamily="49" charset="0"/>
              </a:rPr>
              <a:t>DELETE /v1.0/state/</a:t>
            </a:r>
            <a:r>
              <a:rPr lang="en-US" sz="1500" dirty="0" err="1">
                <a:solidFill>
                  <a:srgbClr val="000000"/>
                </a:solidFill>
                <a:latin typeface="Consolas" panose="020B0609020204030204" pitchFamily="49" charset="0"/>
              </a:rPr>
              <a:t>corpdb</a:t>
            </a:r>
            <a:r>
              <a:rPr lang="en-US" sz="1500" dirty="0">
                <a:solidFill>
                  <a:srgbClr val="000000"/>
                </a:solidFill>
                <a:latin typeface="Consolas" panose="020B0609020204030204" pitchFamily="49" charset="0"/>
              </a:rPr>
              <a:t>/</a:t>
            </a:r>
            <a:r>
              <a:rPr lang="en-US" sz="1500" dirty="0" err="1">
                <a:solidFill>
                  <a:srgbClr val="000000"/>
                </a:solidFill>
                <a:latin typeface="Consolas" panose="020B0609020204030204" pitchFamily="49" charset="0"/>
              </a:rPr>
              <a:t>mystate</a:t>
            </a:r>
            <a:endParaRPr lang="en-US" sz="1500" dirty="0">
              <a:solidFill>
                <a:srgbClr val="000000"/>
              </a:solidFill>
              <a:latin typeface="Consolas" panose="020B0609020204030204" pitchFamily="49" charset="0"/>
            </a:endParaRPr>
          </a:p>
          <a:p>
            <a:pPr>
              <a:spcAft>
                <a:spcPts val="450"/>
              </a:spcAft>
              <a:defRPr/>
            </a:pPr>
            <a:r>
              <a:rPr lang="en-US" dirty="0">
                <a:solidFill>
                  <a:srgbClr val="202192"/>
                </a:solidFill>
                <a:latin typeface="Segoe UI Semibold"/>
              </a:rPr>
              <a:t>Get bulk state</a:t>
            </a:r>
            <a:r>
              <a:rPr lang="en-US" dirty="0">
                <a:solidFill>
                  <a:srgbClr val="202192"/>
                </a:solidFill>
              </a:rPr>
              <a:t> </a:t>
            </a:r>
          </a:p>
          <a:p>
            <a:pPr>
              <a:spcBef>
                <a:spcPts val="0"/>
              </a:spcBef>
              <a:spcAft>
                <a:spcPts val="1350"/>
              </a:spcAft>
              <a:defRPr/>
            </a:pPr>
            <a:r>
              <a:rPr lang="en-US" sz="1500" dirty="0">
                <a:solidFill>
                  <a:srgbClr val="000000"/>
                </a:solidFill>
                <a:latin typeface="Consolas" panose="020B0609020204030204" pitchFamily="49" charset="0"/>
              </a:rPr>
              <a:t>POST /v1.0/state/</a:t>
            </a:r>
            <a:r>
              <a:rPr lang="en-US" sz="1500" dirty="0" err="1">
                <a:solidFill>
                  <a:srgbClr val="000000"/>
                </a:solidFill>
                <a:latin typeface="Consolas" panose="020B0609020204030204" pitchFamily="49" charset="0"/>
              </a:rPr>
              <a:t>corpdb</a:t>
            </a:r>
            <a:r>
              <a:rPr lang="en-US" sz="1500" dirty="0">
                <a:solidFill>
                  <a:srgbClr val="000000"/>
                </a:solidFill>
                <a:latin typeface="Consolas" panose="020B0609020204030204" pitchFamily="49" charset="0"/>
              </a:rPr>
              <a:t>/bulk</a:t>
            </a:r>
          </a:p>
          <a:p>
            <a:pPr>
              <a:spcAft>
                <a:spcPts val="450"/>
              </a:spcAft>
              <a:defRPr/>
            </a:pPr>
            <a:r>
              <a:rPr lang="en-US" dirty="0">
                <a:solidFill>
                  <a:srgbClr val="202192"/>
                </a:solidFill>
                <a:latin typeface="Segoe UI Semibold" panose="020B0702040204020203" pitchFamily="34" charset="0"/>
                <a:cs typeface="Segoe UI Semibold" panose="020B0702040204020203" pitchFamily="34" charset="0"/>
              </a:rPr>
              <a:t>Submit multiple state transactions</a:t>
            </a:r>
            <a:endParaRPr lang="en-US" dirty="0">
              <a:solidFill>
                <a:srgbClr val="202192"/>
              </a:solidFill>
            </a:endParaRPr>
          </a:p>
          <a:p>
            <a:pPr>
              <a:spcBef>
                <a:spcPts val="0"/>
              </a:spcBef>
              <a:spcAft>
                <a:spcPts val="1350"/>
              </a:spcAft>
              <a:defRPr/>
            </a:pPr>
            <a:r>
              <a:rPr lang="en-US" sz="1500" dirty="0">
                <a:solidFill>
                  <a:srgbClr val="000000"/>
                </a:solidFill>
                <a:latin typeface="Consolas" panose="020B0609020204030204" pitchFamily="49" charset="0"/>
              </a:rPr>
              <a:t>POST /v1.0/state/</a:t>
            </a:r>
            <a:r>
              <a:rPr lang="en-US" sz="1500" dirty="0" err="1">
                <a:solidFill>
                  <a:srgbClr val="000000"/>
                </a:solidFill>
                <a:latin typeface="Consolas" panose="020B0609020204030204" pitchFamily="49" charset="0"/>
              </a:rPr>
              <a:t>corpdb</a:t>
            </a:r>
            <a:r>
              <a:rPr lang="en-US" sz="1500" dirty="0">
                <a:solidFill>
                  <a:srgbClr val="000000"/>
                </a:solidFill>
                <a:latin typeface="Consolas" panose="020B0609020204030204" pitchFamily="49" charset="0"/>
              </a:rPr>
              <a:t>/transaction</a:t>
            </a:r>
          </a:p>
        </p:txBody>
      </p:sp>
      <p:sp>
        <p:nvSpPr>
          <p:cNvPr id="4" name="Text Placeholder 3">
            <a:extLst>
              <a:ext uri="{FF2B5EF4-FFF2-40B4-BE49-F238E27FC236}">
                <a16:creationId xmlns:a16="http://schemas.microsoft.com/office/drawing/2014/main" id="{49E5FB32-B0F2-4119-ACD1-ED6E6403DC68}"/>
              </a:ext>
            </a:extLst>
          </p:cNvPr>
          <p:cNvSpPr>
            <a:spLocks noGrp="1"/>
          </p:cNvSpPr>
          <p:nvPr>
            <p:ph type="body" sz="quarter" idx="13"/>
          </p:nvPr>
        </p:nvSpPr>
        <p:spPr/>
        <p:txBody>
          <a:bodyPr/>
          <a:lstStyle/>
          <a:p>
            <a:r>
              <a:rPr lang="en-US" err="1"/>
              <a:t>corpdb-redis.yaml</a:t>
            </a:r>
            <a:endParaRPr lang="en-US"/>
          </a:p>
        </p:txBody>
      </p:sp>
      <p:sp>
        <p:nvSpPr>
          <p:cNvPr id="5" name="Text Placeholder 4">
            <a:extLst>
              <a:ext uri="{FF2B5EF4-FFF2-40B4-BE49-F238E27FC236}">
                <a16:creationId xmlns:a16="http://schemas.microsoft.com/office/drawing/2014/main" id="{E5333A7B-B3C6-4EFB-891E-51846FB73CA4}"/>
              </a:ext>
            </a:extLst>
          </p:cNvPr>
          <p:cNvSpPr>
            <a:spLocks noGrp="1"/>
          </p:cNvSpPr>
          <p:nvPr>
            <p:ph type="body" sz="quarter" idx="11"/>
          </p:nvPr>
        </p:nvSpPr>
        <p:spPr>
          <a:xfrm>
            <a:off x="4495800" y="531891"/>
            <a:ext cx="4648196" cy="3065455"/>
          </a:xfrm>
        </p:spPr>
        <p:txBody>
          <a:bodyPr/>
          <a:lstStyle/>
          <a:p>
            <a:r>
              <a:rPr lang="en-US" sz="1200" err="1"/>
              <a:t>apiVersion</a:t>
            </a:r>
            <a:r>
              <a:rPr lang="en-US" sz="1200"/>
              <a:t>: dapr.io/v1alpha1</a:t>
            </a:r>
          </a:p>
          <a:p>
            <a:r>
              <a:rPr lang="en-US" sz="1200"/>
              <a:t>kind: Component</a:t>
            </a:r>
          </a:p>
          <a:p>
            <a:r>
              <a:rPr lang="en-US" sz="1200"/>
              <a:t>metadata:</a:t>
            </a:r>
          </a:p>
          <a:p>
            <a:r>
              <a:rPr lang="en-US" sz="1200"/>
              <a:t>  name: </a:t>
            </a:r>
            <a:r>
              <a:rPr lang="en-US" sz="1200" b="1" err="1"/>
              <a:t>corpdb</a:t>
            </a:r>
            <a:endParaRPr lang="en-US" sz="1200" b="1"/>
          </a:p>
          <a:p>
            <a:r>
              <a:rPr lang="en-US" sz="1200"/>
              <a:t>spec:</a:t>
            </a:r>
          </a:p>
          <a:p>
            <a:r>
              <a:rPr lang="en-US" sz="1200"/>
              <a:t>  type: </a:t>
            </a:r>
            <a:r>
              <a:rPr lang="en-US" sz="1200" err="1"/>
              <a:t>state.</a:t>
            </a:r>
            <a:r>
              <a:rPr lang="en-US" sz="1200" b="1" err="1"/>
              <a:t>redis</a:t>
            </a:r>
            <a:endParaRPr lang="en-US" sz="1200" b="1"/>
          </a:p>
          <a:p>
            <a:r>
              <a:rPr lang="en-US" sz="1200"/>
              <a:t>  version: v1</a:t>
            </a:r>
          </a:p>
          <a:p>
            <a:r>
              <a:rPr lang="en-US" sz="1200"/>
              <a:t>  metadata:</a:t>
            </a:r>
          </a:p>
          <a:p>
            <a:r>
              <a:rPr lang="en-US" sz="1200"/>
              <a:t>  - name: </a:t>
            </a:r>
            <a:r>
              <a:rPr lang="en-US" sz="1200" err="1"/>
              <a:t>redisHost</a:t>
            </a:r>
            <a:endParaRPr lang="en-US" sz="1200"/>
          </a:p>
          <a:p>
            <a:r>
              <a:rPr lang="en-US" sz="1200"/>
              <a:t>    value: redis-master.default.svc.cluster.local:6379</a:t>
            </a:r>
          </a:p>
          <a:p>
            <a:r>
              <a:rPr lang="en-US" sz="1200"/>
              <a:t>  - name: </a:t>
            </a:r>
            <a:r>
              <a:rPr lang="en-US" sz="1200" err="1"/>
              <a:t>redisPassword</a:t>
            </a:r>
            <a:endParaRPr lang="en-US" sz="1200"/>
          </a:p>
          <a:p>
            <a:r>
              <a:rPr lang="en-US" sz="1200"/>
              <a:t>    </a:t>
            </a:r>
            <a:r>
              <a:rPr lang="en-US" sz="1200" err="1"/>
              <a:t>secretKeyRef</a:t>
            </a:r>
            <a:r>
              <a:rPr lang="en-US" sz="1200"/>
              <a:t>:</a:t>
            </a:r>
          </a:p>
          <a:p>
            <a:r>
              <a:rPr lang="en-US" sz="1200"/>
              <a:t>      name: redis-secret</a:t>
            </a:r>
          </a:p>
          <a:p>
            <a:r>
              <a:rPr lang="en-US" sz="1200"/>
              <a:t>      key: redis-password</a:t>
            </a:r>
          </a:p>
        </p:txBody>
      </p:sp>
    </p:spTree>
    <p:extLst>
      <p:ext uri="{BB962C8B-B14F-4D97-AF65-F5344CB8AC3E}">
        <p14:creationId xmlns:p14="http://schemas.microsoft.com/office/powerpoint/2010/main" val="2475876059"/>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B6A15-64EA-4E35-BA24-1F99E314A0C9}"/>
              </a:ext>
            </a:extLst>
          </p:cNvPr>
          <p:cNvSpPr>
            <a:spLocks noGrp="1"/>
          </p:cNvSpPr>
          <p:nvPr>
            <p:ph type="title"/>
          </p:nvPr>
        </p:nvSpPr>
        <p:spPr>
          <a:xfrm>
            <a:off x="441198" y="342900"/>
            <a:ext cx="3693844" cy="415498"/>
          </a:xfrm>
        </p:spPr>
        <p:txBody>
          <a:bodyPr/>
          <a:lstStyle/>
          <a:p>
            <a:r>
              <a:rPr lang="en-US"/>
              <a:t>Dapr state API</a:t>
            </a:r>
          </a:p>
        </p:txBody>
      </p:sp>
      <p:sp>
        <p:nvSpPr>
          <p:cNvPr id="3" name="Text Placeholder 2">
            <a:extLst>
              <a:ext uri="{FF2B5EF4-FFF2-40B4-BE49-F238E27FC236}">
                <a16:creationId xmlns:a16="http://schemas.microsoft.com/office/drawing/2014/main" id="{756787E4-9CAE-478C-AAF2-423746EB53A5}"/>
              </a:ext>
            </a:extLst>
          </p:cNvPr>
          <p:cNvSpPr>
            <a:spLocks noGrp="1"/>
          </p:cNvSpPr>
          <p:nvPr>
            <p:ph type="body" sz="quarter" idx="10"/>
          </p:nvPr>
        </p:nvSpPr>
        <p:spPr>
          <a:xfrm>
            <a:off x="441724" y="1003605"/>
            <a:ext cx="3693317" cy="3834383"/>
          </a:xfrm>
        </p:spPr>
        <p:txBody>
          <a:bodyPr/>
          <a:lstStyle/>
          <a:p>
            <a:pPr>
              <a:spcAft>
                <a:spcPts val="450"/>
              </a:spcAft>
            </a:pPr>
            <a:r>
              <a:rPr lang="en-US" dirty="0">
                <a:solidFill>
                  <a:srgbClr val="202192"/>
                </a:solidFill>
                <a:latin typeface="Segoe UI Semibold" panose="020B0702040204020203" pitchFamily="34" charset="0"/>
                <a:cs typeface="Segoe UI Semibold" panose="020B0702040204020203" pitchFamily="34" charset="0"/>
              </a:rPr>
              <a:t>Save state</a:t>
            </a:r>
          </a:p>
          <a:p>
            <a:pPr>
              <a:spcBef>
                <a:spcPts val="0"/>
              </a:spcBef>
              <a:spcAft>
                <a:spcPts val="1350"/>
              </a:spcAft>
            </a:pPr>
            <a:r>
              <a:rPr lang="en-US" sz="1500" dirty="0">
                <a:latin typeface="Consolas" panose="020B0609020204030204" pitchFamily="49" charset="0"/>
              </a:rPr>
              <a:t>POST /v1.0/state/</a:t>
            </a:r>
            <a:r>
              <a:rPr lang="en-US" sz="1500" dirty="0" err="1">
                <a:latin typeface="Consolas" panose="020B0609020204030204" pitchFamily="49" charset="0"/>
              </a:rPr>
              <a:t>corpdb</a:t>
            </a:r>
            <a:endParaRPr lang="en-US" sz="1500" dirty="0">
              <a:latin typeface="Consolas" panose="020B0609020204030204" pitchFamily="49" charset="0"/>
            </a:endParaRPr>
          </a:p>
          <a:p>
            <a:pPr>
              <a:spcAft>
                <a:spcPts val="450"/>
              </a:spcAft>
            </a:pPr>
            <a:r>
              <a:rPr lang="en-US" dirty="0">
                <a:solidFill>
                  <a:srgbClr val="202192"/>
                </a:solidFill>
                <a:latin typeface="Segoe UI Semibold" panose="020B0702040204020203" pitchFamily="34" charset="0"/>
                <a:cs typeface="Segoe UI Semibold" panose="020B0702040204020203" pitchFamily="34" charset="0"/>
              </a:rPr>
              <a:t>Retrieve state</a:t>
            </a:r>
          </a:p>
          <a:p>
            <a:pPr>
              <a:spcBef>
                <a:spcPts val="0"/>
              </a:spcBef>
              <a:spcAft>
                <a:spcPts val="1350"/>
              </a:spcAft>
            </a:pPr>
            <a:r>
              <a:rPr lang="en-US" sz="1500" dirty="0">
                <a:latin typeface="Consolas" panose="020B0609020204030204" pitchFamily="49" charset="0"/>
              </a:rPr>
              <a:t>GET /v1.0/state/</a:t>
            </a:r>
            <a:r>
              <a:rPr lang="en-US" sz="1500" dirty="0" err="1">
                <a:latin typeface="Consolas" panose="020B0609020204030204" pitchFamily="49" charset="0"/>
              </a:rPr>
              <a:t>corpdb</a:t>
            </a:r>
            <a:r>
              <a:rPr lang="en-US" sz="1500" dirty="0">
                <a:latin typeface="Consolas" panose="020B0609020204030204" pitchFamily="49" charset="0"/>
              </a:rPr>
              <a:t>/</a:t>
            </a:r>
            <a:r>
              <a:rPr lang="en-US" sz="1500" dirty="0" err="1">
                <a:latin typeface="Consolas" panose="020B0609020204030204" pitchFamily="49" charset="0"/>
              </a:rPr>
              <a:t>mystate</a:t>
            </a:r>
            <a:endParaRPr lang="en-US" sz="1500" dirty="0">
              <a:latin typeface="Consolas" panose="020B0609020204030204" pitchFamily="49" charset="0"/>
            </a:endParaRPr>
          </a:p>
          <a:p>
            <a:pPr>
              <a:spcAft>
                <a:spcPts val="450"/>
              </a:spcAft>
            </a:pPr>
            <a:r>
              <a:rPr lang="en-US" dirty="0">
                <a:solidFill>
                  <a:srgbClr val="202192"/>
                </a:solidFill>
                <a:latin typeface="Segoe UI Semibold" panose="020B0702040204020203" pitchFamily="34" charset="0"/>
                <a:cs typeface="Segoe UI Semibold" panose="020B0702040204020203" pitchFamily="34" charset="0"/>
              </a:rPr>
              <a:t>Delete state</a:t>
            </a:r>
          </a:p>
          <a:p>
            <a:pPr>
              <a:spcBef>
                <a:spcPts val="0"/>
              </a:spcBef>
              <a:spcAft>
                <a:spcPts val="1350"/>
              </a:spcAft>
            </a:pPr>
            <a:r>
              <a:rPr lang="en-US" sz="1500" dirty="0">
                <a:latin typeface="Consolas" panose="020B0609020204030204" pitchFamily="49" charset="0"/>
              </a:rPr>
              <a:t>DELETE /v1.0/state/</a:t>
            </a:r>
            <a:r>
              <a:rPr lang="en-US" sz="1500" dirty="0" err="1">
                <a:latin typeface="Consolas" panose="020B0609020204030204" pitchFamily="49" charset="0"/>
              </a:rPr>
              <a:t>corpdb</a:t>
            </a:r>
            <a:r>
              <a:rPr lang="en-US" sz="1500" dirty="0">
                <a:latin typeface="Consolas" panose="020B0609020204030204" pitchFamily="49" charset="0"/>
              </a:rPr>
              <a:t>/</a:t>
            </a:r>
            <a:r>
              <a:rPr lang="en-US" sz="1500" dirty="0" err="1">
                <a:latin typeface="Consolas" panose="020B0609020204030204" pitchFamily="49" charset="0"/>
              </a:rPr>
              <a:t>mystate</a:t>
            </a:r>
            <a:endParaRPr lang="en-US" sz="1500" dirty="0">
              <a:latin typeface="Consolas" panose="020B0609020204030204" pitchFamily="49" charset="0"/>
            </a:endParaRPr>
          </a:p>
          <a:p>
            <a:pPr>
              <a:spcAft>
                <a:spcPts val="450"/>
              </a:spcAft>
            </a:pPr>
            <a:r>
              <a:rPr lang="en-US" dirty="0">
                <a:solidFill>
                  <a:srgbClr val="202192"/>
                </a:solidFill>
                <a:latin typeface="Segoe UI Semibold"/>
              </a:rPr>
              <a:t>Get bulk state</a:t>
            </a:r>
            <a:r>
              <a:rPr lang="en-US" dirty="0">
                <a:solidFill>
                  <a:srgbClr val="202192"/>
                </a:solidFill>
              </a:rPr>
              <a:t> </a:t>
            </a:r>
          </a:p>
          <a:p>
            <a:pPr>
              <a:spcBef>
                <a:spcPts val="0"/>
              </a:spcBef>
              <a:spcAft>
                <a:spcPts val="1350"/>
              </a:spcAft>
            </a:pPr>
            <a:r>
              <a:rPr lang="en-US" sz="1500" dirty="0">
                <a:latin typeface="Consolas" panose="020B0609020204030204" pitchFamily="49" charset="0"/>
              </a:rPr>
              <a:t>POST /v1.0/state/</a:t>
            </a:r>
            <a:r>
              <a:rPr lang="en-US" sz="1500" dirty="0" err="1">
                <a:latin typeface="Consolas" panose="020B0609020204030204" pitchFamily="49" charset="0"/>
              </a:rPr>
              <a:t>corpdb</a:t>
            </a:r>
            <a:r>
              <a:rPr lang="en-US" sz="1500" dirty="0">
                <a:latin typeface="Consolas" panose="020B0609020204030204" pitchFamily="49" charset="0"/>
              </a:rPr>
              <a:t>/bulk</a:t>
            </a:r>
          </a:p>
          <a:p>
            <a:pPr>
              <a:spcAft>
                <a:spcPts val="450"/>
              </a:spcAft>
            </a:pPr>
            <a:r>
              <a:rPr lang="en-US" dirty="0">
                <a:solidFill>
                  <a:srgbClr val="202192"/>
                </a:solidFill>
                <a:latin typeface="Segoe UI Semibold" panose="020B0702040204020203" pitchFamily="34" charset="0"/>
                <a:cs typeface="Segoe UI Semibold" panose="020B0702040204020203" pitchFamily="34" charset="0"/>
              </a:rPr>
              <a:t>Submit multiple state transactions</a:t>
            </a:r>
            <a:endParaRPr lang="en-US" dirty="0">
              <a:solidFill>
                <a:srgbClr val="202192"/>
              </a:solidFill>
            </a:endParaRPr>
          </a:p>
          <a:p>
            <a:pPr>
              <a:spcBef>
                <a:spcPts val="0"/>
              </a:spcBef>
              <a:spcAft>
                <a:spcPts val="1350"/>
              </a:spcAft>
            </a:pPr>
            <a:r>
              <a:rPr lang="en-US" sz="1500" dirty="0">
                <a:latin typeface="Consolas" panose="020B0609020204030204" pitchFamily="49" charset="0"/>
              </a:rPr>
              <a:t>POST /v1.0/state/</a:t>
            </a:r>
            <a:r>
              <a:rPr lang="en-US" sz="1500" dirty="0" err="1">
                <a:latin typeface="Consolas" panose="020B0609020204030204" pitchFamily="49" charset="0"/>
              </a:rPr>
              <a:t>corpdb</a:t>
            </a:r>
            <a:r>
              <a:rPr lang="en-US" sz="1500" dirty="0">
                <a:latin typeface="Consolas" panose="020B0609020204030204" pitchFamily="49" charset="0"/>
              </a:rPr>
              <a:t>/transaction</a:t>
            </a:r>
          </a:p>
        </p:txBody>
      </p:sp>
      <p:sp>
        <p:nvSpPr>
          <p:cNvPr id="4" name="Text Placeholder 3">
            <a:extLst>
              <a:ext uri="{FF2B5EF4-FFF2-40B4-BE49-F238E27FC236}">
                <a16:creationId xmlns:a16="http://schemas.microsoft.com/office/drawing/2014/main" id="{49E5FB32-B0F2-4119-ACD1-ED6E6403DC68}"/>
              </a:ext>
            </a:extLst>
          </p:cNvPr>
          <p:cNvSpPr>
            <a:spLocks noGrp="1"/>
          </p:cNvSpPr>
          <p:nvPr>
            <p:ph type="body" sz="quarter" idx="13"/>
          </p:nvPr>
        </p:nvSpPr>
        <p:spPr/>
        <p:txBody>
          <a:bodyPr/>
          <a:lstStyle/>
          <a:p>
            <a:r>
              <a:rPr lang="en-US" err="1"/>
              <a:t>corpdb-cosmosdb.yaml</a:t>
            </a:r>
            <a:endParaRPr lang="en-US"/>
          </a:p>
        </p:txBody>
      </p:sp>
      <p:sp>
        <p:nvSpPr>
          <p:cNvPr id="5" name="Text Placeholder 4">
            <a:extLst>
              <a:ext uri="{FF2B5EF4-FFF2-40B4-BE49-F238E27FC236}">
                <a16:creationId xmlns:a16="http://schemas.microsoft.com/office/drawing/2014/main" id="{E5333A7B-B3C6-4EFB-891E-51846FB73CA4}"/>
              </a:ext>
            </a:extLst>
          </p:cNvPr>
          <p:cNvSpPr>
            <a:spLocks noGrp="1"/>
          </p:cNvSpPr>
          <p:nvPr>
            <p:ph type="body" sz="quarter" idx="11"/>
          </p:nvPr>
        </p:nvSpPr>
        <p:spPr>
          <a:xfrm>
            <a:off x="4495800" y="531890"/>
            <a:ext cx="4648196" cy="4173450"/>
          </a:xfrm>
        </p:spPr>
        <p:txBody>
          <a:bodyPr/>
          <a:lstStyle/>
          <a:p>
            <a:r>
              <a:rPr lang="en-US" sz="1200" err="1"/>
              <a:t>apiVersion</a:t>
            </a:r>
            <a:r>
              <a:rPr lang="en-US" sz="1200"/>
              <a:t>: dapr.io/v1alpha1</a:t>
            </a:r>
          </a:p>
          <a:p>
            <a:r>
              <a:rPr lang="en-US" sz="1200"/>
              <a:t>kind: Component</a:t>
            </a:r>
          </a:p>
          <a:p>
            <a:r>
              <a:rPr lang="en-US" sz="1200"/>
              <a:t>metadata:</a:t>
            </a:r>
          </a:p>
          <a:p>
            <a:r>
              <a:rPr lang="en-US" sz="1200"/>
              <a:t>  name: </a:t>
            </a:r>
            <a:r>
              <a:rPr lang="en-US" sz="1200" b="1" err="1"/>
              <a:t>corpdb</a:t>
            </a:r>
            <a:endParaRPr lang="en-US" sz="1200" b="1"/>
          </a:p>
          <a:p>
            <a:r>
              <a:rPr lang="en-US" sz="1200"/>
              <a:t>spec:</a:t>
            </a:r>
          </a:p>
          <a:p>
            <a:r>
              <a:rPr lang="en-US" sz="1200"/>
              <a:t>  type: </a:t>
            </a:r>
            <a:r>
              <a:rPr lang="en-US" sz="1200" err="1"/>
              <a:t>state.</a:t>
            </a:r>
            <a:r>
              <a:rPr lang="en-US" sz="1200" b="1" err="1"/>
              <a:t>azure.cosmosdb</a:t>
            </a:r>
            <a:endParaRPr lang="en-US" sz="1200" b="1"/>
          </a:p>
          <a:p>
            <a:r>
              <a:rPr lang="en-US" sz="1200" b="1"/>
              <a:t>  </a:t>
            </a:r>
            <a:r>
              <a:rPr lang="en-US" sz="1200"/>
              <a:t>version: v1</a:t>
            </a:r>
          </a:p>
          <a:p>
            <a:r>
              <a:rPr lang="en-US" sz="1200"/>
              <a:t>  metadata:</a:t>
            </a:r>
          </a:p>
          <a:p>
            <a:r>
              <a:rPr lang="en-US" sz="1200"/>
              <a:t>  - name: </a:t>
            </a:r>
            <a:r>
              <a:rPr lang="en-US" sz="1200" err="1"/>
              <a:t>url</a:t>
            </a:r>
            <a:endParaRPr lang="en-US" sz="1200"/>
          </a:p>
          <a:p>
            <a:r>
              <a:rPr lang="en-US" sz="1200"/>
              <a:t>    value: corpdb.documents.azure.com</a:t>
            </a:r>
          </a:p>
          <a:p>
            <a:r>
              <a:rPr lang="en-US" sz="1200"/>
              <a:t>  - name: </a:t>
            </a:r>
            <a:r>
              <a:rPr lang="en-US" sz="1200" err="1"/>
              <a:t>masterKey</a:t>
            </a:r>
            <a:endParaRPr lang="en-US" sz="1200"/>
          </a:p>
          <a:p>
            <a:r>
              <a:rPr lang="en-US" sz="1200"/>
              <a:t>    </a:t>
            </a:r>
            <a:r>
              <a:rPr lang="en-US" sz="1200" err="1"/>
              <a:t>secretKeyRef</a:t>
            </a:r>
            <a:r>
              <a:rPr lang="en-US" sz="1200"/>
              <a:t>:</a:t>
            </a:r>
          </a:p>
          <a:p>
            <a:r>
              <a:rPr lang="en-US" sz="1200"/>
              <a:t>      name: master-key</a:t>
            </a:r>
          </a:p>
          <a:p>
            <a:r>
              <a:rPr lang="en-US" sz="1200"/>
              <a:t>      key: cosmos-key</a:t>
            </a:r>
          </a:p>
          <a:p>
            <a:r>
              <a:rPr lang="en-US" sz="1200"/>
              <a:t>  - name: database</a:t>
            </a:r>
          </a:p>
          <a:p>
            <a:r>
              <a:rPr lang="en-US" sz="1200"/>
              <a:t>    value: orders</a:t>
            </a:r>
          </a:p>
          <a:p>
            <a:r>
              <a:rPr lang="en-US" sz="1200"/>
              <a:t>  - name: collection</a:t>
            </a:r>
          </a:p>
          <a:p>
            <a:r>
              <a:rPr lang="en-US" sz="1200"/>
              <a:t>    value: processed</a:t>
            </a:r>
          </a:p>
          <a:p>
            <a:endParaRPr lang="en-US" sz="1200"/>
          </a:p>
        </p:txBody>
      </p:sp>
    </p:spTree>
    <p:extLst>
      <p:ext uri="{BB962C8B-B14F-4D97-AF65-F5344CB8AC3E}">
        <p14:creationId xmlns:p14="http://schemas.microsoft.com/office/powerpoint/2010/main" val="196250867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199FE-F971-4DAB-9AE6-B942FDA73336}"/>
              </a:ext>
            </a:extLst>
          </p:cNvPr>
          <p:cNvSpPr>
            <a:spLocks noGrp="1"/>
          </p:cNvSpPr>
          <p:nvPr>
            <p:ph type="title"/>
          </p:nvPr>
        </p:nvSpPr>
        <p:spPr/>
        <p:txBody>
          <a:bodyPr/>
          <a:lstStyle/>
          <a:p>
            <a:r>
              <a:rPr lang="en-US" dirty="0"/>
              <a:t>Run </a:t>
            </a:r>
            <a:r>
              <a:rPr lang="en-US" dirty="0" err="1"/>
              <a:t>Dapr</a:t>
            </a:r>
            <a:r>
              <a:rPr lang="en-US" dirty="0"/>
              <a:t> Locally</a:t>
            </a:r>
          </a:p>
        </p:txBody>
      </p:sp>
      <p:grpSp>
        <p:nvGrpSpPr>
          <p:cNvPr id="3" name="Group 2">
            <a:extLst>
              <a:ext uri="{FF2B5EF4-FFF2-40B4-BE49-F238E27FC236}">
                <a16:creationId xmlns:a16="http://schemas.microsoft.com/office/drawing/2014/main" id="{845C93B5-7F36-494A-B11A-1D4B7EECF274}"/>
              </a:ext>
            </a:extLst>
          </p:cNvPr>
          <p:cNvGrpSpPr/>
          <p:nvPr/>
        </p:nvGrpSpPr>
        <p:grpSpPr>
          <a:xfrm>
            <a:off x="442421" y="4316118"/>
            <a:ext cx="6422708" cy="415499"/>
            <a:chOff x="586740" y="5847893"/>
            <a:chExt cx="8563610" cy="553998"/>
          </a:xfrm>
        </p:grpSpPr>
        <p:sp>
          <p:nvSpPr>
            <p:cNvPr id="29" name="Rectangle 28">
              <a:extLst>
                <a:ext uri="{FF2B5EF4-FFF2-40B4-BE49-F238E27FC236}">
                  <a16:creationId xmlns:a16="http://schemas.microsoft.com/office/drawing/2014/main" id="{E6333C26-D84B-42B6-BA50-1EC00E07AC58}"/>
                </a:ext>
              </a:extLst>
            </p:cNvPr>
            <p:cNvSpPr/>
            <p:nvPr/>
          </p:nvSpPr>
          <p:spPr bwMode="auto">
            <a:xfrm>
              <a:off x="586740" y="5847893"/>
              <a:ext cx="8563610" cy="553998"/>
            </a:xfrm>
            <a:prstGeom prst="rect">
              <a:avLst/>
            </a:prstGeom>
            <a:solidFill>
              <a:schemeClr val="bg1"/>
            </a:solidFill>
            <a:ln w="28575">
              <a:noFill/>
              <a:headEnd type="none" w="med" len="med"/>
              <a:tailEnd type="none" w="med" len="med"/>
            </a:ln>
            <a:effectLst>
              <a:outerShdw blurRad="63500" sx="101000" sy="101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200" dirty="0">
                  <a:solidFill>
                    <a:schemeClr val="tx1"/>
                  </a:solidFill>
                  <a:latin typeface="+mj-lt"/>
                  <a:ea typeface="Segoe UI" pitchFamily="34" charset="0"/>
                  <a:cs typeface="Segoe UI" pitchFamily="34" charset="0"/>
                </a:rPr>
                <a:t>dev machine or VM – local or cloud</a:t>
              </a:r>
            </a:p>
          </p:txBody>
        </p:sp>
        <p:pic>
          <p:nvPicPr>
            <p:cNvPr id="3074" name="Picture 2" descr="Windows logo">
              <a:extLst>
                <a:ext uri="{FF2B5EF4-FFF2-40B4-BE49-F238E27FC236}">
                  <a16:creationId xmlns:a16="http://schemas.microsoft.com/office/drawing/2014/main" id="{EEDAEBD2-DA78-4F65-8C5D-07C990808B25}"/>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95422" y="6010733"/>
              <a:ext cx="1017146" cy="22831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6642AE83-FE01-4526-805A-13253FDA3F7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36830" y="6046187"/>
              <a:ext cx="666992" cy="15741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See the source image">
              <a:extLst>
                <a:ext uri="{FF2B5EF4-FFF2-40B4-BE49-F238E27FC236}">
                  <a16:creationId xmlns:a16="http://schemas.microsoft.com/office/drawing/2014/main" id="{618E8C61-EC34-49FB-9F1D-F7C6A817139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102592" y="5947574"/>
              <a:ext cx="716366" cy="354637"/>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See the source image">
              <a:extLst>
                <a:ext uri="{FF2B5EF4-FFF2-40B4-BE49-F238E27FC236}">
                  <a16:creationId xmlns:a16="http://schemas.microsoft.com/office/drawing/2014/main" id="{BC3FC83E-4366-4299-A015-DFC703F2324A}"/>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8196715" y="6036233"/>
              <a:ext cx="599384" cy="1773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DCCBD669-E836-42BD-9696-E752E55C4B64}"/>
              </a:ext>
            </a:extLst>
          </p:cNvPr>
          <p:cNvGrpSpPr/>
          <p:nvPr/>
        </p:nvGrpSpPr>
        <p:grpSpPr>
          <a:xfrm>
            <a:off x="441197" y="1956182"/>
            <a:ext cx="1767272" cy="2271078"/>
            <a:chOff x="7845445" y="2548301"/>
            <a:chExt cx="2356362" cy="3028103"/>
          </a:xfrm>
        </p:grpSpPr>
        <p:sp>
          <p:nvSpPr>
            <p:cNvPr id="4" name="Rectangle 3">
              <a:extLst>
                <a:ext uri="{FF2B5EF4-FFF2-40B4-BE49-F238E27FC236}">
                  <a16:creationId xmlns:a16="http://schemas.microsoft.com/office/drawing/2014/main" id="{24D2778A-2558-4C85-90EA-4CB12FE54FD4}"/>
                </a:ext>
              </a:extLst>
            </p:cNvPr>
            <p:cNvSpPr/>
            <p:nvPr/>
          </p:nvSpPr>
          <p:spPr bwMode="auto">
            <a:xfrm>
              <a:off x="7845445" y="2548301"/>
              <a:ext cx="2356362" cy="3028103"/>
            </a:xfrm>
            <a:prstGeom prst="rect">
              <a:avLst/>
            </a:prstGeom>
            <a:solidFill>
              <a:schemeClr val="bg1"/>
            </a:solidFill>
            <a:ln w="28575">
              <a:noFill/>
              <a:headEnd type="none" w="med" len="med"/>
              <a:tailEnd type="none" w="med" len="med"/>
            </a:ln>
            <a:effectLst>
              <a:outerShdw blurRad="63500" sx="101000" sy="101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US" sz="1200" dirty="0">
                <a:ln>
                  <a:solidFill>
                    <a:srgbClr val="2395EC"/>
                  </a:solidFill>
                </a:ln>
                <a:solidFill>
                  <a:schemeClr val="tx1">
                    <a:lumMod val="75000"/>
                    <a:lumOff val="25000"/>
                  </a:schemeClr>
                </a:solidFill>
                <a:latin typeface="+mj-lt"/>
                <a:ea typeface="Segoe UI" pitchFamily="34" charset="0"/>
                <a:cs typeface="Segoe UI" pitchFamily="34" charset="0"/>
              </a:endParaRPr>
            </a:p>
          </p:txBody>
        </p:sp>
        <p:grpSp>
          <p:nvGrpSpPr>
            <p:cNvPr id="12" name="Group 11">
              <a:extLst>
                <a:ext uri="{FF2B5EF4-FFF2-40B4-BE49-F238E27FC236}">
                  <a16:creationId xmlns:a16="http://schemas.microsoft.com/office/drawing/2014/main" id="{47DE247A-CC3F-4F6C-94FD-39503379CEEC}"/>
                </a:ext>
              </a:extLst>
            </p:cNvPr>
            <p:cNvGrpSpPr/>
            <p:nvPr/>
          </p:nvGrpSpPr>
          <p:grpSpPr>
            <a:xfrm>
              <a:off x="8251678" y="3518184"/>
              <a:ext cx="1292714" cy="835760"/>
              <a:chOff x="7082977" y="2664572"/>
              <a:chExt cx="1292714" cy="835760"/>
            </a:xfrm>
          </p:grpSpPr>
          <p:sp>
            <p:nvSpPr>
              <p:cNvPr id="15" name="TextBox 14">
                <a:extLst>
                  <a:ext uri="{FF2B5EF4-FFF2-40B4-BE49-F238E27FC236}">
                    <a16:creationId xmlns:a16="http://schemas.microsoft.com/office/drawing/2014/main" id="{61BA95B4-B88F-44CF-B431-9A20DCFE4EBF}"/>
                  </a:ext>
                </a:extLst>
              </p:cNvPr>
              <p:cNvSpPr txBox="1"/>
              <p:nvPr/>
            </p:nvSpPr>
            <p:spPr>
              <a:xfrm>
                <a:off x="7874400" y="2919695"/>
                <a:ext cx="501291" cy="369332"/>
              </a:xfrm>
              <a:prstGeom prst="rect">
                <a:avLst/>
              </a:prstGeom>
              <a:noFill/>
            </p:spPr>
            <p:txBody>
              <a:bodyPr wrap="square" lIns="0" tIns="0" rIns="0" bIns="0" rtlCol="0" anchor="ctr">
                <a:spAutoFit/>
              </a:bodyPr>
              <a:lstStyle/>
              <a:p>
                <a:r>
                  <a:rPr lang="en-US" sz="900">
                    <a:solidFill>
                      <a:srgbClr val="202192"/>
                    </a:solidFill>
                    <a:latin typeface="+mj-lt"/>
                  </a:rPr>
                  <a:t>Zipkin</a:t>
                </a:r>
              </a:p>
              <a:p>
                <a:r>
                  <a:rPr lang="en-US" sz="900">
                    <a:solidFill>
                      <a:srgbClr val="202192"/>
                    </a:solidFill>
                    <a:latin typeface="+mj-lt"/>
                  </a:rPr>
                  <a:t>tracing</a:t>
                </a:r>
              </a:p>
            </p:txBody>
          </p:sp>
          <p:grpSp>
            <p:nvGrpSpPr>
              <p:cNvPr id="16" name="Group 15">
                <a:extLst>
                  <a:ext uri="{FF2B5EF4-FFF2-40B4-BE49-F238E27FC236}">
                    <a16:creationId xmlns:a16="http://schemas.microsoft.com/office/drawing/2014/main" id="{79ED5DF3-1E96-46CF-BFC3-107F4A18EB1B}"/>
                  </a:ext>
                </a:extLst>
              </p:cNvPr>
              <p:cNvGrpSpPr/>
              <p:nvPr/>
            </p:nvGrpSpPr>
            <p:grpSpPr>
              <a:xfrm>
                <a:off x="7082977" y="2664572"/>
                <a:ext cx="716366" cy="835760"/>
                <a:chOff x="1021444" y="2381230"/>
                <a:chExt cx="843399" cy="983966"/>
              </a:xfrm>
            </p:grpSpPr>
            <p:grpSp>
              <p:nvGrpSpPr>
                <p:cNvPr id="17" name="Group 16">
                  <a:extLst>
                    <a:ext uri="{FF2B5EF4-FFF2-40B4-BE49-F238E27FC236}">
                      <a16:creationId xmlns:a16="http://schemas.microsoft.com/office/drawing/2014/main" id="{5FC859D8-B3D3-4B91-93CD-5372C7CA1F18}"/>
                    </a:ext>
                  </a:extLst>
                </p:cNvPr>
                <p:cNvGrpSpPr/>
                <p:nvPr/>
              </p:nvGrpSpPr>
              <p:grpSpPr>
                <a:xfrm>
                  <a:off x="1021444" y="2381230"/>
                  <a:ext cx="843399" cy="983966"/>
                  <a:chOff x="4597460" y="1724939"/>
                  <a:chExt cx="843399" cy="983966"/>
                </a:xfrm>
              </p:grpSpPr>
              <p:pic>
                <p:nvPicPr>
                  <p:cNvPr id="19" name="Graphic 18">
                    <a:extLst>
                      <a:ext uri="{FF2B5EF4-FFF2-40B4-BE49-F238E27FC236}">
                        <a16:creationId xmlns:a16="http://schemas.microsoft.com/office/drawing/2014/main" id="{A78B04C4-7909-4A80-B0A5-8244ACC2EC69}"/>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4597460" y="1724939"/>
                    <a:ext cx="843399" cy="983966"/>
                  </a:xfrm>
                  <a:prstGeom prst="rect">
                    <a:avLst/>
                  </a:prstGeom>
                  <a:effectLst/>
                </p:spPr>
              </p:pic>
              <p:pic>
                <p:nvPicPr>
                  <p:cNvPr id="20" name="Graphic 19">
                    <a:extLst>
                      <a:ext uri="{FF2B5EF4-FFF2-40B4-BE49-F238E27FC236}">
                        <a16:creationId xmlns:a16="http://schemas.microsoft.com/office/drawing/2014/main" id="{6027C28F-6F8D-45FC-A132-E056A7A7C7DE}"/>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719800" y="1861137"/>
                    <a:ext cx="568128" cy="410689"/>
                  </a:xfrm>
                  <a:prstGeom prst="rect">
                    <a:avLst/>
                  </a:prstGeom>
                </p:spPr>
              </p:pic>
            </p:grpSp>
            <p:sp>
              <p:nvSpPr>
                <p:cNvPr id="18" name="TextBox 17">
                  <a:extLst>
                    <a:ext uri="{FF2B5EF4-FFF2-40B4-BE49-F238E27FC236}">
                      <a16:creationId xmlns:a16="http://schemas.microsoft.com/office/drawing/2014/main" id="{CD50ACC9-9198-44E6-BB1C-5D78DB6B2A5D}"/>
                    </a:ext>
                  </a:extLst>
                </p:cNvPr>
                <p:cNvSpPr txBox="1"/>
                <p:nvPr/>
              </p:nvSpPr>
              <p:spPr>
                <a:xfrm>
                  <a:off x="1250411" y="2954301"/>
                  <a:ext cx="362355" cy="163060"/>
                </a:xfrm>
                <a:prstGeom prst="rect">
                  <a:avLst/>
                </a:prstGeom>
                <a:noFill/>
              </p:spPr>
              <p:txBody>
                <a:bodyPr wrap="none" lIns="0" tIns="0" rIns="0" bIns="0" rtlCol="0">
                  <a:spAutoFit/>
                </a:bodyPr>
                <a:lstStyle/>
                <a:p>
                  <a:pPr algn="ctr"/>
                  <a:r>
                    <a:rPr lang="en-US" sz="675">
                      <a:solidFill>
                        <a:srgbClr val="202192"/>
                      </a:solidFill>
                      <a:latin typeface="+mj-lt"/>
                    </a:rPr>
                    <a:t>Zipkin</a:t>
                  </a:r>
                </a:p>
              </p:txBody>
            </p:sp>
          </p:grpSp>
        </p:grpSp>
        <p:grpSp>
          <p:nvGrpSpPr>
            <p:cNvPr id="13" name="Group 12">
              <a:extLst>
                <a:ext uri="{FF2B5EF4-FFF2-40B4-BE49-F238E27FC236}">
                  <a16:creationId xmlns:a16="http://schemas.microsoft.com/office/drawing/2014/main" id="{5F70256B-7B89-423C-A7EA-8CB29178E1B8}"/>
                </a:ext>
              </a:extLst>
            </p:cNvPr>
            <p:cNvGrpSpPr/>
            <p:nvPr/>
          </p:nvGrpSpPr>
          <p:grpSpPr>
            <a:xfrm>
              <a:off x="8251678" y="4512769"/>
              <a:ext cx="1577805" cy="835760"/>
              <a:chOff x="7082977" y="3638673"/>
              <a:chExt cx="1577805" cy="835760"/>
            </a:xfrm>
          </p:grpSpPr>
          <p:sp>
            <p:nvSpPr>
              <p:cNvPr id="23" name="TextBox 22">
                <a:extLst>
                  <a:ext uri="{FF2B5EF4-FFF2-40B4-BE49-F238E27FC236}">
                    <a16:creationId xmlns:a16="http://schemas.microsoft.com/office/drawing/2014/main" id="{4780384E-19FB-4844-B2C2-30787994C355}"/>
                  </a:ext>
                </a:extLst>
              </p:cNvPr>
              <p:cNvSpPr txBox="1"/>
              <p:nvPr/>
            </p:nvSpPr>
            <p:spPr>
              <a:xfrm>
                <a:off x="7874398" y="3893796"/>
                <a:ext cx="786384" cy="369332"/>
              </a:xfrm>
              <a:prstGeom prst="rect">
                <a:avLst/>
              </a:prstGeom>
              <a:noFill/>
            </p:spPr>
            <p:txBody>
              <a:bodyPr wrap="square" lIns="0" tIns="0" rIns="0" bIns="0" rtlCol="0" anchor="ctr">
                <a:spAutoFit/>
              </a:bodyPr>
              <a:lstStyle/>
              <a:p>
                <a:r>
                  <a:rPr lang="en-US" sz="900">
                    <a:solidFill>
                      <a:srgbClr val="202192"/>
                    </a:solidFill>
                    <a:latin typeface="+mj-lt"/>
                  </a:rPr>
                  <a:t>Redis</a:t>
                </a:r>
              </a:p>
              <a:p>
                <a:r>
                  <a:rPr lang="en-US" sz="900">
                    <a:solidFill>
                      <a:srgbClr val="202192"/>
                    </a:solidFill>
                    <a:latin typeface="+mj-lt"/>
                  </a:rPr>
                  <a:t>state store</a:t>
                </a:r>
              </a:p>
            </p:txBody>
          </p:sp>
          <p:grpSp>
            <p:nvGrpSpPr>
              <p:cNvPr id="24" name="Group 23">
                <a:extLst>
                  <a:ext uri="{FF2B5EF4-FFF2-40B4-BE49-F238E27FC236}">
                    <a16:creationId xmlns:a16="http://schemas.microsoft.com/office/drawing/2014/main" id="{353F3CCB-BB53-4555-96B0-132C0AD0FAEA}"/>
                  </a:ext>
                </a:extLst>
              </p:cNvPr>
              <p:cNvGrpSpPr/>
              <p:nvPr/>
            </p:nvGrpSpPr>
            <p:grpSpPr>
              <a:xfrm>
                <a:off x="7082977" y="3638673"/>
                <a:ext cx="716366" cy="835760"/>
                <a:chOff x="1021444" y="2381230"/>
                <a:chExt cx="843399" cy="983966"/>
              </a:xfrm>
            </p:grpSpPr>
            <p:grpSp>
              <p:nvGrpSpPr>
                <p:cNvPr id="25" name="Group 24">
                  <a:extLst>
                    <a:ext uri="{FF2B5EF4-FFF2-40B4-BE49-F238E27FC236}">
                      <a16:creationId xmlns:a16="http://schemas.microsoft.com/office/drawing/2014/main" id="{4EE23CDD-E6A0-4CAB-88FF-A235004D0183}"/>
                    </a:ext>
                  </a:extLst>
                </p:cNvPr>
                <p:cNvGrpSpPr/>
                <p:nvPr/>
              </p:nvGrpSpPr>
              <p:grpSpPr>
                <a:xfrm>
                  <a:off x="1021444" y="2381230"/>
                  <a:ext cx="843399" cy="983966"/>
                  <a:chOff x="4597460" y="1724939"/>
                  <a:chExt cx="843399" cy="983966"/>
                </a:xfrm>
              </p:grpSpPr>
              <p:pic>
                <p:nvPicPr>
                  <p:cNvPr id="27" name="Graphic 26">
                    <a:extLst>
                      <a:ext uri="{FF2B5EF4-FFF2-40B4-BE49-F238E27FC236}">
                        <a16:creationId xmlns:a16="http://schemas.microsoft.com/office/drawing/2014/main" id="{C6CCD96B-436E-4E7F-8724-E9658E7F21C9}"/>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4597460" y="1724939"/>
                    <a:ext cx="843399" cy="983966"/>
                  </a:xfrm>
                  <a:prstGeom prst="rect">
                    <a:avLst/>
                  </a:prstGeom>
                  <a:effectLst/>
                </p:spPr>
              </p:pic>
              <p:pic>
                <p:nvPicPr>
                  <p:cNvPr id="28" name="Graphic 27">
                    <a:extLst>
                      <a:ext uri="{FF2B5EF4-FFF2-40B4-BE49-F238E27FC236}">
                        <a16:creationId xmlns:a16="http://schemas.microsoft.com/office/drawing/2014/main" id="{6589FFC4-4FFD-486E-AB50-057453E57D1F}"/>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t="3041" b="3041"/>
                  <a:stretch/>
                </p:blipFill>
                <p:spPr>
                  <a:xfrm>
                    <a:off x="4767419" y="1897854"/>
                    <a:ext cx="480365" cy="377711"/>
                  </a:xfrm>
                  <a:prstGeom prst="rect">
                    <a:avLst/>
                  </a:prstGeom>
                </p:spPr>
              </p:pic>
            </p:grpSp>
            <p:sp>
              <p:nvSpPr>
                <p:cNvPr id="26" name="TextBox 25">
                  <a:extLst>
                    <a:ext uri="{FF2B5EF4-FFF2-40B4-BE49-F238E27FC236}">
                      <a16:creationId xmlns:a16="http://schemas.microsoft.com/office/drawing/2014/main" id="{ED922EC9-C056-4112-9941-04A3BD490530}"/>
                    </a:ext>
                  </a:extLst>
                </p:cNvPr>
                <p:cNvSpPr txBox="1"/>
                <p:nvPr/>
              </p:nvSpPr>
              <p:spPr>
                <a:xfrm>
                  <a:off x="1257960" y="2972993"/>
                  <a:ext cx="347257" cy="163060"/>
                </a:xfrm>
                <a:prstGeom prst="rect">
                  <a:avLst/>
                </a:prstGeom>
                <a:noFill/>
              </p:spPr>
              <p:txBody>
                <a:bodyPr wrap="none" lIns="0" tIns="0" rIns="0" bIns="0" rtlCol="0">
                  <a:spAutoFit/>
                </a:bodyPr>
                <a:lstStyle/>
                <a:p>
                  <a:pPr algn="ctr"/>
                  <a:r>
                    <a:rPr lang="en-US" sz="675">
                      <a:solidFill>
                        <a:srgbClr val="202192"/>
                      </a:solidFill>
                      <a:latin typeface="+mj-lt"/>
                    </a:rPr>
                    <a:t>Redis</a:t>
                  </a:r>
                </a:p>
              </p:txBody>
            </p:sp>
          </p:grpSp>
        </p:grpSp>
        <p:pic>
          <p:nvPicPr>
            <p:cNvPr id="8194" name="Picture 2" descr="See the source image">
              <a:extLst>
                <a:ext uri="{FF2B5EF4-FFF2-40B4-BE49-F238E27FC236}">
                  <a16:creationId xmlns:a16="http://schemas.microsoft.com/office/drawing/2014/main" id="{6927D147-A9A5-4D4A-A6B8-7815ED7EBF37}"/>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8155582" y="2629451"/>
              <a:ext cx="1685112" cy="432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D98D00BE-AB39-460C-A94C-3E7DC7D63ECA}"/>
              </a:ext>
            </a:extLst>
          </p:cNvPr>
          <p:cNvGrpSpPr/>
          <p:nvPr/>
        </p:nvGrpSpPr>
        <p:grpSpPr>
          <a:xfrm>
            <a:off x="4297864" y="2099165"/>
            <a:ext cx="1031447" cy="1201537"/>
            <a:chOff x="4704310" y="2907296"/>
            <a:chExt cx="1120837" cy="1305667"/>
          </a:xfrm>
        </p:grpSpPr>
        <p:grpSp>
          <p:nvGrpSpPr>
            <p:cNvPr id="33" name="!!AppA">
              <a:extLst>
                <a:ext uri="{FF2B5EF4-FFF2-40B4-BE49-F238E27FC236}">
                  <a16:creationId xmlns:a16="http://schemas.microsoft.com/office/drawing/2014/main" id="{C2205192-12E1-4728-9818-D5F6936FEF4E}"/>
                </a:ext>
              </a:extLst>
            </p:cNvPr>
            <p:cNvGrpSpPr/>
            <p:nvPr/>
          </p:nvGrpSpPr>
          <p:grpSpPr>
            <a:xfrm>
              <a:off x="4704310" y="2907296"/>
              <a:ext cx="1041365" cy="1214927"/>
              <a:chOff x="3444425" y="1954650"/>
              <a:chExt cx="1400539" cy="1633964"/>
            </a:xfrm>
          </p:grpSpPr>
          <p:pic>
            <p:nvPicPr>
              <p:cNvPr id="34" name="Graphic 33">
                <a:extLst>
                  <a:ext uri="{FF2B5EF4-FFF2-40B4-BE49-F238E27FC236}">
                    <a16:creationId xmlns:a16="http://schemas.microsoft.com/office/drawing/2014/main" id="{9DF3C54A-2A9D-48C7-B3D9-D9D33E7176D2}"/>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rcRect/>
              <a:stretch/>
            </p:blipFill>
            <p:spPr>
              <a:xfrm>
                <a:off x="3444425" y="1954650"/>
                <a:ext cx="1400539" cy="1633964"/>
              </a:xfrm>
              <a:prstGeom prst="rect">
                <a:avLst/>
              </a:prstGeom>
            </p:spPr>
          </p:pic>
          <p:sp>
            <p:nvSpPr>
              <p:cNvPr id="35" name="TextBox 34">
                <a:extLst>
                  <a:ext uri="{FF2B5EF4-FFF2-40B4-BE49-F238E27FC236}">
                    <a16:creationId xmlns:a16="http://schemas.microsoft.com/office/drawing/2014/main" id="{251290F2-86CF-4513-B3F7-80BE40F1089B}"/>
                  </a:ext>
                </a:extLst>
              </p:cNvPr>
              <p:cNvSpPr txBox="1"/>
              <p:nvPr/>
            </p:nvSpPr>
            <p:spPr>
              <a:xfrm>
                <a:off x="3728758" y="2429761"/>
                <a:ext cx="749019" cy="269882"/>
              </a:xfrm>
              <a:prstGeom prst="rect">
                <a:avLst/>
              </a:prstGeom>
              <a:noFill/>
            </p:spPr>
            <p:txBody>
              <a:bodyPr wrap="none" lIns="0" tIns="0" rIns="0" bIns="0" rtlCol="0">
                <a:spAutoFit/>
              </a:bodyPr>
              <a:lstStyle/>
              <a:p>
                <a:pPr algn="ctr"/>
                <a:r>
                  <a:rPr lang="en-US" sz="1200">
                    <a:solidFill>
                      <a:srgbClr val="202192"/>
                    </a:solidFill>
                    <a:latin typeface="+mj-lt"/>
                  </a:rPr>
                  <a:t>My App</a:t>
                </a:r>
              </a:p>
            </p:txBody>
          </p:sp>
        </p:grpSp>
        <p:grpSp>
          <p:nvGrpSpPr>
            <p:cNvPr id="36" name="!!Sidecar">
              <a:extLst>
                <a:ext uri="{FF2B5EF4-FFF2-40B4-BE49-F238E27FC236}">
                  <a16:creationId xmlns:a16="http://schemas.microsoft.com/office/drawing/2014/main" id="{59AAAF34-B6B9-47D5-9325-C3F8DCB50F30}"/>
                </a:ext>
              </a:extLst>
            </p:cNvPr>
            <p:cNvGrpSpPr/>
            <p:nvPr/>
          </p:nvGrpSpPr>
          <p:grpSpPr>
            <a:xfrm>
              <a:off x="5298110" y="3595894"/>
              <a:ext cx="527037" cy="617069"/>
              <a:chOff x="8298598" y="2543027"/>
              <a:chExt cx="1186830" cy="1389573"/>
            </a:xfrm>
          </p:grpSpPr>
          <p:sp>
            <p:nvSpPr>
              <p:cNvPr id="37" name="Freeform: Shape 36">
                <a:extLst>
                  <a:ext uri="{FF2B5EF4-FFF2-40B4-BE49-F238E27FC236}">
                    <a16:creationId xmlns:a16="http://schemas.microsoft.com/office/drawing/2014/main" id="{D88F4FF5-A4DC-4C0A-8497-3E17796C46DD}"/>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endParaRPr lang="en-US" sz="1013"/>
              </a:p>
            </p:txBody>
          </p:sp>
          <p:sp>
            <p:nvSpPr>
              <p:cNvPr id="38" name="Freeform: Shape 37">
                <a:extLst>
                  <a:ext uri="{FF2B5EF4-FFF2-40B4-BE49-F238E27FC236}">
                    <a16:creationId xmlns:a16="http://schemas.microsoft.com/office/drawing/2014/main" id="{350A6E77-F558-4B40-BD6C-2595281BDB28}"/>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endParaRPr lang="en-US" sz="1013"/>
              </a:p>
            </p:txBody>
          </p:sp>
          <p:grpSp>
            <p:nvGrpSpPr>
              <p:cNvPr id="39" name="Graphic 11">
                <a:extLst>
                  <a:ext uri="{FF2B5EF4-FFF2-40B4-BE49-F238E27FC236}">
                    <a16:creationId xmlns:a16="http://schemas.microsoft.com/office/drawing/2014/main" id="{F42BBBE2-2773-4CE9-BE57-19C306F28023}"/>
                  </a:ext>
                </a:extLst>
              </p:cNvPr>
              <p:cNvGrpSpPr/>
              <p:nvPr/>
            </p:nvGrpSpPr>
            <p:grpSpPr>
              <a:xfrm>
                <a:off x="8386477" y="2846026"/>
                <a:ext cx="952402" cy="699902"/>
                <a:chOff x="8386477" y="2846026"/>
                <a:chExt cx="952402" cy="699902"/>
              </a:xfrm>
            </p:grpSpPr>
            <p:sp>
              <p:nvSpPr>
                <p:cNvPr id="40" name="Freeform: Shape 39">
                  <a:extLst>
                    <a:ext uri="{FF2B5EF4-FFF2-40B4-BE49-F238E27FC236}">
                      <a16:creationId xmlns:a16="http://schemas.microsoft.com/office/drawing/2014/main" id="{FB5F0AF5-AF18-4291-9E34-62E8F87CC020}"/>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endParaRPr lang="en-US" sz="1013"/>
                </a:p>
              </p:txBody>
            </p:sp>
            <p:sp>
              <p:nvSpPr>
                <p:cNvPr id="41" name="Freeform: Shape 40">
                  <a:extLst>
                    <a:ext uri="{FF2B5EF4-FFF2-40B4-BE49-F238E27FC236}">
                      <a16:creationId xmlns:a16="http://schemas.microsoft.com/office/drawing/2014/main" id="{C89DF9EA-94CA-4B43-9243-91A5ACEF835B}"/>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endParaRPr lang="en-US" sz="1013"/>
                </a:p>
              </p:txBody>
            </p:sp>
            <p:sp>
              <p:nvSpPr>
                <p:cNvPr id="42" name="Freeform: Shape 41">
                  <a:extLst>
                    <a:ext uri="{FF2B5EF4-FFF2-40B4-BE49-F238E27FC236}">
                      <a16:creationId xmlns:a16="http://schemas.microsoft.com/office/drawing/2014/main" id="{C5900614-8663-41A7-B9E5-65256BD42BFE}"/>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endParaRPr lang="en-US" sz="1013"/>
                </a:p>
              </p:txBody>
            </p:sp>
            <p:sp>
              <p:nvSpPr>
                <p:cNvPr id="43" name="Freeform: Shape 42">
                  <a:extLst>
                    <a:ext uri="{FF2B5EF4-FFF2-40B4-BE49-F238E27FC236}">
                      <a16:creationId xmlns:a16="http://schemas.microsoft.com/office/drawing/2014/main" id="{C0429320-D256-4C82-B6DB-95A0103EB856}"/>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endParaRPr lang="en-US" sz="1013"/>
                </a:p>
              </p:txBody>
            </p:sp>
            <p:sp>
              <p:nvSpPr>
                <p:cNvPr id="44" name="Freeform: Shape 43">
                  <a:extLst>
                    <a:ext uri="{FF2B5EF4-FFF2-40B4-BE49-F238E27FC236}">
                      <a16:creationId xmlns:a16="http://schemas.microsoft.com/office/drawing/2014/main" id="{9BA1DDE8-D297-42F1-BFC9-FDA75E99BF03}"/>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endParaRPr lang="en-US" sz="1013"/>
                </a:p>
              </p:txBody>
            </p:sp>
            <p:sp>
              <p:nvSpPr>
                <p:cNvPr id="45" name="Freeform: Shape 44">
                  <a:extLst>
                    <a:ext uri="{FF2B5EF4-FFF2-40B4-BE49-F238E27FC236}">
                      <a16:creationId xmlns:a16="http://schemas.microsoft.com/office/drawing/2014/main" id="{30A018C9-E1E4-48A0-859B-DFFC490E51DA}"/>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endParaRPr lang="en-US" sz="1013"/>
                </a:p>
              </p:txBody>
            </p:sp>
          </p:grpSp>
        </p:grpSp>
        <p:sp>
          <p:nvSpPr>
            <p:cNvPr id="46" name="Rectangle 45">
              <a:extLst>
                <a:ext uri="{FF2B5EF4-FFF2-40B4-BE49-F238E27FC236}">
                  <a16:creationId xmlns:a16="http://schemas.microsoft.com/office/drawing/2014/main" id="{753929BA-5B2E-4144-ADC6-661A945DEFE4}"/>
                </a:ext>
              </a:extLst>
            </p:cNvPr>
            <p:cNvSpPr/>
            <p:nvPr/>
          </p:nvSpPr>
          <p:spPr bwMode="auto">
            <a:xfrm>
              <a:off x="5294856" y="3591425"/>
              <a:ext cx="529944" cy="6193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2100" err="1">
                <a:solidFill>
                  <a:srgbClr val="FFFFFF"/>
                </a:solidFill>
                <a:ea typeface="Segoe UI" pitchFamily="34" charset="0"/>
                <a:cs typeface="Segoe UI" pitchFamily="34" charset="0"/>
              </a:endParaRPr>
            </a:p>
          </p:txBody>
        </p:sp>
      </p:grpSp>
      <p:grpSp>
        <p:nvGrpSpPr>
          <p:cNvPr id="7191" name="Group 7190">
            <a:extLst>
              <a:ext uri="{FF2B5EF4-FFF2-40B4-BE49-F238E27FC236}">
                <a16:creationId xmlns:a16="http://schemas.microsoft.com/office/drawing/2014/main" id="{5E96AAB9-8CF3-430F-BD6A-47D726EA0FCA}"/>
              </a:ext>
            </a:extLst>
          </p:cNvPr>
          <p:cNvGrpSpPr/>
          <p:nvPr/>
        </p:nvGrpSpPr>
        <p:grpSpPr>
          <a:xfrm>
            <a:off x="7344380" y="837790"/>
            <a:ext cx="1598255" cy="3861362"/>
            <a:chOff x="9792507" y="1117054"/>
            <a:chExt cx="2131007" cy="5148482"/>
          </a:xfrm>
        </p:grpSpPr>
        <p:grpSp>
          <p:nvGrpSpPr>
            <p:cNvPr id="69" name="Group 68">
              <a:extLst>
                <a:ext uri="{FF2B5EF4-FFF2-40B4-BE49-F238E27FC236}">
                  <a16:creationId xmlns:a16="http://schemas.microsoft.com/office/drawing/2014/main" id="{5C64B7C1-8A7A-4A13-95CA-23BC45F33D4C}"/>
                </a:ext>
              </a:extLst>
            </p:cNvPr>
            <p:cNvGrpSpPr/>
            <p:nvPr/>
          </p:nvGrpSpPr>
          <p:grpSpPr>
            <a:xfrm>
              <a:off x="10203788" y="1730810"/>
              <a:ext cx="1718387" cy="639938"/>
              <a:chOff x="9924112" y="485174"/>
              <a:chExt cx="1718387" cy="639938"/>
            </a:xfrm>
          </p:grpSpPr>
          <p:sp>
            <p:nvSpPr>
              <p:cNvPr id="70" name="Rounded Rectangle 5">
                <a:extLst>
                  <a:ext uri="{FF2B5EF4-FFF2-40B4-BE49-F238E27FC236}">
                    <a16:creationId xmlns:a16="http://schemas.microsoft.com/office/drawing/2014/main" id="{9D3DF164-6F37-4F7E-BEF4-107D81ED2739}"/>
                  </a:ext>
                </a:extLst>
              </p:cNvPr>
              <p:cNvSpPr/>
              <p:nvPr/>
            </p:nvSpPr>
            <p:spPr bwMode="auto">
              <a:xfrm>
                <a:off x="9924112" y="485174"/>
                <a:ext cx="1718387"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48006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900">
                    <a:solidFill>
                      <a:srgbClr val="000000"/>
                    </a:solidFill>
                    <a:latin typeface="Segoe UI Semibold"/>
                  </a:rPr>
                  <a:t>State Stores</a:t>
                </a:r>
              </a:p>
            </p:txBody>
          </p:sp>
          <p:pic>
            <p:nvPicPr>
              <p:cNvPr id="71" name="Graphic 70">
                <a:extLst>
                  <a:ext uri="{FF2B5EF4-FFF2-40B4-BE49-F238E27FC236}">
                    <a16:creationId xmlns:a16="http://schemas.microsoft.com/office/drawing/2014/main" id="{D562C9F6-D75D-43D8-A6BC-B6FA453246CF}"/>
                  </a:ext>
                </a:extLst>
              </p:cNvPr>
              <p:cNvPicPr>
                <a:picLocks noChangeAspect="1"/>
              </p:cNvPicPr>
              <p:nvPr/>
            </p:nvPicPr>
            <p:blipFill>
              <a:blip r:embed="rId14" cstate="print">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102326" y="563829"/>
                <a:ext cx="298842" cy="489176"/>
              </a:xfrm>
              <a:prstGeom prst="rect">
                <a:avLst/>
              </a:prstGeom>
            </p:spPr>
          </p:pic>
        </p:grpSp>
        <p:grpSp>
          <p:nvGrpSpPr>
            <p:cNvPr id="72" name="Group 71">
              <a:extLst>
                <a:ext uri="{FF2B5EF4-FFF2-40B4-BE49-F238E27FC236}">
                  <a16:creationId xmlns:a16="http://schemas.microsoft.com/office/drawing/2014/main" id="{32D62C0D-FE1D-4F9F-9B86-812E9509E81B}"/>
                </a:ext>
              </a:extLst>
            </p:cNvPr>
            <p:cNvGrpSpPr/>
            <p:nvPr/>
          </p:nvGrpSpPr>
          <p:grpSpPr>
            <a:xfrm>
              <a:off x="10203788" y="2704507"/>
              <a:ext cx="1718388" cy="639938"/>
              <a:chOff x="9924112" y="1688138"/>
              <a:chExt cx="1718388" cy="639938"/>
            </a:xfrm>
          </p:grpSpPr>
          <p:sp>
            <p:nvSpPr>
              <p:cNvPr id="73" name="Rounded Rectangle 5">
                <a:extLst>
                  <a:ext uri="{FF2B5EF4-FFF2-40B4-BE49-F238E27FC236}">
                    <a16:creationId xmlns:a16="http://schemas.microsoft.com/office/drawing/2014/main" id="{CC768A82-5C6C-41A0-81CD-71C555C362E9}"/>
                  </a:ext>
                </a:extLst>
              </p:cNvPr>
              <p:cNvSpPr/>
              <p:nvPr/>
            </p:nvSpPr>
            <p:spPr bwMode="auto">
              <a:xfrm>
                <a:off x="9924112" y="1688138"/>
                <a:ext cx="1718388"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48006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900" err="1">
                    <a:solidFill>
                      <a:srgbClr val="000000"/>
                    </a:solidFill>
                    <a:latin typeface="Segoe UI Semibold"/>
                  </a:rPr>
                  <a:t>PubSub</a:t>
                </a:r>
                <a:endParaRPr lang="en-US" sz="900">
                  <a:solidFill>
                    <a:srgbClr val="000000"/>
                  </a:solidFill>
                  <a:latin typeface="Segoe UI Semibold"/>
                </a:endParaRPr>
              </a:p>
              <a:p>
                <a:pPr defTabSz="699354" fontAlgn="base">
                  <a:spcBef>
                    <a:spcPct val="0"/>
                  </a:spcBef>
                  <a:spcAft>
                    <a:spcPct val="0"/>
                  </a:spcAft>
                  <a:defRPr/>
                </a:pPr>
                <a:r>
                  <a:rPr lang="en-US" sz="900">
                    <a:solidFill>
                      <a:srgbClr val="000000"/>
                    </a:solidFill>
                    <a:latin typeface="Segoe UI Semibold"/>
                  </a:rPr>
                  <a:t>Brokers</a:t>
                </a:r>
              </a:p>
            </p:txBody>
          </p:sp>
          <p:pic>
            <p:nvPicPr>
              <p:cNvPr id="74" name="Graphic 73">
                <a:extLst>
                  <a:ext uri="{FF2B5EF4-FFF2-40B4-BE49-F238E27FC236}">
                    <a16:creationId xmlns:a16="http://schemas.microsoft.com/office/drawing/2014/main" id="{3BD928D1-AAD0-4B8D-8A12-38C8E84BA2A3}"/>
                  </a:ext>
                </a:extLst>
              </p:cNvPr>
              <p:cNvPicPr>
                <a:picLocks noChangeAspect="1"/>
              </p:cNvPicPr>
              <p:nvPr/>
            </p:nvPicPr>
            <p:blipFill>
              <a:blip r:embed="rId16" cstate="print">
                <a:extLst>
                  <a:ext uri="{28A0092B-C50C-407E-A947-70E740481C1C}">
                    <a14:useLocalDpi xmlns:a14="http://schemas.microsoft.com/office/drawing/2010/main"/>
                  </a:ext>
                  <a:ext uri="{96DAC541-7B7A-43D3-8B79-37D633B846F1}">
                    <asvg:svgBlip xmlns:asvg="http://schemas.microsoft.com/office/drawing/2016/SVG/main" r:embed="rId17"/>
                  </a:ext>
                </a:extLst>
              </a:blip>
              <a:srcRect/>
              <a:stretch/>
            </p:blipFill>
            <p:spPr>
              <a:xfrm>
                <a:off x="10036536" y="1910025"/>
                <a:ext cx="430421" cy="218797"/>
              </a:xfrm>
              <a:prstGeom prst="rect">
                <a:avLst/>
              </a:prstGeom>
            </p:spPr>
          </p:pic>
        </p:grpSp>
        <p:grpSp>
          <p:nvGrpSpPr>
            <p:cNvPr id="75" name="Group 74">
              <a:extLst>
                <a:ext uri="{FF2B5EF4-FFF2-40B4-BE49-F238E27FC236}">
                  <a16:creationId xmlns:a16="http://schemas.microsoft.com/office/drawing/2014/main" id="{DFF2EFAE-C44D-488A-9CE1-A292E7FA4389}"/>
                </a:ext>
              </a:extLst>
            </p:cNvPr>
            <p:cNvGrpSpPr/>
            <p:nvPr/>
          </p:nvGrpSpPr>
          <p:grpSpPr>
            <a:xfrm>
              <a:off x="10203788" y="4651901"/>
              <a:ext cx="1719726" cy="639938"/>
              <a:chOff x="9922477" y="4094066"/>
              <a:chExt cx="1719726" cy="639938"/>
            </a:xfrm>
          </p:grpSpPr>
          <p:sp>
            <p:nvSpPr>
              <p:cNvPr id="76" name="Rounded Rectangle 5">
                <a:extLst>
                  <a:ext uri="{FF2B5EF4-FFF2-40B4-BE49-F238E27FC236}">
                    <a16:creationId xmlns:a16="http://schemas.microsoft.com/office/drawing/2014/main" id="{508350BF-302D-4581-B1AC-226DBC8584A1}"/>
                  </a:ext>
                </a:extLst>
              </p:cNvPr>
              <p:cNvSpPr/>
              <p:nvPr/>
            </p:nvSpPr>
            <p:spPr bwMode="auto">
              <a:xfrm>
                <a:off x="9922477" y="4094066"/>
                <a:ext cx="1719726"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48006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900">
                    <a:solidFill>
                      <a:srgbClr val="000000"/>
                    </a:solidFill>
                    <a:latin typeface="Segoe UI Semibold"/>
                  </a:rPr>
                  <a:t>Secret Stores</a:t>
                </a:r>
              </a:p>
            </p:txBody>
          </p:sp>
          <p:pic>
            <p:nvPicPr>
              <p:cNvPr id="77" name="Graphic 76">
                <a:extLst>
                  <a:ext uri="{FF2B5EF4-FFF2-40B4-BE49-F238E27FC236}">
                    <a16:creationId xmlns:a16="http://schemas.microsoft.com/office/drawing/2014/main" id="{7DC256E8-36C1-4F4C-8264-C66D141B4885}"/>
                  </a:ext>
                </a:extLst>
              </p:cNvPr>
              <p:cNvPicPr>
                <a:picLocks noChangeAspect="1"/>
              </p:cNvPicPr>
              <p:nvPr/>
            </p:nvPicPr>
            <p:blipFill>
              <a:blip r:embed="rId18" cstate="print">
                <a:extLst>
                  <a:ext uri="{28A0092B-C50C-407E-A947-70E740481C1C}">
                    <a14:useLocalDpi xmlns:a14="http://schemas.microsoft.com/office/drawing/2010/main"/>
                  </a:ext>
                  <a:ext uri="{96DAC541-7B7A-43D3-8B79-37D633B846F1}">
                    <asvg:svgBlip xmlns:asvg="http://schemas.microsoft.com/office/drawing/2016/SVG/main" r:embed="rId19"/>
                  </a:ext>
                </a:extLst>
              </a:blip>
              <a:srcRect/>
              <a:stretch/>
            </p:blipFill>
            <p:spPr>
              <a:xfrm>
                <a:off x="10054571" y="4204576"/>
                <a:ext cx="352530" cy="441552"/>
              </a:xfrm>
              <a:prstGeom prst="rect">
                <a:avLst/>
              </a:prstGeom>
            </p:spPr>
          </p:pic>
        </p:grpSp>
        <p:grpSp>
          <p:nvGrpSpPr>
            <p:cNvPr id="78" name="Group 77">
              <a:extLst>
                <a:ext uri="{FF2B5EF4-FFF2-40B4-BE49-F238E27FC236}">
                  <a16:creationId xmlns:a16="http://schemas.microsoft.com/office/drawing/2014/main" id="{AEAFB903-7BB3-421E-ADB2-8D8C2FAD4B8B}"/>
                </a:ext>
              </a:extLst>
            </p:cNvPr>
            <p:cNvGrpSpPr/>
            <p:nvPr/>
          </p:nvGrpSpPr>
          <p:grpSpPr>
            <a:xfrm>
              <a:off x="10203788" y="3678204"/>
              <a:ext cx="1719726" cy="639938"/>
              <a:chOff x="9922479" y="2891102"/>
              <a:chExt cx="1719726" cy="639938"/>
            </a:xfrm>
          </p:grpSpPr>
          <p:sp>
            <p:nvSpPr>
              <p:cNvPr id="79" name="Rounded Rectangle 5">
                <a:extLst>
                  <a:ext uri="{FF2B5EF4-FFF2-40B4-BE49-F238E27FC236}">
                    <a16:creationId xmlns:a16="http://schemas.microsoft.com/office/drawing/2014/main" id="{F7ACE5E0-3790-4011-9B45-E5977513D65D}"/>
                  </a:ext>
                </a:extLst>
              </p:cNvPr>
              <p:cNvSpPr/>
              <p:nvPr/>
            </p:nvSpPr>
            <p:spPr bwMode="auto">
              <a:xfrm>
                <a:off x="9922479" y="2891102"/>
                <a:ext cx="1719726"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48006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900">
                    <a:solidFill>
                      <a:srgbClr val="000000"/>
                    </a:solidFill>
                    <a:latin typeface="Segoe UI Semibold"/>
                  </a:rPr>
                  <a:t>Bindings</a:t>
                </a:r>
              </a:p>
              <a:p>
                <a:pPr defTabSz="699354" fontAlgn="base">
                  <a:spcBef>
                    <a:spcPct val="0"/>
                  </a:spcBef>
                  <a:spcAft>
                    <a:spcPct val="0"/>
                  </a:spcAft>
                  <a:defRPr/>
                </a:pPr>
                <a:r>
                  <a:rPr lang="en-US" sz="900">
                    <a:solidFill>
                      <a:srgbClr val="000000"/>
                    </a:solidFill>
                    <a:latin typeface="Segoe UI Semibold"/>
                  </a:rPr>
                  <a:t>&amp; Triggers</a:t>
                </a:r>
              </a:p>
            </p:txBody>
          </p:sp>
          <p:pic>
            <p:nvPicPr>
              <p:cNvPr id="80" name="Graphic 79">
                <a:extLst>
                  <a:ext uri="{FF2B5EF4-FFF2-40B4-BE49-F238E27FC236}">
                    <a16:creationId xmlns:a16="http://schemas.microsoft.com/office/drawing/2014/main" id="{199BEFDC-5E1B-4F28-A996-14DEC9659C4F}"/>
                  </a:ext>
                </a:extLst>
              </p:cNvPr>
              <p:cNvPicPr>
                <a:picLocks noChangeAspect="1"/>
              </p:cNvPicPr>
              <p:nvPr/>
            </p:nvPicPr>
            <p:blipFill>
              <a:blip r:embed="rId20" cstate="print">
                <a:extLst>
                  <a:ext uri="{28A0092B-C50C-407E-A947-70E740481C1C}">
                    <a14:useLocalDpi xmlns:a14="http://schemas.microsoft.com/office/drawing/2010/main"/>
                  </a:ext>
                  <a:ext uri="{96DAC541-7B7A-43D3-8B79-37D633B846F1}">
                    <asvg:svgBlip xmlns:asvg="http://schemas.microsoft.com/office/drawing/2016/SVG/main" r:embed="rId21"/>
                  </a:ext>
                </a:extLst>
              </a:blip>
              <a:srcRect/>
              <a:stretch/>
            </p:blipFill>
            <p:spPr>
              <a:xfrm>
                <a:off x="9986967" y="3030645"/>
                <a:ext cx="479990" cy="383486"/>
              </a:xfrm>
              <a:prstGeom prst="rect">
                <a:avLst/>
              </a:prstGeom>
            </p:spPr>
          </p:pic>
        </p:grpSp>
        <p:grpSp>
          <p:nvGrpSpPr>
            <p:cNvPr id="81" name="Group 80">
              <a:extLst>
                <a:ext uri="{FF2B5EF4-FFF2-40B4-BE49-F238E27FC236}">
                  <a16:creationId xmlns:a16="http://schemas.microsoft.com/office/drawing/2014/main" id="{FC6EE9DC-150D-4B12-8041-2BFF1EC50F03}"/>
                </a:ext>
              </a:extLst>
            </p:cNvPr>
            <p:cNvGrpSpPr/>
            <p:nvPr/>
          </p:nvGrpSpPr>
          <p:grpSpPr>
            <a:xfrm>
              <a:off x="10205129" y="5625598"/>
              <a:ext cx="1718385" cy="639938"/>
              <a:chOff x="9924113" y="5297029"/>
              <a:chExt cx="1718385" cy="639938"/>
            </a:xfrm>
          </p:grpSpPr>
          <p:sp>
            <p:nvSpPr>
              <p:cNvPr id="82" name="Rounded Rectangle 5">
                <a:extLst>
                  <a:ext uri="{FF2B5EF4-FFF2-40B4-BE49-F238E27FC236}">
                    <a16:creationId xmlns:a16="http://schemas.microsoft.com/office/drawing/2014/main" id="{8EE676BE-7585-403C-B58D-A79A89D7BDB1}"/>
                  </a:ext>
                </a:extLst>
              </p:cNvPr>
              <p:cNvSpPr/>
              <p:nvPr/>
            </p:nvSpPr>
            <p:spPr bwMode="auto">
              <a:xfrm>
                <a:off x="9924113" y="5297029"/>
                <a:ext cx="1718385"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48006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900">
                    <a:solidFill>
                      <a:srgbClr val="000000"/>
                    </a:solidFill>
                    <a:latin typeface="Segoe UI Semibold"/>
                  </a:rPr>
                  <a:t>Observability</a:t>
                </a:r>
              </a:p>
            </p:txBody>
          </p:sp>
          <p:pic>
            <p:nvPicPr>
              <p:cNvPr id="83" name="Graphic 82">
                <a:extLst>
                  <a:ext uri="{FF2B5EF4-FFF2-40B4-BE49-F238E27FC236}">
                    <a16:creationId xmlns:a16="http://schemas.microsoft.com/office/drawing/2014/main" id="{357CB65C-9877-4D68-B816-6CA6BA6DEDB5}"/>
                  </a:ext>
                </a:extLst>
              </p:cNvPr>
              <p:cNvPicPr>
                <a:picLocks noChangeAspect="1"/>
              </p:cNvPicPr>
              <p:nvPr/>
            </p:nvPicPr>
            <p:blipFill>
              <a:blip r:embed="rId22" cstate="print">
                <a:extLst>
                  <a:ext uri="{28A0092B-C50C-407E-A947-70E740481C1C}">
                    <a14:useLocalDpi xmlns:a14="http://schemas.microsoft.com/office/drawing/2010/main"/>
                  </a:ext>
                  <a:ext uri="{96DAC541-7B7A-43D3-8B79-37D633B846F1}">
                    <asvg:svgBlip xmlns:asvg="http://schemas.microsoft.com/office/drawing/2016/SVG/main" r:embed="rId23"/>
                  </a:ext>
                </a:extLst>
              </a:blip>
              <a:srcRect/>
              <a:stretch/>
            </p:blipFill>
            <p:spPr>
              <a:xfrm>
                <a:off x="10008418" y="5403615"/>
                <a:ext cx="486655" cy="416934"/>
              </a:xfrm>
              <a:prstGeom prst="rect">
                <a:avLst/>
              </a:prstGeom>
            </p:spPr>
          </p:pic>
        </p:grpSp>
        <p:sp>
          <p:nvSpPr>
            <p:cNvPr id="90" name="TextBox 89">
              <a:extLst>
                <a:ext uri="{FF2B5EF4-FFF2-40B4-BE49-F238E27FC236}">
                  <a16:creationId xmlns:a16="http://schemas.microsoft.com/office/drawing/2014/main" id="{59CD608F-D9DD-4217-AEF4-429234295539}"/>
                </a:ext>
              </a:extLst>
            </p:cNvPr>
            <p:cNvSpPr txBox="1"/>
            <p:nvPr/>
          </p:nvSpPr>
          <p:spPr>
            <a:xfrm>
              <a:off x="9792507" y="1117054"/>
              <a:ext cx="2086041" cy="307776"/>
            </a:xfrm>
            <a:prstGeom prst="rect">
              <a:avLst/>
            </a:prstGeom>
            <a:noFill/>
          </p:spPr>
          <p:txBody>
            <a:bodyPr wrap="none" lIns="0" tIns="0" rIns="0" bIns="0" rtlCol="0">
              <a:spAutoFit/>
            </a:bodyPr>
            <a:lstStyle/>
            <a:p>
              <a:pPr algn="ctr"/>
              <a:r>
                <a:rPr lang="en-US" sz="1500">
                  <a:solidFill>
                    <a:srgbClr val="202192"/>
                  </a:solidFill>
                  <a:latin typeface="+mj-lt"/>
                </a:rPr>
                <a:t>Dapr Components</a:t>
              </a:r>
            </a:p>
          </p:txBody>
        </p:sp>
      </p:grpSp>
      <p:grpSp>
        <p:nvGrpSpPr>
          <p:cNvPr id="7192" name="Group 7191">
            <a:extLst>
              <a:ext uri="{FF2B5EF4-FFF2-40B4-BE49-F238E27FC236}">
                <a16:creationId xmlns:a16="http://schemas.microsoft.com/office/drawing/2014/main" id="{2BF72D78-C714-4247-AC1C-97911C45F94C}"/>
              </a:ext>
            </a:extLst>
          </p:cNvPr>
          <p:cNvGrpSpPr/>
          <p:nvPr/>
        </p:nvGrpSpPr>
        <p:grpSpPr>
          <a:xfrm>
            <a:off x="5328991" y="1461186"/>
            <a:ext cx="2324856" cy="3077373"/>
            <a:chOff x="7105321" y="1948248"/>
            <a:chExt cx="3099808" cy="4103164"/>
          </a:xfrm>
        </p:grpSpPr>
        <p:cxnSp>
          <p:nvCxnSpPr>
            <p:cNvPr id="22" name="Straight Arrow Connector 139">
              <a:extLst>
                <a:ext uri="{FF2B5EF4-FFF2-40B4-BE49-F238E27FC236}">
                  <a16:creationId xmlns:a16="http://schemas.microsoft.com/office/drawing/2014/main" id="{8F6B80A8-2888-4B6A-8AD7-7E86EEF0C9FF}"/>
                </a:ext>
              </a:extLst>
            </p:cNvPr>
            <p:cNvCxnSpPr>
              <a:cxnSpLocks/>
              <a:endCxn id="46" idx="3"/>
            </p:cNvCxnSpPr>
            <p:nvPr/>
          </p:nvCxnSpPr>
          <p:spPr>
            <a:xfrm flipH="1">
              <a:off x="7105321" y="3995769"/>
              <a:ext cx="2517839" cy="22506"/>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7689765-9FE1-4512-B57D-E10ED9DFE29D}"/>
                </a:ext>
              </a:extLst>
            </p:cNvPr>
            <p:cNvCxnSpPr>
              <a:cxnSpLocks/>
              <a:stCxn id="70" idx="1"/>
              <a:endCxn id="59" idx="6"/>
            </p:cNvCxnSpPr>
            <p:nvPr/>
          </p:nvCxnSpPr>
          <p:spPr>
            <a:xfrm flipH="1" flipV="1">
              <a:off x="9941422" y="2050432"/>
              <a:ext cx="262366" cy="347"/>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Rectangle 28">
              <a:extLst>
                <a:ext uri="{FF2B5EF4-FFF2-40B4-BE49-F238E27FC236}">
                  <a16:creationId xmlns:a16="http://schemas.microsoft.com/office/drawing/2014/main" id="{C70A069C-81F6-4250-B079-4D5B5B7BD03E}"/>
                </a:ext>
              </a:extLst>
            </p:cNvPr>
            <p:cNvSpPr/>
            <p:nvPr/>
          </p:nvSpPr>
          <p:spPr bwMode="auto">
            <a:xfrm rot="5400000">
              <a:off x="7765194" y="3913559"/>
              <a:ext cx="3899750" cy="182416"/>
            </a:xfrm>
            <a:custGeom>
              <a:avLst/>
              <a:gdLst>
                <a:gd name="connsiteX0" fmla="*/ 0 w 4891229"/>
                <a:gd name="connsiteY0" fmla="*/ 0 h 2229188"/>
                <a:gd name="connsiteX1" fmla="*/ 4891229 w 4891229"/>
                <a:gd name="connsiteY1" fmla="*/ 0 h 2229188"/>
                <a:gd name="connsiteX2" fmla="*/ 4891229 w 4891229"/>
                <a:gd name="connsiteY2" fmla="*/ 2229188 h 2229188"/>
                <a:gd name="connsiteX3" fmla="*/ 0 w 4891229"/>
                <a:gd name="connsiteY3" fmla="*/ 2229188 h 2229188"/>
                <a:gd name="connsiteX4" fmla="*/ 0 w 4891229"/>
                <a:gd name="connsiteY4" fmla="*/ 0 h 2229188"/>
                <a:gd name="connsiteX0" fmla="*/ 4891229 w 4982669"/>
                <a:gd name="connsiteY0" fmla="*/ 0 h 2229188"/>
                <a:gd name="connsiteX1" fmla="*/ 4891229 w 4982669"/>
                <a:gd name="connsiteY1" fmla="*/ 2229188 h 2229188"/>
                <a:gd name="connsiteX2" fmla="*/ 0 w 4982669"/>
                <a:gd name="connsiteY2" fmla="*/ 2229188 h 2229188"/>
                <a:gd name="connsiteX3" fmla="*/ 0 w 4982669"/>
                <a:gd name="connsiteY3" fmla="*/ 0 h 2229188"/>
                <a:gd name="connsiteX4" fmla="*/ 4982669 w 4982669"/>
                <a:gd name="connsiteY4" fmla="*/ 91440 h 2229188"/>
                <a:gd name="connsiteX0" fmla="*/ 4891229 w 4891229"/>
                <a:gd name="connsiteY0" fmla="*/ 0 h 2229188"/>
                <a:gd name="connsiteX1" fmla="*/ 4891229 w 4891229"/>
                <a:gd name="connsiteY1" fmla="*/ 2229188 h 2229188"/>
                <a:gd name="connsiteX2" fmla="*/ 0 w 4891229"/>
                <a:gd name="connsiteY2" fmla="*/ 2229188 h 2229188"/>
                <a:gd name="connsiteX3" fmla="*/ 0 w 4891229"/>
                <a:gd name="connsiteY3" fmla="*/ 0 h 2229188"/>
              </a:gdLst>
              <a:ahLst/>
              <a:cxnLst>
                <a:cxn ang="0">
                  <a:pos x="connsiteX0" y="connsiteY0"/>
                </a:cxn>
                <a:cxn ang="0">
                  <a:pos x="connsiteX1" y="connsiteY1"/>
                </a:cxn>
                <a:cxn ang="0">
                  <a:pos x="connsiteX2" y="connsiteY2"/>
                </a:cxn>
                <a:cxn ang="0">
                  <a:pos x="connsiteX3" y="connsiteY3"/>
                </a:cxn>
              </a:cxnLst>
              <a:rect l="l" t="t" r="r" b="b"/>
              <a:pathLst>
                <a:path w="4891229" h="2229188">
                  <a:moveTo>
                    <a:pt x="4891229" y="0"/>
                  </a:moveTo>
                  <a:lnTo>
                    <a:pt x="4891229" y="2229188"/>
                  </a:lnTo>
                  <a:lnTo>
                    <a:pt x="0" y="2229188"/>
                  </a:lnTo>
                  <a:lnTo>
                    <a:pt x="0" y="0"/>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cxnSp>
          <p:nvCxnSpPr>
            <p:cNvPr id="52" name="Straight Arrow Connector 51">
              <a:extLst>
                <a:ext uri="{FF2B5EF4-FFF2-40B4-BE49-F238E27FC236}">
                  <a16:creationId xmlns:a16="http://schemas.microsoft.com/office/drawing/2014/main" id="{D2E6789F-B3DD-4F56-8DC4-271651EE44C5}"/>
                </a:ext>
              </a:extLst>
            </p:cNvPr>
            <p:cNvCxnSpPr>
              <a:cxnSpLocks/>
              <a:endCxn id="61" idx="3"/>
            </p:cNvCxnSpPr>
            <p:nvPr/>
          </p:nvCxnSpPr>
          <p:spPr>
            <a:xfrm>
              <a:off x="9623861" y="3023178"/>
              <a:ext cx="175815" cy="384"/>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6D557D6-1A75-4D78-9F51-1DD0088EE61A}"/>
                </a:ext>
              </a:extLst>
            </p:cNvPr>
            <p:cNvCxnSpPr>
              <a:cxnSpLocks/>
              <a:endCxn id="64" idx="3"/>
            </p:cNvCxnSpPr>
            <p:nvPr/>
          </p:nvCxnSpPr>
          <p:spPr>
            <a:xfrm>
              <a:off x="9633810" y="4965871"/>
              <a:ext cx="169213" cy="4264"/>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B74527F1-193C-498A-9FB6-124D3208EAB3}"/>
                </a:ext>
              </a:extLst>
            </p:cNvPr>
            <p:cNvGrpSpPr/>
            <p:nvPr/>
          </p:nvGrpSpPr>
          <p:grpSpPr>
            <a:xfrm>
              <a:off x="9799676" y="3895244"/>
              <a:ext cx="188418" cy="204368"/>
              <a:chOff x="6207667" y="1018040"/>
              <a:chExt cx="248285" cy="269304"/>
            </a:xfrm>
          </p:grpSpPr>
          <p:sp>
            <p:nvSpPr>
              <p:cNvPr id="55" name="Freeform: Shape 54">
                <a:extLst>
                  <a:ext uri="{FF2B5EF4-FFF2-40B4-BE49-F238E27FC236}">
                    <a16:creationId xmlns:a16="http://schemas.microsoft.com/office/drawing/2014/main" id="{281568A6-24B1-4833-BE5B-A343A3E8BDEC}"/>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56" name="Oval 55">
                <a:extLst>
                  <a:ext uri="{FF2B5EF4-FFF2-40B4-BE49-F238E27FC236}">
                    <a16:creationId xmlns:a16="http://schemas.microsoft.com/office/drawing/2014/main" id="{E243B87C-CFD2-4377-8A38-C32CBCB19DE4}"/>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grpSp>
        <p:grpSp>
          <p:nvGrpSpPr>
            <p:cNvPr id="57" name="Group 56">
              <a:extLst>
                <a:ext uri="{FF2B5EF4-FFF2-40B4-BE49-F238E27FC236}">
                  <a16:creationId xmlns:a16="http://schemas.microsoft.com/office/drawing/2014/main" id="{17655560-9583-4C52-8771-221DFB87EFC7}"/>
                </a:ext>
              </a:extLst>
            </p:cNvPr>
            <p:cNvGrpSpPr/>
            <p:nvPr/>
          </p:nvGrpSpPr>
          <p:grpSpPr>
            <a:xfrm>
              <a:off x="9799676" y="1948248"/>
              <a:ext cx="188418" cy="204368"/>
              <a:chOff x="6207667" y="1018040"/>
              <a:chExt cx="248285" cy="269304"/>
            </a:xfrm>
          </p:grpSpPr>
          <p:sp>
            <p:nvSpPr>
              <p:cNvPr id="58" name="Freeform: Shape 57">
                <a:extLst>
                  <a:ext uri="{FF2B5EF4-FFF2-40B4-BE49-F238E27FC236}">
                    <a16:creationId xmlns:a16="http://schemas.microsoft.com/office/drawing/2014/main" id="{69C37815-70BE-479F-874B-CF9631CF1020}"/>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59" name="Oval 58">
                <a:extLst>
                  <a:ext uri="{FF2B5EF4-FFF2-40B4-BE49-F238E27FC236}">
                    <a16:creationId xmlns:a16="http://schemas.microsoft.com/office/drawing/2014/main" id="{29182251-EA15-4762-A148-1081FAC1D0DA}"/>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grpSp>
        <p:grpSp>
          <p:nvGrpSpPr>
            <p:cNvPr id="60" name="Group 59">
              <a:extLst>
                <a:ext uri="{FF2B5EF4-FFF2-40B4-BE49-F238E27FC236}">
                  <a16:creationId xmlns:a16="http://schemas.microsoft.com/office/drawing/2014/main" id="{AA54ACCD-FEA9-4AF4-A8A6-C59F328460D9}"/>
                </a:ext>
              </a:extLst>
            </p:cNvPr>
            <p:cNvGrpSpPr/>
            <p:nvPr/>
          </p:nvGrpSpPr>
          <p:grpSpPr>
            <a:xfrm>
              <a:off x="9799676" y="2921378"/>
              <a:ext cx="188418" cy="204368"/>
              <a:chOff x="6207667" y="1018040"/>
              <a:chExt cx="248285" cy="269304"/>
            </a:xfrm>
          </p:grpSpPr>
          <p:sp>
            <p:nvSpPr>
              <p:cNvPr id="61" name="Freeform: Shape 60">
                <a:extLst>
                  <a:ext uri="{FF2B5EF4-FFF2-40B4-BE49-F238E27FC236}">
                    <a16:creationId xmlns:a16="http://schemas.microsoft.com/office/drawing/2014/main" id="{EBCEF51A-942A-4A78-B7CB-9164EF1CC387}"/>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62" name="Oval 61">
                <a:extLst>
                  <a:ext uri="{FF2B5EF4-FFF2-40B4-BE49-F238E27FC236}">
                    <a16:creationId xmlns:a16="http://schemas.microsoft.com/office/drawing/2014/main" id="{BAB2FEAE-BA7E-45F7-97AA-F4BAE87E561A}"/>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grpSp>
        <p:grpSp>
          <p:nvGrpSpPr>
            <p:cNvPr id="63" name="Group 62">
              <a:extLst>
                <a:ext uri="{FF2B5EF4-FFF2-40B4-BE49-F238E27FC236}">
                  <a16:creationId xmlns:a16="http://schemas.microsoft.com/office/drawing/2014/main" id="{68F409F8-9E52-45BF-8C90-08925651F632}"/>
                </a:ext>
              </a:extLst>
            </p:cNvPr>
            <p:cNvGrpSpPr/>
            <p:nvPr/>
          </p:nvGrpSpPr>
          <p:grpSpPr>
            <a:xfrm>
              <a:off x="9803023" y="4867951"/>
              <a:ext cx="188418" cy="204368"/>
              <a:chOff x="6207667" y="1018040"/>
              <a:chExt cx="248285" cy="269304"/>
            </a:xfrm>
          </p:grpSpPr>
          <p:sp>
            <p:nvSpPr>
              <p:cNvPr id="64" name="Freeform: Shape 63">
                <a:extLst>
                  <a:ext uri="{FF2B5EF4-FFF2-40B4-BE49-F238E27FC236}">
                    <a16:creationId xmlns:a16="http://schemas.microsoft.com/office/drawing/2014/main" id="{9C45F9D9-8989-4A43-BB61-1B604AFA592A}"/>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65" name="Oval 64">
                <a:extLst>
                  <a:ext uri="{FF2B5EF4-FFF2-40B4-BE49-F238E27FC236}">
                    <a16:creationId xmlns:a16="http://schemas.microsoft.com/office/drawing/2014/main" id="{653D8EE2-9EC3-4B67-95AD-B97270AF6A45}"/>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grpSp>
        <p:grpSp>
          <p:nvGrpSpPr>
            <p:cNvPr id="66" name="Group 65">
              <a:extLst>
                <a:ext uri="{FF2B5EF4-FFF2-40B4-BE49-F238E27FC236}">
                  <a16:creationId xmlns:a16="http://schemas.microsoft.com/office/drawing/2014/main" id="{3B361BEF-F957-4C46-B5D9-892A19354146}"/>
                </a:ext>
              </a:extLst>
            </p:cNvPr>
            <p:cNvGrpSpPr/>
            <p:nvPr/>
          </p:nvGrpSpPr>
          <p:grpSpPr>
            <a:xfrm>
              <a:off x="9806277" y="5847044"/>
              <a:ext cx="188418" cy="204368"/>
              <a:chOff x="6207667" y="1018040"/>
              <a:chExt cx="248285" cy="269304"/>
            </a:xfrm>
          </p:grpSpPr>
          <p:sp>
            <p:nvSpPr>
              <p:cNvPr id="67" name="Freeform: Shape 66">
                <a:extLst>
                  <a:ext uri="{FF2B5EF4-FFF2-40B4-BE49-F238E27FC236}">
                    <a16:creationId xmlns:a16="http://schemas.microsoft.com/office/drawing/2014/main" id="{594E9DF7-90F4-4B8A-80B0-9BA39BEEEC98}"/>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68" name="Oval 67">
                <a:extLst>
                  <a:ext uri="{FF2B5EF4-FFF2-40B4-BE49-F238E27FC236}">
                    <a16:creationId xmlns:a16="http://schemas.microsoft.com/office/drawing/2014/main" id="{2BA2382A-2EE1-4455-8E24-6A5AEE870F29}"/>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grpSp>
        <p:cxnSp>
          <p:nvCxnSpPr>
            <p:cNvPr id="84" name="Straight Arrow Connector 83">
              <a:extLst>
                <a:ext uri="{FF2B5EF4-FFF2-40B4-BE49-F238E27FC236}">
                  <a16:creationId xmlns:a16="http://schemas.microsoft.com/office/drawing/2014/main" id="{47CA51BF-E0E0-49D7-8F73-9EC25441C52D}"/>
                </a:ext>
              </a:extLst>
            </p:cNvPr>
            <p:cNvCxnSpPr>
              <a:cxnSpLocks/>
              <a:stCxn id="65" idx="6"/>
              <a:endCxn id="76" idx="1"/>
            </p:cNvCxnSpPr>
            <p:nvPr/>
          </p:nvCxnSpPr>
          <p:spPr>
            <a:xfrm>
              <a:off x="9944769" y="4970135"/>
              <a:ext cx="259019" cy="1735"/>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6985173F-4D76-4FBB-8DE2-F738CED7B9A4}"/>
                </a:ext>
              </a:extLst>
            </p:cNvPr>
            <p:cNvCxnSpPr>
              <a:cxnSpLocks/>
              <a:stCxn id="62" idx="6"/>
              <a:endCxn id="73" idx="1"/>
            </p:cNvCxnSpPr>
            <p:nvPr/>
          </p:nvCxnSpPr>
          <p:spPr>
            <a:xfrm>
              <a:off x="9941422" y="3023562"/>
              <a:ext cx="262366" cy="914"/>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2A2662F-768C-482E-9BA6-3957E190938F}"/>
                </a:ext>
              </a:extLst>
            </p:cNvPr>
            <p:cNvCxnSpPr>
              <a:cxnSpLocks/>
              <a:endCxn id="55" idx="3"/>
            </p:cNvCxnSpPr>
            <p:nvPr/>
          </p:nvCxnSpPr>
          <p:spPr>
            <a:xfrm>
              <a:off x="9633810" y="3997428"/>
              <a:ext cx="165866" cy="0"/>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EC9007D-3CA9-44E1-8A53-21EF8BA26ABF}"/>
                </a:ext>
              </a:extLst>
            </p:cNvPr>
            <p:cNvCxnSpPr>
              <a:cxnSpLocks/>
              <a:stCxn id="56" idx="6"/>
              <a:endCxn id="79" idx="1"/>
            </p:cNvCxnSpPr>
            <p:nvPr/>
          </p:nvCxnSpPr>
          <p:spPr>
            <a:xfrm>
              <a:off x="9941422" y="3997428"/>
              <a:ext cx="262366" cy="745"/>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79F1A27-B04D-49B6-BF8F-050BBBA244CB}"/>
                </a:ext>
              </a:extLst>
            </p:cNvPr>
            <p:cNvCxnSpPr>
              <a:cxnSpLocks/>
              <a:stCxn id="68" idx="6"/>
              <a:endCxn id="82" idx="1"/>
            </p:cNvCxnSpPr>
            <p:nvPr/>
          </p:nvCxnSpPr>
          <p:spPr>
            <a:xfrm flipV="1">
              <a:off x="9948023" y="5945567"/>
              <a:ext cx="257106" cy="3661"/>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B35A80EC-7EBB-4384-83A5-13A455DF544D}"/>
                </a:ext>
              </a:extLst>
            </p:cNvPr>
            <p:cNvSpPr/>
            <p:nvPr/>
          </p:nvSpPr>
          <p:spPr bwMode="auto">
            <a:xfrm>
              <a:off x="9623160" y="5324019"/>
              <a:ext cx="175815" cy="322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C81D342E-2139-4084-96FC-DD9AAA1896FC}"/>
                </a:ext>
              </a:extLst>
            </p:cNvPr>
            <p:cNvSpPr/>
            <p:nvPr/>
          </p:nvSpPr>
          <p:spPr bwMode="auto">
            <a:xfrm>
              <a:off x="9623160" y="3351507"/>
              <a:ext cx="175815" cy="322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grpSp>
      <p:sp>
        <p:nvSpPr>
          <p:cNvPr id="101" name="TextBox 100">
            <a:extLst>
              <a:ext uri="{FF2B5EF4-FFF2-40B4-BE49-F238E27FC236}">
                <a16:creationId xmlns:a16="http://schemas.microsoft.com/office/drawing/2014/main" id="{E9A2046F-EB75-4AD9-B314-D7FC3D410F79}"/>
              </a:ext>
            </a:extLst>
          </p:cNvPr>
          <p:cNvSpPr txBox="1"/>
          <p:nvPr/>
        </p:nvSpPr>
        <p:spPr>
          <a:xfrm>
            <a:off x="4333676" y="1235153"/>
            <a:ext cx="1481175" cy="230832"/>
          </a:xfrm>
          <a:prstGeom prst="rect">
            <a:avLst/>
          </a:prstGeom>
          <a:noFill/>
        </p:spPr>
        <p:txBody>
          <a:bodyPr wrap="none" lIns="0" tIns="0" rIns="0" bIns="0" rtlCol="0">
            <a:spAutoFit/>
          </a:bodyPr>
          <a:lstStyle/>
          <a:p>
            <a:pPr algn="ctr"/>
            <a:r>
              <a:rPr lang="en-US" sz="1500">
                <a:solidFill>
                  <a:srgbClr val="202192"/>
                </a:solidFill>
                <a:latin typeface="Consolas" panose="020B0609020204030204" pitchFamily="49" charset="0"/>
              </a:rPr>
              <a:t>dapr run myapp</a:t>
            </a:r>
          </a:p>
        </p:txBody>
      </p:sp>
      <p:cxnSp>
        <p:nvCxnSpPr>
          <p:cNvPr id="7173" name="Straight Arrow Connector 139">
            <a:extLst>
              <a:ext uri="{FF2B5EF4-FFF2-40B4-BE49-F238E27FC236}">
                <a16:creationId xmlns:a16="http://schemas.microsoft.com/office/drawing/2014/main" id="{DEE09774-5E57-4880-8225-643ECB2AD039}"/>
              </a:ext>
            </a:extLst>
          </p:cNvPr>
          <p:cNvCxnSpPr>
            <a:cxnSpLocks/>
            <a:stCxn id="101" idx="2"/>
            <a:endCxn id="38" idx="0"/>
          </p:cNvCxnSpPr>
          <p:nvPr/>
        </p:nvCxnSpPr>
        <p:spPr>
          <a:xfrm>
            <a:off x="5074264" y="1465985"/>
            <a:ext cx="6526" cy="1266861"/>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7177" name="TextBox 7176">
            <a:extLst>
              <a:ext uri="{FF2B5EF4-FFF2-40B4-BE49-F238E27FC236}">
                <a16:creationId xmlns:a16="http://schemas.microsoft.com/office/drawing/2014/main" id="{B0FB31E9-2BA6-4F5F-B9A2-FD907F8F8BFC}"/>
              </a:ext>
            </a:extLst>
          </p:cNvPr>
          <p:cNvSpPr txBox="1"/>
          <p:nvPr/>
        </p:nvSpPr>
        <p:spPr>
          <a:xfrm>
            <a:off x="5532718" y="2810906"/>
            <a:ext cx="1480604" cy="121252"/>
          </a:xfrm>
          <a:prstGeom prst="rect">
            <a:avLst/>
          </a:prstGeom>
          <a:noFill/>
        </p:spPr>
        <p:txBody>
          <a:bodyPr wrap="square" lIns="0" tIns="0" rIns="0" bIns="0" rtlCol="0" anchor="ctr">
            <a:spAutoFit/>
          </a:bodyPr>
          <a:lstStyle/>
          <a:p>
            <a:pPr algn="ctr"/>
            <a:r>
              <a:rPr lang="en-US" sz="788">
                <a:latin typeface="+mj-lt"/>
              </a:rPr>
              <a:t>Use components</a:t>
            </a:r>
          </a:p>
        </p:txBody>
      </p:sp>
      <p:sp>
        <p:nvSpPr>
          <p:cNvPr id="109" name="TextBox 108">
            <a:extLst>
              <a:ext uri="{FF2B5EF4-FFF2-40B4-BE49-F238E27FC236}">
                <a16:creationId xmlns:a16="http://schemas.microsoft.com/office/drawing/2014/main" id="{556752FC-CE31-4272-99A5-9DA46F06C808}"/>
              </a:ext>
            </a:extLst>
          </p:cNvPr>
          <p:cNvSpPr txBox="1"/>
          <p:nvPr/>
        </p:nvSpPr>
        <p:spPr>
          <a:xfrm>
            <a:off x="5146147" y="1658698"/>
            <a:ext cx="1480604" cy="491994"/>
          </a:xfrm>
          <a:prstGeom prst="rect">
            <a:avLst/>
          </a:prstGeom>
          <a:noFill/>
        </p:spPr>
        <p:txBody>
          <a:bodyPr wrap="square" lIns="0" tIns="0" rIns="0" bIns="0" rtlCol="0" anchor="ctr">
            <a:spAutoFit/>
          </a:bodyPr>
          <a:lstStyle/>
          <a:p>
            <a:pPr>
              <a:spcAft>
                <a:spcPts val="450"/>
              </a:spcAft>
            </a:pPr>
            <a:r>
              <a:rPr lang="en-US" sz="788">
                <a:latin typeface="+mj-lt"/>
              </a:rPr>
              <a:t>Launch application</a:t>
            </a:r>
          </a:p>
          <a:p>
            <a:pPr>
              <a:spcAft>
                <a:spcPts val="450"/>
              </a:spcAft>
            </a:pPr>
            <a:r>
              <a:rPr lang="en-US" sz="788">
                <a:latin typeface="+mj-lt"/>
              </a:rPr>
              <a:t>Launch sidecar process</a:t>
            </a:r>
          </a:p>
          <a:p>
            <a:pPr>
              <a:spcAft>
                <a:spcPts val="450"/>
              </a:spcAft>
            </a:pPr>
            <a:r>
              <a:rPr lang="en-US" sz="788">
                <a:latin typeface="+mj-lt"/>
              </a:rPr>
              <a:t>Set env variables</a:t>
            </a:r>
          </a:p>
        </p:txBody>
      </p:sp>
      <p:cxnSp>
        <p:nvCxnSpPr>
          <p:cNvPr id="7181" name="Straight Arrow Connector 139">
            <a:extLst>
              <a:ext uri="{FF2B5EF4-FFF2-40B4-BE49-F238E27FC236}">
                <a16:creationId xmlns:a16="http://schemas.microsoft.com/office/drawing/2014/main" id="{50404A2E-CFF6-47A6-8FFC-8B5A3A155F4F}"/>
              </a:ext>
            </a:extLst>
          </p:cNvPr>
          <p:cNvCxnSpPr>
            <a:cxnSpLocks/>
            <a:stCxn id="46" idx="1"/>
            <a:endCxn id="23" idx="3"/>
          </p:cNvCxnSpPr>
          <p:nvPr/>
        </p:nvCxnSpPr>
        <p:spPr>
          <a:xfrm rot="10800000" flipV="1">
            <a:off x="1929226" y="3013707"/>
            <a:ext cx="2912086" cy="745668"/>
          </a:xfrm>
          <a:prstGeom prst="bentConnector3">
            <a:avLst>
              <a:gd name="adj1" fmla="val 50000"/>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185" name="Straight Arrow Connector 139">
            <a:extLst>
              <a:ext uri="{FF2B5EF4-FFF2-40B4-BE49-F238E27FC236}">
                <a16:creationId xmlns:a16="http://schemas.microsoft.com/office/drawing/2014/main" id="{BB841656-2F31-4A18-8079-BC0838BB52E6}"/>
              </a:ext>
            </a:extLst>
          </p:cNvPr>
          <p:cNvCxnSpPr>
            <a:cxnSpLocks/>
            <a:stCxn id="46" idx="1"/>
            <a:endCxn id="15" idx="3"/>
          </p:cNvCxnSpPr>
          <p:nvPr/>
        </p:nvCxnSpPr>
        <p:spPr>
          <a:xfrm flipH="1" flipV="1">
            <a:off x="1715408" y="3013436"/>
            <a:ext cx="3125904" cy="271"/>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5A39C556-2B47-431E-B24D-7EAC185155B8}"/>
              </a:ext>
            </a:extLst>
          </p:cNvPr>
          <p:cNvSpPr txBox="1"/>
          <p:nvPr/>
        </p:nvSpPr>
        <p:spPr>
          <a:xfrm>
            <a:off x="2307540" y="3810544"/>
            <a:ext cx="1719631" cy="306622"/>
          </a:xfrm>
          <a:prstGeom prst="rect">
            <a:avLst/>
          </a:prstGeom>
          <a:noFill/>
        </p:spPr>
        <p:txBody>
          <a:bodyPr wrap="square" lIns="0" tIns="0" rIns="0" bIns="0" rtlCol="0" anchor="ctr">
            <a:spAutoFit/>
          </a:bodyPr>
          <a:lstStyle/>
          <a:p>
            <a:pPr>
              <a:spcAft>
                <a:spcPts val="450"/>
              </a:spcAft>
            </a:pPr>
            <a:r>
              <a:rPr lang="en-US" sz="788">
                <a:latin typeface="+mj-lt"/>
              </a:rPr>
              <a:t>Save and retrieve state</a:t>
            </a:r>
          </a:p>
          <a:p>
            <a:pPr>
              <a:spcAft>
                <a:spcPts val="450"/>
              </a:spcAft>
            </a:pPr>
            <a:r>
              <a:rPr lang="en-US" sz="788">
                <a:latin typeface="+mj-lt"/>
              </a:rPr>
              <a:t>Publish and subscribe to messages</a:t>
            </a:r>
          </a:p>
        </p:txBody>
      </p:sp>
      <p:sp>
        <p:nvSpPr>
          <p:cNvPr id="130" name="TextBox 129">
            <a:extLst>
              <a:ext uri="{FF2B5EF4-FFF2-40B4-BE49-F238E27FC236}">
                <a16:creationId xmlns:a16="http://schemas.microsoft.com/office/drawing/2014/main" id="{B330C6C9-4CFC-4F43-801C-63999064C1E4}"/>
              </a:ext>
            </a:extLst>
          </p:cNvPr>
          <p:cNvSpPr txBox="1"/>
          <p:nvPr/>
        </p:nvSpPr>
        <p:spPr>
          <a:xfrm>
            <a:off x="2304214" y="3090939"/>
            <a:ext cx="1236884" cy="115416"/>
          </a:xfrm>
          <a:prstGeom prst="rect">
            <a:avLst/>
          </a:prstGeom>
          <a:noFill/>
        </p:spPr>
        <p:txBody>
          <a:bodyPr wrap="square" lIns="0" tIns="0" rIns="0" bIns="0" rtlCol="0" anchor="t">
            <a:spAutoFit/>
          </a:bodyPr>
          <a:lstStyle/>
          <a:p>
            <a:pPr>
              <a:spcAft>
                <a:spcPts val="450"/>
              </a:spcAft>
            </a:pPr>
            <a:r>
              <a:rPr lang="en-US" sz="750">
                <a:latin typeface="+mj-lt"/>
              </a:rPr>
              <a:t>Send distributed tracing</a:t>
            </a:r>
          </a:p>
        </p:txBody>
      </p:sp>
      <p:pic>
        <p:nvPicPr>
          <p:cNvPr id="5" name="Picture 2" descr="Gitpod Case Study | MAD - Digital Product Studio">
            <a:extLst>
              <a:ext uri="{FF2B5EF4-FFF2-40B4-BE49-F238E27FC236}">
                <a16:creationId xmlns:a16="http://schemas.microsoft.com/office/drawing/2014/main" id="{9FCC0536-9A05-38B7-DB3C-FF727D498DDC}"/>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25437" t="42248" r="25464" b="41971"/>
          <a:stretch/>
        </p:blipFill>
        <p:spPr bwMode="auto">
          <a:xfrm>
            <a:off x="4600420" y="4207329"/>
            <a:ext cx="741704" cy="238396"/>
          </a:xfrm>
          <a:prstGeom prst="cloud">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697428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3.75E-6 2.59259E-6 L 3.75E-6 0.03773 " pathEditMode="relative" rAng="0" ptsTypes="AA">
                                      <p:cBhvr>
                                        <p:cTn id="9" dur="750" spd="-100000" fill="hold"/>
                                        <p:tgtEl>
                                          <p:spTgt spid="3"/>
                                        </p:tgtEl>
                                        <p:attrNameLst>
                                          <p:attrName>ppt_x</p:attrName>
                                          <p:attrName>ppt_y</p:attrName>
                                        </p:attrNameLst>
                                      </p:cBhvr>
                                      <p:rCtr x="0" y="1875"/>
                                    </p:animMotion>
                                  </p:childTnLst>
                                </p:cTn>
                              </p:par>
                            </p:childTnLst>
                          </p:cTn>
                        </p:par>
                        <p:par>
                          <p:cTn id="10" fill="hold">
                            <p:stCondLst>
                              <p:cond delay="75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42" presetClass="path" presetSubtype="0" decel="100000" fill="hold" nodeType="withEffect">
                                  <p:stCondLst>
                                    <p:cond delay="0"/>
                                  </p:stCondLst>
                                  <p:childTnLst>
                                    <p:animMotion origin="layout" path="M -1.66667E-6 4.07407E-6 L -1.66667E-6 0.03765 " pathEditMode="relative" rAng="0" ptsTypes="AA">
                                      <p:cBhvr>
                                        <p:cTn id="22" dur="750" spd="-100000" fill="hold"/>
                                        <p:tgtEl>
                                          <p:spTgt spid="14"/>
                                        </p:tgtEl>
                                        <p:attrNameLst>
                                          <p:attrName>ppt_x</p:attrName>
                                          <p:attrName>ppt_y</p:attrName>
                                        </p:attrNameLst>
                                      </p:cBhvr>
                                      <p:rCtr x="0" y="1883"/>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1"/>
                                        </p:tgtEl>
                                        <p:attrNameLst>
                                          <p:attrName>style.visibility</p:attrName>
                                        </p:attrNameLst>
                                      </p:cBhvr>
                                      <p:to>
                                        <p:strVal val="visible"/>
                                      </p:to>
                                    </p:set>
                                    <p:animEffect transition="in" filter="fade">
                                      <p:cBhvr>
                                        <p:cTn id="27" dur="500"/>
                                        <p:tgtEl>
                                          <p:spTgt spid="101"/>
                                        </p:tgtEl>
                                      </p:cBhvr>
                                    </p:animEffect>
                                  </p:childTnLst>
                                </p:cTn>
                              </p:par>
                              <p:par>
                                <p:cTn id="28" presetID="42" presetClass="path" presetSubtype="0" decel="100000" fill="hold" grpId="1" nodeType="withEffect">
                                  <p:stCondLst>
                                    <p:cond delay="0"/>
                                  </p:stCondLst>
                                  <p:childTnLst>
                                    <p:animMotion origin="layout" path="M 3.75E-6 2.59259E-6 L 3.75E-6 0.03773 " pathEditMode="relative" rAng="0" ptsTypes="AA">
                                      <p:cBhvr>
                                        <p:cTn id="29" dur="750" spd="-100000" fill="hold"/>
                                        <p:tgtEl>
                                          <p:spTgt spid="101"/>
                                        </p:tgtEl>
                                        <p:attrNameLst>
                                          <p:attrName>ppt_x</p:attrName>
                                          <p:attrName>ppt_y</p:attrName>
                                        </p:attrNameLst>
                                      </p:cBhvr>
                                      <p:rCtr x="0" y="1875"/>
                                    </p:animMotion>
                                  </p:childTnLst>
                                </p:cTn>
                              </p:par>
                            </p:childTnLst>
                          </p:cTn>
                        </p:par>
                        <p:par>
                          <p:cTn id="30" fill="hold">
                            <p:stCondLst>
                              <p:cond delay="750"/>
                            </p:stCondLst>
                            <p:childTnLst>
                              <p:par>
                                <p:cTn id="31" presetID="22" presetClass="entr" presetSubtype="1" fill="hold" nodeType="afterEffect">
                                  <p:stCondLst>
                                    <p:cond delay="0"/>
                                  </p:stCondLst>
                                  <p:childTnLst>
                                    <p:set>
                                      <p:cBhvr>
                                        <p:cTn id="32" dur="1" fill="hold">
                                          <p:stCondLst>
                                            <p:cond delay="0"/>
                                          </p:stCondLst>
                                        </p:cTn>
                                        <p:tgtEl>
                                          <p:spTgt spid="7173"/>
                                        </p:tgtEl>
                                        <p:attrNameLst>
                                          <p:attrName>style.visibility</p:attrName>
                                        </p:attrNameLst>
                                      </p:cBhvr>
                                      <p:to>
                                        <p:strVal val="visible"/>
                                      </p:to>
                                    </p:set>
                                    <p:animEffect transition="in" filter="wipe(up)">
                                      <p:cBhvr>
                                        <p:cTn id="33" dur="500"/>
                                        <p:tgtEl>
                                          <p:spTgt spid="717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9"/>
                                        </p:tgtEl>
                                        <p:attrNameLst>
                                          <p:attrName>style.visibility</p:attrName>
                                        </p:attrNameLst>
                                      </p:cBhvr>
                                      <p:to>
                                        <p:strVal val="visible"/>
                                      </p:to>
                                    </p:set>
                                    <p:animEffect transition="in" filter="fade">
                                      <p:cBhvr>
                                        <p:cTn id="36" dur="500"/>
                                        <p:tgtEl>
                                          <p:spTgt spid="109"/>
                                        </p:tgtEl>
                                      </p:cBhvr>
                                    </p:animEffect>
                                  </p:childTnLst>
                                </p:cTn>
                              </p:par>
                              <p:par>
                                <p:cTn id="37" presetID="5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500" fill="hold"/>
                                        <p:tgtEl>
                                          <p:spTgt spid="21"/>
                                        </p:tgtEl>
                                        <p:attrNameLst>
                                          <p:attrName>ppt_w</p:attrName>
                                        </p:attrNameLst>
                                      </p:cBhvr>
                                      <p:tavLst>
                                        <p:tav tm="0">
                                          <p:val>
                                            <p:fltVal val="0"/>
                                          </p:val>
                                        </p:tav>
                                        <p:tav tm="100000">
                                          <p:val>
                                            <p:strVal val="#ppt_w"/>
                                          </p:val>
                                        </p:tav>
                                      </p:tavLst>
                                    </p:anim>
                                    <p:anim calcmode="lin" valueType="num">
                                      <p:cBhvr>
                                        <p:cTn id="40" dur="500" fill="hold"/>
                                        <p:tgtEl>
                                          <p:spTgt spid="21"/>
                                        </p:tgtEl>
                                        <p:attrNameLst>
                                          <p:attrName>ppt_h</p:attrName>
                                        </p:attrNameLst>
                                      </p:cBhvr>
                                      <p:tavLst>
                                        <p:tav tm="0">
                                          <p:val>
                                            <p:fltVal val="0"/>
                                          </p:val>
                                        </p:tav>
                                        <p:tav tm="100000">
                                          <p:val>
                                            <p:strVal val="#ppt_h"/>
                                          </p:val>
                                        </p:tav>
                                      </p:tavLst>
                                    </p:anim>
                                    <p:animEffect transition="in" filter="fade">
                                      <p:cBhvr>
                                        <p:cTn id="41" dur="500"/>
                                        <p:tgtEl>
                                          <p:spTgt spid="2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7185"/>
                                        </p:tgtEl>
                                        <p:attrNameLst>
                                          <p:attrName>style.visibility</p:attrName>
                                        </p:attrNameLst>
                                      </p:cBhvr>
                                      <p:to>
                                        <p:strVal val="visible"/>
                                      </p:to>
                                    </p:set>
                                    <p:animEffect transition="in" filter="wipe(right)">
                                      <p:cBhvr>
                                        <p:cTn id="46" dur="500"/>
                                        <p:tgtEl>
                                          <p:spTgt spid="7185"/>
                                        </p:tgtEl>
                                      </p:cBhvr>
                                    </p:animEffect>
                                  </p:childTnLst>
                                </p:cTn>
                              </p:par>
                              <p:par>
                                <p:cTn id="47" presetID="22" presetClass="entr" presetSubtype="2" fill="hold" nodeType="withEffect">
                                  <p:stCondLst>
                                    <p:cond delay="0"/>
                                  </p:stCondLst>
                                  <p:childTnLst>
                                    <p:set>
                                      <p:cBhvr>
                                        <p:cTn id="48" dur="1" fill="hold">
                                          <p:stCondLst>
                                            <p:cond delay="0"/>
                                          </p:stCondLst>
                                        </p:cTn>
                                        <p:tgtEl>
                                          <p:spTgt spid="7181"/>
                                        </p:tgtEl>
                                        <p:attrNameLst>
                                          <p:attrName>style.visibility</p:attrName>
                                        </p:attrNameLst>
                                      </p:cBhvr>
                                      <p:to>
                                        <p:strVal val="visible"/>
                                      </p:to>
                                    </p:set>
                                    <p:animEffect transition="in" filter="wipe(right)">
                                      <p:cBhvr>
                                        <p:cTn id="49" dur="500"/>
                                        <p:tgtEl>
                                          <p:spTgt spid="7181"/>
                                        </p:tgtEl>
                                      </p:cBhvr>
                                    </p:animEffect>
                                  </p:childTnLst>
                                </p:cTn>
                              </p:par>
                              <p:par>
                                <p:cTn id="50" presetID="10" presetClass="entr" presetSubtype="0" fill="hold" grpId="0" nodeType="withEffect">
                                  <p:stCondLst>
                                    <p:cond delay="250"/>
                                  </p:stCondLst>
                                  <p:childTnLst>
                                    <p:set>
                                      <p:cBhvr>
                                        <p:cTn id="51" dur="1" fill="hold">
                                          <p:stCondLst>
                                            <p:cond delay="0"/>
                                          </p:stCondLst>
                                        </p:cTn>
                                        <p:tgtEl>
                                          <p:spTgt spid="130"/>
                                        </p:tgtEl>
                                        <p:attrNameLst>
                                          <p:attrName>style.visibility</p:attrName>
                                        </p:attrNameLst>
                                      </p:cBhvr>
                                      <p:to>
                                        <p:strVal val="visible"/>
                                      </p:to>
                                    </p:set>
                                    <p:animEffect transition="in" filter="fade">
                                      <p:cBhvr>
                                        <p:cTn id="52" dur="500"/>
                                        <p:tgtEl>
                                          <p:spTgt spid="130"/>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126"/>
                                        </p:tgtEl>
                                        <p:attrNameLst>
                                          <p:attrName>style.visibility</p:attrName>
                                        </p:attrNameLst>
                                      </p:cBhvr>
                                      <p:to>
                                        <p:strVal val="visible"/>
                                      </p:to>
                                    </p:set>
                                    <p:animEffect transition="in" filter="fade">
                                      <p:cBhvr>
                                        <p:cTn id="55" dur="500"/>
                                        <p:tgtEl>
                                          <p:spTgt spid="12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7191"/>
                                        </p:tgtEl>
                                        <p:attrNameLst>
                                          <p:attrName>style.visibility</p:attrName>
                                        </p:attrNameLst>
                                      </p:cBhvr>
                                      <p:to>
                                        <p:strVal val="visible"/>
                                      </p:to>
                                    </p:set>
                                    <p:animEffect transition="in" filter="fade">
                                      <p:cBhvr>
                                        <p:cTn id="60" dur="500"/>
                                        <p:tgtEl>
                                          <p:spTgt spid="7191"/>
                                        </p:tgtEl>
                                      </p:cBhvr>
                                    </p:animEffect>
                                  </p:childTnLst>
                                </p:cTn>
                              </p:par>
                              <p:par>
                                <p:cTn id="61" presetID="42" presetClass="path" presetSubtype="0" decel="100000" fill="hold" nodeType="withEffect">
                                  <p:stCondLst>
                                    <p:cond delay="0"/>
                                  </p:stCondLst>
                                  <p:childTnLst>
                                    <p:animMotion origin="layout" path="M 3.75E-6 2.59259E-6 L 3.75E-6 0.03773 " pathEditMode="relative" rAng="0" ptsTypes="AA">
                                      <p:cBhvr>
                                        <p:cTn id="62" dur="750" spd="-100000" fill="hold"/>
                                        <p:tgtEl>
                                          <p:spTgt spid="7191"/>
                                        </p:tgtEl>
                                        <p:attrNameLst>
                                          <p:attrName>ppt_x</p:attrName>
                                          <p:attrName>ppt_y</p:attrName>
                                        </p:attrNameLst>
                                      </p:cBhvr>
                                      <p:rCtr x="0" y="1875"/>
                                    </p:animMotion>
                                  </p:childTnLst>
                                </p:cTn>
                              </p:par>
                              <p:par>
                                <p:cTn id="63" presetID="22" presetClass="entr" presetSubtype="8" fill="hold" nodeType="withEffect">
                                  <p:stCondLst>
                                    <p:cond delay="0"/>
                                  </p:stCondLst>
                                  <p:childTnLst>
                                    <p:set>
                                      <p:cBhvr>
                                        <p:cTn id="64" dur="1" fill="hold">
                                          <p:stCondLst>
                                            <p:cond delay="0"/>
                                          </p:stCondLst>
                                        </p:cTn>
                                        <p:tgtEl>
                                          <p:spTgt spid="7192"/>
                                        </p:tgtEl>
                                        <p:attrNameLst>
                                          <p:attrName>style.visibility</p:attrName>
                                        </p:attrNameLst>
                                      </p:cBhvr>
                                      <p:to>
                                        <p:strVal val="visible"/>
                                      </p:to>
                                    </p:set>
                                    <p:animEffect transition="in" filter="wipe(left)">
                                      <p:cBhvr>
                                        <p:cTn id="65" dur="500"/>
                                        <p:tgtEl>
                                          <p:spTgt spid="7192"/>
                                        </p:tgtEl>
                                      </p:cBhvr>
                                    </p:animEffect>
                                  </p:childTnLst>
                                </p:cTn>
                              </p:par>
                              <p:par>
                                <p:cTn id="66" presetID="10" presetClass="entr" presetSubtype="0" fill="hold" grpId="0" nodeType="withEffect">
                                  <p:stCondLst>
                                    <p:cond delay="250"/>
                                  </p:stCondLst>
                                  <p:childTnLst>
                                    <p:set>
                                      <p:cBhvr>
                                        <p:cTn id="67" dur="1" fill="hold">
                                          <p:stCondLst>
                                            <p:cond delay="0"/>
                                          </p:stCondLst>
                                        </p:cTn>
                                        <p:tgtEl>
                                          <p:spTgt spid="7177"/>
                                        </p:tgtEl>
                                        <p:attrNameLst>
                                          <p:attrName>style.visibility</p:attrName>
                                        </p:attrNameLst>
                                      </p:cBhvr>
                                      <p:to>
                                        <p:strVal val="visible"/>
                                      </p:to>
                                    </p:set>
                                    <p:animEffect transition="in" filter="fade">
                                      <p:cBhvr>
                                        <p:cTn id="68" dur="5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1" grpId="1"/>
      <p:bldP spid="7177" grpId="0"/>
      <p:bldP spid="109" grpId="0"/>
      <p:bldP spid="126" grpId="0"/>
      <p:bldP spid="13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199FE-F971-4DAB-9AE6-B942FDA73336}"/>
              </a:ext>
            </a:extLst>
          </p:cNvPr>
          <p:cNvSpPr>
            <a:spLocks noGrp="1"/>
          </p:cNvSpPr>
          <p:nvPr>
            <p:ph type="title"/>
          </p:nvPr>
        </p:nvSpPr>
        <p:spPr/>
        <p:txBody>
          <a:bodyPr/>
          <a:lstStyle/>
          <a:p>
            <a:r>
              <a:rPr lang="en-US" dirty="0"/>
              <a:t>Run </a:t>
            </a:r>
            <a:r>
              <a:rPr lang="en-US" dirty="0" err="1"/>
              <a:t>Dapr</a:t>
            </a:r>
            <a:r>
              <a:rPr lang="en-US" dirty="0"/>
              <a:t> Locally – Default Redis </a:t>
            </a:r>
            <a:r>
              <a:rPr lang="en-US" dirty="0" err="1"/>
              <a:t>Statestore</a:t>
            </a:r>
            <a:endParaRPr lang="en-US" dirty="0"/>
          </a:p>
        </p:txBody>
      </p:sp>
      <p:grpSp>
        <p:nvGrpSpPr>
          <p:cNvPr id="14" name="Group 13">
            <a:extLst>
              <a:ext uri="{FF2B5EF4-FFF2-40B4-BE49-F238E27FC236}">
                <a16:creationId xmlns:a16="http://schemas.microsoft.com/office/drawing/2014/main" id="{DCCBD669-E836-42BD-9696-E752E55C4B64}"/>
              </a:ext>
            </a:extLst>
          </p:cNvPr>
          <p:cNvGrpSpPr/>
          <p:nvPr/>
        </p:nvGrpSpPr>
        <p:grpSpPr>
          <a:xfrm>
            <a:off x="441197" y="1956182"/>
            <a:ext cx="1767272" cy="2271078"/>
            <a:chOff x="7845445" y="2548301"/>
            <a:chExt cx="2356362" cy="3028103"/>
          </a:xfrm>
        </p:grpSpPr>
        <p:sp>
          <p:nvSpPr>
            <p:cNvPr id="4" name="Rectangle 3">
              <a:extLst>
                <a:ext uri="{FF2B5EF4-FFF2-40B4-BE49-F238E27FC236}">
                  <a16:creationId xmlns:a16="http://schemas.microsoft.com/office/drawing/2014/main" id="{24D2778A-2558-4C85-90EA-4CB12FE54FD4}"/>
                </a:ext>
              </a:extLst>
            </p:cNvPr>
            <p:cNvSpPr/>
            <p:nvPr/>
          </p:nvSpPr>
          <p:spPr bwMode="auto">
            <a:xfrm>
              <a:off x="7845445" y="2548301"/>
              <a:ext cx="2356362" cy="3028103"/>
            </a:xfrm>
            <a:prstGeom prst="rect">
              <a:avLst/>
            </a:prstGeom>
            <a:solidFill>
              <a:schemeClr val="bg1"/>
            </a:solidFill>
            <a:ln w="28575">
              <a:noFill/>
              <a:headEnd type="none" w="med" len="med"/>
              <a:tailEnd type="none" w="med" len="med"/>
            </a:ln>
            <a:effectLst>
              <a:outerShdw blurRad="63500" sx="101000" sy="101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US" sz="1200" dirty="0">
                <a:ln>
                  <a:solidFill>
                    <a:srgbClr val="2395EC"/>
                  </a:solidFill>
                </a:ln>
                <a:solidFill>
                  <a:schemeClr val="tx1">
                    <a:lumMod val="75000"/>
                    <a:lumOff val="25000"/>
                  </a:schemeClr>
                </a:solidFill>
                <a:latin typeface="+mj-lt"/>
                <a:ea typeface="Segoe UI" pitchFamily="34" charset="0"/>
                <a:cs typeface="Segoe UI" pitchFamily="34" charset="0"/>
              </a:endParaRPr>
            </a:p>
          </p:txBody>
        </p:sp>
        <p:grpSp>
          <p:nvGrpSpPr>
            <p:cNvPr id="12" name="Group 11">
              <a:extLst>
                <a:ext uri="{FF2B5EF4-FFF2-40B4-BE49-F238E27FC236}">
                  <a16:creationId xmlns:a16="http://schemas.microsoft.com/office/drawing/2014/main" id="{47DE247A-CC3F-4F6C-94FD-39503379CEEC}"/>
                </a:ext>
              </a:extLst>
            </p:cNvPr>
            <p:cNvGrpSpPr/>
            <p:nvPr/>
          </p:nvGrpSpPr>
          <p:grpSpPr>
            <a:xfrm>
              <a:off x="8251678" y="3518184"/>
              <a:ext cx="1292714" cy="835760"/>
              <a:chOff x="7082977" y="2664572"/>
              <a:chExt cx="1292714" cy="835760"/>
            </a:xfrm>
          </p:grpSpPr>
          <p:sp>
            <p:nvSpPr>
              <p:cNvPr id="15" name="TextBox 14">
                <a:extLst>
                  <a:ext uri="{FF2B5EF4-FFF2-40B4-BE49-F238E27FC236}">
                    <a16:creationId xmlns:a16="http://schemas.microsoft.com/office/drawing/2014/main" id="{61BA95B4-B88F-44CF-B431-9A20DCFE4EBF}"/>
                  </a:ext>
                </a:extLst>
              </p:cNvPr>
              <p:cNvSpPr txBox="1"/>
              <p:nvPr/>
            </p:nvSpPr>
            <p:spPr>
              <a:xfrm>
                <a:off x="7874400" y="2919695"/>
                <a:ext cx="501291" cy="369332"/>
              </a:xfrm>
              <a:prstGeom prst="rect">
                <a:avLst/>
              </a:prstGeom>
              <a:noFill/>
            </p:spPr>
            <p:txBody>
              <a:bodyPr wrap="square" lIns="0" tIns="0" rIns="0" bIns="0" rtlCol="0" anchor="ctr">
                <a:spAutoFit/>
              </a:bodyPr>
              <a:lstStyle/>
              <a:p>
                <a:r>
                  <a:rPr lang="en-US" sz="900">
                    <a:solidFill>
                      <a:srgbClr val="202192"/>
                    </a:solidFill>
                    <a:latin typeface="+mj-lt"/>
                  </a:rPr>
                  <a:t>Zipkin</a:t>
                </a:r>
              </a:p>
              <a:p>
                <a:r>
                  <a:rPr lang="en-US" sz="900">
                    <a:solidFill>
                      <a:srgbClr val="202192"/>
                    </a:solidFill>
                    <a:latin typeface="+mj-lt"/>
                  </a:rPr>
                  <a:t>tracing</a:t>
                </a:r>
              </a:p>
            </p:txBody>
          </p:sp>
          <p:grpSp>
            <p:nvGrpSpPr>
              <p:cNvPr id="16" name="Group 15">
                <a:extLst>
                  <a:ext uri="{FF2B5EF4-FFF2-40B4-BE49-F238E27FC236}">
                    <a16:creationId xmlns:a16="http://schemas.microsoft.com/office/drawing/2014/main" id="{79ED5DF3-1E96-46CF-BFC3-107F4A18EB1B}"/>
                  </a:ext>
                </a:extLst>
              </p:cNvPr>
              <p:cNvGrpSpPr/>
              <p:nvPr/>
            </p:nvGrpSpPr>
            <p:grpSpPr>
              <a:xfrm>
                <a:off x="7082977" y="2664572"/>
                <a:ext cx="716366" cy="835760"/>
                <a:chOff x="1021444" y="2381230"/>
                <a:chExt cx="843399" cy="983966"/>
              </a:xfrm>
            </p:grpSpPr>
            <p:grpSp>
              <p:nvGrpSpPr>
                <p:cNvPr id="17" name="Group 16">
                  <a:extLst>
                    <a:ext uri="{FF2B5EF4-FFF2-40B4-BE49-F238E27FC236}">
                      <a16:creationId xmlns:a16="http://schemas.microsoft.com/office/drawing/2014/main" id="{5FC859D8-B3D3-4B91-93CD-5372C7CA1F18}"/>
                    </a:ext>
                  </a:extLst>
                </p:cNvPr>
                <p:cNvGrpSpPr/>
                <p:nvPr/>
              </p:nvGrpSpPr>
              <p:grpSpPr>
                <a:xfrm>
                  <a:off x="1021444" y="2381230"/>
                  <a:ext cx="843399" cy="983966"/>
                  <a:chOff x="4597460" y="1724939"/>
                  <a:chExt cx="843399" cy="983966"/>
                </a:xfrm>
              </p:grpSpPr>
              <p:pic>
                <p:nvPicPr>
                  <p:cNvPr id="19" name="Graphic 18">
                    <a:extLst>
                      <a:ext uri="{FF2B5EF4-FFF2-40B4-BE49-F238E27FC236}">
                        <a16:creationId xmlns:a16="http://schemas.microsoft.com/office/drawing/2014/main" id="{A78B04C4-7909-4A80-B0A5-8244ACC2EC6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597460" y="1724939"/>
                    <a:ext cx="843399" cy="983966"/>
                  </a:xfrm>
                  <a:prstGeom prst="rect">
                    <a:avLst/>
                  </a:prstGeom>
                  <a:effectLst/>
                </p:spPr>
              </p:pic>
              <p:pic>
                <p:nvPicPr>
                  <p:cNvPr id="20" name="Graphic 19">
                    <a:extLst>
                      <a:ext uri="{FF2B5EF4-FFF2-40B4-BE49-F238E27FC236}">
                        <a16:creationId xmlns:a16="http://schemas.microsoft.com/office/drawing/2014/main" id="{6027C28F-6F8D-45FC-A132-E056A7A7C7DE}"/>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4719800" y="1861137"/>
                    <a:ext cx="568128" cy="410689"/>
                  </a:xfrm>
                  <a:prstGeom prst="rect">
                    <a:avLst/>
                  </a:prstGeom>
                </p:spPr>
              </p:pic>
            </p:grpSp>
            <p:sp>
              <p:nvSpPr>
                <p:cNvPr id="18" name="TextBox 17">
                  <a:extLst>
                    <a:ext uri="{FF2B5EF4-FFF2-40B4-BE49-F238E27FC236}">
                      <a16:creationId xmlns:a16="http://schemas.microsoft.com/office/drawing/2014/main" id="{CD50ACC9-9198-44E6-BB1C-5D78DB6B2A5D}"/>
                    </a:ext>
                  </a:extLst>
                </p:cNvPr>
                <p:cNvSpPr txBox="1"/>
                <p:nvPr/>
              </p:nvSpPr>
              <p:spPr>
                <a:xfrm>
                  <a:off x="1250411" y="2954301"/>
                  <a:ext cx="362355" cy="163060"/>
                </a:xfrm>
                <a:prstGeom prst="rect">
                  <a:avLst/>
                </a:prstGeom>
                <a:noFill/>
              </p:spPr>
              <p:txBody>
                <a:bodyPr wrap="none" lIns="0" tIns="0" rIns="0" bIns="0" rtlCol="0">
                  <a:spAutoFit/>
                </a:bodyPr>
                <a:lstStyle/>
                <a:p>
                  <a:pPr algn="ctr"/>
                  <a:r>
                    <a:rPr lang="en-US" sz="675">
                      <a:solidFill>
                        <a:srgbClr val="202192"/>
                      </a:solidFill>
                      <a:latin typeface="+mj-lt"/>
                    </a:rPr>
                    <a:t>Zipkin</a:t>
                  </a:r>
                </a:p>
              </p:txBody>
            </p:sp>
          </p:grpSp>
        </p:grpSp>
        <p:grpSp>
          <p:nvGrpSpPr>
            <p:cNvPr id="13" name="Group 12">
              <a:extLst>
                <a:ext uri="{FF2B5EF4-FFF2-40B4-BE49-F238E27FC236}">
                  <a16:creationId xmlns:a16="http://schemas.microsoft.com/office/drawing/2014/main" id="{5F70256B-7B89-423C-A7EA-8CB29178E1B8}"/>
                </a:ext>
              </a:extLst>
            </p:cNvPr>
            <p:cNvGrpSpPr/>
            <p:nvPr/>
          </p:nvGrpSpPr>
          <p:grpSpPr>
            <a:xfrm>
              <a:off x="8251678" y="4512769"/>
              <a:ext cx="1577805" cy="835760"/>
              <a:chOff x="7082977" y="3638673"/>
              <a:chExt cx="1577805" cy="835760"/>
            </a:xfrm>
          </p:grpSpPr>
          <p:sp>
            <p:nvSpPr>
              <p:cNvPr id="23" name="TextBox 22">
                <a:extLst>
                  <a:ext uri="{FF2B5EF4-FFF2-40B4-BE49-F238E27FC236}">
                    <a16:creationId xmlns:a16="http://schemas.microsoft.com/office/drawing/2014/main" id="{4780384E-19FB-4844-B2C2-30787994C355}"/>
                  </a:ext>
                </a:extLst>
              </p:cNvPr>
              <p:cNvSpPr txBox="1"/>
              <p:nvPr/>
            </p:nvSpPr>
            <p:spPr>
              <a:xfrm>
                <a:off x="7874398" y="3893796"/>
                <a:ext cx="786384" cy="369332"/>
              </a:xfrm>
              <a:prstGeom prst="rect">
                <a:avLst/>
              </a:prstGeom>
              <a:noFill/>
            </p:spPr>
            <p:txBody>
              <a:bodyPr wrap="square" lIns="0" tIns="0" rIns="0" bIns="0" rtlCol="0" anchor="ctr">
                <a:spAutoFit/>
              </a:bodyPr>
              <a:lstStyle/>
              <a:p>
                <a:r>
                  <a:rPr lang="en-US" sz="900">
                    <a:solidFill>
                      <a:srgbClr val="202192"/>
                    </a:solidFill>
                    <a:latin typeface="+mj-lt"/>
                  </a:rPr>
                  <a:t>Redis</a:t>
                </a:r>
              </a:p>
              <a:p>
                <a:r>
                  <a:rPr lang="en-US" sz="900">
                    <a:solidFill>
                      <a:srgbClr val="202192"/>
                    </a:solidFill>
                    <a:latin typeface="+mj-lt"/>
                  </a:rPr>
                  <a:t>state store</a:t>
                </a:r>
              </a:p>
            </p:txBody>
          </p:sp>
          <p:grpSp>
            <p:nvGrpSpPr>
              <p:cNvPr id="24" name="Group 23">
                <a:extLst>
                  <a:ext uri="{FF2B5EF4-FFF2-40B4-BE49-F238E27FC236}">
                    <a16:creationId xmlns:a16="http://schemas.microsoft.com/office/drawing/2014/main" id="{353F3CCB-BB53-4555-96B0-132C0AD0FAEA}"/>
                  </a:ext>
                </a:extLst>
              </p:cNvPr>
              <p:cNvGrpSpPr/>
              <p:nvPr/>
            </p:nvGrpSpPr>
            <p:grpSpPr>
              <a:xfrm>
                <a:off x="7082977" y="3638673"/>
                <a:ext cx="716366" cy="835760"/>
                <a:chOff x="1021444" y="2381230"/>
                <a:chExt cx="843399" cy="983966"/>
              </a:xfrm>
            </p:grpSpPr>
            <p:grpSp>
              <p:nvGrpSpPr>
                <p:cNvPr id="25" name="Group 24">
                  <a:extLst>
                    <a:ext uri="{FF2B5EF4-FFF2-40B4-BE49-F238E27FC236}">
                      <a16:creationId xmlns:a16="http://schemas.microsoft.com/office/drawing/2014/main" id="{4EE23CDD-E6A0-4CAB-88FF-A235004D0183}"/>
                    </a:ext>
                  </a:extLst>
                </p:cNvPr>
                <p:cNvGrpSpPr/>
                <p:nvPr/>
              </p:nvGrpSpPr>
              <p:grpSpPr>
                <a:xfrm>
                  <a:off x="1021444" y="2381230"/>
                  <a:ext cx="843399" cy="983966"/>
                  <a:chOff x="4597460" y="1724939"/>
                  <a:chExt cx="843399" cy="983966"/>
                </a:xfrm>
              </p:grpSpPr>
              <p:pic>
                <p:nvPicPr>
                  <p:cNvPr id="27" name="Graphic 26">
                    <a:extLst>
                      <a:ext uri="{FF2B5EF4-FFF2-40B4-BE49-F238E27FC236}">
                        <a16:creationId xmlns:a16="http://schemas.microsoft.com/office/drawing/2014/main" id="{C6CCD96B-436E-4E7F-8724-E9658E7F21C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597460" y="1724939"/>
                    <a:ext cx="843399" cy="983966"/>
                  </a:xfrm>
                  <a:prstGeom prst="rect">
                    <a:avLst/>
                  </a:prstGeom>
                  <a:effectLst/>
                </p:spPr>
              </p:pic>
              <p:pic>
                <p:nvPicPr>
                  <p:cNvPr id="28" name="Graphic 27">
                    <a:extLst>
                      <a:ext uri="{FF2B5EF4-FFF2-40B4-BE49-F238E27FC236}">
                        <a16:creationId xmlns:a16="http://schemas.microsoft.com/office/drawing/2014/main" id="{6589FFC4-4FFD-486E-AB50-057453E57D1F}"/>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t="3041" b="3041"/>
                  <a:stretch/>
                </p:blipFill>
                <p:spPr>
                  <a:xfrm>
                    <a:off x="4767419" y="1897854"/>
                    <a:ext cx="480365" cy="377711"/>
                  </a:xfrm>
                  <a:prstGeom prst="rect">
                    <a:avLst/>
                  </a:prstGeom>
                </p:spPr>
              </p:pic>
            </p:grpSp>
            <p:sp>
              <p:nvSpPr>
                <p:cNvPr id="26" name="TextBox 25">
                  <a:extLst>
                    <a:ext uri="{FF2B5EF4-FFF2-40B4-BE49-F238E27FC236}">
                      <a16:creationId xmlns:a16="http://schemas.microsoft.com/office/drawing/2014/main" id="{ED922EC9-C056-4112-9941-04A3BD490530}"/>
                    </a:ext>
                  </a:extLst>
                </p:cNvPr>
                <p:cNvSpPr txBox="1"/>
                <p:nvPr/>
              </p:nvSpPr>
              <p:spPr>
                <a:xfrm>
                  <a:off x="1257960" y="2972993"/>
                  <a:ext cx="347257" cy="163060"/>
                </a:xfrm>
                <a:prstGeom prst="rect">
                  <a:avLst/>
                </a:prstGeom>
                <a:noFill/>
              </p:spPr>
              <p:txBody>
                <a:bodyPr wrap="none" lIns="0" tIns="0" rIns="0" bIns="0" rtlCol="0">
                  <a:spAutoFit/>
                </a:bodyPr>
                <a:lstStyle/>
                <a:p>
                  <a:pPr algn="ctr"/>
                  <a:r>
                    <a:rPr lang="en-US" sz="675">
                      <a:solidFill>
                        <a:srgbClr val="202192"/>
                      </a:solidFill>
                      <a:latin typeface="+mj-lt"/>
                    </a:rPr>
                    <a:t>Redis</a:t>
                  </a:r>
                </a:p>
              </p:txBody>
            </p:sp>
          </p:grpSp>
        </p:grpSp>
        <p:pic>
          <p:nvPicPr>
            <p:cNvPr id="8194" name="Picture 2" descr="See the source image">
              <a:extLst>
                <a:ext uri="{FF2B5EF4-FFF2-40B4-BE49-F238E27FC236}">
                  <a16:creationId xmlns:a16="http://schemas.microsoft.com/office/drawing/2014/main" id="{6927D147-A9A5-4D4A-A6B8-7815ED7EBF37}"/>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8155582" y="2629451"/>
              <a:ext cx="1685112" cy="432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D98D00BE-AB39-460C-A94C-3E7DC7D63ECA}"/>
              </a:ext>
            </a:extLst>
          </p:cNvPr>
          <p:cNvGrpSpPr/>
          <p:nvPr/>
        </p:nvGrpSpPr>
        <p:grpSpPr>
          <a:xfrm>
            <a:off x="4297864" y="2099165"/>
            <a:ext cx="1031447" cy="1201537"/>
            <a:chOff x="4704310" y="2907296"/>
            <a:chExt cx="1120837" cy="1305667"/>
          </a:xfrm>
        </p:grpSpPr>
        <p:grpSp>
          <p:nvGrpSpPr>
            <p:cNvPr id="33" name="!!AppA">
              <a:extLst>
                <a:ext uri="{FF2B5EF4-FFF2-40B4-BE49-F238E27FC236}">
                  <a16:creationId xmlns:a16="http://schemas.microsoft.com/office/drawing/2014/main" id="{C2205192-12E1-4728-9818-D5F6936FEF4E}"/>
                </a:ext>
              </a:extLst>
            </p:cNvPr>
            <p:cNvGrpSpPr/>
            <p:nvPr/>
          </p:nvGrpSpPr>
          <p:grpSpPr>
            <a:xfrm>
              <a:off x="4704310" y="2907296"/>
              <a:ext cx="1041365" cy="1214927"/>
              <a:chOff x="3444425" y="1954650"/>
              <a:chExt cx="1400539" cy="1633964"/>
            </a:xfrm>
          </p:grpSpPr>
          <p:pic>
            <p:nvPicPr>
              <p:cNvPr id="34" name="Graphic 33">
                <a:extLst>
                  <a:ext uri="{FF2B5EF4-FFF2-40B4-BE49-F238E27FC236}">
                    <a16:creationId xmlns:a16="http://schemas.microsoft.com/office/drawing/2014/main" id="{9DF3C54A-2A9D-48C7-B3D9-D9D33E7176D2}"/>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3444425" y="1954650"/>
                <a:ext cx="1400539" cy="1633964"/>
              </a:xfrm>
              <a:prstGeom prst="rect">
                <a:avLst/>
              </a:prstGeom>
            </p:spPr>
          </p:pic>
          <p:sp>
            <p:nvSpPr>
              <p:cNvPr id="35" name="TextBox 34">
                <a:extLst>
                  <a:ext uri="{FF2B5EF4-FFF2-40B4-BE49-F238E27FC236}">
                    <a16:creationId xmlns:a16="http://schemas.microsoft.com/office/drawing/2014/main" id="{251290F2-86CF-4513-B3F7-80BE40F1089B}"/>
                  </a:ext>
                </a:extLst>
              </p:cNvPr>
              <p:cNvSpPr txBox="1"/>
              <p:nvPr/>
            </p:nvSpPr>
            <p:spPr>
              <a:xfrm>
                <a:off x="3728758" y="2429761"/>
                <a:ext cx="749019" cy="269882"/>
              </a:xfrm>
              <a:prstGeom prst="rect">
                <a:avLst/>
              </a:prstGeom>
              <a:noFill/>
            </p:spPr>
            <p:txBody>
              <a:bodyPr wrap="none" lIns="0" tIns="0" rIns="0" bIns="0" rtlCol="0">
                <a:spAutoFit/>
              </a:bodyPr>
              <a:lstStyle/>
              <a:p>
                <a:pPr algn="ctr"/>
                <a:r>
                  <a:rPr lang="en-US" sz="1200">
                    <a:solidFill>
                      <a:srgbClr val="202192"/>
                    </a:solidFill>
                    <a:latin typeface="+mj-lt"/>
                  </a:rPr>
                  <a:t>My App</a:t>
                </a:r>
              </a:p>
            </p:txBody>
          </p:sp>
        </p:grpSp>
        <p:grpSp>
          <p:nvGrpSpPr>
            <p:cNvPr id="36" name="!!Sidecar">
              <a:extLst>
                <a:ext uri="{FF2B5EF4-FFF2-40B4-BE49-F238E27FC236}">
                  <a16:creationId xmlns:a16="http://schemas.microsoft.com/office/drawing/2014/main" id="{59AAAF34-B6B9-47D5-9325-C3F8DCB50F30}"/>
                </a:ext>
              </a:extLst>
            </p:cNvPr>
            <p:cNvGrpSpPr/>
            <p:nvPr/>
          </p:nvGrpSpPr>
          <p:grpSpPr>
            <a:xfrm>
              <a:off x="5298110" y="3595894"/>
              <a:ext cx="527037" cy="617069"/>
              <a:chOff x="8298598" y="2543027"/>
              <a:chExt cx="1186830" cy="1389573"/>
            </a:xfrm>
          </p:grpSpPr>
          <p:sp>
            <p:nvSpPr>
              <p:cNvPr id="37" name="Freeform: Shape 36">
                <a:extLst>
                  <a:ext uri="{FF2B5EF4-FFF2-40B4-BE49-F238E27FC236}">
                    <a16:creationId xmlns:a16="http://schemas.microsoft.com/office/drawing/2014/main" id="{D88F4FF5-A4DC-4C0A-8497-3E17796C46DD}"/>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endParaRPr lang="en-US" sz="1013"/>
              </a:p>
            </p:txBody>
          </p:sp>
          <p:sp>
            <p:nvSpPr>
              <p:cNvPr id="38" name="Freeform: Shape 37">
                <a:extLst>
                  <a:ext uri="{FF2B5EF4-FFF2-40B4-BE49-F238E27FC236}">
                    <a16:creationId xmlns:a16="http://schemas.microsoft.com/office/drawing/2014/main" id="{350A6E77-F558-4B40-BD6C-2595281BDB28}"/>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endParaRPr lang="en-US" sz="1013"/>
              </a:p>
            </p:txBody>
          </p:sp>
          <p:grpSp>
            <p:nvGrpSpPr>
              <p:cNvPr id="39" name="Graphic 11">
                <a:extLst>
                  <a:ext uri="{FF2B5EF4-FFF2-40B4-BE49-F238E27FC236}">
                    <a16:creationId xmlns:a16="http://schemas.microsoft.com/office/drawing/2014/main" id="{F42BBBE2-2773-4CE9-BE57-19C306F28023}"/>
                  </a:ext>
                </a:extLst>
              </p:cNvPr>
              <p:cNvGrpSpPr/>
              <p:nvPr/>
            </p:nvGrpSpPr>
            <p:grpSpPr>
              <a:xfrm>
                <a:off x="8386477" y="2846026"/>
                <a:ext cx="952402" cy="699902"/>
                <a:chOff x="8386477" y="2846026"/>
                <a:chExt cx="952402" cy="699902"/>
              </a:xfrm>
            </p:grpSpPr>
            <p:sp>
              <p:nvSpPr>
                <p:cNvPr id="40" name="Freeform: Shape 39">
                  <a:extLst>
                    <a:ext uri="{FF2B5EF4-FFF2-40B4-BE49-F238E27FC236}">
                      <a16:creationId xmlns:a16="http://schemas.microsoft.com/office/drawing/2014/main" id="{FB5F0AF5-AF18-4291-9E34-62E8F87CC020}"/>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endParaRPr lang="en-US" sz="1013"/>
                </a:p>
              </p:txBody>
            </p:sp>
            <p:sp>
              <p:nvSpPr>
                <p:cNvPr id="41" name="Freeform: Shape 40">
                  <a:extLst>
                    <a:ext uri="{FF2B5EF4-FFF2-40B4-BE49-F238E27FC236}">
                      <a16:creationId xmlns:a16="http://schemas.microsoft.com/office/drawing/2014/main" id="{C89DF9EA-94CA-4B43-9243-91A5ACEF835B}"/>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endParaRPr lang="en-US" sz="1013"/>
                </a:p>
              </p:txBody>
            </p:sp>
            <p:sp>
              <p:nvSpPr>
                <p:cNvPr id="42" name="Freeform: Shape 41">
                  <a:extLst>
                    <a:ext uri="{FF2B5EF4-FFF2-40B4-BE49-F238E27FC236}">
                      <a16:creationId xmlns:a16="http://schemas.microsoft.com/office/drawing/2014/main" id="{C5900614-8663-41A7-B9E5-65256BD42BFE}"/>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endParaRPr lang="en-US" sz="1013"/>
                </a:p>
              </p:txBody>
            </p:sp>
            <p:sp>
              <p:nvSpPr>
                <p:cNvPr id="43" name="Freeform: Shape 42">
                  <a:extLst>
                    <a:ext uri="{FF2B5EF4-FFF2-40B4-BE49-F238E27FC236}">
                      <a16:creationId xmlns:a16="http://schemas.microsoft.com/office/drawing/2014/main" id="{C0429320-D256-4C82-B6DB-95A0103EB856}"/>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endParaRPr lang="en-US" sz="1013"/>
                </a:p>
              </p:txBody>
            </p:sp>
            <p:sp>
              <p:nvSpPr>
                <p:cNvPr id="44" name="Freeform: Shape 43">
                  <a:extLst>
                    <a:ext uri="{FF2B5EF4-FFF2-40B4-BE49-F238E27FC236}">
                      <a16:creationId xmlns:a16="http://schemas.microsoft.com/office/drawing/2014/main" id="{9BA1DDE8-D297-42F1-BFC9-FDA75E99BF03}"/>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endParaRPr lang="en-US" sz="1013"/>
                </a:p>
              </p:txBody>
            </p:sp>
            <p:sp>
              <p:nvSpPr>
                <p:cNvPr id="45" name="Freeform: Shape 44">
                  <a:extLst>
                    <a:ext uri="{FF2B5EF4-FFF2-40B4-BE49-F238E27FC236}">
                      <a16:creationId xmlns:a16="http://schemas.microsoft.com/office/drawing/2014/main" id="{30A018C9-E1E4-48A0-859B-DFFC490E51DA}"/>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endParaRPr lang="en-US" sz="1013"/>
                </a:p>
              </p:txBody>
            </p:sp>
          </p:grpSp>
        </p:grpSp>
        <p:sp>
          <p:nvSpPr>
            <p:cNvPr id="46" name="Rectangle 45">
              <a:extLst>
                <a:ext uri="{FF2B5EF4-FFF2-40B4-BE49-F238E27FC236}">
                  <a16:creationId xmlns:a16="http://schemas.microsoft.com/office/drawing/2014/main" id="{753929BA-5B2E-4144-ADC6-661A945DEFE4}"/>
                </a:ext>
              </a:extLst>
            </p:cNvPr>
            <p:cNvSpPr/>
            <p:nvPr/>
          </p:nvSpPr>
          <p:spPr bwMode="auto">
            <a:xfrm>
              <a:off x="5294856" y="3591425"/>
              <a:ext cx="529944" cy="6193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2100" err="1">
                <a:solidFill>
                  <a:srgbClr val="FFFFFF"/>
                </a:solidFill>
                <a:ea typeface="Segoe UI" pitchFamily="34" charset="0"/>
                <a:cs typeface="Segoe UI" pitchFamily="34" charset="0"/>
              </a:endParaRPr>
            </a:p>
          </p:txBody>
        </p:sp>
      </p:grpSp>
      <p:cxnSp>
        <p:nvCxnSpPr>
          <p:cNvPr id="7173" name="Straight Arrow Connector 139">
            <a:extLst>
              <a:ext uri="{FF2B5EF4-FFF2-40B4-BE49-F238E27FC236}">
                <a16:creationId xmlns:a16="http://schemas.microsoft.com/office/drawing/2014/main" id="{DEE09774-5E57-4880-8225-643ECB2AD039}"/>
              </a:ext>
            </a:extLst>
          </p:cNvPr>
          <p:cNvCxnSpPr>
            <a:cxnSpLocks/>
            <a:endCxn id="38" idx="0"/>
          </p:cNvCxnSpPr>
          <p:nvPr/>
        </p:nvCxnSpPr>
        <p:spPr>
          <a:xfrm>
            <a:off x="5074264" y="1465985"/>
            <a:ext cx="6526" cy="1266861"/>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181" name="Straight Arrow Connector 139">
            <a:extLst>
              <a:ext uri="{FF2B5EF4-FFF2-40B4-BE49-F238E27FC236}">
                <a16:creationId xmlns:a16="http://schemas.microsoft.com/office/drawing/2014/main" id="{50404A2E-CFF6-47A6-8FFC-8B5A3A155F4F}"/>
              </a:ext>
            </a:extLst>
          </p:cNvPr>
          <p:cNvCxnSpPr>
            <a:cxnSpLocks/>
            <a:stCxn id="46" idx="1"/>
            <a:endCxn id="23" idx="3"/>
          </p:cNvCxnSpPr>
          <p:nvPr/>
        </p:nvCxnSpPr>
        <p:spPr>
          <a:xfrm rot="10800000" flipV="1">
            <a:off x="1929226" y="3013707"/>
            <a:ext cx="2912086" cy="745668"/>
          </a:xfrm>
          <a:prstGeom prst="bentConnector3">
            <a:avLst>
              <a:gd name="adj1" fmla="val 50000"/>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185" name="Straight Arrow Connector 139">
            <a:extLst>
              <a:ext uri="{FF2B5EF4-FFF2-40B4-BE49-F238E27FC236}">
                <a16:creationId xmlns:a16="http://schemas.microsoft.com/office/drawing/2014/main" id="{BB841656-2F31-4A18-8079-BC0838BB52E6}"/>
              </a:ext>
            </a:extLst>
          </p:cNvPr>
          <p:cNvCxnSpPr>
            <a:cxnSpLocks/>
            <a:stCxn id="46" idx="1"/>
            <a:endCxn id="15" idx="3"/>
          </p:cNvCxnSpPr>
          <p:nvPr/>
        </p:nvCxnSpPr>
        <p:spPr>
          <a:xfrm flipH="1" flipV="1">
            <a:off x="1715408" y="3013436"/>
            <a:ext cx="3125904" cy="271"/>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5A39C556-2B47-431E-B24D-7EAC185155B8}"/>
              </a:ext>
            </a:extLst>
          </p:cNvPr>
          <p:cNvSpPr txBox="1"/>
          <p:nvPr/>
        </p:nvSpPr>
        <p:spPr>
          <a:xfrm>
            <a:off x="2264760" y="3806726"/>
            <a:ext cx="1719631" cy="121252"/>
          </a:xfrm>
          <a:prstGeom prst="rect">
            <a:avLst/>
          </a:prstGeom>
          <a:noFill/>
        </p:spPr>
        <p:txBody>
          <a:bodyPr wrap="square" lIns="0" tIns="0" rIns="0" bIns="0" rtlCol="0" anchor="ctr">
            <a:spAutoFit/>
          </a:bodyPr>
          <a:lstStyle/>
          <a:p>
            <a:pPr>
              <a:spcAft>
                <a:spcPts val="450"/>
              </a:spcAft>
            </a:pPr>
            <a:r>
              <a:rPr lang="en-US" sz="788" dirty="0">
                <a:latin typeface="+mj-lt"/>
              </a:rPr>
              <a:t>Save and retrieve state</a:t>
            </a:r>
          </a:p>
        </p:txBody>
      </p:sp>
      <p:sp>
        <p:nvSpPr>
          <p:cNvPr id="130" name="TextBox 129">
            <a:extLst>
              <a:ext uri="{FF2B5EF4-FFF2-40B4-BE49-F238E27FC236}">
                <a16:creationId xmlns:a16="http://schemas.microsoft.com/office/drawing/2014/main" id="{B330C6C9-4CFC-4F43-801C-63999064C1E4}"/>
              </a:ext>
            </a:extLst>
          </p:cNvPr>
          <p:cNvSpPr txBox="1"/>
          <p:nvPr/>
        </p:nvSpPr>
        <p:spPr>
          <a:xfrm>
            <a:off x="2304214" y="3090939"/>
            <a:ext cx="1236884" cy="115416"/>
          </a:xfrm>
          <a:prstGeom prst="rect">
            <a:avLst/>
          </a:prstGeom>
          <a:noFill/>
        </p:spPr>
        <p:txBody>
          <a:bodyPr wrap="square" lIns="0" tIns="0" rIns="0" bIns="0" rtlCol="0" anchor="t">
            <a:spAutoFit/>
          </a:bodyPr>
          <a:lstStyle/>
          <a:p>
            <a:pPr>
              <a:spcAft>
                <a:spcPts val="450"/>
              </a:spcAft>
            </a:pPr>
            <a:r>
              <a:rPr lang="en-US" sz="750" dirty="0">
                <a:latin typeface="+mj-lt"/>
              </a:rPr>
              <a:t>Send distributed tracing</a:t>
            </a:r>
          </a:p>
        </p:txBody>
      </p:sp>
      <p:sp>
        <p:nvSpPr>
          <p:cNvPr id="6" name="TextBox 5">
            <a:extLst>
              <a:ext uri="{FF2B5EF4-FFF2-40B4-BE49-F238E27FC236}">
                <a16:creationId xmlns:a16="http://schemas.microsoft.com/office/drawing/2014/main" id="{2A0A8188-4201-C5B5-5F80-DB4E05C12414}"/>
              </a:ext>
            </a:extLst>
          </p:cNvPr>
          <p:cNvSpPr txBox="1"/>
          <p:nvPr/>
        </p:nvSpPr>
        <p:spPr>
          <a:xfrm>
            <a:off x="2463847" y="1171363"/>
            <a:ext cx="4760920" cy="230832"/>
          </a:xfrm>
          <a:prstGeom prst="rect">
            <a:avLst/>
          </a:prstGeom>
          <a:noFill/>
        </p:spPr>
        <p:txBody>
          <a:bodyPr wrap="none" lIns="0" tIns="0" rIns="0" bIns="0" rtlCol="0">
            <a:spAutoFit/>
          </a:bodyPr>
          <a:lstStyle/>
          <a:p>
            <a:pPr algn="ctr"/>
            <a:r>
              <a:rPr lang="en-US" sz="1500" dirty="0" err="1">
                <a:solidFill>
                  <a:srgbClr val="202192"/>
                </a:solidFill>
                <a:latin typeface="Consolas" panose="020B0609020204030204" pitchFamily="49" charset="0"/>
              </a:rPr>
              <a:t>dapr</a:t>
            </a:r>
            <a:r>
              <a:rPr lang="en-US" sz="1500" dirty="0">
                <a:solidFill>
                  <a:srgbClr val="202192"/>
                </a:solidFill>
                <a:latin typeface="Consolas" panose="020B0609020204030204" pitchFamily="49" charset="0"/>
              </a:rPr>
              <a:t> run --app-id </a:t>
            </a:r>
            <a:r>
              <a:rPr lang="en-US" sz="1500" dirty="0" err="1">
                <a:solidFill>
                  <a:srgbClr val="202192"/>
                </a:solidFill>
                <a:latin typeface="Consolas" panose="020B0609020204030204" pitchFamily="49" charset="0"/>
              </a:rPr>
              <a:t>myapp</a:t>
            </a:r>
            <a:r>
              <a:rPr lang="en-US" sz="1500" dirty="0">
                <a:solidFill>
                  <a:srgbClr val="202192"/>
                </a:solidFill>
                <a:latin typeface="Consolas" panose="020B0609020204030204" pitchFamily="49" charset="0"/>
              </a:rPr>
              <a:t> --</a:t>
            </a:r>
            <a:r>
              <a:rPr lang="en-US" sz="1500" dirty="0" err="1">
                <a:solidFill>
                  <a:srgbClr val="202192"/>
                </a:solidFill>
                <a:latin typeface="Consolas" panose="020B0609020204030204" pitchFamily="49" charset="0"/>
              </a:rPr>
              <a:t>dapr</a:t>
            </a:r>
            <a:r>
              <a:rPr lang="en-US" sz="1500" dirty="0">
                <a:solidFill>
                  <a:srgbClr val="202192"/>
                </a:solidFill>
                <a:latin typeface="Consolas" panose="020B0609020204030204" pitchFamily="49" charset="0"/>
              </a:rPr>
              <a:t>-http-port</a:t>
            </a:r>
            <a:r>
              <a:rPr lang="en-US" sz="1500" b="1" dirty="0">
                <a:solidFill>
                  <a:srgbClr val="202192"/>
                </a:solidFill>
                <a:latin typeface="Consolas" panose="020B0609020204030204" pitchFamily="49" charset="0"/>
              </a:rPr>
              <a:t> </a:t>
            </a:r>
            <a:r>
              <a:rPr lang="en-US" sz="1500" dirty="0">
                <a:solidFill>
                  <a:srgbClr val="202192"/>
                </a:solidFill>
                <a:latin typeface="Consolas" panose="020B0609020204030204" pitchFamily="49" charset="0"/>
              </a:rPr>
              <a:t>3510</a:t>
            </a:r>
          </a:p>
        </p:txBody>
      </p:sp>
      <p:sp>
        <p:nvSpPr>
          <p:cNvPr id="7" name="TextBox 6">
            <a:extLst>
              <a:ext uri="{FF2B5EF4-FFF2-40B4-BE49-F238E27FC236}">
                <a16:creationId xmlns:a16="http://schemas.microsoft.com/office/drawing/2014/main" id="{6522315A-FBDD-2E30-EC05-AA9A13B5392E}"/>
              </a:ext>
            </a:extLst>
          </p:cNvPr>
          <p:cNvSpPr txBox="1"/>
          <p:nvPr/>
        </p:nvSpPr>
        <p:spPr>
          <a:xfrm>
            <a:off x="3618923" y="3490071"/>
            <a:ext cx="5475600" cy="338554"/>
          </a:xfrm>
          <a:prstGeom prst="rect">
            <a:avLst/>
          </a:prstGeom>
          <a:solidFill>
            <a:schemeClr val="bg1">
              <a:lumMod val="95000"/>
            </a:schemeClr>
          </a:solidFill>
        </p:spPr>
        <p:txBody>
          <a:bodyPr wrap="square" lIns="0" tIns="0" rIns="0" bIns="0" rtlCol="0">
            <a:spAutoFit/>
          </a:bodyPr>
          <a:lstStyle/>
          <a:p>
            <a:r>
              <a:rPr lang="en-US" sz="1100" dirty="0">
                <a:solidFill>
                  <a:srgbClr val="202192"/>
                </a:solidFill>
                <a:latin typeface="Consolas" panose="020B0609020204030204" pitchFamily="49" charset="0"/>
              </a:rPr>
              <a:t>curl -X POST -H "Content-Type: application/</a:t>
            </a:r>
            <a:r>
              <a:rPr lang="en-US" sz="1100" dirty="0" err="1">
                <a:solidFill>
                  <a:srgbClr val="202192"/>
                </a:solidFill>
                <a:latin typeface="Consolas" panose="020B0609020204030204" pitchFamily="49" charset="0"/>
              </a:rPr>
              <a:t>json</a:t>
            </a:r>
            <a:r>
              <a:rPr lang="en-US" sz="1100" dirty="0">
                <a:solidFill>
                  <a:srgbClr val="202192"/>
                </a:solidFill>
                <a:latin typeface="Consolas" panose="020B0609020204030204" pitchFamily="49" charset="0"/>
              </a:rPr>
              <a:t>" -d '[{ "key": "name", "value": "Bruce Wayne"}]' http://localhost:3510/v1.0/state/statestore</a:t>
            </a:r>
          </a:p>
        </p:txBody>
      </p:sp>
      <p:sp>
        <p:nvSpPr>
          <p:cNvPr id="8" name="TextBox 7">
            <a:extLst>
              <a:ext uri="{FF2B5EF4-FFF2-40B4-BE49-F238E27FC236}">
                <a16:creationId xmlns:a16="http://schemas.microsoft.com/office/drawing/2014/main" id="{91EB8D20-2108-1E43-0DAA-B433B52E7354}"/>
              </a:ext>
            </a:extLst>
          </p:cNvPr>
          <p:cNvSpPr txBox="1"/>
          <p:nvPr/>
        </p:nvSpPr>
        <p:spPr>
          <a:xfrm>
            <a:off x="3660006" y="4043674"/>
            <a:ext cx="5475600" cy="169277"/>
          </a:xfrm>
          <a:prstGeom prst="rect">
            <a:avLst/>
          </a:prstGeom>
          <a:solidFill>
            <a:schemeClr val="bg1">
              <a:lumMod val="95000"/>
            </a:schemeClr>
          </a:solidFill>
        </p:spPr>
        <p:txBody>
          <a:bodyPr wrap="square" lIns="0" tIns="0" rIns="0" bIns="0" rtlCol="0">
            <a:spAutoFit/>
          </a:bodyPr>
          <a:lstStyle/>
          <a:p>
            <a:r>
              <a:rPr lang="en-US" sz="1100" dirty="0">
                <a:solidFill>
                  <a:srgbClr val="202192"/>
                </a:solidFill>
                <a:latin typeface="Consolas" panose="020B0609020204030204" pitchFamily="49" charset="0"/>
              </a:rPr>
              <a:t>curl http://localhost:3510/v1.0/state/statestore/name </a:t>
            </a:r>
          </a:p>
        </p:txBody>
      </p:sp>
      <p:sp>
        <p:nvSpPr>
          <p:cNvPr id="9" name="!!StateBG">
            <a:extLst>
              <a:ext uri="{FF2B5EF4-FFF2-40B4-BE49-F238E27FC236}">
                <a16:creationId xmlns:a16="http://schemas.microsoft.com/office/drawing/2014/main" id="{B0B91987-6ECD-C1DB-B285-F01FF7D5D5F1}"/>
              </a:ext>
            </a:extLst>
          </p:cNvPr>
          <p:cNvSpPr/>
          <p:nvPr/>
        </p:nvSpPr>
        <p:spPr bwMode="auto">
          <a:xfrm>
            <a:off x="673800" y="4151363"/>
            <a:ext cx="2711052" cy="609404"/>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endParaRPr lang="en-US" sz="1500">
              <a:solidFill>
                <a:srgbClr val="000000"/>
              </a:solidFill>
              <a:latin typeface="Segoe UI Semibold"/>
            </a:endParaRPr>
          </a:p>
        </p:txBody>
      </p:sp>
      <p:graphicFrame>
        <p:nvGraphicFramePr>
          <p:cNvPr id="10" name="!!StateTable">
            <a:extLst>
              <a:ext uri="{FF2B5EF4-FFF2-40B4-BE49-F238E27FC236}">
                <a16:creationId xmlns:a16="http://schemas.microsoft.com/office/drawing/2014/main" id="{2802BA1B-8A56-8FE8-E86D-C1FC526B9DFD}"/>
              </a:ext>
            </a:extLst>
          </p:cNvPr>
          <p:cNvGraphicFramePr>
            <a:graphicFrameLocks noGrp="1"/>
          </p:cNvGraphicFramePr>
          <p:nvPr>
            <p:extLst>
              <p:ext uri="{D42A27DB-BD31-4B8C-83A1-F6EECF244321}">
                <p14:modId xmlns:p14="http://schemas.microsoft.com/office/powerpoint/2010/main" val="589760831"/>
              </p:ext>
            </p:extLst>
          </p:nvPr>
        </p:nvGraphicFramePr>
        <p:xfrm>
          <a:off x="673800" y="4138739"/>
          <a:ext cx="2711053" cy="622028"/>
        </p:xfrm>
        <a:graphic>
          <a:graphicData uri="http://schemas.openxmlformats.org/drawingml/2006/table">
            <a:tbl>
              <a:tblPr firstRow="1" bandRow="1">
                <a:effectLst/>
                <a:tableStyleId>{3B4B98B0-60AC-42C2-AFA5-B58CD77FA1E5}</a:tableStyleId>
              </a:tblPr>
              <a:tblGrid>
                <a:gridCol w="1056773">
                  <a:extLst>
                    <a:ext uri="{9D8B030D-6E8A-4147-A177-3AD203B41FA5}">
                      <a16:colId xmlns:a16="http://schemas.microsoft.com/office/drawing/2014/main" val="3761039183"/>
                    </a:ext>
                  </a:extLst>
                </a:gridCol>
                <a:gridCol w="1654280">
                  <a:extLst>
                    <a:ext uri="{9D8B030D-6E8A-4147-A177-3AD203B41FA5}">
                      <a16:colId xmlns:a16="http://schemas.microsoft.com/office/drawing/2014/main" val="836788475"/>
                    </a:ext>
                  </a:extLst>
                </a:gridCol>
              </a:tblGrid>
              <a:tr h="282740">
                <a:tc>
                  <a:txBody>
                    <a:bodyPr/>
                    <a:lstStyle/>
                    <a:p>
                      <a:pPr marL="0" algn="l" defTabSz="914400" rtl="0" eaLnBrk="1" latinLnBrk="0" hangingPunct="1"/>
                      <a:r>
                        <a:rPr lang="en-US" sz="1100" kern="1200">
                          <a:solidFill>
                            <a:schemeClr val="bg1"/>
                          </a:solidFill>
                        </a:rPr>
                        <a:t>key</a:t>
                      </a:r>
                      <a:endParaRPr lang="en-US" sz="1100" b="1" kern="1200">
                        <a:solidFill>
                          <a:schemeClr val="bg1"/>
                        </a:solidFill>
                        <a:latin typeface="+mj-lt"/>
                        <a:ea typeface="+mn-ea"/>
                        <a:cs typeface="+mn-cs"/>
                      </a:endParaRPr>
                    </a:p>
                  </a:txBody>
                  <a:tcPr marL="68580" marR="0" marT="6858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100" kern="1200">
                          <a:solidFill>
                            <a:schemeClr val="bg1"/>
                          </a:solidFill>
                        </a:rPr>
                        <a:t>value</a:t>
                      </a:r>
                      <a:endParaRPr lang="en-US" sz="1100" b="1" kern="1200">
                        <a:solidFill>
                          <a:schemeClr val="bg1"/>
                        </a:solidFill>
                        <a:latin typeface="+mj-lt"/>
                        <a:ea typeface="+mn-ea"/>
                        <a:cs typeface="+mn-cs"/>
                      </a:endParaRPr>
                    </a:p>
                  </a:txBody>
                  <a:tcPr marL="68580" marR="0" marT="6858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339288">
                <a:tc>
                  <a:txBody>
                    <a:bodyPr/>
                    <a:lstStyle/>
                    <a:p>
                      <a:r>
                        <a:rPr lang="en-US" sz="1100" b="0" kern="1200" dirty="0" err="1">
                          <a:latin typeface="Consolas" panose="020B0609020204030204" pitchFamily="49" charset="0"/>
                        </a:rPr>
                        <a:t>myapp</a:t>
                      </a:r>
                      <a:r>
                        <a:rPr lang="en-US" sz="1100" b="0" kern="1200" dirty="0">
                          <a:latin typeface="Consolas" panose="020B0609020204030204" pitchFamily="49" charset="0"/>
                        </a:rPr>
                        <a:t>-name</a:t>
                      </a:r>
                      <a:endParaRPr lang="en-US" sz="1100" b="0" kern="1200" dirty="0">
                        <a:solidFill>
                          <a:srgbClr val="1A1A1A"/>
                        </a:solidFill>
                        <a:latin typeface="Consolas" panose="020B0609020204030204" pitchFamily="49" charset="0"/>
                        <a:ea typeface="Segoe UI Symbol"/>
                        <a:cs typeface="+mn-cs"/>
                      </a:endParaRPr>
                    </a:p>
                  </a:txBody>
                  <a:tcPr marL="68580" marR="68580" marT="68580" marB="6858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b="0" kern="1200" dirty="0">
                          <a:latin typeface="Consolas" panose="020B0609020204030204" pitchFamily="49" charset="0"/>
                        </a:rPr>
                        <a:t>"Bruce Wayne"</a:t>
                      </a:r>
                      <a:endParaRPr lang="en-US" sz="1100" b="0" kern="1200" dirty="0">
                        <a:solidFill>
                          <a:srgbClr val="1A1A1A"/>
                        </a:solidFill>
                        <a:latin typeface="Consolas" panose="020B0609020204030204" pitchFamily="49" charset="0"/>
                        <a:ea typeface="Segoe UI Symbol"/>
                        <a:cs typeface="+mn-cs"/>
                      </a:endParaRPr>
                    </a:p>
                  </a:txBody>
                  <a:tcPr marL="68580" marR="68580" marT="68580" marB="6858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spTree>
    <p:extLst>
      <p:ext uri="{BB962C8B-B14F-4D97-AF65-F5344CB8AC3E}">
        <p14:creationId xmlns:p14="http://schemas.microsoft.com/office/powerpoint/2010/main" val="190605459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199FE-F971-4DAB-9AE6-B942FDA73336}"/>
              </a:ext>
            </a:extLst>
          </p:cNvPr>
          <p:cNvSpPr>
            <a:spLocks noGrp="1"/>
          </p:cNvSpPr>
          <p:nvPr>
            <p:ph type="title"/>
          </p:nvPr>
        </p:nvSpPr>
        <p:spPr/>
        <p:txBody>
          <a:bodyPr/>
          <a:lstStyle/>
          <a:p>
            <a:r>
              <a:rPr lang="en-US" dirty="0"/>
              <a:t>Run </a:t>
            </a:r>
            <a:r>
              <a:rPr lang="en-US" dirty="0" err="1"/>
              <a:t>Dapr</a:t>
            </a:r>
            <a:r>
              <a:rPr lang="en-US" dirty="0"/>
              <a:t> Locally - add MySQL Database as </a:t>
            </a:r>
            <a:r>
              <a:rPr lang="en-US" dirty="0" err="1"/>
              <a:t>statestore</a:t>
            </a:r>
            <a:endParaRPr lang="en-US" dirty="0"/>
          </a:p>
        </p:txBody>
      </p:sp>
      <p:sp>
        <p:nvSpPr>
          <p:cNvPr id="4" name="Rectangle 3">
            <a:extLst>
              <a:ext uri="{FF2B5EF4-FFF2-40B4-BE49-F238E27FC236}">
                <a16:creationId xmlns:a16="http://schemas.microsoft.com/office/drawing/2014/main" id="{24D2778A-2558-4C85-90EA-4CB12FE54FD4}"/>
              </a:ext>
            </a:extLst>
          </p:cNvPr>
          <p:cNvSpPr/>
          <p:nvPr/>
        </p:nvSpPr>
        <p:spPr bwMode="auto">
          <a:xfrm>
            <a:off x="441197" y="1357098"/>
            <a:ext cx="1767272" cy="2870162"/>
          </a:xfrm>
          <a:prstGeom prst="rect">
            <a:avLst/>
          </a:prstGeom>
          <a:solidFill>
            <a:schemeClr val="bg1"/>
          </a:solidFill>
          <a:ln w="28575">
            <a:noFill/>
            <a:headEnd type="none" w="med" len="med"/>
            <a:tailEnd type="none" w="med" len="med"/>
          </a:ln>
          <a:effectLst>
            <a:outerShdw blurRad="63500" sx="101000" sy="101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US" sz="1200" dirty="0">
              <a:ln>
                <a:solidFill>
                  <a:srgbClr val="2395EC"/>
                </a:solidFill>
              </a:ln>
              <a:solidFill>
                <a:schemeClr val="tx1">
                  <a:lumMod val="75000"/>
                  <a:lumOff val="25000"/>
                </a:schemeClr>
              </a:solidFill>
              <a:latin typeface="+mj-lt"/>
              <a:ea typeface="Segoe UI" pitchFamily="34" charset="0"/>
              <a:cs typeface="Segoe UI" pitchFamily="34" charset="0"/>
            </a:endParaRPr>
          </a:p>
        </p:txBody>
      </p:sp>
      <p:sp>
        <p:nvSpPr>
          <p:cNvPr id="15" name="TextBox 14">
            <a:extLst>
              <a:ext uri="{FF2B5EF4-FFF2-40B4-BE49-F238E27FC236}">
                <a16:creationId xmlns:a16="http://schemas.microsoft.com/office/drawing/2014/main" id="{61BA95B4-B88F-44CF-B431-9A20DCFE4EBF}"/>
              </a:ext>
            </a:extLst>
          </p:cNvPr>
          <p:cNvSpPr txBox="1"/>
          <p:nvPr/>
        </p:nvSpPr>
        <p:spPr>
          <a:xfrm>
            <a:off x="1339439" y="2874937"/>
            <a:ext cx="375968" cy="276999"/>
          </a:xfrm>
          <a:prstGeom prst="rect">
            <a:avLst/>
          </a:prstGeom>
          <a:noFill/>
        </p:spPr>
        <p:txBody>
          <a:bodyPr wrap="square" lIns="0" tIns="0" rIns="0" bIns="0" rtlCol="0" anchor="ctr">
            <a:spAutoFit/>
          </a:bodyPr>
          <a:lstStyle/>
          <a:p>
            <a:r>
              <a:rPr lang="en-US" sz="900" dirty="0" err="1">
                <a:solidFill>
                  <a:srgbClr val="202192"/>
                </a:solidFill>
                <a:latin typeface="+mj-lt"/>
              </a:rPr>
              <a:t>Zipkin</a:t>
            </a:r>
            <a:endParaRPr lang="en-US" sz="900" dirty="0">
              <a:solidFill>
                <a:srgbClr val="202192"/>
              </a:solidFill>
              <a:latin typeface="+mj-lt"/>
            </a:endParaRPr>
          </a:p>
          <a:p>
            <a:r>
              <a:rPr lang="en-US" sz="900" dirty="0">
                <a:solidFill>
                  <a:srgbClr val="202192"/>
                </a:solidFill>
                <a:latin typeface="+mj-lt"/>
              </a:rPr>
              <a:t>tracing</a:t>
            </a:r>
          </a:p>
        </p:txBody>
      </p:sp>
      <p:pic>
        <p:nvPicPr>
          <p:cNvPr id="19" name="Graphic 18">
            <a:extLst>
              <a:ext uri="{FF2B5EF4-FFF2-40B4-BE49-F238E27FC236}">
                <a16:creationId xmlns:a16="http://schemas.microsoft.com/office/drawing/2014/main" id="{A78B04C4-7909-4A80-B0A5-8244ACC2EC6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745872" y="2683594"/>
            <a:ext cx="537275" cy="626820"/>
          </a:xfrm>
          <a:prstGeom prst="rect">
            <a:avLst/>
          </a:prstGeom>
          <a:effectLst/>
        </p:spPr>
      </p:pic>
      <p:pic>
        <p:nvPicPr>
          <p:cNvPr id="20" name="Graphic 19">
            <a:extLst>
              <a:ext uri="{FF2B5EF4-FFF2-40B4-BE49-F238E27FC236}">
                <a16:creationId xmlns:a16="http://schemas.microsoft.com/office/drawing/2014/main" id="{6027C28F-6F8D-45FC-A132-E056A7A7C7DE}"/>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823807" y="2770357"/>
            <a:ext cx="361918" cy="261623"/>
          </a:xfrm>
          <a:prstGeom prst="rect">
            <a:avLst/>
          </a:prstGeom>
        </p:spPr>
      </p:pic>
      <p:pic>
        <p:nvPicPr>
          <p:cNvPr id="95" name="Graphic 94">
            <a:extLst>
              <a:ext uri="{FF2B5EF4-FFF2-40B4-BE49-F238E27FC236}">
                <a16:creationId xmlns:a16="http://schemas.microsoft.com/office/drawing/2014/main" id="{18E6171E-B5A4-4D0F-B3F8-4E9842AFA7BB}"/>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747663" y="1934643"/>
            <a:ext cx="537275" cy="626820"/>
          </a:xfrm>
          <a:prstGeom prst="rect">
            <a:avLst/>
          </a:prstGeom>
          <a:effectLst/>
        </p:spPr>
      </p:pic>
      <p:sp>
        <p:nvSpPr>
          <p:cNvPr id="18" name="TextBox 17">
            <a:extLst>
              <a:ext uri="{FF2B5EF4-FFF2-40B4-BE49-F238E27FC236}">
                <a16:creationId xmlns:a16="http://schemas.microsoft.com/office/drawing/2014/main" id="{CD50ACC9-9198-44E6-BB1C-5D78DB6B2A5D}"/>
              </a:ext>
            </a:extLst>
          </p:cNvPr>
          <p:cNvSpPr txBox="1"/>
          <p:nvPr/>
        </p:nvSpPr>
        <p:spPr>
          <a:xfrm>
            <a:off x="891732" y="3048660"/>
            <a:ext cx="230833" cy="103875"/>
          </a:xfrm>
          <a:prstGeom prst="rect">
            <a:avLst/>
          </a:prstGeom>
          <a:noFill/>
        </p:spPr>
        <p:txBody>
          <a:bodyPr wrap="none" lIns="0" tIns="0" rIns="0" bIns="0" rtlCol="0">
            <a:spAutoFit/>
          </a:bodyPr>
          <a:lstStyle/>
          <a:p>
            <a:pPr algn="ctr"/>
            <a:r>
              <a:rPr lang="en-US" sz="675">
                <a:solidFill>
                  <a:srgbClr val="202192"/>
                </a:solidFill>
                <a:latin typeface="+mj-lt"/>
              </a:rPr>
              <a:t>Zipkin</a:t>
            </a:r>
          </a:p>
        </p:txBody>
      </p:sp>
      <p:sp>
        <p:nvSpPr>
          <p:cNvPr id="96" name="TextBox 95">
            <a:extLst>
              <a:ext uri="{FF2B5EF4-FFF2-40B4-BE49-F238E27FC236}">
                <a16:creationId xmlns:a16="http://schemas.microsoft.com/office/drawing/2014/main" id="{E491EFB5-8B9D-45AC-A648-B7CA6F7C6384}"/>
              </a:ext>
            </a:extLst>
          </p:cNvPr>
          <p:cNvSpPr txBox="1"/>
          <p:nvPr/>
        </p:nvSpPr>
        <p:spPr>
          <a:xfrm>
            <a:off x="1326912" y="2128884"/>
            <a:ext cx="537274" cy="276999"/>
          </a:xfrm>
          <a:prstGeom prst="rect">
            <a:avLst/>
          </a:prstGeom>
          <a:noFill/>
        </p:spPr>
        <p:txBody>
          <a:bodyPr wrap="square" lIns="0" tIns="0" rIns="0" bIns="0" rtlCol="0" anchor="ctr">
            <a:spAutoFit/>
          </a:bodyPr>
          <a:lstStyle/>
          <a:p>
            <a:r>
              <a:rPr lang="en-US" sz="900" dirty="0">
                <a:solidFill>
                  <a:srgbClr val="202192"/>
                </a:solidFill>
                <a:latin typeface="+mj-lt"/>
              </a:rPr>
              <a:t>MySQL</a:t>
            </a:r>
          </a:p>
          <a:p>
            <a:r>
              <a:rPr lang="en-US" sz="900" dirty="0">
                <a:solidFill>
                  <a:srgbClr val="202192"/>
                </a:solidFill>
                <a:latin typeface="+mj-lt"/>
              </a:rPr>
              <a:t>database</a:t>
            </a:r>
          </a:p>
        </p:txBody>
      </p:sp>
      <p:grpSp>
        <p:nvGrpSpPr>
          <p:cNvPr id="13" name="Group 12">
            <a:extLst>
              <a:ext uri="{FF2B5EF4-FFF2-40B4-BE49-F238E27FC236}">
                <a16:creationId xmlns:a16="http://schemas.microsoft.com/office/drawing/2014/main" id="{5F70256B-7B89-423C-A7EA-8CB29178E1B8}"/>
              </a:ext>
            </a:extLst>
          </p:cNvPr>
          <p:cNvGrpSpPr/>
          <p:nvPr/>
        </p:nvGrpSpPr>
        <p:grpSpPr>
          <a:xfrm>
            <a:off x="745872" y="3429533"/>
            <a:ext cx="1183354" cy="626820"/>
            <a:chOff x="7082977" y="3638673"/>
            <a:chExt cx="1577805" cy="835760"/>
          </a:xfrm>
        </p:grpSpPr>
        <p:sp>
          <p:nvSpPr>
            <p:cNvPr id="23" name="TextBox 22">
              <a:extLst>
                <a:ext uri="{FF2B5EF4-FFF2-40B4-BE49-F238E27FC236}">
                  <a16:creationId xmlns:a16="http://schemas.microsoft.com/office/drawing/2014/main" id="{4780384E-19FB-4844-B2C2-30787994C355}"/>
                </a:ext>
              </a:extLst>
            </p:cNvPr>
            <p:cNvSpPr txBox="1"/>
            <p:nvPr/>
          </p:nvSpPr>
          <p:spPr>
            <a:xfrm>
              <a:off x="7874398" y="3893796"/>
              <a:ext cx="786384" cy="369332"/>
            </a:xfrm>
            <a:prstGeom prst="rect">
              <a:avLst/>
            </a:prstGeom>
            <a:noFill/>
          </p:spPr>
          <p:txBody>
            <a:bodyPr wrap="square" lIns="0" tIns="0" rIns="0" bIns="0" rtlCol="0" anchor="ctr">
              <a:spAutoFit/>
            </a:bodyPr>
            <a:lstStyle/>
            <a:p>
              <a:r>
                <a:rPr lang="en-US" sz="900">
                  <a:solidFill>
                    <a:srgbClr val="202192"/>
                  </a:solidFill>
                  <a:latin typeface="+mj-lt"/>
                </a:rPr>
                <a:t>Redis</a:t>
              </a:r>
            </a:p>
            <a:p>
              <a:r>
                <a:rPr lang="en-US" sz="900">
                  <a:solidFill>
                    <a:srgbClr val="202192"/>
                  </a:solidFill>
                  <a:latin typeface="+mj-lt"/>
                </a:rPr>
                <a:t>state store</a:t>
              </a:r>
            </a:p>
          </p:txBody>
        </p:sp>
        <p:grpSp>
          <p:nvGrpSpPr>
            <p:cNvPr id="24" name="Group 23">
              <a:extLst>
                <a:ext uri="{FF2B5EF4-FFF2-40B4-BE49-F238E27FC236}">
                  <a16:creationId xmlns:a16="http://schemas.microsoft.com/office/drawing/2014/main" id="{353F3CCB-BB53-4555-96B0-132C0AD0FAEA}"/>
                </a:ext>
              </a:extLst>
            </p:cNvPr>
            <p:cNvGrpSpPr/>
            <p:nvPr/>
          </p:nvGrpSpPr>
          <p:grpSpPr>
            <a:xfrm>
              <a:off x="7082977" y="3638673"/>
              <a:ext cx="716366" cy="835760"/>
              <a:chOff x="1021444" y="2381230"/>
              <a:chExt cx="843399" cy="983966"/>
            </a:xfrm>
          </p:grpSpPr>
          <p:grpSp>
            <p:nvGrpSpPr>
              <p:cNvPr id="25" name="Group 24">
                <a:extLst>
                  <a:ext uri="{FF2B5EF4-FFF2-40B4-BE49-F238E27FC236}">
                    <a16:creationId xmlns:a16="http://schemas.microsoft.com/office/drawing/2014/main" id="{4EE23CDD-E6A0-4CAB-88FF-A235004D0183}"/>
                  </a:ext>
                </a:extLst>
              </p:cNvPr>
              <p:cNvGrpSpPr/>
              <p:nvPr/>
            </p:nvGrpSpPr>
            <p:grpSpPr>
              <a:xfrm>
                <a:off x="1021444" y="2381230"/>
                <a:ext cx="843399" cy="983966"/>
                <a:chOff x="4597460" y="1724939"/>
                <a:chExt cx="843399" cy="983966"/>
              </a:xfrm>
            </p:grpSpPr>
            <p:pic>
              <p:nvPicPr>
                <p:cNvPr id="27" name="Graphic 26">
                  <a:extLst>
                    <a:ext uri="{FF2B5EF4-FFF2-40B4-BE49-F238E27FC236}">
                      <a16:creationId xmlns:a16="http://schemas.microsoft.com/office/drawing/2014/main" id="{C6CCD96B-436E-4E7F-8724-E9658E7F21C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597460" y="1724939"/>
                  <a:ext cx="843399" cy="983966"/>
                </a:xfrm>
                <a:prstGeom prst="rect">
                  <a:avLst/>
                </a:prstGeom>
                <a:effectLst/>
              </p:spPr>
            </p:pic>
            <p:pic>
              <p:nvPicPr>
                <p:cNvPr id="28" name="Graphic 27">
                  <a:extLst>
                    <a:ext uri="{FF2B5EF4-FFF2-40B4-BE49-F238E27FC236}">
                      <a16:creationId xmlns:a16="http://schemas.microsoft.com/office/drawing/2014/main" id="{6589FFC4-4FFD-486E-AB50-057453E57D1F}"/>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t="3041" b="3041"/>
                <a:stretch/>
              </p:blipFill>
              <p:spPr>
                <a:xfrm>
                  <a:off x="4767419" y="1897854"/>
                  <a:ext cx="480365" cy="377711"/>
                </a:xfrm>
                <a:prstGeom prst="rect">
                  <a:avLst/>
                </a:prstGeom>
              </p:spPr>
            </p:pic>
          </p:grpSp>
          <p:sp>
            <p:nvSpPr>
              <p:cNvPr id="26" name="TextBox 25">
                <a:extLst>
                  <a:ext uri="{FF2B5EF4-FFF2-40B4-BE49-F238E27FC236}">
                    <a16:creationId xmlns:a16="http://schemas.microsoft.com/office/drawing/2014/main" id="{ED922EC9-C056-4112-9941-04A3BD490530}"/>
                  </a:ext>
                </a:extLst>
              </p:cNvPr>
              <p:cNvSpPr txBox="1"/>
              <p:nvPr/>
            </p:nvSpPr>
            <p:spPr>
              <a:xfrm>
                <a:off x="1257960" y="2972993"/>
                <a:ext cx="347257" cy="163060"/>
              </a:xfrm>
              <a:prstGeom prst="rect">
                <a:avLst/>
              </a:prstGeom>
              <a:noFill/>
            </p:spPr>
            <p:txBody>
              <a:bodyPr wrap="none" lIns="0" tIns="0" rIns="0" bIns="0" rtlCol="0">
                <a:spAutoFit/>
              </a:bodyPr>
              <a:lstStyle/>
              <a:p>
                <a:pPr algn="ctr"/>
                <a:r>
                  <a:rPr lang="en-US" sz="675">
                    <a:solidFill>
                      <a:srgbClr val="202192"/>
                    </a:solidFill>
                    <a:latin typeface="+mj-lt"/>
                  </a:rPr>
                  <a:t>Redis</a:t>
                </a:r>
              </a:p>
            </p:txBody>
          </p:sp>
        </p:grpSp>
      </p:grpSp>
      <p:pic>
        <p:nvPicPr>
          <p:cNvPr id="8194" name="Picture 2" descr="See the source image">
            <a:extLst>
              <a:ext uri="{FF2B5EF4-FFF2-40B4-BE49-F238E27FC236}">
                <a16:creationId xmlns:a16="http://schemas.microsoft.com/office/drawing/2014/main" id="{6927D147-A9A5-4D4A-A6B8-7815ED7EBF37}"/>
              </a:ext>
            </a:extLst>
          </p:cNvPr>
          <p:cNvPicPr>
            <a:picLocks noChangeAspect="1" noChangeArrowheads="1"/>
          </p:cNvPicPr>
          <p:nvPr/>
        </p:nvPicPr>
        <p:blipFill>
          <a:blip r:embed="rId7" cstate="print">
            <a:extLst>
              <a:ext uri="{28A0092B-C50C-407E-A947-70E740481C1C}">
                <a14:useLocalDpi xmlns:a14="http://schemas.microsoft.com/office/drawing/2010/main"/>
              </a:ext>
            </a:extLst>
          </a:blip>
          <a:srcRect/>
          <a:stretch>
            <a:fillRect/>
          </a:stretch>
        </p:blipFill>
        <p:spPr bwMode="auto">
          <a:xfrm>
            <a:off x="692916" y="1453677"/>
            <a:ext cx="1263834" cy="324384"/>
          </a:xfrm>
          <a:prstGeom prst="rect">
            <a:avLst/>
          </a:prstGeom>
          <a:noFill/>
          <a:extLst>
            <a:ext uri="{909E8E84-426E-40DD-AFC4-6F175D3DCCD1}">
              <a14:hiddenFill xmlns:a14="http://schemas.microsoft.com/office/drawing/2010/main">
                <a:solidFill>
                  <a:srgbClr val="FFFFFF"/>
                </a:solidFill>
              </a14:hiddenFill>
            </a:ext>
          </a:extLst>
        </p:spPr>
      </p:pic>
      <p:grpSp>
        <p:nvGrpSpPr>
          <p:cNvPr id="21" name="Group 20">
            <a:extLst>
              <a:ext uri="{FF2B5EF4-FFF2-40B4-BE49-F238E27FC236}">
                <a16:creationId xmlns:a16="http://schemas.microsoft.com/office/drawing/2014/main" id="{D98D00BE-AB39-460C-A94C-3E7DC7D63ECA}"/>
              </a:ext>
            </a:extLst>
          </p:cNvPr>
          <p:cNvGrpSpPr/>
          <p:nvPr/>
        </p:nvGrpSpPr>
        <p:grpSpPr>
          <a:xfrm>
            <a:off x="4297864" y="2099165"/>
            <a:ext cx="1031447" cy="1201537"/>
            <a:chOff x="4704310" y="2907296"/>
            <a:chExt cx="1120837" cy="1305667"/>
          </a:xfrm>
        </p:grpSpPr>
        <p:grpSp>
          <p:nvGrpSpPr>
            <p:cNvPr id="33" name="!!AppA">
              <a:extLst>
                <a:ext uri="{FF2B5EF4-FFF2-40B4-BE49-F238E27FC236}">
                  <a16:creationId xmlns:a16="http://schemas.microsoft.com/office/drawing/2014/main" id="{C2205192-12E1-4728-9818-D5F6936FEF4E}"/>
                </a:ext>
              </a:extLst>
            </p:cNvPr>
            <p:cNvGrpSpPr/>
            <p:nvPr/>
          </p:nvGrpSpPr>
          <p:grpSpPr>
            <a:xfrm>
              <a:off x="4704310" y="2907296"/>
              <a:ext cx="1041365" cy="1214927"/>
              <a:chOff x="3444425" y="1954650"/>
              <a:chExt cx="1400539" cy="1633964"/>
            </a:xfrm>
          </p:grpSpPr>
          <p:pic>
            <p:nvPicPr>
              <p:cNvPr id="34" name="Graphic 33">
                <a:extLst>
                  <a:ext uri="{FF2B5EF4-FFF2-40B4-BE49-F238E27FC236}">
                    <a16:creationId xmlns:a16="http://schemas.microsoft.com/office/drawing/2014/main" id="{9DF3C54A-2A9D-48C7-B3D9-D9D33E7176D2}"/>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3444425" y="1954650"/>
                <a:ext cx="1400539" cy="1633964"/>
              </a:xfrm>
              <a:prstGeom prst="rect">
                <a:avLst/>
              </a:prstGeom>
            </p:spPr>
          </p:pic>
          <p:sp>
            <p:nvSpPr>
              <p:cNvPr id="35" name="TextBox 34">
                <a:extLst>
                  <a:ext uri="{FF2B5EF4-FFF2-40B4-BE49-F238E27FC236}">
                    <a16:creationId xmlns:a16="http://schemas.microsoft.com/office/drawing/2014/main" id="{251290F2-86CF-4513-B3F7-80BE40F1089B}"/>
                  </a:ext>
                </a:extLst>
              </p:cNvPr>
              <p:cNvSpPr txBox="1"/>
              <p:nvPr/>
            </p:nvSpPr>
            <p:spPr>
              <a:xfrm>
                <a:off x="3511730" y="2429761"/>
                <a:ext cx="1183079" cy="269882"/>
              </a:xfrm>
              <a:prstGeom prst="rect">
                <a:avLst/>
              </a:prstGeom>
              <a:noFill/>
            </p:spPr>
            <p:txBody>
              <a:bodyPr wrap="none" lIns="0" tIns="0" rIns="0" bIns="0" rtlCol="0">
                <a:spAutoFit/>
              </a:bodyPr>
              <a:lstStyle/>
              <a:p>
                <a:pPr algn="ctr"/>
                <a:r>
                  <a:rPr lang="en-US" sz="1200" dirty="0" err="1">
                    <a:solidFill>
                      <a:srgbClr val="202192"/>
                    </a:solidFill>
                    <a:latin typeface="+mj-lt"/>
                  </a:rPr>
                  <a:t>myotherapp</a:t>
                </a:r>
                <a:endParaRPr lang="en-US" sz="1200" dirty="0">
                  <a:solidFill>
                    <a:srgbClr val="202192"/>
                  </a:solidFill>
                  <a:latin typeface="+mj-lt"/>
                </a:endParaRPr>
              </a:p>
            </p:txBody>
          </p:sp>
        </p:grpSp>
        <p:grpSp>
          <p:nvGrpSpPr>
            <p:cNvPr id="36" name="!!Sidecar">
              <a:extLst>
                <a:ext uri="{FF2B5EF4-FFF2-40B4-BE49-F238E27FC236}">
                  <a16:creationId xmlns:a16="http://schemas.microsoft.com/office/drawing/2014/main" id="{59AAAF34-B6B9-47D5-9325-C3F8DCB50F30}"/>
                </a:ext>
              </a:extLst>
            </p:cNvPr>
            <p:cNvGrpSpPr/>
            <p:nvPr/>
          </p:nvGrpSpPr>
          <p:grpSpPr>
            <a:xfrm>
              <a:off x="5298110" y="3595894"/>
              <a:ext cx="527037" cy="617069"/>
              <a:chOff x="8298598" y="2543027"/>
              <a:chExt cx="1186830" cy="1389573"/>
            </a:xfrm>
          </p:grpSpPr>
          <p:sp>
            <p:nvSpPr>
              <p:cNvPr id="37" name="Freeform: Shape 36">
                <a:extLst>
                  <a:ext uri="{FF2B5EF4-FFF2-40B4-BE49-F238E27FC236}">
                    <a16:creationId xmlns:a16="http://schemas.microsoft.com/office/drawing/2014/main" id="{D88F4FF5-A4DC-4C0A-8497-3E17796C46DD}"/>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endParaRPr lang="en-US" sz="1013"/>
              </a:p>
            </p:txBody>
          </p:sp>
          <p:sp>
            <p:nvSpPr>
              <p:cNvPr id="38" name="Freeform: Shape 37">
                <a:extLst>
                  <a:ext uri="{FF2B5EF4-FFF2-40B4-BE49-F238E27FC236}">
                    <a16:creationId xmlns:a16="http://schemas.microsoft.com/office/drawing/2014/main" id="{350A6E77-F558-4B40-BD6C-2595281BDB28}"/>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endParaRPr lang="en-US" sz="1013"/>
              </a:p>
            </p:txBody>
          </p:sp>
          <p:grpSp>
            <p:nvGrpSpPr>
              <p:cNvPr id="39" name="Graphic 11">
                <a:extLst>
                  <a:ext uri="{FF2B5EF4-FFF2-40B4-BE49-F238E27FC236}">
                    <a16:creationId xmlns:a16="http://schemas.microsoft.com/office/drawing/2014/main" id="{F42BBBE2-2773-4CE9-BE57-19C306F28023}"/>
                  </a:ext>
                </a:extLst>
              </p:cNvPr>
              <p:cNvGrpSpPr/>
              <p:nvPr/>
            </p:nvGrpSpPr>
            <p:grpSpPr>
              <a:xfrm>
                <a:off x="8386477" y="2846026"/>
                <a:ext cx="952402" cy="699902"/>
                <a:chOff x="8386477" y="2846026"/>
                <a:chExt cx="952402" cy="699902"/>
              </a:xfrm>
            </p:grpSpPr>
            <p:sp>
              <p:nvSpPr>
                <p:cNvPr id="40" name="Freeform: Shape 39">
                  <a:extLst>
                    <a:ext uri="{FF2B5EF4-FFF2-40B4-BE49-F238E27FC236}">
                      <a16:creationId xmlns:a16="http://schemas.microsoft.com/office/drawing/2014/main" id="{FB5F0AF5-AF18-4291-9E34-62E8F87CC020}"/>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endParaRPr lang="en-US" sz="1013"/>
                </a:p>
              </p:txBody>
            </p:sp>
            <p:sp>
              <p:nvSpPr>
                <p:cNvPr id="41" name="Freeform: Shape 40">
                  <a:extLst>
                    <a:ext uri="{FF2B5EF4-FFF2-40B4-BE49-F238E27FC236}">
                      <a16:creationId xmlns:a16="http://schemas.microsoft.com/office/drawing/2014/main" id="{C89DF9EA-94CA-4B43-9243-91A5ACEF835B}"/>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endParaRPr lang="en-US" sz="1013"/>
                </a:p>
              </p:txBody>
            </p:sp>
            <p:sp>
              <p:nvSpPr>
                <p:cNvPr id="42" name="Freeform: Shape 41">
                  <a:extLst>
                    <a:ext uri="{FF2B5EF4-FFF2-40B4-BE49-F238E27FC236}">
                      <a16:creationId xmlns:a16="http://schemas.microsoft.com/office/drawing/2014/main" id="{C5900614-8663-41A7-B9E5-65256BD42BFE}"/>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endParaRPr lang="en-US" sz="1013"/>
                </a:p>
              </p:txBody>
            </p:sp>
            <p:sp>
              <p:nvSpPr>
                <p:cNvPr id="43" name="Freeform: Shape 42">
                  <a:extLst>
                    <a:ext uri="{FF2B5EF4-FFF2-40B4-BE49-F238E27FC236}">
                      <a16:creationId xmlns:a16="http://schemas.microsoft.com/office/drawing/2014/main" id="{C0429320-D256-4C82-B6DB-95A0103EB856}"/>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endParaRPr lang="en-US" sz="1013"/>
                </a:p>
              </p:txBody>
            </p:sp>
            <p:sp>
              <p:nvSpPr>
                <p:cNvPr id="44" name="Freeform: Shape 43">
                  <a:extLst>
                    <a:ext uri="{FF2B5EF4-FFF2-40B4-BE49-F238E27FC236}">
                      <a16:creationId xmlns:a16="http://schemas.microsoft.com/office/drawing/2014/main" id="{9BA1DDE8-D297-42F1-BFC9-FDA75E99BF03}"/>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endParaRPr lang="en-US" sz="1013"/>
                </a:p>
              </p:txBody>
            </p:sp>
            <p:sp>
              <p:nvSpPr>
                <p:cNvPr id="45" name="Freeform: Shape 44">
                  <a:extLst>
                    <a:ext uri="{FF2B5EF4-FFF2-40B4-BE49-F238E27FC236}">
                      <a16:creationId xmlns:a16="http://schemas.microsoft.com/office/drawing/2014/main" id="{30A018C9-E1E4-48A0-859B-DFFC490E51DA}"/>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endParaRPr lang="en-US" sz="1013"/>
                </a:p>
              </p:txBody>
            </p:sp>
          </p:grpSp>
        </p:grpSp>
        <p:sp>
          <p:nvSpPr>
            <p:cNvPr id="46" name="Rectangle 45">
              <a:extLst>
                <a:ext uri="{FF2B5EF4-FFF2-40B4-BE49-F238E27FC236}">
                  <a16:creationId xmlns:a16="http://schemas.microsoft.com/office/drawing/2014/main" id="{753929BA-5B2E-4144-ADC6-661A945DEFE4}"/>
                </a:ext>
              </a:extLst>
            </p:cNvPr>
            <p:cNvSpPr/>
            <p:nvPr/>
          </p:nvSpPr>
          <p:spPr bwMode="auto">
            <a:xfrm>
              <a:off x="5294856" y="3591425"/>
              <a:ext cx="529944" cy="6193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2100" err="1">
                <a:solidFill>
                  <a:srgbClr val="FFFFFF"/>
                </a:solidFill>
                <a:ea typeface="Segoe UI" pitchFamily="34" charset="0"/>
                <a:cs typeface="Segoe UI" pitchFamily="34" charset="0"/>
              </a:endParaRPr>
            </a:p>
          </p:txBody>
        </p:sp>
      </p:grpSp>
      <p:sp>
        <p:nvSpPr>
          <p:cNvPr id="101" name="TextBox 100">
            <a:extLst>
              <a:ext uri="{FF2B5EF4-FFF2-40B4-BE49-F238E27FC236}">
                <a16:creationId xmlns:a16="http://schemas.microsoft.com/office/drawing/2014/main" id="{E9A2046F-EB75-4AD9-B314-D7FC3D410F79}"/>
              </a:ext>
            </a:extLst>
          </p:cNvPr>
          <p:cNvSpPr txBox="1"/>
          <p:nvPr/>
        </p:nvSpPr>
        <p:spPr>
          <a:xfrm>
            <a:off x="1324953" y="1005252"/>
            <a:ext cx="7511672" cy="230832"/>
          </a:xfrm>
          <a:prstGeom prst="rect">
            <a:avLst/>
          </a:prstGeom>
          <a:noFill/>
        </p:spPr>
        <p:txBody>
          <a:bodyPr wrap="none" lIns="0" tIns="0" rIns="0" bIns="0" rtlCol="0">
            <a:spAutoFit/>
          </a:bodyPr>
          <a:lstStyle/>
          <a:p>
            <a:pPr algn="ctr"/>
            <a:r>
              <a:rPr lang="en-US" sz="1500" dirty="0" err="1">
                <a:solidFill>
                  <a:srgbClr val="202192"/>
                </a:solidFill>
                <a:latin typeface="Consolas" panose="020B0609020204030204" pitchFamily="49" charset="0"/>
              </a:rPr>
              <a:t>dapr</a:t>
            </a:r>
            <a:r>
              <a:rPr lang="en-US" sz="1500" dirty="0">
                <a:solidFill>
                  <a:srgbClr val="202192"/>
                </a:solidFill>
                <a:latin typeface="Consolas" panose="020B0609020204030204" pitchFamily="49" charset="0"/>
              </a:rPr>
              <a:t> run --app-id </a:t>
            </a:r>
            <a:r>
              <a:rPr lang="en-US" sz="1500" dirty="0" err="1">
                <a:solidFill>
                  <a:srgbClr val="202192"/>
                </a:solidFill>
                <a:latin typeface="Consolas" panose="020B0609020204030204" pitchFamily="49" charset="0"/>
              </a:rPr>
              <a:t>myotherapp</a:t>
            </a:r>
            <a:r>
              <a:rPr lang="en-US" sz="1500" dirty="0">
                <a:solidFill>
                  <a:srgbClr val="202192"/>
                </a:solidFill>
                <a:latin typeface="Consolas" panose="020B0609020204030204" pitchFamily="49" charset="0"/>
              </a:rPr>
              <a:t> --</a:t>
            </a:r>
            <a:r>
              <a:rPr lang="en-US" sz="1500" dirty="0" err="1">
                <a:solidFill>
                  <a:srgbClr val="202192"/>
                </a:solidFill>
                <a:latin typeface="Consolas" panose="020B0609020204030204" pitchFamily="49" charset="0"/>
              </a:rPr>
              <a:t>dapr</a:t>
            </a:r>
            <a:r>
              <a:rPr lang="en-US" sz="1500" dirty="0">
                <a:solidFill>
                  <a:srgbClr val="202192"/>
                </a:solidFill>
                <a:latin typeface="Consolas" panose="020B0609020204030204" pitchFamily="49" charset="0"/>
              </a:rPr>
              <a:t>-http-port 3510 </a:t>
            </a:r>
            <a:r>
              <a:rPr lang="en-US" sz="1500" b="1" dirty="0">
                <a:solidFill>
                  <a:srgbClr val="202192"/>
                </a:solidFill>
                <a:latin typeface="Consolas" panose="020B0609020204030204" pitchFamily="49" charset="0"/>
              </a:rPr>
              <a:t>--components-path .</a:t>
            </a:r>
          </a:p>
        </p:txBody>
      </p:sp>
      <p:cxnSp>
        <p:nvCxnSpPr>
          <p:cNvPr id="7173" name="Straight Arrow Connector 139">
            <a:extLst>
              <a:ext uri="{FF2B5EF4-FFF2-40B4-BE49-F238E27FC236}">
                <a16:creationId xmlns:a16="http://schemas.microsoft.com/office/drawing/2014/main" id="{DEE09774-5E57-4880-8225-643ECB2AD039}"/>
              </a:ext>
            </a:extLst>
          </p:cNvPr>
          <p:cNvCxnSpPr>
            <a:cxnSpLocks/>
            <a:stCxn id="101" idx="2"/>
            <a:endCxn id="38" idx="0"/>
          </p:cNvCxnSpPr>
          <p:nvPr/>
        </p:nvCxnSpPr>
        <p:spPr>
          <a:xfrm>
            <a:off x="5080789" y="1236084"/>
            <a:ext cx="1" cy="1496762"/>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09" name="TextBox 108">
            <a:extLst>
              <a:ext uri="{FF2B5EF4-FFF2-40B4-BE49-F238E27FC236}">
                <a16:creationId xmlns:a16="http://schemas.microsoft.com/office/drawing/2014/main" id="{556752FC-CE31-4272-99A5-9DA46F06C808}"/>
              </a:ext>
            </a:extLst>
          </p:cNvPr>
          <p:cNvSpPr txBox="1"/>
          <p:nvPr/>
        </p:nvSpPr>
        <p:spPr>
          <a:xfrm>
            <a:off x="5146147" y="1658698"/>
            <a:ext cx="1480604" cy="491994"/>
          </a:xfrm>
          <a:prstGeom prst="rect">
            <a:avLst/>
          </a:prstGeom>
          <a:noFill/>
        </p:spPr>
        <p:txBody>
          <a:bodyPr wrap="square" lIns="0" tIns="0" rIns="0" bIns="0" rtlCol="0" anchor="ctr">
            <a:spAutoFit/>
          </a:bodyPr>
          <a:lstStyle/>
          <a:p>
            <a:pPr>
              <a:spcAft>
                <a:spcPts val="450"/>
              </a:spcAft>
            </a:pPr>
            <a:r>
              <a:rPr lang="en-US" sz="788" dirty="0">
                <a:latin typeface="+mj-lt"/>
              </a:rPr>
              <a:t>Launch application</a:t>
            </a:r>
          </a:p>
          <a:p>
            <a:pPr>
              <a:spcAft>
                <a:spcPts val="450"/>
              </a:spcAft>
            </a:pPr>
            <a:r>
              <a:rPr lang="en-US" sz="788" dirty="0">
                <a:latin typeface="+mj-lt"/>
              </a:rPr>
              <a:t>Launch sidecar process</a:t>
            </a:r>
          </a:p>
          <a:p>
            <a:pPr>
              <a:spcAft>
                <a:spcPts val="450"/>
              </a:spcAft>
            </a:pPr>
            <a:r>
              <a:rPr lang="en-US" sz="788" dirty="0">
                <a:latin typeface="+mj-lt"/>
              </a:rPr>
              <a:t>Set env variables</a:t>
            </a:r>
          </a:p>
        </p:txBody>
      </p:sp>
      <p:pic>
        <p:nvPicPr>
          <p:cNvPr id="94" name="Picture 2" descr="MySQL - Logos Download">
            <a:extLst>
              <a:ext uri="{FF2B5EF4-FFF2-40B4-BE49-F238E27FC236}">
                <a16:creationId xmlns:a16="http://schemas.microsoft.com/office/drawing/2014/main" id="{2CCFB90C-B365-47C7-AEC7-C5FB2E70CEA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97483" y="2119908"/>
            <a:ext cx="419325" cy="24751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Connector: Elbow 5">
            <a:extLst>
              <a:ext uri="{FF2B5EF4-FFF2-40B4-BE49-F238E27FC236}">
                <a16:creationId xmlns:a16="http://schemas.microsoft.com/office/drawing/2014/main" id="{2870388F-C515-4B79-9625-36516D5D911D}"/>
              </a:ext>
            </a:extLst>
          </p:cNvPr>
          <p:cNvCxnSpPr>
            <a:endCxn id="96" idx="3"/>
          </p:cNvCxnSpPr>
          <p:nvPr/>
        </p:nvCxnSpPr>
        <p:spPr>
          <a:xfrm rot="10800000">
            <a:off x="1864186" y="2267385"/>
            <a:ext cx="2977126" cy="729443"/>
          </a:xfrm>
          <a:prstGeom prst="bentConnector3">
            <a:avLst>
              <a:gd name="adj1" fmla="val 48976"/>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00" name="TextBox 99">
            <a:extLst>
              <a:ext uri="{FF2B5EF4-FFF2-40B4-BE49-F238E27FC236}">
                <a16:creationId xmlns:a16="http://schemas.microsoft.com/office/drawing/2014/main" id="{EDA5B7B6-0458-426A-B09D-3D5134B1F3D1}"/>
              </a:ext>
            </a:extLst>
          </p:cNvPr>
          <p:cNvSpPr txBox="1"/>
          <p:nvPr/>
        </p:nvSpPr>
        <p:spPr>
          <a:xfrm>
            <a:off x="2314027" y="2099165"/>
            <a:ext cx="1719631" cy="121252"/>
          </a:xfrm>
          <a:prstGeom prst="rect">
            <a:avLst/>
          </a:prstGeom>
          <a:noFill/>
        </p:spPr>
        <p:txBody>
          <a:bodyPr wrap="square" lIns="0" tIns="0" rIns="0" bIns="0" rtlCol="0" anchor="ctr">
            <a:spAutoFit/>
          </a:bodyPr>
          <a:lstStyle/>
          <a:p>
            <a:pPr>
              <a:spcAft>
                <a:spcPts val="450"/>
              </a:spcAft>
            </a:pPr>
            <a:r>
              <a:rPr lang="en-US" sz="788" dirty="0">
                <a:latin typeface="+mj-lt"/>
              </a:rPr>
              <a:t>Save and retrieve state</a:t>
            </a:r>
          </a:p>
        </p:txBody>
      </p:sp>
      <p:sp>
        <p:nvSpPr>
          <p:cNvPr id="102" name="Rectangle 101">
            <a:extLst>
              <a:ext uri="{FF2B5EF4-FFF2-40B4-BE49-F238E27FC236}">
                <a16:creationId xmlns:a16="http://schemas.microsoft.com/office/drawing/2014/main" id="{2F688593-EAF1-46F0-B4EF-05F848B5520E}"/>
              </a:ext>
            </a:extLst>
          </p:cNvPr>
          <p:cNvSpPr/>
          <p:nvPr/>
        </p:nvSpPr>
        <p:spPr>
          <a:xfrm>
            <a:off x="5419514" y="3199702"/>
            <a:ext cx="412618" cy="38445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p>
        </p:txBody>
      </p:sp>
      <p:sp>
        <p:nvSpPr>
          <p:cNvPr id="103" name="TextBox 102">
            <a:extLst>
              <a:ext uri="{FF2B5EF4-FFF2-40B4-BE49-F238E27FC236}">
                <a16:creationId xmlns:a16="http://schemas.microsoft.com/office/drawing/2014/main" id="{7971D832-2713-41D7-BE2C-17FA81D7C27C}"/>
              </a:ext>
            </a:extLst>
          </p:cNvPr>
          <p:cNvSpPr txBox="1"/>
          <p:nvPr/>
        </p:nvSpPr>
        <p:spPr>
          <a:xfrm>
            <a:off x="5007908" y="3623876"/>
            <a:ext cx="1311256" cy="161583"/>
          </a:xfrm>
          <a:prstGeom prst="rect">
            <a:avLst/>
          </a:prstGeom>
          <a:noFill/>
        </p:spPr>
        <p:txBody>
          <a:bodyPr wrap="none" lIns="0" tIns="0" rIns="0" bIns="0" rtlCol="0">
            <a:spAutoFit/>
          </a:bodyPr>
          <a:lstStyle/>
          <a:p>
            <a:r>
              <a:rPr lang="en-US" sz="1050" i="1" dirty="0" err="1"/>
              <a:t>mysql-statestore.yaml</a:t>
            </a:r>
            <a:endParaRPr lang="en-US" sz="1050" i="1" dirty="0"/>
          </a:p>
        </p:txBody>
      </p:sp>
      <p:pic>
        <p:nvPicPr>
          <p:cNvPr id="106" name="Picture 2" descr="MySQL - Logos Download">
            <a:extLst>
              <a:ext uri="{FF2B5EF4-FFF2-40B4-BE49-F238E27FC236}">
                <a16:creationId xmlns:a16="http://schemas.microsoft.com/office/drawing/2014/main" id="{29E5994D-E7AE-47CD-989C-CB1429A26D2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447810" y="3301063"/>
            <a:ext cx="346210" cy="204357"/>
          </a:xfrm>
          <a:prstGeom prst="rect">
            <a:avLst/>
          </a:prstGeom>
          <a:noFill/>
          <a:extLst>
            <a:ext uri="{909E8E84-426E-40DD-AFC4-6F175D3DCCD1}">
              <a14:hiddenFill xmlns:a14="http://schemas.microsoft.com/office/drawing/2010/main">
                <a:solidFill>
                  <a:srgbClr val="FFFFFF"/>
                </a:solidFill>
              </a14:hiddenFill>
            </a:ext>
          </a:extLst>
        </p:spPr>
      </p:pic>
      <p:cxnSp>
        <p:nvCxnSpPr>
          <p:cNvPr id="9" name="Connector: Elbow 8">
            <a:extLst>
              <a:ext uri="{FF2B5EF4-FFF2-40B4-BE49-F238E27FC236}">
                <a16:creationId xmlns:a16="http://schemas.microsoft.com/office/drawing/2014/main" id="{4DDC2327-C3C8-453C-A2FF-7B3B977F4C7A}"/>
              </a:ext>
            </a:extLst>
          </p:cNvPr>
          <p:cNvCxnSpPr>
            <a:endCxn id="106" idx="1"/>
          </p:cNvCxnSpPr>
          <p:nvPr/>
        </p:nvCxnSpPr>
        <p:spPr>
          <a:xfrm>
            <a:off x="5194079" y="3200252"/>
            <a:ext cx="253731" cy="202990"/>
          </a:xfrm>
          <a:prstGeom prst="bentConnector3">
            <a:avLst>
              <a:gd name="adj1" fmla="val -10063"/>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Freeform: Shape 10">
            <a:extLst>
              <a:ext uri="{FF2B5EF4-FFF2-40B4-BE49-F238E27FC236}">
                <a16:creationId xmlns:a16="http://schemas.microsoft.com/office/drawing/2014/main" id="{F4D2B077-9555-4A52-A461-CEFC886F6FB7}"/>
              </a:ext>
            </a:extLst>
          </p:cNvPr>
          <p:cNvSpPr/>
          <p:nvPr/>
        </p:nvSpPr>
        <p:spPr>
          <a:xfrm>
            <a:off x="1264920" y="1749082"/>
            <a:ext cx="4191000" cy="1883621"/>
          </a:xfrm>
          <a:custGeom>
            <a:avLst/>
            <a:gdLst>
              <a:gd name="connsiteX0" fmla="*/ 4191000 w 4191000"/>
              <a:gd name="connsiteY0" fmla="*/ 1710398 h 1883621"/>
              <a:gd name="connsiteX1" fmla="*/ 2735580 w 4191000"/>
              <a:gd name="connsiteY1" fmla="*/ 1733258 h 1883621"/>
              <a:gd name="connsiteX2" fmla="*/ 2308860 w 4191000"/>
              <a:gd name="connsiteY2" fmla="*/ 94958 h 1883621"/>
              <a:gd name="connsiteX3" fmla="*/ 0 w 4191000"/>
              <a:gd name="connsiteY3" fmla="*/ 338798 h 1883621"/>
            </a:gdLst>
            <a:ahLst/>
            <a:cxnLst>
              <a:cxn ang="0">
                <a:pos x="connsiteX0" y="connsiteY0"/>
              </a:cxn>
              <a:cxn ang="0">
                <a:pos x="connsiteX1" y="connsiteY1"/>
              </a:cxn>
              <a:cxn ang="0">
                <a:pos x="connsiteX2" y="connsiteY2"/>
              </a:cxn>
              <a:cxn ang="0">
                <a:pos x="connsiteX3" y="connsiteY3"/>
              </a:cxn>
            </a:cxnLst>
            <a:rect l="l" t="t" r="r" b="b"/>
            <a:pathLst>
              <a:path w="4191000" h="1883621">
                <a:moveTo>
                  <a:pt x="4191000" y="1710398"/>
                </a:moveTo>
                <a:cubicBezTo>
                  <a:pt x="3620135" y="1856448"/>
                  <a:pt x="3049270" y="2002498"/>
                  <a:pt x="2735580" y="1733258"/>
                </a:cubicBezTo>
                <a:cubicBezTo>
                  <a:pt x="2421890" y="1464018"/>
                  <a:pt x="2764790" y="327368"/>
                  <a:pt x="2308860" y="94958"/>
                </a:cubicBezTo>
                <a:cubicBezTo>
                  <a:pt x="1852930" y="-137452"/>
                  <a:pt x="926465" y="100673"/>
                  <a:pt x="0" y="338798"/>
                </a:cubicBezTo>
              </a:path>
            </a:pathLst>
          </a:custGeom>
          <a:ln>
            <a:prstDash val="dash"/>
            <a:headEnd type="none" w="med" len="med"/>
            <a:tailEnd type="arrow" w="med" len="med"/>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7" name="TextBox 6">
            <a:extLst>
              <a:ext uri="{FF2B5EF4-FFF2-40B4-BE49-F238E27FC236}">
                <a16:creationId xmlns:a16="http://schemas.microsoft.com/office/drawing/2014/main" id="{35870FD7-0493-54C0-7788-B622A3D2FDA4}"/>
              </a:ext>
            </a:extLst>
          </p:cNvPr>
          <p:cNvSpPr txBox="1"/>
          <p:nvPr/>
        </p:nvSpPr>
        <p:spPr>
          <a:xfrm>
            <a:off x="3076979" y="3997869"/>
            <a:ext cx="5911836" cy="338554"/>
          </a:xfrm>
          <a:prstGeom prst="rect">
            <a:avLst/>
          </a:prstGeom>
          <a:solidFill>
            <a:schemeClr val="bg1">
              <a:lumMod val="95000"/>
            </a:schemeClr>
          </a:solidFill>
        </p:spPr>
        <p:txBody>
          <a:bodyPr wrap="square" lIns="0" tIns="0" rIns="0" bIns="0" rtlCol="0">
            <a:spAutoFit/>
          </a:bodyPr>
          <a:lstStyle/>
          <a:p>
            <a:r>
              <a:rPr lang="en-US" sz="1100" dirty="0">
                <a:solidFill>
                  <a:srgbClr val="202192"/>
                </a:solidFill>
                <a:latin typeface="Consolas" panose="020B0609020204030204" pitchFamily="49" charset="0"/>
              </a:rPr>
              <a:t>curl -X POST -H "Content-Type: application/</a:t>
            </a:r>
            <a:r>
              <a:rPr lang="en-US" sz="1100" dirty="0" err="1">
                <a:solidFill>
                  <a:srgbClr val="202192"/>
                </a:solidFill>
                <a:latin typeface="Consolas" panose="020B0609020204030204" pitchFamily="49" charset="0"/>
              </a:rPr>
              <a:t>json</a:t>
            </a:r>
            <a:r>
              <a:rPr lang="en-US" sz="1100" dirty="0">
                <a:solidFill>
                  <a:srgbClr val="202192"/>
                </a:solidFill>
                <a:latin typeface="Consolas" panose="020B0609020204030204" pitchFamily="49" charset="0"/>
              </a:rPr>
              <a:t>" -d '[{ "key": "name", "value": "John Willis"}]' http://localhost:3510/v1.0/state/durable-statestore</a:t>
            </a:r>
          </a:p>
        </p:txBody>
      </p:sp>
      <p:sp>
        <p:nvSpPr>
          <p:cNvPr id="8" name="TextBox 7">
            <a:extLst>
              <a:ext uri="{FF2B5EF4-FFF2-40B4-BE49-F238E27FC236}">
                <a16:creationId xmlns:a16="http://schemas.microsoft.com/office/drawing/2014/main" id="{AEE8C8F9-1235-88EE-1DCB-A68F3586F9F1}"/>
              </a:ext>
            </a:extLst>
          </p:cNvPr>
          <p:cNvSpPr txBox="1"/>
          <p:nvPr/>
        </p:nvSpPr>
        <p:spPr>
          <a:xfrm>
            <a:off x="3083803" y="4562739"/>
            <a:ext cx="5475600" cy="169277"/>
          </a:xfrm>
          <a:prstGeom prst="rect">
            <a:avLst/>
          </a:prstGeom>
          <a:solidFill>
            <a:schemeClr val="bg1">
              <a:lumMod val="95000"/>
            </a:schemeClr>
          </a:solidFill>
        </p:spPr>
        <p:txBody>
          <a:bodyPr wrap="square" lIns="0" tIns="0" rIns="0" bIns="0" rtlCol="0">
            <a:spAutoFit/>
          </a:bodyPr>
          <a:lstStyle/>
          <a:p>
            <a:r>
              <a:rPr lang="en-US" sz="1100" dirty="0">
                <a:solidFill>
                  <a:srgbClr val="202192"/>
                </a:solidFill>
                <a:latin typeface="Consolas" panose="020B0609020204030204" pitchFamily="49" charset="0"/>
              </a:rPr>
              <a:t>curl http://localhost:3510/v1.0/state/durable-statestore/name </a:t>
            </a:r>
          </a:p>
        </p:txBody>
      </p:sp>
      <p:sp>
        <p:nvSpPr>
          <p:cNvPr id="10" name="!!StateBG">
            <a:extLst>
              <a:ext uri="{FF2B5EF4-FFF2-40B4-BE49-F238E27FC236}">
                <a16:creationId xmlns:a16="http://schemas.microsoft.com/office/drawing/2014/main" id="{67FAB5E5-3034-F334-F711-8DF9BAD51C0B}"/>
              </a:ext>
            </a:extLst>
          </p:cNvPr>
          <p:cNvSpPr/>
          <p:nvPr/>
        </p:nvSpPr>
        <p:spPr bwMode="auto">
          <a:xfrm>
            <a:off x="155185" y="4151363"/>
            <a:ext cx="2711052" cy="609404"/>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endParaRPr lang="en-US" sz="1500">
              <a:solidFill>
                <a:srgbClr val="000000"/>
              </a:solidFill>
              <a:latin typeface="Segoe UI Semibold"/>
            </a:endParaRPr>
          </a:p>
        </p:txBody>
      </p:sp>
      <p:graphicFrame>
        <p:nvGraphicFramePr>
          <p:cNvPr id="12" name="!!StateTable">
            <a:extLst>
              <a:ext uri="{FF2B5EF4-FFF2-40B4-BE49-F238E27FC236}">
                <a16:creationId xmlns:a16="http://schemas.microsoft.com/office/drawing/2014/main" id="{9A5D07D8-0A01-756F-B16E-8B48CAAF9ED0}"/>
              </a:ext>
            </a:extLst>
          </p:cNvPr>
          <p:cNvGraphicFramePr>
            <a:graphicFrameLocks noGrp="1"/>
          </p:cNvGraphicFramePr>
          <p:nvPr>
            <p:extLst>
              <p:ext uri="{D42A27DB-BD31-4B8C-83A1-F6EECF244321}">
                <p14:modId xmlns:p14="http://schemas.microsoft.com/office/powerpoint/2010/main" val="365692794"/>
              </p:ext>
            </p:extLst>
          </p:nvPr>
        </p:nvGraphicFramePr>
        <p:xfrm>
          <a:off x="155185" y="4138739"/>
          <a:ext cx="2711053" cy="622028"/>
        </p:xfrm>
        <a:graphic>
          <a:graphicData uri="http://schemas.openxmlformats.org/drawingml/2006/table">
            <a:tbl>
              <a:tblPr firstRow="1" bandRow="1">
                <a:effectLst/>
                <a:tableStyleId>{3B4B98B0-60AC-42C2-AFA5-B58CD77FA1E5}</a:tableStyleId>
              </a:tblPr>
              <a:tblGrid>
                <a:gridCol w="1056773">
                  <a:extLst>
                    <a:ext uri="{9D8B030D-6E8A-4147-A177-3AD203B41FA5}">
                      <a16:colId xmlns:a16="http://schemas.microsoft.com/office/drawing/2014/main" val="3761039183"/>
                    </a:ext>
                  </a:extLst>
                </a:gridCol>
                <a:gridCol w="1654280">
                  <a:extLst>
                    <a:ext uri="{9D8B030D-6E8A-4147-A177-3AD203B41FA5}">
                      <a16:colId xmlns:a16="http://schemas.microsoft.com/office/drawing/2014/main" val="836788475"/>
                    </a:ext>
                  </a:extLst>
                </a:gridCol>
              </a:tblGrid>
              <a:tr h="282740">
                <a:tc>
                  <a:txBody>
                    <a:bodyPr/>
                    <a:lstStyle/>
                    <a:p>
                      <a:pPr marL="0" algn="l" defTabSz="914400" rtl="0" eaLnBrk="1" latinLnBrk="0" hangingPunct="1"/>
                      <a:r>
                        <a:rPr lang="en-US" sz="1100" kern="1200">
                          <a:solidFill>
                            <a:schemeClr val="bg1"/>
                          </a:solidFill>
                        </a:rPr>
                        <a:t>key</a:t>
                      </a:r>
                      <a:endParaRPr lang="en-US" sz="1100" b="1" kern="1200">
                        <a:solidFill>
                          <a:schemeClr val="bg1"/>
                        </a:solidFill>
                        <a:latin typeface="+mj-lt"/>
                        <a:ea typeface="+mn-ea"/>
                        <a:cs typeface="+mn-cs"/>
                      </a:endParaRPr>
                    </a:p>
                  </a:txBody>
                  <a:tcPr marL="68580" marR="0" marT="6858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100" kern="1200">
                          <a:solidFill>
                            <a:schemeClr val="bg1"/>
                          </a:solidFill>
                        </a:rPr>
                        <a:t>value</a:t>
                      </a:r>
                      <a:endParaRPr lang="en-US" sz="1100" b="1" kern="1200">
                        <a:solidFill>
                          <a:schemeClr val="bg1"/>
                        </a:solidFill>
                        <a:latin typeface="+mj-lt"/>
                        <a:ea typeface="+mn-ea"/>
                        <a:cs typeface="+mn-cs"/>
                      </a:endParaRPr>
                    </a:p>
                  </a:txBody>
                  <a:tcPr marL="68580" marR="0" marT="6858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339288">
                <a:tc>
                  <a:txBody>
                    <a:bodyPr/>
                    <a:lstStyle/>
                    <a:p>
                      <a:r>
                        <a:rPr lang="en-US" sz="1100" b="0" kern="1200" dirty="0" err="1">
                          <a:latin typeface="Consolas" panose="020B0609020204030204" pitchFamily="49" charset="0"/>
                        </a:rPr>
                        <a:t>myapp</a:t>
                      </a:r>
                      <a:r>
                        <a:rPr lang="en-US" sz="1100" b="0" kern="1200" dirty="0">
                          <a:latin typeface="Consolas" panose="020B0609020204030204" pitchFamily="49" charset="0"/>
                        </a:rPr>
                        <a:t>-name</a:t>
                      </a:r>
                      <a:endParaRPr lang="en-US" sz="1100" b="0" kern="1200" dirty="0">
                        <a:solidFill>
                          <a:srgbClr val="1A1A1A"/>
                        </a:solidFill>
                        <a:latin typeface="Consolas" panose="020B0609020204030204" pitchFamily="49" charset="0"/>
                        <a:ea typeface="Segoe UI Symbol"/>
                        <a:cs typeface="+mn-cs"/>
                      </a:endParaRPr>
                    </a:p>
                  </a:txBody>
                  <a:tcPr marL="68580" marR="68580" marT="68580" marB="6858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b="0" kern="1200" dirty="0">
                          <a:latin typeface="Consolas" panose="020B0609020204030204" pitchFamily="49" charset="0"/>
                        </a:rPr>
                        <a:t>"Bruce Wayne"</a:t>
                      </a:r>
                      <a:endParaRPr lang="en-US" sz="1100" b="0" kern="1200" dirty="0">
                        <a:solidFill>
                          <a:srgbClr val="1A1A1A"/>
                        </a:solidFill>
                        <a:latin typeface="Consolas" panose="020B0609020204030204" pitchFamily="49" charset="0"/>
                        <a:ea typeface="Segoe UI Symbol"/>
                        <a:cs typeface="+mn-cs"/>
                      </a:endParaRPr>
                    </a:p>
                  </a:txBody>
                  <a:tcPr marL="68580" marR="68580" marT="68580" marB="6858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sp>
        <p:nvSpPr>
          <p:cNvPr id="14" name="!!StateBG">
            <a:extLst>
              <a:ext uri="{FF2B5EF4-FFF2-40B4-BE49-F238E27FC236}">
                <a16:creationId xmlns:a16="http://schemas.microsoft.com/office/drawing/2014/main" id="{18DC6D48-F1F1-9447-3064-FEEA48F633A9}"/>
              </a:ext>
            </a:extLst>
          </p:cNvPr>
          <p:cNvSpPr/>
          <p:nvPr/>
        </p:nvSpPr>
        <p:spPr bwMode="auto">
          <a:xfrm>
            <a:off x="271191" y="1318927"/>
            <a:ext cx="2711052" cy="609404"/>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endParaRPr lang="en-US" sz="1500">
              <a:solidFill>
                <a:srgbClr val="000000"/>
              </a:solidFill>
              <a:latin typeface="Segoe UI Semibold"/>
            </a:endParaRPr>
          </a:p>
        </p:txBody>
      </p:sp>
      <p:graphicFrame>
        <p:nvGraphicFramePr>
          <p:cNvPr id="16" name="!!StateTable">
            <a:extLst>
              <a:ext uri="{FF2B5EF4-FFF2-40B4-BE49-F238E27FC236}">
                <a16:creationId xmlns:a16="http://schemas.microsoft.com/office/drawing/2014/main" id="{CC890E73-5DD2-6A9F-3B5C-AF9B76F2C507}"/>
              </a:ext>
            </a:extLst>
          </p:cNvPr>
          <p:cNvGraphicFramePr>
            <a:graphicFrameLocks noGrp="1"/>
          </p:cNvGraphicFramePr>
          <p:nvPr>
            <p:extLst>
              <p:ext uri="{D42A27DB-BD31-4B8C-83A1-F6EECF244321}">
                <p14:modId xmlns:p14="http://schemas.microsoft.com/office/powerpoint/2010/main" val="312597529"/>
              </p:ext>
            </p:extLst>
          </p:nvPr>
        </p:nvGraphicFramePr>
        <p:xfrm>
          <a:off x="271191" y="1306303"/>
          <a:ext cx="2711053" cy="622028"/>
        </p:xfrm>
        <a:graphic>
          <a:graphicData uri="http://schemas.openxmlformats.org/drawingml/2006/table">
            <a:tbl>
              <a:tblPr firstRow="1" bandRow="1">
                <a:effectLst/>
                <a:tableStyleId>{3B4B98B0-60AC-42C2-AFA5-B58CD77FA1E5}</a:tableStyleId>
              </a:tblPr>
              <a:tblGrid>
                <a:gridCol w="1056773">
                  <a:extLst>
                    <a:ext uri="{9D8B030D-6E8A-4147-A177-3AD203B41FA5}">
                      <a16:colId xmlns:a16="http://schemas.microsoft.com/office/drawing/2014/main" val="3761039183"/>
                    </a:ext>
                  </a:extLst>
                </a:gridCol>
                <a:gridCol w="1654280">
                  <a:extLst>
                    <a:ext uri="{9D8B030D-6E8A-4147-A177-3AD203B41FA5}">
                      <a16:colId xmlns:a16="http://schemas.microsoft.com/office/drawing/2014/main" val="836788475"/>
                    </a:ext>
                  </a:extLst>
                </a:gridCol>
              </a:tblGrid>
              <a:tr h="282740">
                <a:tc>
                  <a:txBody>
                    <a:bodyPr/>
                    <a:lstStyle/>
                    <a:p>
                      <a:pPr marL="0" algn="l" defTabSz="914400" rtl="0" eaLnBrk="1" latinLnBrk="0" hangingPunct="1"/>
                      <a:r>
                        <a:rPr lang="en-US" sz="1100" kern="1200">
                          <a:solidFill>
                            <a:schemeClr val="bg1"/>
                          </a:solidFill>
                        </a:rPr>
                        <a:t>key</a:t>
                      </a:r>
                      <a:endParaRPr lang="en-US" sz="1100" b="1" kern="1200">
                        <a:solidFill>
                          <a:schemeClr val="bg1"/>
                        </a:solidFill>
                        <a:latin typeface="+mj-lt"/>
                        <a:ea typeface="+mn-ea"/>
                        <a:cs typeface="+mn-cs"/>
                      </a:endParaRPr>
                    </a:p>
                  </a:txBody>
                  <a:tcPr marL="68580" marR="0" marT="6858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100" kern="1200">
                          <a:solidFill>
                            <a:schemeClr val="bg1"/>
                          </a:solidFill>
                        </a:rPr>
                        <a:t>value</a:t>
                      </a:r>
                      <a:endParaRPr lang="en-US" sz="1100" b="1" kern="1200">
                        <a:solidFill>
                          <a:schemeClr val="bg1"/>
                        </a:solidFill>
                        <a:latin typeface="+mj-lt"/>
                        <a:ea typeface="+mn-ea"/>
                        <a:cs typeface="+mn-cs"/>
                      </a:endParaRPr>
                    </a:p>
                  </a:txBody>
                  <a:tcPr marL="68580" marR="0" marT="6858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339288">
                <a:tc>
                  <a:txBody>
                    <a:bodyPr/>
                    <a:lstStyle/>
                    <a:p>
                      <a:r>
                        <a:rPr lang="en-US" sz="1100" b="0" kern="1200" dirty="0" err="1">
                          <a:latin typeface="Consolas" panose="020B0609020204030204" pitchFamily="49" charset="0"/>
                        </a:rPr>
                        <a:t>myapp</a:t>
                      </a:r>
                      <a:r>
                        <a:rPr lang="en-US" sz="1100" b="0" kern="1200" dirty="0">
                          <a:latin typeface="Consolas" panose="020B0609020204030204" pitchFamily="49" charset="0"/>
                        </a:rPr>
                        <a:t>-name</a:t>
                      </a:r>
                      <a:endParaRPr lang="en-US" sz="1100" b="0" kern="1200" dirty="0">
                        <a:solidFill>
                          <a:srgbClr val="1A1A1A"/>
                        </a:solidFill>
                        <a:latin typeface="Consolas" panose="020B0609020204030204" pitchFamily="49" charset="0"/>
                        <a:ea typeface="Segoe UI Symbol"/>
                        <a:cs typeface="+mn-cs"/>
                      </a:endParaRPr>
                    </a:p>
                  </a:txBody>
                  <a:tcPr marL="68580" marR="68580" marT="68580" marB="6858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b="0" kern="1200" dirty="0">
                          <a:latin typeface="Consolas" panose="020B0609020204030204" pitchFamily="49" charset="0"/>
                        </a:rPr>
                        <a:t>"John Willis"</a:t>
                      </a:r>
                      <a:endParaRPr lang="en-US" sz="1100" b="0" kern="1200" dirty="0">
                        <a:solidFill>
                          <a:srgbClr val="1A1A1A"/>
                        </a:solidFill>
                        <a:latin typeface="Consolas" panose="020B0609020204030204" pitchFamily="49" charset="0"/>
                        <a:ea typeface="Segoe UI Symbol"/>
                        <a:cs typeface="+mn-cs"/>
                      </a:endParaRPr>
                    </a:p>
                  </a:txBody>
                  <a:tcPr marL="68580" marR="68580" marT="68580" marB="6858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pic>
        <p:nvPicPr>
          <p:cNvPr id="22" name="Picture 21">
            <a:extLst>
              <a:ext uri="{FF2B5EF4-FFF2-40B4-BE49-F238E27FC236}">
                <a16:creationId xmlns:a16="http://schemas.microsoft.com/office/drawing/2014/main" id="{1DBA1C91-CD25-6ED0-CAFB-4976FE634D98}"/>
              </a:ext>
            </a:extLst>
          </p:cNvPr>
          <p:cNvPicPr>
            <a:picLocks noChangeAspect="1"/>
          </p:cNvPicPr>
          <p:nvPr/>
        </p:nvPicPr>
        <p:blipFill>
          <a:blip r:embed="rId11"/>
          <a:stretch>
            <a:fillRect/>
          </a:stretch>
        </p:blipFill>
        <p:spPr>
          <a:xfrm>
            <a:off x="5808687" y="2350670"/>
            <a:ext cx="2527241" cy="1181894"/>
          </a:xfrm>
          <a:prstGeom prst="rect">
            <a:avLst/>
          </a:prstGeom>
          <a:ln>
            <a:noFill/>
          </a:ln>
          <a:effectLst>
            <a:outerShdw blurRad="292100" dist="139700" dir="2700000" algn="tl" rotWithShape="0">
              <a:srgbClr val="333333">
                <a:alpha val="65000"/>
              </a:srgbClr>
            </a:outerShdw>
          </a:effectLst>
        </p:spPr>
      </p:pic>
      <p:cxnSp>
        <p:nvCxnSpPr>
          <p:cNvPr id="5" name="Straight Arrow Connector 4">
            <a:extLst>
              <a:ext uri="{FF2B5EF4-FFF2-40B4-BE49-F238E27FC236}">
                <a16:creationId xmlns:a16="http://schemas.microsoft.com/office/drawing/2014/main" id="{7E658411-8BBC-0EF4-552E-E54AC70F72F1}"/>
              </a:ext>
            </a:extLst>
          </p:cNvPr>
          <p:cNvCxnSpPr>
            <a:cxnSpLocks/>
          </p:cNvCxnSpPr>
          <p:nvPr/>
        </p:nvCxnSpPr>
        <p:spPr>
          <a:xfrm flipH="1">
            <a:off x="7394400" y="1236084"/>
            <a:ext cx="1233961" cy="103130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25072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500"/>
                                        <p:tgtEl>
                                          <p:spTgt spid="95"/>
                                        </p:tgtEl>
                                      </p:cBhvr>
                                    </p:animEffect>
                                  </p:childTnLst>
                                </p:cTn>
                              </p:par>
                              <p:par>
                                <p:cTn id="8" presetID="10" presetClass="entr" presetSubtype="0" fill="hold" nodeType="withEffect">
                                  <p:stCondLst>
                                    <p:cond delay="0"/>
                                  </p:stCondLst>
                                  <p:childTnLst>
                                    <p:set>
                                      <p:cBhvr>
                                        <p:cTn id="9" dur="1" fill="hold">
                                          <p:stCondLst>
                                            <p:cond delay="0"/>
                                          </p:stCondLst>
                                        </p:cTn>
                                        <p:tgtEl>
                                          <p:spTgt spid="94"/>
                                        </p:tgtEl>
                                        <p:attrNameLst>
                                          <p:attrName>style.visibility</p:attrName>
                                        </p:attrNameLst>
                                      </p:cBhvr>
                                      <p:to>
                                        <p:strVal val="visible"/>
                                      </p:to>
                                    </p:set>
                                    <p:animEffect transition="in" filter="fade">
                                      <p:cBhvr>
                                        <p:cTn id="10" dur="500"/>
                                        <p:tgtEl>
                                          <p:spTgt spid="9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6"/>
                                        </p:tgtEl>
                                        <p:attrNameLst>
                                          <p:attrName>style.visibility</p:attrName>
                                        </p:attrNameLst>
                                      </p:cBhvr>
                                      <p:to>
                                        <p:strVal val="visible"/>
                                      </p:to>
                                    </p:set>
                                    <p:animEffect transition="in" filter="fade">
                                      <p:cBhvr>
                                        <p:cTn id="13" dur="500"/>
                                        <p:tgtEl>
                                          <p:spTgt spid="96"/>
                                        </p:tgtEl>
                                      </p:cBhvr>
                                    </p:animEffec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101"/>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173"/>
                                        </p:tgtEl>
                                        <p:attrNameLst>
                                          <p:attrName>style.visibility</p:attrName>
                                        </p:attrNameLst>
                                      </p:cBhvr>
                                      <p:to>
                                        <p:strVal val="visible"/>
                                      </p:to>
                                    </p:set>
                                    <p:animEffect transition="in" filter="fade">
                                      <p:cBhvr>
                                        <p:cTn id="22" dur="500"/>
                                        <p:tgtEl>
                                          <p:spTgt spid="7173"/>
                                        </p:tgtEl>
                                      </p:cBhvr>
                                    </p:animEffect>
                                  </p:childTnLst>
                                </p:cTn>
                              </p:par>
                              <p:par>
                                <p:cTn id="23" presetID="10" presetClass="entr" presetSubtype="0" fill="hold" nodeType="with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500"/>
                                        <p:tgtEl>
                                          <p:spTgt spid="2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09"/>
                                        </p:tgtEl>
                                        <p:attrNameLst>
                                          <p:attrName>style.visibility</p:attrName>
                                        </p:attrNameLst>
                                      </p:cBhvr>
                                      <p:to>
                                        <p:strVal val="visible"/>
                                      </p:to>
                                    </p:set>
                                    <p:animEffect transition="in" filter="fade">
                                      <p:cBhvr>
                                        <p:cTn id="28" dur="500"/>
                                        <p:tgtEl>
                                          <p:spTgt spid="10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2"/>
                                        </p:tgtEl>
                                        <p:attrNameLst>
                                          <p:attrName>style.visibility</p:attrName>
                                        </p:attrNameLst>
                                      </p:cBhvr>
                                      <p:to>
                                        <p:strVal val="visible"/>
                                      </p:to>
                                    </p:set>
                                    <p:animEffect transition="in" filter="fade">
                                      <p:cBhvr>
                                        <p:cTn id="33" dur="500"/>
                                        <p:tgtEl>
                                          <p:spTgt spid="10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3"/>
                                        </p:tgtEl>
                                        <p:attrNameLst>
                                          <p:attrName>style.visibility</p:attrName>
                                        </p:attrNameLst>
                                      </p:cBhvr>
                                      <p:to>
                                        <p:strVal val="visible"/>
                                      </p:to>
                                    </p:set>
                                    <p:animEffect transition="in" filter="fade">
                                      <p:cBhvr>
                                        <p:cTn id="36" dur="500"/>
                                        <p:tgtEl>
                                          <p:spTgt spid="103"/>
                                        </p:tgtEl>
                                      </p:cBhvr>
                                    </p:animEffect>
                                  </p:childTnLst>
                                </p:cTn>
                              </p:par>
                              <p:par>
                                <p:cTn id="37" presetID="10" presetClass="entr" presetSubtype="0" fill="hold" nodeType="withEffect">
                                  <p:stCondLst>
                                    <p:cond delay="0"/>
                                  </p:stCondLst>
                                  <p:childTnLst>
                                    <p:set>
                                      <p:cBhvr>
                                        <p:cTn id="38" dur="1" fill="hold">
                                          <p:stCondLst>
                                            <p:cond delay="0"/>
                                          </p:stCondLst>
                                        </p:cTn>
                                        <p:tgtEl>
                                          <p:spTgt spid="106"/>
                                        </p:tgtEl>
                                        <p:attrNameLst>
                                          <p:attrName>style.visibility</p:attrName>
                                        </p:attrNameLst>
                                      </p:cBhvr>
                                      <p:to>
                                        <p:strVal val="visible"/>
                                      </p:to>
                                    </p:set>
                                    <p:animEffect transition="in" filter="fade">
                                      <p:cBhvr>
                                        <p:cTn id="39" dur="500"/>
                                        <p:tgtEl>
                                          <p:spTgt spid="106"/>
                                        </p:tgtEl>
                                      </p:cBhvr>
                                    </p:animEffect>
                                  </p:childTnLst>
                                </p:cTn>
                              </p:par>
                              <p:par>
                                <p:cTn id="40" presetID="10" presetClass="entr" presetSubtype="0" fill="hold" nodeType="with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par>
                          <p:cTn id="43" fill="hold">
                            <p:stCondLst>
                              <p:cond delay="500"/>
                            </p:stCondLst>
                            <p:childTnLst>
                              <p:par>
                                <p:cTn id="44" presetID="10" presetClass="entr" presetSubtype="0" fill="hold" nodeType="afterEffect">
                                  <p:stCondLst>
                                    <p:cond delay="0"/>
                                  </p:stCondLst>
                                  <p:childTnLst>
                                    <p:set>
                                      <p:cBhvr>
                                        <p:cTn id="45" dur="1" fill="hold">
                                          <p:stCondLst>
                                            <p:cond delay="0"/>
                                          </p:stCondLst>
                                        </p:cTn>
                                        <p:tgtEl>
                                          <p:spTgt spid="22"/>
                                        </p:tgtEl>
                                        <p:attrNameLst>
                                          <p:attrName>style.visibility</p:attrName>
                                        </p:attrNameLst>
                                      </p:cBhvr>
                                      <p:to>
                                        <p:strVal val="visible"/>
                                      </p:to>
                                    </p:set>
                                    <p:animEffect transition="in" filter="fade">
                                      <p:cBhvr>
                                        <p:cTn id="46" dur="500"/>
                                        <p:tgtEl>
                                          <p:spTgt spid="22"/>
                                        </p:tgtEl>
                                      </p:cBhvr>
                                    </p:animEffect>
                                  </p:childTnLst>
                                </p:cTn>
                              </p:par>
                              <p:par>
                                <p:cTn id="47" presetID="10"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grpId="0" nodeType="clickEffect">
                                  <p:stCondLst>
                                    <p:cond delay="0"/>
                                  </p:stCondLst>
                                  <p:childTnLst>
                                    <p:set>
                                      <p:cBhvr>
                                        <p:cTn id="53" dur="1" fill="hold">
                                          <p:stCondLst>
                                            <p:cond delay="0"/>
                                          </p:stCondLst>
                                        </p:cTn>
                                        <p:tgtEl>
                                          <p:spTgt spid="100"/>
                                        </p:tgtEl>
                                        <p:attrNameLst>
                                          <p:attrName>style.visibility</p:attrName>
                                        </p:attrNameLst>
                                      </p:cBhvr>
                                      <p:to>
                                        <p:strVal val="visible"/>
                                      </p:to>
                                    </p:set>
                                    <p:animEffect transition="in" filter="fade">
                                      <p:cBhvr>
                                        <p:cTn id="54" dur="500"/>
                                        <p:tgtEl>
                                          <p:spTgt spid="100"/>
                                        </p:tgtEl>
                                      </p:cBhvr>
                                    </p:animEffect>
                                  </p:childTnLst>
                                </p:cTn>
                              </p:par>
                              <p:par>
                                <p:cTn id="55" presetID="10" presetClass="entr" presetSubtype="0"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10" presetClass="entr" presetSubtype="0" fill="hold" nodeType="with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fade">
                                      <p:cBhvr>
                                        <p:cTn id="60" dur="500"/>
                                        <p:tgtEl>
                                          <p:spTgt spid="6"/>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6"/>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194"/>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1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101" grpId="0"/>
      <p:bldP spid="109" grpId="0"/>
      <p:bldP spid="100" grpId="0"/>
      <p:bldP spid="102" grpId="0" animBg="1"/>
      <p:bldP spid="103" grpId="0"/>
      <p:bldP spid="11" grpId="0" animBg="1"/>
      <p:bldP spid="7" grpId="0" animBg="1"/>
      <p:bldP spid="8" grpId="0" animBg="1"/>
      <p:bldP spid="1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B9F3509-2AAD-0560-D08B-DC7BE995CFB1}"/>
              </a:ext>
            </a:extLst>
          </p:cNvPr>
          <p:cNvPicPr>
            <a:picLocks noChangeAspect="1"/>
          </p:cNvPicPr>
          <p:nvPr/>
        </p:nvPicPr>
        <p:blipFill>
          <a:blip r:embed="rId2"/>
          <a:stretch>
            <a:fillRect/>
          </a:stretch>
        </p:blipFill>
        <p:spPr>
          <a:xfrm>
            <a:off x="3766782" y="3999394"/>
            <a:ext cx="5014572" cy="805132"/>
          </a:xfrm>
          <a:prstGeom prst="rect">
            <a:avLst/>
          </a:prstGeom>
        </p:spPr>
      </p:pic>
      <p:sp>
        <p:nvSpPr>
          <p:cNvPr id="5" name="TextBox 4">
            <a:extLst>
              <a:ext uri="{FF2B5EF4-FFF2-40B4-BE49-F238E27FC236}">
                <a16:creationId xmlns:a16="http://schemas.microsoft.com/office/drawing/2014/main" id="{C7D49622-881B-1923-4CB6-6A7BAC621FB5}"/>
              </a:ext>
            </a:extLst>
          </p:cNvPr>
          <p:cNvSpPr txBox="1"/>
          <p:nvPr/>
        </p:nvSpPr>
        <p:spPr>
          <a:xfrm>
            <a:off x="112768" y="108141"/>
            <a:ext cx="6665286" cy="461665"/>
          </a:xfrm>
          <a:prstGeom prst="rect">
            <a:avLst/>
          </a:prstGeom>
          <a:solidFill>
            <a:schemeClr val="bg1">
              <a:lumMod val="95000"/>
            </a:schemeClr>
          </a:solidFill>
        </p:spPr>
        <p:txBody>
          <a:bodyPr wrap="none" lIns="0" tIns="0" rIns="0" bIns="0" rtlCol="0">
            <a:spAutoFit/>
          </a:bodyPr>
          <a:lstStyle/>
          <a:p>
            <a:r>
              <a:rPr lang="en-US" sz="1500" dirty="0" err="1">
                <a:solidFill>
                  <a:srgbClr val="202192"/>
                </a:solidFill>
                <a:latin typeface="Consolas" panose="020B0609020204030204" pitchFamily="49" charset="0"/>
              </a:rPr>
              <a:t>dapr</a:t>
            </a:r>
            <a:r>
              <a:rPr lang="en-US" sz="1500" dirty="0">
                <a:solidFill>
                  <a:srgbClr val="202192"/>
                </a:solidFill>
                <a:latin typeface="Consolas" panose="020B0609020204030204" pitchFamily="49" charset="0"/>
              </a:rPr>
              <a:t> run --app-id </a:t>
            </a:r>
            <a:r>
              <a:rPr lang="en-US" sz="1500" dirty="0" err="1">
                <a:solidFill>
                  <a:srgbClr val="202192"/>
                </a:solidFill>
                <a:latin typeface="Consolas" panose="020B0609020204030204" pitchFamily="49" charset="0"/>
              </a:rPr>
              <a:t>myapp</a:t>
            </a:r>
            <a:r>
              <a:rPr lang="en-US" sz="1500" dirty="0">
                <a:solidFill>
                  <a:srgbClr val="202192"/>
                </a:solidFill>
                <a:latin typeface="Consolas" panose="020B0609020204030204" pitchFamily="49" charset="0"/>
              </a:rPr>
              <a:t> --app-port $APP_PORT </a:t>
            </a:r>
            <a:br>
              <a:rPr lang="en-US" sz="1500" dirty="0">
                <a:solidFill>
                  <a:srgbClr val="202192"/>
                </a:solidFill>
                <a:latin typeface="Consolas" panose="020B0609020204030204" pitchFamily="49" charset="0"/>
              </a:rPr>
            </a:br>
            <a:r>
              <a:rPr lang="en-US" sz="1500" dirty="0">
                <a:solidFill>
                  <a:srgbClr val="202192"/>
                </a:solidFill>
                <a:latin typeface="Consolas" panose="020B0609020204030204" pitchFamily="49" charset="0"/>
              </a:rPr>
              <a:t>--</a:t>
            </a:r>
            <a:r>
              <a:rPr lang="en-US" sz="1500" dirty="0" err="1">
                <a:solidFill>
                  <a:srgbClr val="202192"/>
                </a:solidFill>
                <a:latin typeface="Consolas" panose="020B0609020204030204" pitchFamily="49" charset="0"/>
              </a:rPr>
              <a:t>dapr</a:t>
            </a:r>
            <a:r>
              <a:rPr lang="en-US" sz="1500" dirty="0">
                <a:solidFill>
                  <a:srgbClr val="202192"/>
                </a:solidFill>
                <a:latin typeface="Consolas" panose="020B0609020204030204" pitchFamily="49" charset="0"/>
              </a:rPr>
              <a:t>-http-port $DAPR_HTTP_PORT node get-set-get-delete-get.js</a:t>
            </a:r>
          </a:p>
        </p:txBody>
      </p:sp>
      <p:pic>
        <p:nvPicPr>
          <p:cNvPr id="7" name="Picture 6">
            <a:extLst>
              <a:ext uri="{FF2B5EF4-FFF2-40B4-BE49-F238E27FC236}">
                <a16:creationId xmlns:a16="http://schemas.microsoft.com/office/drawing/2014/main" id="{DAC270EF-ED74-85CB-BDB1-347344A4E420}"/>
              </a:ext>
            </a:extLst>
          </p:cNvPr>
          <p:cNvPicPr>
            <a:picLocks noChangeAspect="1"/>
          </p:cNvPicPr>
          <p:nvPr/>
        </p:nvPicPr>
        <p:blipFill>
          <a:blip r:embed="rId3"/>
          <a:stretch>
            <a:fillRect/>
          </a:stretch>
        </p:blipFill>
        <p:spPr>
          <a:xfrm>
            <a:off x="3521122" y="758572"/>
            <a:ext cx="5260232" cy="2829152"/>
          </a:xfrm>
          <a:prstGeom prst="rect">
            <a:avLst/>
          </a:prstGeom>
          <a:ln>
            <a:noFill/>
          </a:ln>
          <a:effectLst>
            <a:outerShdw blurRad="292100" dist="139700" dir="2700000" algn="tl" rotWithShape="0">
              <a:srgbClr val="333333">
                <a:alpha val="65000"/>
              </a:srgbClr>
            </a:outerShdw>
          </a:effectLst>
        </p:spPr>
      </p:pic>
      <p:sp>
        <p:nvSpPr>
          <p:cNvPr id="8" name="!!StateBG">
            <a:extLst>
              <a:ext uri="{FF2B5EF4-FFF2-40B4-BE49-F238E27FC236}">
                <a16:creationId xmlns:a16="http://schemas.microsoft.com/office/drawing/2014/main" id="{2873FC5F-52CA-5C90-5F86-20A60BC695BB}"/>
              </a:ext>
            </a:extLst>
          </p:cNvPr>
          <p:cNvSpPr/>
          <p:nvPr/>
        </p:nvSpPr>
        <p:spPr bwMode="auto">
          <a:xfrm>
            <a:off x="302807" y="1319380"/>
            <a:ext cx="2711052" cy="609404"/>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endParaRPr lang="en-US" sz="1500">
              <a:solidFill>
                <a:srgbClr val="000000"/>
              </a:solidFill>
              <a:latin typeface="Segoe UI Semibold"/>
            </a:endParaRPr>
          </a:p>
        </p:txBody>
      </p:sp>
      <p:graphicFrame>
        <p:nvGraphicFramePr>
          <p:cNvPr id="9" name="!!StateTable">
            <a:extLst>
              <a:ext uri="{FF2B5EF4-FFF2-40B4-BE49-F238E27FC236}">
                <a16:creationId xmlns:a16="http://schemas.microsoft.com/office/drawing/2014/main" id="{201B97CF-18B8-75CA-C7D4-F8808F53E76C}"/>
              </a:ext>
            </a:extLst>
          </p:cNvPr>
          <p:cNvGraphicFramePr>
            <a:graphicFrameLocks noGrp="1"/>
          </p:cNvGraphicFramePr>
          <p:nvPr>
            <p:extLst>
              <p:ext uri="{D42A27DB-BD31-4B8C-83A1-F6EECF244321}">
                <p14:modId xmlns:p14="http://schemas.microsoft.com/office/powerpoint/2010/main" val="196496666"/>
              </p:ext>
            </p:extLst>
          </p:nvPr>
        </p:nvGraphicFramePr>
        <p:xfrm>
          <a:off x="302807" y="1306756"/>
          <a:ext cx="2711053" cy="622028"/>
        </p:xfrm>
        <a:graphic>
          <a:graphicData uri="http://schemas.openxmlformats.org/drawingml/2006/table">
            <a:tbl>
              <a:tblPr firstRow="1" bandRow="1">
                <a:effectLst/>
                <a:tableStyleId>{3B4B98B0-60AC-42C2-AFA5-B58CD77FA1E5}</a:tableStyleId>
              </a:tblPr>
              <a:tblGrid>
                <a:gridCol w="1056773">
                  <a:extLst>
                    <a:ext uri="{9D8B030D-6E8A-4147-A177-3AD203B41FA5}">
                      <a16:colId xmlns:a16="http://schemas.microsoft.com/office/drawing/2014/main" val="3761039183"/>
                    </a:ext>
                  </a:extLst>
                </a:gridCol>
                <a:gridCol w="1654280">
                  <a:extLst>
                    <a:ext uri="{9D8B030D-6E8A-4147-A177-3AD203B41FA5}">
                      <a16:colId xmlns:a16="http://schemas.microsoft.com/office/drawing/2014/main" val="836788475"/>
                    </a:ext>
                  </a:extLst>
                </a:gridCol>
              </a:tblGrid>
              <a:tr h="282740">
                <a:tc>
                  <a:txBody>
                    <a:bodyPr/>
                    <a:lstStyle/>
                    <a:p>
                      <a:pPr marL="0" algn="l" defTabSz="914400" rtl="0" eaLnBrk="1" latinLnBrk="0" hangingPunct="1"/>
                      <a:r>
                        <a:rPr lang="en-US" sz="1100" kern="1200">
                          <a:solidFill>
                            <a:schemeClr val="bg1"/>
                          </a:solidFill>
                        </a:rPr>
                        <a:t>key</a:t>
                      </a:r>
                      <a:endParaRPr lang="en-US" sz="1100" b="1" kern="1200">
                        <a:solidFill>
                          <a:schemeClr val="bg1"/>
                        </a:solidFill>
                        <a:latin typeface="+mj-lt"/>
                        <a:ea typeface="+mn-ea"/>
                        <a:cs typeface="+mn-cs"/>
                      </a:endParaRPr>
                    </a:p>
                  </a:txBody>
                  <a:tcPr marL="68580" marR="0" marT="6858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100" kern="1200">
                          <a:solidFill>
                            <a:schemeClr val="bg1"/>
                          </a:solidFill>
                        </a:rPr>
                        <a:t>value</a:t>
                      </a:r>
                      <a:endParaRPr lang="en-US" sz="1100" b="1" kern="1200">
                        <a:solidFill>
                          <a:schemeClr val="bg1"/>
                        </a:solidFill>
                        <a:latin typeface="+mj-lt"/>
                        <a:ea typeface="+mn-ea"/>
                        <a:cs typeface="+mn-cs"/>
                      </a:endParaRPr>
                    </a:p>
                  </a:txBody>
                  <a:tcPr marL="68580" marR="0" marT="6858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339288">
                <a:tc>
                  <a:txBody>
                    <a:bodyPr/>
                    <a:lstStyle/>
                    <a:p>
                      <a:r>
                        <a:rPr lang="en-US" sz="1100" b="0" kern="1200" dirty="0" err="1">
                          <a:latin typeface="Consolas" panose="020B0609020204030204" pitchFamily="49" charset="0"/>
                        </a:rPr>
                        <a:t>myapp</a:t>
                      </a:r>
                      <a:r>
                        <a:rPr lang="en-US" sz="1100" b="0" kern="1200" dirty="0">
                          <a:latin typeface="Consolas" panose="020B0609020204030204" pitchFamily="49" charset="0"/>
                        </a:rPr>
                        <a:t>-name</a:t>
                      </a:r>
                      <a:endParaRPr lang="en-US" sz="1100" b="0" kern="1200" dirty="0">
                        <a:solidFill>
                          <a:srgbClr val="1A1A1A"/>
                        </a:solidFill>
                        <a:latin typeface="Consolas" panose="020B0609020204030204" pitchFamily="49" charset="0"/>
                        <a:ea typeface="Segoe UI Symbol"/>
                        <a:cs typeface="+mn-cs"/>
                      </a:endParaRPr>
                    </a:p>
                  </a:txBody>
                  <a:tcPr marL="68580" marR="68580" marT="68580" marB="6858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b="0" kern="1200" dirty="0">
                          <a:latin typeface="Consolas" panose="020B0609020204030204" pitchFamily="49" charset="0"/>
                        </a:rPr>
                        <a:t>"Bruce Wayne"</a:t>
                      </a:r>
                      <a:endParaRPr lang="en-US" sz="1100" b="0" kern="1200" dirty="0">
                        <a:solidFill>
                          <a:srgbClr val="1A1A1A"/>
                        </a:solidFill>
                        <a:latin typeface="Consolas" panose="020B0609020204030204" pitchFamily="49" charset="0"/>
                        <a:ea typeface="Segoe UI Symbol"/>
                        <a:cs typeface="+mn-cs"/>
                      </a:endParaRPr>
                    </a:p>
                  </a:txBody>
                  <a:tcPr marL="68580" marR="68580" marT="68580" marB="6858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sp>
        <p:nvSpPr>
          <p:cNvPr id="10" name="Freeform: Shape 9">
            <a:extLst>
              <a:ext uri="{FF2B5EF4-FFF2-40B4-BE49-F238E27FC236}">
                <a16:creationId xmlns:a16="http://schemas.microsoft.com/office/drawing/2014/main" id="{FA61135F-D71E-8AC6-4D4D-1C7B220CE5CF}"/>
              </a:ext>
            </a:extLst>
          </p:cNvPr>
          <p:cNvSpPr/>
          <p:nvPr/>
        </p:nvSpPr>
        <p:spPr>
          <a:xfrm>
            <a:off x="4824484" y="477672"/>
            <a:ext cx="2520039" cy="395785"/>
          </a:xfrm>
          <a:custGeom>
            <a:avLst/>
            <a:gdLst>
              <a:gd name="connsiteX0" fmla="*/ 1931158 w 2520039"/>
              <a:gd name="connsiteY0" fmla="*/ 0 h 395785"/>
              <a:gd name="connsiteX1" fmla="*/ 2402006 w 2520039"/>
              <a:gd name="connsiteY1" fmla="*/ 191068 h 395785"/>
              <a:gd name="connsiteX2" fmla="*/ 0 w 2520039"/>
              <a:gd name="connsiteY2" fmla="*/ 395785 h 395785"/>
            </a:gdLst>
            <a:ahLst/>
            <a:cxnLst>
              <a:cxn ang="0">
                <a:pos x="connsiteX0" y="connsiteY0"/>
              </a:cxn>
              <a:cxn ang="0">
                <a:pos x="connsiteX1" y="connsiteY1"/>
              </a:cxn>
              <a:cxn ang="0">
                <a:pos x="connsiteX2" y="connsiteY2"/>
              </a:cxn>
            </a:cxnLst>
            <a:rect l="l" t="t" r="r" b="b"/>
            <a:pathLst>
              <a:path w="2520039" h="395785">
                <a:moveTo>
                  <a:pt x="1931158" y="0"/>
                </a:moveTo>
                <a:cubicBezTo>
                  <a:pt x="2327512" y="62552"/>
                  <a:pt x="2723866" y="125104"/>
                  <a:pt x="2402006" y="191068"/>
                </a:cubicBezTo>
                <a:cubicBezTo>
                  <a:pt x="2080146" y="257032"/>
                  <a:pt x="1040073" y="326408"/>
                  <a:pt x="0" y="395785"/>
                </a:cubicBezTo>
              </a:path>
            </a:pathLst>
          </a:custGeom>
          <a:noFill/>
          <a:ln w="28575">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50D2614C-41B6-DEB7-5733-AEDD1D55AEA7}"/>
              </a:ext>
            </a:extLst>
          </p:cNvPr>
          <p:cNvGrpSpPr/>
          <p:nvPr/>
        </p:nvGrpSpPr>
        <p:grpSpPr>
          <a:xfrm>
            <a:off x="447189" y="2523001"/>
            <a:ext cx="1183354" cy="626820"/>
            <a:chOff x="7082977" y="3638673"/>
            <a:chExt cx="1577805" cy="835760"/>
          </a:xfrm>
        </p:grpSpPr>
        <p:sp>
          <p:nvSpPr>
            <p:cNvPr id="17" name="TextBox 16">
              <a:extLst>
                <a:ext uri="{FF2B5EF4-FFF2-40B4-BE49-F238E27FC236}">
                  <a16:creationId xmlns:a16="http://schemas.microsoft.com/office/drawing/2014/main" id="{AE88D197-86E3-82BD-64B8-403A1C715FDC}"/>
                </a:ext>
              </a:extLst>
            </p:cNvPr>
            <p:cNvSpPr txBox="1"/>
            <p:nvPr/>
          </p:nvSpPr>
          <p:spPr>
            <a:xfrm>
              <a:off x="7874398" y="3893796"/>
              <a:ext cx="786384" cy="369332"/>
            </a:xfrm>
            <a:prstGeom prst="rect">
              <a:avLst/>
            </a:prstGeom>
            <a:noFill/>
          </p:spPr>
          <p:txBody>
            <a:bodyPr wrap="square" lIns="0" tIns="0" rIns="0" bIns="0" rtlCol="0" anchor="ctr">
              <a:spAutoFit/>
            </a:bodyPr>
            <a:lstStyle/>
            <a:p>
              <a:r>
                <a:rPr lang="en-US" sz="900">
                  <a:solidFill>
                    <a:srgbClr val="202192"/>
                  </a:solidFill>
                  <a:latin typeface="+mj-lt"/>
                </a:rPr>
                <a:t>Redis</a:t>
              </a:r>
            </a:p>
            <a:p>
              <a:r>
                <a:rPr lang="en-US" sz="900">
                  <a:solidFill>
                    <a:srgbClr val="202192"/>
                  </a:solidFill>
                  <a:latin typeface="+mj-lt"/>
                </a:rPr>
                <a:t>state store</a:t>
              </a:r>
            </a:p>
          </p:txBody>
        </p:sp>
        <p:grpSp>
          <p:nvGrpSpPr>
            <p:cNvPr id="18" name="Group 17">
              <a:extLst>
                <a:ext uri="{FF2B5EF4-FFF2-40B4-BE49-F238E27FC236}">
                  <a16:creationId xmlns:a16="http://schemas.microsoft.com/office/drawing/2014/main" id="{7B9EF6DB-978E-E346-101F-DBC81583AF1C}"/>
                </a:ext>
              </a:extLst>
            </p:cNvPr>
            <p:cNvGrpSpPr/>
            <p:nvPr/>
          </p:nvGrpSpPr>
          <p:grpSpPr>
            <a:xfrm>
              <a:off x="7082977" y="3638673"/>
              <a:ext cx="716366" cy="835760"/>
              <a:chOff x="1021444" y="2381230"/>
              <a:chExt cx="843399" cy="983966"/>
            </a:xfrm>
          </p:grpSpPr>
          <p:grpSp>
            <p:nvGrpSpPr>
              <p:cNvPr id="19" name="Group 18">
                <a:extLst>
                  <a:ext uri="{FF2B5EF4-FFF2-40B4-BE49-F238E27FC236}">
                    <a16:creationId xmlns:a16="http://schemas.microsoft.com/office/drawing/2014/main" id="{46A52510-7C6D-E56F-17E5-2BB55880974F}"/>
                  </a:ext>
                </a:extLst>
              </p:cNvPr>
              <p:cNvGrpSpPr/>
              <p:nvPr/>
            </p:nvGrpSpPr>
            <p:grpSpPr>
              <a:xfrm>
                <a:off x="1021444" y="2381230"/>
                <a:ext cx="843399" cy="983966"/>
                <a:chOff x="4597460" y="1724939"/>
                <a:chExt cx="843399" cy="983966"/>
              </a:xfrm>
            </p:grpSpPr>
            <p:pic>
              <p:nvPicPr>
                <p:cNvPr id="21" name="Graphic 20">
                  <a:extLst>
                    <a:ext uri="{FF2B5EF4-FFF2-40B4-BE49-F238E27FC236}">
                      <a16:creationId xmlns:a16="http://schemas.microsoft.com/office/drawing/2014/main" id="{97769D2B-281D-7088-EA64-91D30EF7893A}"/>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rcRect/>
                <a:stretch/>
              </p:blipFill>
              <p:spPr>
                <a:xfrm>
                  <a:off x="4597460" y="1724939"/>
                  <a:ext cx="843399" cy="983966"/>
                </a:xfrm>
                <a:prstGeom prst="rect">
                  <a:avLst/>
                </a:prstGeom>
                <a:effectLst/>
              </p:spPr>
            </p:pic>
            <p:pic>
              <p:nvPicPr>
                <p:cNvPr id="22" name="Graphic 27">
                  <a:extLst>
                    <a:ext uri="{FF2B5EF4-FFF2-40B4-BE49-F238E27FC236}">
                      <a16:creationId xmlns:a16="http://schemas.microsoft.com/office/drawing/2014/main" id="{DE16CDA3-ECA4-0220-F6AC-72ED34079451}"/>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t="3041" b="3041"/>
                <a:stretch/>
              </p:blipFill>
              <p:spPr>
                <a:xfrm>
                  <a:off x="4767419" y="1897854"/>
                  <a:ext cx="480365" cy="377711"/>
                </a:xfrm>
                <a:prstGeom prst="rect">
                  <a:avLst/>
                </a:prstGeom>
              </p:spPr>
            </p:pic>
          </p:grpSp>
          <p:sp>
            <p:nvSpPr>
              <p:cNvPr id="20" name="TextBox 19">
                <a:extLst>
                  <a:ext uri="{FF2B5EF4-FFF2-40B4-BE49-F238E27FC236}">
                    <a16:creationId xmlns:a16="http://schemas.microsoft.com/office/drawing/2014/main" id="{11E4F3B7-92D9-E33E-E8BF-5DB08E9903D9}"/>
                  </a:ext>
                </a:extLst>
              </p:cNvPr>
              <p:cNvSpPr txBox="1"/>
              <p:nvPr/>
            </p:nvSpPr>
            <p:spPr>
              <a:xfrm>
                <a:off x="1257960" y="2972993"/>
                <a:ext cx="347257" cy="163060"/>
              </a:xfrm>
              <a:prstGeom prst="rect">
                <a:avLst/>
              </a:prstGeom>
              <a:noFill/>
            </p:spPr>
            <p:txBody>
              <a:bodyPr wrap="none" lIns="0" tIns="0" rIns="0" bIns="0" rtlCol="0">
                <a:spAutoFit/>
              </a:bodyPr>
              <a:lstStyle/>
              <a:p>
                <a:pPr algn="ctr"/>
                <a:r>
                  <a:rPr lang="en-US" sz="675">
                    <a:solidFill>
                      <a:srgbClr val="202192"/>
                    </a:solidFill>
                    <a:latin typeface="+mj-lt"/>
                  </a:rPr>
                  <a:t>Redis</a:t>
                </a:r>
              </a:p>
            </p:txBody>
          </p:sp>
        </p:grpSp>
      </p:grpSp>
      <p:grpSp>
        <p:nvGrpSpPr>
          <p:cNvPr id="30" name="!!AppA">
            <a:extLst>
              <a:ext uri="{FF2B5EF4-FFF2-40B4-BE49-F238E27FC236}">
                <a16:creationId xmlns:a16="http://schemas.microsoft.com/office/drawing/2014/main" id="{3DF1F67D-9EF3-D57D-6E00-DE81454CC7D8}"/>
              </a:ext>
            </a:extLst>
          </p:cNvPr>
          <p:cNvGrpSpPr/>
          <p:nvPr/>
        </p:nvGrpSpPr>
        <p:grpSpPr>
          <a:xfrm>
            <a:off x="2922656" y="2779840"/>
            <a:ext cx="958313" cy="1118034"/>
            <a:chOff x="3444425" y="1954650"/>
            <a:chExt cx="1400539" cy="1633964"/>
          </a:xfrm>
        </p:grpSpPr>
        <p:pic>
          <p:nvPicPr>
            <p:cNvPr id="42" name="Graphic 41">
              <a:extLst>
                <a:ext uri="{FF2B5EF4-FFF2-40B4-BE49-F238E27FC236}">
                  <a16:creationId xmlns:a16="http://schemas.microsoft.com/office/drawing/2014/main" id="{39DD74BF-FCE2-5108-9843-D4B7602A9860}"/>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3444425" y="1954650"/>
              <a:ext cx="1400539" cy="1633964"/>
            </a:xfrm>
            <a:prstGeom prst="rect">
              <a:avLst/>
            </a:prstGeom>
          </p:spPr>
        </p:pic>
        <p:sp>
          <p:nvSpPr>
            <p:cNvPr id="43" name="TextBox 42">
              <a:extLst>
                <a:ext uri="{FF2B5EF4-FFF2-40B4-BE49-F238E27FC236}">
                  <a16:creationId xmlns:a16="http://schemas.microsoft.com/office/drawing/2014/main" id="{EAAAE2ED-1B6B-673F-05DB-F5B5D4D6B033}"/>
                </a:ext>
              </a:extLst>
            </p:cNvPr>
            <p:cNvSpPr txBox="1"/>
            <p:nvPr/>
          </p:nvSpPr>
          <p:spPr>
            <a:xfrm>
              <a:off x="3728758" y="2429761"/>
              <a:ext cx="749019" cy="269882"/>
            </a:xfrm>
            <a:prstGeom prst="rect">
              <a:avLst/>
            </a:prstGeom>
            <a:noFill/>
          </p:spPr>
          <p:txBody>
            <a:bodyPr wrap="none" lIns="0" tIns="0" rIns="0" bIns="0" rtlCol="0">
              <a:spAutoFit/>
            </a:bodyPr>
            <a:lstStyle/>
            <a:p>
              <a:pPr algn="ctr"/>
              <a:r>
                <a:rPr lang="en-US" sz="1200">
                  <a:solidFill>
                    <a:srgbClr val="202192"/>
                  </a:solidFill>
                  <a:latin typeface="+mj-lt"/>
                </a:rPr>
                <a:t>My App</a:t>
              </a:r>
            </a:p>
          </p:txBody>
        </p:sp>
      </p:grpSp>
      <p:grpSp>
        <p:nvGrpSpPr>
          <p:cNvPr id="31" name="!!Sidecar">
            <a:extLst>
              <a:ext uri="{FF2B5EF4-FFF2-40B4-BE49-F238E27FC236}">
                <a16:creationId xmlns:a16="http://schemas.microsoft.com/office/drawing/2014/main" id="{642B2520-1265-0CBF-A787-C58DFC178BE5}"/>
              </a:ext>
            </a:extLst>
          </p:cNvPr>
          <p:cNvGrpSpPr/>
          <p:nvPr/>
        </p:nvGrpSpPr>
        <p:grpSpPr>
          <a:xfrm>
            <a:off x="2726897" y="2588513"/>
            <a:ext cx="485004" cy="567856"/>
            <a:chOff x="8298598" y="2543027"/>
            <a:chExt cx="1186830" cy="1389573"/>
          </a:xfrm>
        </p:grpSpPr>
        <p:sp>
          <p:nvSpPr>
            <p:cNvPr id="33" name="Freeform: Shape 32">
              <a:extLst>
                <a:ext uri="{FF2B5EF4-FFF2-40B4-BE49-F238E27FC236}">
                  <a16:creationId xmlns:a16="http://schemas.microsoft.com/office/drawing/2014/main" id="{10D86770-AD60-3E57-8177-EE6E6AA8600F}"/>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endParaRPr lang="en-US" sz="1013"/>
            </a:p>
          </p:txBody>
        </p:sp>
        <p:sp>
          <p:nvSpPr>
            <p:cNvPr id="34" name="Freeform: Shape 33">
              <a:extLst>
                <a:ext uri="{FF2B5EF4-FFF2-40B4-BE49-F238E27FC236}">
                  <a16:creationId xmlns:a16="http://schemas.microsoft.com/office/drawing/2014/main" id="{91E6FB1E-6ADF-462D-3614-A836C7409BEB}"/>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endParaRPr lang="en-US" sz="1013"/>
            </a:p>
          </p:txBody>
        </p:sp>
        <p:grpSp>
          <p:nvGrpSpPr>
            <p:cNvPr id="35" name="Graphic 11">
              <a:extLst>
                <a:ext uri="{FF2B5EF4-FFF2-40B4-BE49-F238E27FC236}">
                  <a16:creationId xmlns:a16="http://schemas.microsoft.com/office/drawing/2014/main" id="{72BA0F0C-F6C7-BD83-0899-9323520BD506}"/>
                </a:ext>
              </a:extLst>
            </p:cNvPr>
            <p:cNvGrpSpPr/>
            <p:nvPr/>
          </p:nvGrpSpPr>
          <p:grpSpPr>
            <a:xfrm>
              <a:off x="8386477" y="2846026"/>
              <a:ext cx="952402" cy="699902"/>
              <a:chOff x="8386477" y="2846026"/>
              <a:chExt cx="952402" cy="699902"/>
            </a:xfrm>
          </p:grpSpPr>
          <p:sp>
            <p:nvSpPr>
              <p:cNvPr id="36" name="Freeform: Shape 35">
                <a:extLst>
                  <a:ext uri="{FF2B5EF4-FFF2-40B4-BE49-F238E27FC236}">
                    <a16:creationId xmlns:a16="http://schemas.microsoft.com/office/drawing/2014/main" id="{232C8B21-1DAA-4F15-85BF-591CB8387C26}"/>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endParaRPr lang="en-US" sz="1013"/>
              </a:p>
            </p:txBody>
          </p:sp>
          <p:sp>
            <p:nvSpPr>
              <p:cNvPr id="37" name="Freeform: Shape 36">
                <a:extLst>
                  <a:ext uri="{FF2B5EF4-FFF2-40B4-BE49-F238E27FC236}">
                    <a16:creationId xmlns:a16="http://schemas.microsoft.com/office/drawing/2014/main" id="{04A38CB8-DEE6-B586-5804-57A3313D7C91}"/>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endParaRPr lang="en-US" sz="1013"/>
              </a:p>
            </p:txBody>
          </p:sp>
          <p:sp>
            <p:nvSpPr>
              <p:cNvPr id="38" name="Freeform: Shape 37">
                <a:extLst>
                  <a:ext uri="{FF2B5EF4-FFF2-40B4-BE49-F238E27FC236}">
                    <a16:creationId xmlns:a16="http://schemas.microsoft.com/office/drawing/2014/main" id="{F042F24C-16D5-AE09-B6D9-D52F37D50907}"/>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endParaRPr lang="en-US" sz="1013"/>
              </a:p>
            </p:txBody>
          </p:sp>
          <p:sp>
            <p:nvSpPr>
              <p:cNvPr id="39" name="Freeform: Shape 38">
                <a:extLst>
                  <a:ext uri="{FF2B5EF4-FFF2-40B4-BE49-F238E27FC236}">
                    <a16:creationId xmlns:a16="http://schemas.microsoft.com/office/drawing/2014/main" id="{AF0638B1-2187-E160-2F21-34B4855865F4}"/>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endParaRPr lang="en-US" sz="1013"/>
              </a:p>
            </p:txBody>
          </p:sp>
          <p:sp>
            <p:nvSpPr>
              <p:cNvPr id="40" name="Freeform: Shape 39">
                <a:extLst>
                  <a:ext uri="{FF2B5EF4-FFF2-40B4-BE49-F238E27FC236}">
                    <a16:creationId xmlns:a16="http://schemas.microsoft.com/office/drawing/2014/main" id="{65F7FC26-692D-7CD1-25CC-78B9F1863DDE}"/>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endParaRPr lang="en-US" sz="1013"/>
              </a:p>
            </p:txBody>
          </p:sp>
          <p:sp>
            <p:nvSpPr>
              <p:cNvPr id="41" name="Freeform: Shape 40">
                <a:extLst>
                  <a:ext uri="{FF2B5EF4-FFF2-40B4-BE49-F238E27FC236}">
                    <a16:creationId xmlns:a16="http://schemas.microsoft.com/office/drawing/2014/main" id="{2A20DA94-BC00-80ED-C227-178C7FD73CA1}"/>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endParaRPr lang="en-US" sz="1013"/>
              </a:p>
            </p:txBody>
          </p:sp>
        </p:grpSp>
      </p:grpSp>
      <p:sp>
        <p:nvSpPr>
          <p:cNvPr id="32" name="Rectangle 31">
            <a:extLst>
              <a:ext uri="{FF2B5EF4-FFF2-40B4-BE49-F238E27FC236}">
                <a16:creationId xmlns:a16="http://schemas.microsoft.com/office/drawing/2014/main" id="{2AEA157A-C46D-822A-249D-A73F82634C60}"/>
              </a:ext>
            </a:extLst>
          </p:cNvPr>
          <p:cNvSpPr/>
          <p:nvPr/>
        </p:nvSpPr>
        <p:spPr bwMode="auto">
          <a:xfrm>
            <a:off x="4841312" y="2728733"/>
            <a:ext cx="487679" cy="5699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2100" err="1">
              <a:solidFill>
                <a:srgbClr val="FFFFFF"/>
              </a:solidFill>
              <a:ea typeface="Segoe UI" pitchFamily="34" charset="0"/>
              <a:cs typeface="Segoe UI" pitchFamily="34" charset="0"/>
            </a:endParaRPr>
          </a:p>
        </p:txBody>
      </p:sp>
      <p:cxnSp>
        <p:nvCxnSpPr>
          <p:cNvPr id="45" name="Straight Arrow Connector 139">
            <a:extLst>
              <a:ext uri="{FF2B5EF4-FFF2-40B4-BE49-F238E27FC236}">
                <a16:creationId xmlns:a16="http://schemas.microsoft.com/office/drawing/2014/main" id="{8CDF2C52-81AF-11D3-D018-4AE219232810}"/>
              </a:ext>
            </a:extLst>
          </p:cNvPr>
          <p:cNvCxnSpPr>
            <a:cxnSpLocks/>
            <a:endCxn id="22" idx="0"/>
          </p:cNvCxnSpPr>
          <p:nvPr/>
        </p:nvCxnSpPr>
        <p:spPr>
          <a:xfrm rot="10800000">
            <a:off x="708465" y="2633155"/>
            <a:ext cx="2018433" cy="195889"/>
          </a:xfrm>
          <a:prstGeom prst="bentConnector4">
            <a:avLst>
              <a:gd name="adj1" fmla="val 46210"/>
              <a:gd name="adj2" fmla="val 216699"/>
            </a:avLst>
          </a:prstGeom>
          <a:ln w="28575">
            <a:solidFill>
              <a:srgbClr val="202192"/>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53" name="Picture 52">
            <a:extLst>
              <a:ext uri="{FF2B5EF4-FFF2-40B4-BE49-F238E27FC236}">
                <a16:creationId xmlns:a16="http://schemas.microsoft.com/office/drawing/2014/main" id="{08398DCD-DDE4-F54B-1E70-764A80D2CBB8}"/>
              </a:ext>
            </a:extLst>
          </p:cNvPr>
          <p:cNvPicPr>
            <a:picLocks noChangeAspect="1"/>
          </p:cNvPicPr>
          <p:nvPr/>
        </p:nvPicPr>
        <p:blipFill>
          <a:blip r:embed="rId9"/>
          <a:stretch>
            <a:fillRect/>
          </a:stretch>
        </p:blipFill>
        <p:spPr>
          <a:xfrm>
            <a:off x="3041551" y="3305338"/>
            <a:ext cx="649921" cy="302316"/>
          </a:xfrm>
          <a:prstGeom prst="rect">
            <a:avLst/>
          </a:prstGeom>
        </p:spPr>
      </p:pic>
      <p:pic>
        <p:nvPicPr>
          <p:cNvPr id="54" name="Picture 53">
            <a:extLst>
              <a:ext uri="{FF2B5EF4-FFF2-40B4-BE49-F238E27FC236}">
                <a16:creationId xmlns:a16="http://schemas.microsoft.com/office/drawing/2014/main" id="{13C49039-7637-47F0-83CE-D471704BC364}"/>
              </a:ext>
            </a:extLst>
          </p:cNvPr>
          <p:cNvPicPr>
            <a:picLocks noChangeAspect="1"/>
          </p:cNvPicPr>
          <p:nvPr/>
        </p:nvPicPr>
        <p:blipFill>
          <a:blip r:embed="rId9"/>
          <a:stretch>
            <a:fillRect/>
          </a:stretch>
        </p:blipFill>
        <p:spPr>
          <a:xfrm>
            <a:off x="7759127" y="1168222"/>
            <a:ext cx="649921" cy="302316"/>
          </a:xfrm>
          <a:prstGeom prst="rect">
            <a:avLst/>
          </a:prstGeom>
        </p:spPr>
      </p:pic>
    </p:spTree>
    <p:extLst>
      <p:ext uri="{BB962C8B-B14F-4D97-AF65-F5344CB8AC3E}">
        <p14:creationId xmlns:p14="http://schemas.microsoft.com/office/powerpoint/2010/main" val="72085494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DAC270EF-ED74-85CB-BDB1-347344A4E420}"/>
              </a:ext>
            </a:extLst>
          </p:cNvPr>
          <p:cNvPicPr>
            <a:picLocks noChangeAspect="1"/>
          </p:cNvPicPr>
          <p:nvPr/>
        </p:nvPicPr>
        <p:blipFill>
          <a:blip r:embed="rId2"/>
          <a:stretch>
            <a:fillRect/>
          </a:stretch>
        </p:blipFill>
        <p:spPr>
          <a:xfrm>
            <a:off x="1131462" y="276994"/>
            <a:ext cx="7503155" cy="4035481"/>
          </a:xfrm>
          <a:prstGeom prst="rect">
            <a:avLst/>
          </a:prstGeom>
          <a:ln>
            <a:noFill/>
          </a:ln>
          <a:effectLst>
            <a:outerShdw blurRad="292100" dist="139700" dir="2700000" algn="tl" rotWithShape="0">
              <a:srgbClr val="333333">
                <a:alpha val="65000"/>
              </a:srgbClr>
            </a:outerShdw>
          </a:effectLst>
        </p:spPr>
      </p:pic>
      <p:grpSp>
        <p:nvGrpSpPr>
          <p:cNvPr id="30" name="!!AppA">
            <a:extLst>
              <a:ext uri="{FF2B5EF4-FFF2-40B4-BE49-F238E27FC236}">
                <a16:creationId xmlns:a16="http://schemas.microsoft.com/office/drawing/2014/main" id="{3DF1F67D-9EF3-D57D-6E00-DE81454CC7D8}"/>
              </a:ext>
            </a:extLst>
          </p:cNvPr>
          <p:cNvGrpSpPr/>
          <p:nvPr/>
        </p:nvGrpSpPr>
        <p:grpSpPr>
          <a:xfrm>
            <a:off x="362646" y="3802716"/>
            <a:ext cx="958313" cy="1118034"/>
            <a:chOff x="3444425" y="1954650"/>
            <a:chExt cx="1400539" cy="1633964"/>
          </a:xfrm>
        </p:grpSpPr>
        <p:pic>
          <p:nvPicPr>
            <p:cNvPr id="42" name="Graphic 41">
              <a:extLst>
                <a:ext uri="{FF2B5EF4-FFF2-40B4-BE49-F238E27FC236}">
                  <a16:creationId xmlns:a16="http://schemas.microsoft.com/office/drawing/2014/main" id="{39DD74BF-FCE2-5108-9843-D4B7602A9860}"/>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3444425" y="1954650"/>
              <a:ext cx="1400539" cy="1633964"/>
            </a:xfrm>
            <a:prstGeom prst="rect">
              <a:avLst/>
            </a:prstGeom>
          </p:spPr>
        </p:pic>
        <p:sp>
          <p:nvSpPr>
            <p:cNvPr id="43" name="TextBox 42">
              <a:extLst>
                <a:ext uri="{FF2B5EF4-FFF2-40B4-BE49-F238E27FC236}">
                  <a16:creationId xmlns:a16="http://schemas.microsoft.com/office/drawing/2014/main" id="{EAAAE2ED-1B6B-673F-05DB-F5B5D4D6B033}"/>
                </a:ext>
              </a:extLst>
            </p:cNvPr>
            <p:cNvSpPr txBox="1"/>
            <p:nvPr/>
          </p:nvSpPr>
          <p:spPr>
            <a:xfrm>
              <a:off x="3728758" y="2429761"/>
              <a:ext cx="749019" cy="269882"/>
            </a:xfrm>
            <a:prstGeom prst="rect">
              <a:avLst/>
            </a:prstGeom>
            <a:noFill/>
          </p:spPr>
          <p:txBody>
            <a:bodyPr wrap="none" lIns="0" tIns="0" rIns="0" bIns="0" rtlCol="0">
              <a:spAutoFit/>
            </a:bodyPr>
            <a:lstStyle/>
            <a:p>
              <a:pPr algn="ctr"/>
              <a:r>
                <a:rPr lang="en-US" sz="1200">
                  <a:solidFill>
                    <a:srgbClr val="202192"/>
                  </a:solidFill>
                  <a:latin typeface="+mj-lt"/>
                </a:rPr>
                <a:t>My App</a:t>
              </a:r>
            </a:p>
          </p:txBody>
        </p:sp>
      </p:grpSp>
      <p:grpSp>
        <p:nvGrpSpPr>
          <p:cNvPr id="31" name="!!Sidecar">
            <a:extLst>
              <a:ext uri="{FF2B5EF4-FFF2-40B4-BE49-F238E27FC236}">
                <a16:creationId xmlns:a16="http://schemas.microsoft.com/office/drawing/2014/main" id="{642B2520-1265-0CBF-A787-C58DFC178BE5}"/>
              </a:ext>
            </a:extLst>
          </p:cNvPr>
          <p:cNvGrpSpPr/>
          <p:nvPr/>
        </p:nvGrpSpPr>
        <p:grpSpPr>
          <a:xfrm>
            <a:off x="166887" y="3611389"/>
            <a:ext cx="485004" cy="567856"/>
            <a:chOff x="8298598" y="2543027"/>
            <a:chExt cx="1186830" cy="1389573"/>
          </a:xfrm>
        </p:grpSpPr>
        <p:sp>
          <p:nvSpPr>
            <p:cNvPr id="33" name="Freeform: Shape 32">
              <a:extLst>
                <a:ext uri="{FF2B5EF4-FFF2-40B4-BE49-F238E27FC236}">
                  <a16:creationId xmlns:a16="http://schemas.microsoft.com/office/drawing/2014/main" id="{10D86770-AD60-3E57-8177-EE6E6AA8600F}"/>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endParaRPr lang="en-US" sz="1013"/>
            </a:p>
          </p:txBody>
        </p:sp>
        <p:sp>
          <p:nvSpPr>
            <p:cNvPr id="34" name="Freeform: Shape 33">
              <a:extLst>
                <a:ext uri="{FF2B5EF4-FFF2-40B4-BE49-F238E27FC236}">
                  <a16:creationId xmlns:a16="http://schemas.microsoft.com/office/drawing/2014/main" id="{91E6FB1E-6ADF-462D-3614-A836C7409BEB}"/>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endParaRPr lang="en-US" sz="1013"/>
            </a:p>
          </p:txBody>
        </p:sp>
        <p:grpSp>
          <p:nvGrpSpPr>
            <p:cNvPr id="35" name="Graphic 11">
              <a:extLst>
                <a:ext uri="{FF2B5EF4-FFF2-40B4-BE49-F238E27FC236}">
                  <a16:creationId xmlns:a16="http://schemas.microsoft.com/office/drawing/2014/main" id="{72BA0F0C-F6C7-BD83-0899-9323520BD506}"/>
                </a:ext>
              </a:extLst>
            </p:cNvPr>
            <p:cNvGrpSpPr/>
            <p:nvPr/>
          </p:nvGrpSpPr>
          <p:grpSpPr>
            <a:xfrm>
              <a:off x="8386477" y="2846026"/>
              <a:ext cx="952402" cy="699902"/>
              <a:chOff x="8386477" y="2846026"/>
              <a:chExt cx="952402" cy="699902"/>
            </a:xfrm>
          </p:grpSpPr>
          <p:sp>
            <p:nvSpPr>
              <p:cNvPr id="36" name="Freeform: Shape 35">
                <a:extLst>
                  <a:ext uri="{FF2B5EF4-FFF2-40B4-BE49-F238E27FC236}">
                    <a16:creationId xmlns:a16="http://schemas.microsoft.com/office/drawing/2014/main" id="{232C8B21-1DAA-4F15-85BF-591CB8387C26}"/>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endParaRPr lang="en-US" sz="1013"/>
              </a:p>
            </p:txBody>
          </p:sp>
          <p:sp>
            <p:nvSpPr>
              <p:cNvPr id="37" name="Freeform: Shape 36">
                <a:extLst>
                  <a:ext uri="{FF2B5EF4-FFF2-40B4-BE49-F238E27FC236}">
                    <a16:creationId xmlns:a16="http://schemas.microsoft.com/office/drawing/2014/main" id="{04A38CB8-DEE6-B586-5804-57A3313D7C91}"/>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endParaRPr lang="en-US" sz="1013"/>
              </a:p>
            </p:txBody>
          </p:sp>
          <p:sp>
            <p:nvSpPr>
              <p:cNvPr id="38" name="Freeform: Shape 37">
                <a:extLst>
                  <a:ext uri="{FF2B5EF4-FFF2-40B4-BE49-F238E27FC236}">
                    <a16:creationId xmlns:a16="http://schemas.microsoft.com/office/drawing/2014/main" id="{F042F24C-16D5-AE09-B6D9-D52F37D50907}"/>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endParaRPr lang="en-US" sz="1013"/>
              </a:p>
            </p:txBody>
          </p:sp>
          <p:sp>
            <p:nvSpPr>
              <p:cNvPr id="39" name="Freeform: Shape 38">
                <a:extLst>
                  <a:ext uri="{FF2B5EF4-FFF2-40B4-BE49-F238E27FC236}">
                    <a16:creationId xmlns:a16="http://schemas.microsoft.com/office/drawing/2014/main" id="{AF0638B1-2187-E160-2F21-34B4855865F4}"/>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endParaRPr lang="en-US" sz="1013"/>
              </a:p>
            </p:txBody>
          </p:sp>
          <p:sp>
            <p:nvSpPr>
              <p:cNvPr id="40" name="Freeform: Shape 39">
                <a:extLst>
                  <a:ext uri="{FF2B5EF4-FFF2-40B4-BE49-F238E27FC236}">
                    <a16:creationId xmlns:a16="http://schemas.microsoft.com/office/drawing/2014/main" id="{65F7FC26-692D-7CD1-25CC-78B9F1863DDE}"/>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endParaRPr lang="en-US" sz="1013"/>
              </a:p>
            </p:txBody>
          </p:sp>
          <p:sp>
            <p:nvSpPr>
              <p:cNvPr id="41" name="Freeform: Shape 40">
                <a:extLst>
                  <a:ext uri="{FF2B5EF4-FFF2-40B4-BE49-F238E27FC236}">
                    <a16:creationId xmlns:a16="http://schemas.microsoft.com/office/drawing/2014/main" id="{2A20DA94-BC00-80ED-C227-178C7FD73CA1}"/>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endParaRPr lang="en-US" sz="1013"/>
              </a:p>
            </p:txBody>
          </p:sp>
        </p:grpSp>
      </p:grpSp>
      <p:sp>
        <p:nvSpPr>
          <p:cNvPr id="32" name="Rectangle 31">
            <a:extLst>
              <a:ext uri="{FF2B5EF4-FFF2-40B4-BE49-F238E27FC236}">
                <a16:creationId xmlns:a16="http://schemas.microsoft.com/office/drawing/2014/main" id="{2AEA157A-C46D-822A-249D-A73F82634C60}"/>
              </a:ext>
            </a:extLst>
          </p:cNvPr>
          <p:cNvSpPr/>
          <p:nvPr/>
        </p:nvSpPr>
        <p:spPr bwMode="auto">
          <a:xfrm>
            <a:off x="4841312" y="2728733"/>
            <a:ext cx="487679" cy="569947"/>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2100" err="1">
              <a:solidFill>
                <a:srgbClr val="FFFFFF"/>
              </a:solidFill>
              <a:ea typeface="Segoe UI" pitchFamily="34" charset="0"/>
              <a:cs typeface="Segoe UI" pitchFamily="34" charset="0"/>
            </a:endParaRPr>
          </a:p>
        </p:txBody>
      </p:sp>
      <p:pic>
        <p:nvPicPr>
          <p:cNvPr id="53" name="Picture 52">
            <a:extLst>
              <a:ext uri="{FF2B5EF4-FFF2-40B4-BE49-F238E27FC236}">
                <a16:creationId xmlns:a16="http://schemas.microsoft.com/office/drawing/2014/main" id="{08398DCD-DDE4-F54B-1E70-764A80D2CBB8}"/>
              </a:ext>
            </a:extLst>
          </p:cNvPr>
          <p:cNvPicPr>
            <a:picLocks noChangeAspect="1"/>
          </p:cNvPicPr>
          <p:nvPr/>
        </p:nvPicPr>
        <p:blipFill>
          <a:blip r:embed="rId5"/>
          <a:stretch>
            <a:fillRect/>
          </a:stretch>
        </p:blipFill>
        <p:spPr>
          <a:xfrm>
            <a:off x="481541" y="4328214"/>
            <a:ext cx="649921" cy="302316"/>
          </a:xfrm>
          <a:prstGeom prst="rect">
            <a:avLst/>
          </a:prstGeom>
        </p:spPr>
      </p:pic>
      <p:sp>
        <p:nvSpPr>
          <p:cNvPr id="2" name="Speech Bubble: Rectangle 1">
            <a:extLst>
              <a:ext uri="{FF2B5EF4-FFF2-40B4-BE49-F238E27FC236}">
                <a16:creationId xmlns:a16="http://schemas.microsoft.com/office/drawing/2014/main" id="{95CDEC42-DB9C-1ED5-4B32-111ACE86FD7E}"/>
              </a:ext>
            </a:extLst>
          </p:cNvPr>
          <p:cNvSpPr/>
          <p:nvPr/>
        </p:nvSpPr>
        <p:spPr>
          <a:xfrm>
            <a:off x="5773003" y="408483"/>
            <a:ext cx="1978925" cy="422542"/>
          </a:xfrm>
          <a:prstGeom prst="wedgeRectCallout">
            <a:avLst>
              <a:gd name="adj1" fmla="val -131178"/>
              <a:gd name="adj2" fmla="val 240146"/>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prepare </a:t>
            </a:r>
            <a:r>
              <a:rPr lang="en-US" dirty="0" err="1"/>
              <a:t>Dapr</a:t>
            </a:r>
            <a:r>
              <a:rPr lang="en-US" dirty="0"/>
              <a:t> Client – link to </a:t>
            </a:r>
            <a:r>
              <a:rPr lang="en-US" dirty="0" err="1"/>
              <a:t>Dapr</a:t>
            </a:r>
            <a:r>
              <a:rPr lang="en-US" dirty="0"/>
              <a:t> Side Car</a:t>
            </a:r>
          </a:p>
        </p:txBody>
      </p:sp>
      <p:sp>
        <p:nvSpPr>
          <p:cNvPr id="3" name="Speech Bubble: Rectangle 2">
            <a:extLst>
              <a:ext uri="{FF2B5EF4-FFF2-40B4-BE49-F238E27FC236}">
                <a16:creationId xmlns:a16="http://schemas.microsoft.com/office/drawing/2014/main" id="{4BA93515-0125-4BBF-6A72-D3AD8AB154D8}"/>
              </a:ext>
            </a:extLst>
          </p:cNvPr>
          <p:cNvSpPr/>
          <p:nvPr/>
        </p:nvSpPr>
        <p:spPr>
          <a:xfrm>
            <a:off x="6177886" y="1584465"/>
            <a:ext cx="1669577" cy="422542"/>
          </a:xfrm>
          <a:prstGeom prst="wedgeRectCallout">
            <a:avLst>
              <a:gd name="adj1" fmla="val -144878"/>
              <a:gd name="adj2" fmla="val 191697"/>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get piece of state through </a:t>
            </a:r>
            <a:r>
              <a:rPr lang="en-US" dirty="0" err="1"/>
              <a:t>Dapr</a:t>
            </a:r>
            <a:r>
              <a:rPr lang="en-US" dirty="0"/>
              <a:t> Client</a:t>
            </a:r>
          </a:p>
        </p:txBody>
      </p:sp>
      <p:sp>
        <p:nvSpPr>
          <p:cNvPr id="6" name="Speech Bubble: Rectangle 5">
            <a:extLst>
              <a:ext uri="{FF2B5EF4-FFF2-40B4-BE49-F238E27FC236}">
                <a16:creationId xmlns:a16="http://schemas.microsoft.com/office/drawing/2014/main" id="{6E0EDD42-6316-DF81-8A7D-1D80123AF1D7}"/>
              </a:ext>
            </a:extLst>
          </p:cNvPr>
          <p:cNvSpPr/>
          <p:nvPr/>
        </p:nvSpPr>
        <p:spPr>
          <a:xfrm>
            <a:off x="6960359" y="2289319"/>
            <a:ext cx="2008496" cy="422542"/>
          </a:xfrm>
          <a:prstGeom prst="wedgeRectCallout">
            <a:avLst>
              <a:gd name="adj1" fmla="val -152590"/>
              <a:gd name="adj2" fmla="val 164243"/>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save piece(s) of state through </a:t>
            </a:r>
            <a:r>
              <a:rPr lang="en-US" dirty="0" err="1"/>
              <a:t>Dapr</a:t>
            </a:r>
            <a:r>
              <a:rPr lang="en-US" dirty="0"/>
              <a:t> Client</a:t>
            </a:r>
          </a:p>
        </p:txBody>
      </p:sp>
      <p:pic>
        <p:nvPicPr>
          <p:cNvPr id="11" name="Graphic 27">
            <a:extLst>
              <a:ext uri="{FF2B5EF4-FFF2-40B4-BE49-F238E27FC236}">
                <a16:creationId xmlns:a16="http://schemas.microsoft.com/office/drawing/2014/main" id="{BF626DBE-8990-4E8F-B23D-63A9C3EB5512}"/>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t="3041" b="3041"/>
          <a:stretch/>
        </p:blipFill>
        <p:spPr>
          <a:xfrm>
            <a:off x="71496" y="3208501"/>
            <a:ext cx="306009" cy="240615"/>
          </a:xfrm>
          <a:prstGeom prst="rect">
            <a:avLst/>
          </a:prstGeom>
        </p:spPr>
      </p:pic>
      <p:cxnSp>
        <p:nvCxnSpPr>
          <p:cNvPr id="13" name="Connector: Elbow 12">
            <a:extLst>
              <a:ext uri="{FF2B5EF4-FFF2-40B4-BE49-F238E27FC236}">
                <a16:creationId xmlns:a16="http://schemas.microsoft.com/office/drawing/2014/main" id="{CBC6EB18-5F2F-B3FB-3C19-58B64416C77C}"/>
              </a:ext>
            </a:extLst>
          </p:cNvPr>
          <p:cNvCxnSpPr>
            <a:stCxn id="34" idx="0"/>
            <a:endCxn id="11" idx="3"/>
          </p:cNvCxnSpPr>
          <p:nvPr/>
        </p:nvCxnSpPr>
        <p:spPr>
          <a:xfrm flipH="1" flipV="1">
            <a:off x="377505" y="3328809"/>
            <a:ext cx="25865" cy="282580"/>
          </a:xfrm>
          <a:prstGeom prst="bentConnector3">
            <a:avLst>
              <a:gd name="adj1" fmla="val -428529"/>
            </a:avLst>
          </a:prstGeom>
          <a:ln>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17036813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the Twitter for System Driven Event Interaction look like?</a:t>
            </a:r>
            <a:endParaRPr lang="nl-NL" dirty="0"/>
          </a:p>
        </p:txBody>
      </p:sp>
      <p:sp>
        <p:nvSpPr>
          <p:cNvPr id="3" name="Content Placeholder 2"/>
          <p:cNvSpPr>
            <a:spLocks noGrp="1"/>
          </p:cNvSpPr>
          <p:nvPr>
            <p:ph idx="1"/>
          </p:nvPr>
        </p:nvSpPr>
        <p:spPr/>
        <p:txBody>
          <a:bodyPr/>
          <a:lstStyle/>
          <a:p>
            <a:endParaRPr lang="nl-NL" dirty="0"/>
          </a:p>
        </p:txBody>
      </p:sp>
      <p:sp>
        <p:nvSpPr>
          <p:cNvPr id="4" name="Footer Placeholder 3"/>
          <p:cNvSpPr>
            <a:spLocks noGrp="1"/>
          </p:cNvSpPr>
          <p:nvPr>
            <p:ph type="ftr" sz="quarter" idx="11"/>
          </p:nvPr>
        </p:nvSpPr>
        <p:spPr/>
        <p:txBody>
          <a:bodyPr/>
          <a:lstStyle/>
          <a:p>
            <a:r>
              <a:rPr lang="en-US"/>
              <a:t>Microservices, Messaging, Kafka and Dapr - Fontys - November 2022</a:t>
            </a:r>
            <a:endParaRPr lang="nl-NL" dirty="0"/>
          </a:p>
        </p:txBody>
      </p:sp>
      <p:pic>
        <p:nvPicPr>
          <p:cNvPr id="6" name="Picture 2" descr="Image result for logo twitte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966218" y="1080000"/>
            <a:ext cx="2594767" cy="183160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Image result for logo kafk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60821" y="917650"/>
            <a:ext cx="4005563" cy="21054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55181" y="3372559"/>
            <a:ext cx="4892365" cy="1477328"/>
          </a:xfrm>
          <a:prstGeom prst="rect">
            <a:avLst/>
          </a:prstGeom>
          <a:noFill/>
        </p:spPr>
        <p:txBody>
          <a:bodyPr wrap="none" lIns="0" tIns="0" rIns="0" bIns="0" rtlCol="0">
            <a:spAutoFit/>
          </a:bodyPr>
          <a:lstStyle/>
          <a:p>
            <a:pPr marL="285750" indent="-285750">
              <a:buFont typeface="Arial" panose="020B0604020202020204" pitchFamily="34" charset="0"/>
              <a:buChar char="•"/>
            </a:pPr>
            <a:r>
              <a:rPr lang="en-US" sz="1600" dirty="0"/>
              <a:t>Decoupled communication – organized per topic</a:t>
            </a:r>
          </a:p>
          <a:p>
            <a:pPr marL="285750" indent="-285750">
              <a:buFont typeface="Arial" panose="020B0604020202020204" pitchFamily="34" charset="0"/>
              <a:buChar char="•"/>
            </a:pPr>
            <a:r>
              <a:rPr lang="en-US" sz="1600" dirty="0"/>
              <a:t>0, 1 or many Consumers per Topic</a:t>
            </a:r>
          </a:p>
          <a:p>
            <a:pPr marL="285750" indent="-285750">
              <a:buFont typeface="Arial" panose="020B0604020202020204" pitchFamily="34" charset="0"/>
              <a:buChar char="•"/>
            </a:pPr>
            <a:r>
              <a:rPr lang="en-US" sz="1600" dirty="0"/>
              <a:t>Scalable number of messages (and parties)</a:t>
            </a:r>
          </a:p>
          <a:p>
            <a:pPr marL="285750" indent="-285750">
              <a:buFont typeface="Arial" panose="020B0604020202020204" pitchFamily="34" charset="0"/>
              <a:buChar char="•"/>
            </a:pPr>
            <a:r>
              <a:rPr lang="en-US" sz="1600" dirty="0"/>
              <a:t>Reliable (distributed)</a:t>
            </a:r>
          </a:p>
          <a:p>
            <a:pPr marL="285750" indent="-285750">
              <a:buFont typeface="Arial" panose="020B0604020202020204" pitchFamily="34" charset="0"/>
              <a:buChar char="•"/>
            </a:pPr>
            <a:r>
              <a:rPr lang="en-US" sz="1600" dirty="0"/>
              <a:t>Full history</a:t>
            </a:r>
          </a:p>
          <a:p>
            <a:pPr marL="285750" indent="-285750">
              <a:buFont typeface="Arial" panose="020B0604020202020204" pitchFamily="34" charset="0"/>
              <a:buChar char="•"/>
            </a:pPr>
            <a:r>
              <a:rPr lang="en-US" sz="1600" dirty="0"/>
              <a:t>Open: libraries in many technologies &amp; REST APIs</a:t>
            </a:r>
            <a:endParaRPr lang="nl-NL" sz="1600" dirty="0" err="1"/>
          </a:p>
        </p:txBody>
      </p:sp>
    </p:spTree>
    <p:extLst>
      <p:ext uri="{BB962C8B-B14F-4D97-AF65-F5344CB8AC3E}">
        <p14:creationId xmlns:p14="http://schemas.microsoft.com/office/powerpoint/2010/main" val="3686466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1250"/>
                                        <p:tgtEl>
                                          <p:spTgt spid="6"/>
                                        </p:tgtEl>
                                      </p:cBhvr>
                                    </p:animEffect>
                                    <p:set>
                                      <p:cBhvr>
                                        <p:cTn id="7" dur="1" fill="hold">
                                          <p:stCondLst>
                                            <p:cond delay="1249"/>
                                          </p:stCondLst>
                                        </p:cTn>
                                        <p:tgtEl>
                                          <p:spTgt spid="6"/>
                                        </p:tgtEl>
                                        <p:attrNameLst>
                                          <p:attrName>style.visibility</p:attrName>
                                        </p:attrNameLst>
                                      </p:cBhvr>
                                      <p:to>
                                        <p:strVal val="hidden"/>
                                      </p:to>
                                    </p:set>
                                  </p:childTnLst>
                                </p:cTn>
                              </p:par>
                              <p:par>
                                <p:cTn id="8" presetID="10" presetClass="entr" presetSubtype="0" fill="hold" nodeType="withEffect">
                                  <p:stCondLst>
                                    <p:cond delay="50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1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A79313-D575-4F75-B984-36733D176AF9}"/>
              </a:ext>
            </a:extLst>
          </p:cNvPr>
          <p:cNvSpPr/>
          <p:nvPr/>
        </p:nvSpPr>
        <p:spPr bwMode="auto">
          <a:xfrm>
            <a:off x="924158" y="1785073"/>
            <a:ext cx="7295685" cy="2436884"/>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defRPr/>
            </a:pPr>
            <a:endParaRPr lang="en-US" b="1" kern="0">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67" name="Group 66">
            <a:extLst>
              <a:ext uri="{FF2B5EF4-FFF2-40B4-BE49-F238E27FC236}">
                <a16:creationId xmlns:a16="http://schemas.microsoft.com/office/drawing/2014/main" id="{2FF7ECAF-FFA0-4B4A-B374-B62044645A9E}"/>
              </a:ext>
            </a:extLst>
          </p:cNvPr>
          <p:cNvGrpSpPr/>
          <p:nvPr/>
        </p:nvGrpSpPr>
        <p:grpSpPr>
          <a:xfrm>
            <a:off x="3160089" y="1637901"/>
            <a:ext cx="2823822" cy="283625"/>
            <a:chOff x="5123845" y="4079063"/>
            <a:chExt cx="3765096" cy="378166"/>
          </a:xfrm>
        </p:grpSpPr>
        <p:sp>
          <p:nvSpPr>
            <p:cNvPr id="71" name="Rounded Rectangle 5">
              <a:extLst>
                <a:ext uri="{FF2B5EF4-FFF2-40B4-BE49-F238E27FC236}">
                  <a16:creationId xmlns:a16="http://schemas.microsoft.com/office/drawing/2014/main" id="{D543A6E1-1AD8-491E-B76A-C9E3A749DF1B}"/>
                </a:ext>
              </a:extLst>
            </p:cNvPr>
            <p:cNvSpPr/>
            <p:nvPr/>
          </p:nvSpPr>
          <p:spPr bwMode="auto">
            <a:xfrm flipH="1">
              <a:off x="5123845" y="4081986"/>
              <a:ext cx="1644726" cy="375243"/>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699354" fontAlgn="base">
                <a:spcBef>
                  <a:spcPct val="0"/>
                </a:spcBef>
                <a:spcAft>
                  <a:spcPct val="0"/>
                </a:spcAft>
                <a:defRPr/>
              </a:pPr>
              <a:r>
                <a:rPr lang="en-US" sz="1050" kern="0">
                  <a:solidFill>
                    <a:srgbClr val="0078D4"/>
                  </a:solidFill>
                  <a:latin typeface="Segoe UI Semibold"/>
                  <a:cs typeface="Segoe UI" pitchFamily="34" charset="0"/>
                </a:rPr>
                <a:t>HTTP API</a:t>
              </a:r>
            </a:p>
          </p:txBody>
        </p:sp>
        <p:sp>
          <p:nvSpPr>
            <p:cNvPr id="72" name="Rounded Rectangle 5">
              <a:extLst>
                <a:ext uri="{FF2B5EF4-FFF2-40B4-BE49-F238E27FC236}">
                  <a16:creationId xmlns:a16="http://schemas.microsoft.com/office/drawing/2014/main" id="{11F7CD0D-F7F5-4927-BA4A-B5BC6C326CFD}"/>
                </a:ext>
              </a:extLst>
            </p:cNvPr>
            <p:cNvSpPr/>
            <p:nvPr/>
          </p:nvSpPr>
          <p:spPr bwMode="auto">
            <a:xfrm flipH="1">
              <a:off x="7244215" y="4079063"/>
              <a:ext cx="1644726" cy="375243"/>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699354" fontAlgn="base">
                <a:spcBef>
                  <a:spcPct val="0"/>
                </a:spcBef>
                <a:spcAft>
                  <a:spcPct val="0"/>
                </a:spcAft>
                <a:defRPr/>
              </a:pPr>
              <a:r>
                <a:rPr lang="en-US" sz="1050" kern="0">
                  <a:solidFill>
                    <a:srgbClr val="0078D4"/>
                  </a:solidFill>
                  <a:latin typeface="Segoe UI Semibold"/>
                  <a:cs typeface="Segoe UI" pitchFamily="34" charset="0"/>
                </a:rPr>
                <a:t>gRPC API</a:t>
              </a:r>
            </a:p>
          </p:txBody>
        </p:sp>
      </p:grpSp>
      <p:pic>
        <p:nvPicPr>
          <p:cNvPr id="17" name="Graphic 16">
            <a:extLst>
              <a:ext uri="{FF2B5EF4-FFF2-40B4-BE49-F238E27FC236}">
                <a16:creationId xmlns:a16="http://schemas.microsoft.com/office/drawing/2014/main" id="{3DC59CFF-EA6E-4DD4-8B0B-4FACA3989EBC}"/>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9333" t="18330" r="9333" b="18330"/>
          <a:stretch/>
        </p:blipFill>
        <p:spPr>
          <a:xfrm>
            <a:off x="4172495" y="2086232"/>
            <a:ext cx="799011" cy="622253"/>
          </a:xfrm>
          <a:prstGeom prst="rect">
            <a:avLst/>
          </a:prstGeom>
        </p:spPr>
      </p:pic>
      <p:sp>
        <p:nvSpPr>
          <p:cNvPr id="4" name="Title 3">
            <a:extLst>
              <a:ext uri="{FF2B5EF4-FFF2-40B4-BE49-F238E27FC236}">
                <a16:creationId xmlns:a16="http://schemas.microsoft.com/office/drawing/2014/main" id="{0ED6DA03-018B-4D45-8E42-7A654A7AB5EE}"/>
              </a:ext>
            </a:extLst>
          </p:cNvPr>
          <p:cNvSpPr>
            <a:spLocks noGrp="1"/>
          </p:cNvSpPr>
          <p:nvPr>
            <p:ph type="title"/>
          </p:nvPr>
        </p:nvSpPr>
        <p:spPr>
          <a:xfrm>
            <a:off x="440055" y="932331"/>
            <a:ext cx="8263890" cy="415499"/>
          </a:xfrm>
        </p:spPr>
        <p:txBody>
          <a:bodyPr/>
          <a:lstStyle/>
          <a:p>
            <a:pPr algn="ctr"/>
            <a:r>
              <a:rPr lang="en-US"/>
              <a:t>Microservice building blocks</a:t>
            </a:r>
          </a:p>
        </p:txBody>
      </p:sp>
      <p:grpSp>
        <p:nvGrpSpPr>
          <p:cNvPr id="105" name="Group 104">
            <a:extLst>
              <a:ext uri="{FF2B5EF4-FFF2-40B4-BE49-F238E27FC236}">
                <a16:creationId xmlns:a16="http://schemas.microsoft.com/office/drawing/2014/main" id="{9068566A-35B8-4E10-A49E-E620705CB6E3}"/>
              </a:ext>
            </a:extLst>
          </p:cNvPr>
          <p:cNvGrpSpPr/>
          <p:nvPr/>
        </p:nvGrpSpPr>
        <p:grpSpPr>
          <a:xfrm>
            <a:off x="1239872" y="2866089"/>
            <a:ext cx="6659436" cy="1124585"/>
            <a:chOff x="1653163" y="3821452"/>
            <a:chExt cx="8879248" cy="1499446"/>
          </a:xfrm>
        </p:grpSpPr>
        <p:grpSp>
          <p:nvGrpSpPr>
            <p:cNvPr id="5" name="Group 4">
              <a:extLst>
                <a:ext uri="{FF2B5EF4-FFF2-40B4-BE49-F238E27FC236}">
                  <a16:creationId xmlns:a16="http://schemas.microsoft.com/office/drawing/2014/main" id="{DEA53FAD-074E-43AB-95A5-6AB06A6A9B10}"/>
                </a:ext>
              </a:extLst>
            </p:cNvPr>
            <p:cNvGrpSpPr/>
            <p:nvPr/>
          </p:nvGrpSpPr>
          <p:grpSpPr>
            <a:xfrm>
              <a:off x="1653163" y="3821452"/>
              <a:ext cx="8879248" cy="1499446"/>
              <a:chOff x="1653163" y="3821452"/>
              <a:chExt cx="8879248" cy="1499446"/>
            </a:xfrm>
          </p:grpSpPr>
          <p:sp>
            <p:nvSpPr>
              <p:cNvPr id="10" name="Rectangle 9">
                <a:extLst>
                  <a:ext uri="{FF2B5EF4-FFF2-40B4-BE49-F238E27FC236}">
                    <a16:creationId xmlns:a16="http://schemas.microsoft.com/office/drawing/2014/main" id="{671078C8-798D-453D-B9A7-3DEA3F216394}"/>
                  </a:ext>
                </a:extLst>
              </p:cNvPr>
              <p:cNvSpPr/>
              <p:nvPr/>
            </p:nvSpPr>
            <p:spPr bwMode="auto">
              <a:xfrm>
                <a:off x="1653163" y="3821452"/>
                <a:ext cx="1115445" cy="1499446"/>
              </a:xfrm>
              <a:prstGeom prst="rect">
                <a:avLst/>
              </a:prstGeom>
              <a:solidFill>
                <a:srgbClr val="0078D4"/>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37160" tIns="617220" rIns="137160" bIns="137160"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r>
                  <a:rPr lang="en-US" sz="900" kern="0">
                    <a:solidFill>
                      <a:srgbClr val="FFFFFF"/>
                    </a:solidFill>
                    <a:latin typeface="Segoe UI Semibold"/>
                    <a:ea typeface="Segoe UI" pitchFamily="34" charset="0"/>
                    <a:cs typeface="Segoe UI" pitchFamily="34" charset="0"/>
                  </a:rPr>
                  <a:t>Service-to-service invocation</a:t>
                </a:r>
              </a:p>
            </p:txBody>
          </p:sp>
          <p:sp>
            <p:nvSpPr>
              <p:cNvPr id="11" name="Rectangle 10">
                <a:extLst>
                  <a:ext uri="{FF2B5EF4-FFF2-40B4-BE49-F238E27FC236}">
                    <a16:creationId xmlns:a16="http://schemas.microsoft.com/office/drawing/2014/main" id="{812614EF-FBDC-4940-B9B6-07C37E6265A3}"/>
                  </a:ext>
                </a:extLst>
              </p:cNvPr>
              <p:cNvSpPr/>
              <p:nvPr/>
            </p:nvSpPr>
            <p:spPr bwMode="auto">
              <a:xfrm>
                <a:off x="2763389" y="3821452"/>
                <a:ext cx="1115445" cy="1499446"/>
              </a:xfrm>
              <a:prstGeom prst="rect">
                <a:avLst/>
              </a:prstGeom>
              <a:solidFill>
                <a:srgbClr val="156AB3"/>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68580" tIns="617220" rIns="68580" bIns="137160"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r>
                  <a:rPr lang="en-US" sz="900" kern="0">
                    <a:solidFill>
                      <a:srgbClr val="FFFFFF"/>
                    </a:solidFill>
                    <a:latin typeface="Segoe UI Semibold"/>
                    <a:ea typeface="Segoe UI" pitchFamily="34" charset="0"/>
                    <a:cs typeface="Segoe UI" pitchFamily="34" charset="0"/>
                  </a:rPr>
                  <a:t>State management</a:t>
                </a:r>
              </a:p>
            </p:txBody>
          </p:sp>
          <p:sp>
            <p:nvSpPr>
              <p:cNvPr id="12" name="Rectangle 11">
                <a:extLst>
                  <a:ext uri="{FF2B5EF4-FFF2-40B4-BE49-F238E27FC236}">
                    <a16:creationId xmlns:a16="http://schemas.microsoft.com/office/drawing/2014/main" id="{E271AA71-2F03-4A46-BE02-49B7DB509ABB}"/>
                  </a:ext>
                </a:extLst>
              </p:cNvPr>
              <p:cNvSpPr/>
              <p:nvPr/>
            </p:nvSpPr>
            <p:spPr bwMode="auto">
              <a:xfrm>
                <a:off x="3873615" y="3821452"/>
                <a:ext cx="1115445" cy="1499446"/>
              </a:xfrm>
              <a:prstGeom prst="rect">
                <a:avLst/>
              </a:prstGeom>
              <a:solidFill>
                <a:srgbClr val="185A96"/>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68580" tIns="617220" rIns="68580" bIns="137160"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r>
                  <a:rPr lang="en-US" sz="900" kern="0">
                    <a:solidFill>
                      <a:srgbClr val="FFFFFF"/>
                    </a:solidFill>
                    <a:latin typeface="Segoe UI Semibold"/>
                    <a:ea typeface="Segoe UI" pitchFamily="34" charset="0"/>
                    <a:cs typeface="Segoe UI" pitchFamily="34" charset="0"/>
                  </a:rPr>
                  <a:t>Publish</a:t>
                </a:r>
                <a:br>
                  <a:rPr lang="en-US" sz="900" kern="0">
                    <a:solidFill>
                      <a:srgbClr val="FFFFFF"/>
                    </a:solidFill>
                    <a:latin typeface="Segoe UI Semibold"/>
                    <a:ea typeface="Segoe UI" pitchFamily="34" charset="0"/>
                    <a:cs typeface="Segoe UI" pitchFamily="34" charset="0"/>
                  </a:rPr>
                </a:br>
                <a:r>
                  <a:rPr lang="en-US" sz="900" kern="0">
                    <a:solidFill>
                      <a:srgbClr val="FFFFFF"/>
                    </a:solidFill>
                    <a:latin typeface="Segoe UI Semibold"/>
                    <a:ea typeface="Segoe UI" pitchFamily="34" charset="0"/>
                    <a:cs typeface="Segoe UI" pitchFamily="34" charset="0"/>
                  </a:rPr>
                  <a:t>and</a:t>
                </a:r>
                <a:br>
                  <a:rPr lang="en-US" sz="900" kern="0">
                    <a:solidFill>
                      <a:srgbClr val="FFFFFF"/>
                    </a:solidFill>
                    <a:latin typeface="Segoe UI Semibold"/>
                    <a:ea typeface="Segoe UI" pitchFamily="34" charset="0"/>
                    <a:cs typeface="Segoe UI" pitchFamily="34" charset="0"/>
                  </a:rPr>
                </a:br>
                <a:r>
                  <a:rPr lang="en-US" sz="900" kern="0">
                    <a:solidFill>
                      <a:srgbClr val="FFFFFF"/>
                    </a:solidFill>
                    <a:latin typeface="Segoe UI Semibold"/>
                    <a:ea typeface="Segoe UI" pitchFamily="34" charset="0"/>
                    <a:cs typeface="Segoe UI" pitchFamily="34" charset="0"/>
                  </a:rPr>
                  <a:t>subscribe</a:t>
                </a:r>
              </a:p>
            </p:txBody>
          </p:sp>
          <p:sp>
            <p:nvSpPr>
              <p:cNvPr id="13" name="Rectangle 12">
                <a:extLst>
                  <a:ext uri="{FF2B5EF4-FFF2-40B4-BE49-F238E27FC236}">
                    <a16:creationId xmlns:a16="http://schemas.microsoft.com/office/drawing/2014/main" id="{D85AE504-46E5-4264-9738-45500C2A2B2B}"/>
                  </a:ext>
                </a:extLst>
              </p:cNvPr>
              <p:cNvSpPr/>
              <p:nvPr/>
            </p:nvSpPr>
            <p:spPr bwMode="auto">
              <a:xfrm>
                <a:off x="4984077" y="3821452"/>
                <a:ext cx="1115445" cy="1499446"/>
              </a:xfrm>
              <a:prstGeom prst="rect">
                <a:avLst/>
              </a:prstGeom>
              <a:solidFill>
                <a:srgbClr val="1D4A79"/>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68580" tIns="617220" rIns="68580" bIns="137160"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r>
                  <a:rPr lang="en-US" sz="900" kern="0">
                    <a:solidFill>
                      <a:srgbClr val="FFFFFF"/>
                    </a:solidFill>
                    <a:latin typeface="Segoe UI Semibold"/>
                    <a:ea typeface="Segoe UI" pitchFamily="34" charset="0"/>
                    <a:cs typeface="Segoe UI" pitchFamily="34" charset="0"/>
                  </a:rPr>
                  <a:t>Resource</a:t>
                </a:r>
                <a:br>
                  <a:rPr lang="en-US" sz="900" kern="0">
                    <a:solidFill>
                      <a:srgbClr val="FFFFFF"/>
                    </a:solidFill>
                    <a:latin typeface="Segoe UI Semibold"/>
                    <a:ea typeface="Segoe UI" pitchFamily="34" charset="0"/>
                    <a:cs typeface="Segoe UI" pitchFamily="34" charset="0"/>
                  </a:rPr>
                </a:br>
                <a:r>
                  <a:rPr lang="en-US" sz="900" kern="0">
                    <a:solidFill>
                      <a:srgbClr val="FFFFFF"/>
                    </a:solidFill>
                    <a:latin typeface="Segoe UI Semibold"/>
                    <a:ea typeface="Segoe UI" pitchFamily="34" charset="0"/>
                    <a:cs typeface="Segoe UI" pitchFamily="34" charset="0"/>
                  </a:rPr>
                  <a:t>bindings</a:t>
                </a:r>
                <a:br>
                  <a:rPr lang="en-US" sz="900" kern="0">
                    <a:solidFill>
                      <a:srgbClr val="FFFFFF"/>
                    </a:solidFill>
                    <a:latin typeface="Segoe UI Semibold"/>
                    <a:ea typeface="Segoe UI" pitchFamily="34" charset="0"/>
                    <a:cs typeface="Segoe UI" pitchFamily="34" charset="0"/>
                  </a:rPr>
                </a:br>
                <a:r>
                  <a:rPr lang="en-US" sz="900" kern="0">
                    <a:solidFill>
                      <a:srgbClr val="FFFFFF"/>
                    </a:solidFill>
                    <a:latin typeface="Segoe UI Semibold"/>
                    <a:ea typeface="Segoe UI" pitchFamily="34" charset="0"/>
                    <a:cs typeface="Segoe UI" pitchFamily="34" charset="0"/>
                  </a:rPr>
                  <a:t>and triggers</a:t>
                </a:r>
              </a:p>
            </p:txBody>
          </p:sp>
          <p:sp>
            <p:nvSpPr>
              <p:cNvPr id="14" name="Rectangle 13">
                <a:extLst>
                  <a:ext uri="{FF2B5EF4-FFF2-40B4-BE49-F238E27FC236}">
                    <a16:creationId xmlns:a16="http://schemas.microsoft.com/office/drawing/2014/main" id="{AFDC1B81-6CBF-4655-8E8B-03E5617D2BCC}"/>
                  </a:ext>
                </a:extLst>
              </p:cNvPr>
              <p:cNvSpPr/>
              <p:nvPr/>
            </p:nvSpPr>
            <p:spPr bwMode="auto">
              <a:xfrm>
                <a:off x="6095579" y="3821452"/>
                <a:ext cx="1115445" cy="1499446"/>
              </a:xfrm>
              <a:prstGeom prst="rect">
                <a:avLst/>
              </a:prstGeom>
              <a:solidFill>
                <a:srgbClr val="23395C"/>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68580" tIns="617220" rIns="68580" bIns="137160"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r>
                  <a:rPr lang="en-US" sz="900" kern="0">
                    <a:solidFill>
                      <a:srgbClr val="FFFFFF"/>
                    </a:solidFill>
                    <a:latin typeface="Segoe UI Semibold"/>
                    <a:ea typeface="Segoe UI" pitchFamily="34" charset="0"/>
                    <a:cs typeface="Segoe UI" pitchFamily="34" charset="0"/>
                  </a:rPr>
                  <a:t>Actors</a:t>
                </a:r>
              </a:p>
            </p:txBody>
          </p:sp>
          <p:sp>
            <p:nvSpPr>
              <p:cNvPr id="15" name="Rectangle 14">
                <a:extLst>
                  <a:ext uri="{FF2B5EF4-FFF2-40B4-BE49-F238E27FC236}">
                    <a16:creationId xmlns:a16="http://schemas.microsoft.com/office/drawing/2014/main" id="{46AB0EFB-6B74-4DD8-8F17-52D520DB929C}"/>
                  </a:ext>
                </a:extLst>
              </p:cNvPr>
              <p:cNvSpPr/>
              <p:nvPr/>
            </p:nvSpPr>
            <p:spPr bwMode="auto">
              <a:xfrm>
                <a:off x="7206041" y="3821452"/>
                <a:ext cx="1115445" cy="1499446"/>
              </a:xfrm>
              <a:prstGeom prst="rect">
                <a:avLst/>
              </a:prstGeom>
              <a:solidFill>
                <a:srgbClr val="1A2C45"/>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68580" tIns="617220" rIns="68580" bIns="137160"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r>
                  <a:rPr lang="en-US" sz="900" kern="0">
                    <a:solidFill>
                      <a:srgbClr val="FFFFFF"/>
                    </a:solidFill>
                    <a:latin typeface="Segoe UI Semibold"/>
                    <a:ea typeface="Segoe UI" pitchFamily="34" charset="0"/>
                    <a:cs typeface="Segoe UI" pitchFamily="34" charset="0"/>
                  </a:rPr>
                  <a:t>Observability</a:t>
                </a:r>
              </a:p>
            </p:txBody>
          </p:sp>
          <p:sp>
            <p:nvSpPr>
              <p:cNvPr id="16" name="Rectangle 15">
                <a:extLst>
                  <a:ext uri="{FF2B5EF4-FFF2-40B4-BE49-F238E27FC236}">
                    <a16:creationId xmlns:a16="http://schemas.microsoft.com/office/drawing/2014/main" id="{90C297B1-5F45-4F39-BA6F-B05925876F4F}"/>
                  </a:ext>
                </a:extLst>
              </p:cNvPr>
              <p:cNvSpPr/>
              <p:nvPr/>
            </p:nvSpPr>
            <p:spPr bwMode="auto">
              <a:xfrm>
                <a:off x="8306504" y="3821452"/>
                <a:ext cx="1115445" cy="1499446"/>
              </a:xfrm>
              <a:prstGeom prst="rect">
                <a:avLst/>
              </a:prstGeom>
              <a:solidFill>
                <a:srgbClr val="121D2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68580" tIns="617220" rIns="68580" bIns="137160"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r>
                  <a:rPr lang="en-US" sz="900" kern="0">
                    <a:solidFill>
                      <a:srgbClr val="FFFFFF"/>
                    </a:solidFill>
                    <a:latin typeface="Segoe UI Semibold"/>
                    <a:ea typeface="Segoe UI" pitchFamily="34" charset="0"/>
                    <a:cs typeface="Segoe UI" pitchFamily="34" charset="0"/>
                  </a:rPr>
                  <a:t>Secrets</a:t>
                </a:r>
              </a:p>
            </p:txBody>
          </p:sp>
          <p:grpSp>
            <p:nvGrpSpPr>
              <p:cNvPr id="18" name="Group 17">
                <a:extLst>
                  <a:ext uri="{FF2B5EF4-FFF2-40B4-BE49-F238E27FC236}">
                    <a16:creationId xmlns:a16="http://schemas.microsoft.com/office/drawing/2014/main" id="{C149CC02-226A-46B8-B69C-ADF2752FACF4}"/>
                  </a:ext>
                </a:extLst>
              </p:cNvPr>
              <p:cNvGrpSpPr/>
              <p:nvPr/>
            </p:nvGrpSpPr>
            <p:grpSpPr>
              <a:xfrm>
                <a:off x="2004737" y="4101434"/>
                <a:ext cx="418791" cy="314215"/>
                <a:chOff x="3018614" y="4968330"/>
                <a:chExt cx="418791" cy="314215"/>
              </a:xfrm>
            </p:grpSpPr>
            <p:sp>
              <p:nvSpPr>
                <p:cNvPr id="19" name="Rectangle 932">
                  <a:extLst>
                    <a:ext uri="{FF2B5EF4-FFF2-40B4-BE49-F238E27FC236}">
                      <a16:creationId xmlns:a16="http://schemas.microsoft.com/office/drawing/2014/main" id="{03FD38ED-B650-4B43-BD2B-2403D291F1C7}"/>
                    </a:ext>
                  </a:extLst>
                </p:cNvPr>
                <p:cNvSpPr>
                  <a:spLocks noChangeArrowheads="1"/>
                </p:cNvSpPr>
                <p:nvPr/>
              </p:nvSpPr>
              <p:spPr bwMode="auto">
                <a:xfrm>
                  <a:off x="3228010" y="5232925"/>
                  <a:ext cx="103995" cy="12027"/>
                </a:xfrm>
                <a:prstGeom prst="rect">
                  <a:avLst/>
                </a:prstGeom>
                <a:solidFill>
                  <a:srgbClr val="FFFF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0" name="Freeform 933">
                  <a:extLst>
                    <a:ext uri="{FF2B5EF4-FFF2-40B4-BE49-F238E27FC236}">
                      <a16:creationId xmlns:a16="http://schemas.microsoft.com/office/drawing/2014/main" id="{53101A5B-79E1-4F64-960E-8CDA4A87143F}"/>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1" name="Freeform 934">
                  <a:extLst>
                    <a:ext uri="{FF2B5EF4-FFF2-40B4-BE49-F238E27FC236}">
                      <a16:creationId xmlns:a16="http://schemas.microsoft.com/office/drawing/2014/main" id="{3692C1E4-139D-4DCF-A2D3-F2716188D76E}"/>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2" name="Rectangle 936">
                  <a:extLst>
                    <a:ext uri="{FF2B5EF4-FFF2-40B4-BE49-F238E27FC236}">
                      <a16:creationId xmlns:a16="http://schemas.microsoft.com/office/drawing/2014/main" id="{799A9129-457A-4546-A425-87D06B614FC4}"/>
                    </a:ext>
                  </a:extLst>
                </p:cNvPr>
                <p:cNvSpPr>
                  <a:spLocks noChangeArrowheads="1"/>
                </p:cNvSpPr>
                <p:nvPr/>
              </p:nvSpPr>
              <p:spPr bwMode="auto">
                <a:xfrm>
                  <a:off x="3244874" y="5121673"/>
                  <a:ext cx="89942" cy="10525"/>
                </a:xfrm>
                <a:prstGeom prst="rect">
                  <a:avLst/>
                </a:prstGeom>
                <a:solidFill>
                  <a:srgbClr val="FFFF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3" name="Rectangle 937">
                  <a:extLst>
                    <a:ext uri="{FF2B5EF4-FFF2-40B4-BE49-F238E27FC236}">
                      <a16:creationId xmlns:a16="http://schemas.microsoft.com/office/drawing/2014/main" id="{287EACA5-14B3-4E44-9770-1C89DB9907A8}"/>
                    </a:ext>
                  </a:extLst>
                </p:cNvPr>
                <p:cNvSpPr>
                  <a:spLocks noChangeArrowheads="1"/>
                </p:cNvSpPr>
                <p:nvPr/>
              </p:nvSpPr>
              <p:spPr bwMode="auto">
                <a:xfrm>
                  <a:off x="3070611" y="5121673"/>
                  <a:ext cx="92752" cy="10525"/>
                </a:xfrm>
                <a:prstGeom prst="rect">
                  <a:avLst/>
                </a:prstGeom>
                <a:solidFill>
                  <a:srgbClr val="FFFF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4" name="Oval 938">
                  <a:extLst>
                    <a:ext uri="{FF2B5EF4-FFF2-40B4-BE49-F238E27FC236}">
                      <a16:creationId xmlns:a16="http://schemas.microsoft.com/office/drawing/2014/main" id="{77CED5C6-FAFD-4A75-B270-5A102B477B4D}"/>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5" name="Rectangle 939">
                  <a:extLst>
                    <a:ext uri="{FF2B5EF4-FFF2-40B4-BE49-F238E27FC236}">
                      <a16:creationId xmlns:a16="http://schemas.microsoft.com/office/drawing/2014/main" id="{844341F2-5ECC-4693-A597-9C2ADAD31295}"/>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6" name="Oval 940">
                  <a:extLst>
                    <a:ext uri="{FF2B5EF4-FFF2-40B4-BE49-F238E27FC236}">
                      <a16:creationId xmlns:a16="http://schemas.microsoft.com/office/drawing/2014/main" id="{7D877050-EB84-45FC-9AE7-522E35146FE6}"/>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7" name="Oval 941">
                  <a:extLst>
                    <a:ext uri="{FF2B5EF4-FFF2-40B4-BE49-F238E27FC236}">
                      <a16:creationId xmlns:a16="http://schemas.microsoft.com/office/drawing/2014/main" id="{6ED71187-0F4C-4548-8BCB-44FF9C822D90}"/>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8" name="Oval 942">
                  <a:extLst>
                    <a:ext uri="{FF2B5EF4-FFF2-40B4-BE49-F238E27FC236}">
                      <a16:creationId xmlns:a16="http://schemas.microsoft.com/office/drawing/2014/main" id="{44D81700-5FB5-4C4D-AC4F-141B78D3CCA0}"/>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9" name="Rectangle 943">
                  <a:extLst>
                    <a:ext uri="{FF2B5EF4-FFF2-40B4-BE49-F238E27FC236}">
                      <a16:creationId xmlns:a16="http://schemas.microsoft.com/office/drawing/2014/main" id="{CE58981E-97D7-4BB4-AEF5-E85799554000}"/>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30" name="Rectangle 944" descr="component solutions">
                  <a:extLst>
                    <a:ext uri="{FF2B5EF4-FFF2-40B4-BE49-F238E27FC236}">
                      <a16:creationId xmlns:a16="http://schemas.microsoft.com/office/drawing/2014/main" id="{2D1E9358-EE2F-4137-A933-31488D86D4E0}"/>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31" name="Freeform 945">
                  <a:extLst>
                    <a:ext uri="{FF2B5EF4-FFF2-40B4-BE49-F238E27FC236}">
                      <a16:creationId xmlns:a16="http://schemas.microsoft.com/office/drawing/2014/main" id="{6D395133-C79E-49C0-8C51-0530E3B333F7}"/>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32" name="Freeform 946">
                  <a:extLst>
                    <a:ext uri="{FF2B5EF4-FFF2-40B4-BE49-F238E27FC236}">
                      <a16:creationId xmlns:a16="http://schemas.microsoft.com/office/drawing/2014/main" id="{0A4D77CC-720C-494C-9DB1-34204A7C5494}"/>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33" name="Freeform 947">
                  <a:extLst>
                    <a:ext uri="{FF2B5EF4-FFF2-40B4-BE49-F238E27FC236}">
                      <a16:creationId xmlns:a16="http://schemas.microsoft.com/office/drawing/2014/main" id="{01B795B6-12C0-4A5C-B0F2-5A312E2F7B30}"/>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grpSp>
          <p:grpSp>
            <p:nvGrpSpPr>
              <p:cNvPr id="34" name="Group 33">
                <a:extLst>
                  <a:ext uri="{FF2B5EF4-FFF2-40B4-BE49-F238E27FC236}">
                    <a16:creationId xmlns:a16="http://schemas.microsoft.com/office/drawing/2014/main" id="{EAC23E41-9504-4AE3-A442-2656DEED0A38}"/>
                  </a:ext>
                </a:extLst>
              </p:cNvPr>
              <p:cNvGrpSpPr/>
              <p:nvPr/>
            </p:nvGrpSpPr>
            <p:grpSpPr>
              <a:xfrm>
                <a:off x="3236655" y="4103697"/>
                <a:ext cx="233132" cy="309689"/>
                <a:chOff x="4385537" y="4970593"/>
                <a:chExt cx="233132" cy="309689"/>
              </a:xfrm>
            </p:grpSpPr>
            <p:sp>
              <p:nvSpPr>
                <p:cNvPr id="35" name="Freeform: Shape 34">
                  <a:extLst>
                    <a:ext uri="{FF2B5EF4-FFF2-40B4-BE49-F238E27FC236}">
                      <a16:creationId xmlns:a16="http://schemas.microsoft.com/office/drawing/2014/main" id="{8CB72B3A-2DE1-4960-B84B-336ADBFD4DC1}"/>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FFFFFF"/>
                </a:solidFill>
                <a:ln w="8114" cap="flat">
                  <a:noFill/>
                  <a:prstDash val="solid"/>
                  <a:miter/>
                </a:ln>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85775">
                    <a:defRPr/>
                  </a:pPr>
                  <a:endParaRPr lang="en-US" sz="1324" kern="0">
                    <a:solidFill>
                      <a:srgbClr val="000000"/>
                    </a:solidFill>
                  </a:endParaRPr>
                </a:p>
              </p:txBody>
            </p:sp>
            <p:sp>
              <p:nvSpPr>
                <p:cNvPr id="36" name="Freeform: Shape 35">
                  <a:extLst>
                    <a:ext uri="{FF2B5EF4-FFF2-40B4-BE49-F238E27FC236}">
                      <a16:creationId xmlns:a16="http://schemas.microsoft.com/office/drawing/2014/main" id="{BD7FE028-1295-4891-B435-3CE292D5BC0C}"/>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85775">
                    <a:defRPr/>
                  </a:pPr>
                  <a:endParaRPr lang="en-US" sz="1324" kern="0">
                    <a:solidFill>
                      <a:srgbClr val="000000"/>
                    </a:solidFill>
                  </a:endParaRPr>
                </a:p>
              </p:txBody>
            </p:sp>
            <p:sp>
              <p:nvSpPr>
                <p:cNvPr id="37" name="Freeform: Shape 36">
                  <a:extLst>
                    <a:ext uri="{FF2B5EF4-FFF2-40B4-BE49-F238E27FC236}">
                      <a16:creationId xmlns:a16="http://schemas.microsoft.com/office/drawing/2014/main" id="{0F555304-43BE-4FA1-8D9B-32CF08BC9902}"/>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85775">
                    <a:defRPr/>
                  </a:pPr>
                  <a:endParaRPr lang="en-US" sz="1324" kern="0">
                    <a:solidFill>
                      <a:srgbClr val="000000"/>
                    </a:solidFill>
                  </a:endParaRPr>
                </a:p>
              </p:txBody>
            </p:sp>
          </p:grpSp>
          <p:grpSp>
            <p:nvGrpSpPr>
              <p:cNvPr id="38" name="Group 37">
                <a:extLst>
                  <a:ext uri="{FF2B5EF4-FFF2-40B4-BE49-F238E27FC236}">
                    <a16:creationId xmlns:a16="http://schemas.microsoft.com/office/drawing/2014/main" id="{1045B21A-9B0F-4A64-9F9F-F5755172A59B}"/>
                  </a:ext>
                </a:extLst>
              </p:cNvPr>
              <p:cNvGrpSpPr/>
              <p:nvPr/>
            </p:nvGrpSpPr>
            <p:grpSpPr>
              <a:xfrm>
                <a:off x="4235979" y="4148718"/>
                <a:ext cx="494558" cy="219646"/>
                <a:chOff x="5522126" y="5015614"/>
                <a:chExt cx="494558" cy="219646"/>
              </a:xfrm>
            </p:grpSpPr>
            <p:sp>
              <p:nvSpPr>
                <p:cNvPr id="39" name="AutoShape 131">
                  <a:extLst>
                    <a:ext uri="{FF2B5EF4-FFF2-40B4-BE49-F238E27FC236}">
                      <a16:creationId xmlns:a16="http://schemas.microsoft.com/office/drawing/2014/main" id="{7E3C6944-7721-4A33-B6C0-A8D62F1A3E93}"/>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75">
                    <a:defRPr/>
                  </a:pPr>
                  <a:endParaRPr lang="en-US" sz="1324" kern="0">
                    <a:solidFill>
                      <a:srgbClr val="000000"/>
                    </a:solidFill>
                  </a:endParaRPr>
                </a:p>
              </p:txBody>
            </p:sp>
            <p:sp>
              <p:nvSpPr>
                <p:cNvPr id="40" name="Rectangle 133">
                  <a:extLst>
                    <a:ext uri="{FF2B5EF4-FFF2-40B4-BE49-F238E27FC236}">
                      <a16:creationId xmlns:a16="http://schemas.microsoft.com/office/drawing/2014/main" id="{640D14A2-0750-4884-AB17-8D418C725964}"/>
                    </a:ext>
                  </a:extLst>
                </p:cNvPr>
                <p:cNvSpPr>
                  <a:spLocks noChangeArrowheads="1"/>
                </p:cNvSpPr>
                <p:nvPr/>
              </p:nvSpPr>
              <p:spPr bwMode="auto">
                <a:xfrm>
                  <a:off x="5522126"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75">
                    <a:defRPr/>
                  </a:pPr>
                  <a:endParaRPr lang="en-US" sz="1324" kern="0">
                    <a:solidFill>
                      <a:srgbClr val="000000"/>
                    </a:solidFill>
                  </a:endParaRPr>
                </a:p>
              </p:txBody>
            </p:sp>
            <p:sp>
              <p:nvSpPr>
                <p:cNvPr id="41" name="Rectangle 134">
                  <a:extLst>
                    <a:ext uri="{FF2B5EF4-FFF2-40B4-BE49-F238E27FC236}">
                      <a16:creationId xmlns:a16="http://schemas.microsoft.com/office/drawing/2014/main" id="{018A338D-FCF8-4530-AC17-2B938795054D}"/>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75">
                    <a:defRPr/>
                  </a:pPr>
                  <a:endParaRPr lang="en-US" sz="1324" kern="0">
                    <a:solidFill>
                      <a:srgbClr val="000000"/>
                    </a:solidFill>
                  </a:endParaRPr>
                </a:p>
              </p:txBody>
            </p:sp>
            <p:sp>
              <p:nvSpPr>
                <p:cNvPr id="42" name="Rectangle 135">
                  <a:extLst>
                    <a:ext uri="{FF2B5EF4-FFF2-40B4-BE49-F238E27FC236}">
                      <a16:creationId xmlns:a16="http://schemas.microsoft.com/office/drawing/2014/main" id="{F426ED62-5F4D-47DC-B7D4-FE7A9E7A197B}"/>
                    </a:ext>
                  </a:extLst>
                </p:cNvPr>
                <p:cNvSpPr>
                  <a:spLocks noChangeArrowheads="1"/>
                </p:cNvSpPr>
                <p:nvPr/>
              </p:nvSpPr>
              <p:spPr bwMode="auto">
                <a:xfrm>
                  <a:off x="5729018"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75">
                    <a:defRPr/>
                  </a:pPr>
                  <a:endParaRPr lang="en-US" sz="1324" kern="0">
                    <a:solidFill>
                      <a:srgbClr val="000000"/>
                    </a:solidFill>
                  </a:endParaRPr>
                </a:p>
              </p:txBody>
            </p:sp>
            <p:sp>
              <p:nvSpPr>
                <p:cNvPr id="43" name="Rectangle 136">
                  <a:extLst>
                    <a:ext uri="{FF2B5EF4-FFF2-40B4-BE49-F238E27FC236}">
                      <a16:creationId xmlns:a16="http://schemas.microsoft.com/office/drawing/2014/main" id="{4BBB1083-5978-41B2-A5C9-DE8318C93629}"/>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75">
                    <a:defRPr/>
                  </a:pPr>
                  <a:endParaRPr lang="en-US" sz="1324" kern="0">
                    <a:solidFill>
                      <a:srgbClr val="000000"/>
                    </a:solidFill>
                  </a:endParaRPr>
                </a:p>
              </p:txBody>
            </p:sp>
            <p:sp>
              <p:nvSpPr>
                <p:cNvPr id="44" name="Rectangle 137">
                  <a:extLst>
                    <a:ext uri="{FF2B5EF4-FFF2-40B4-BE49-F238E27FC236}">
                      <a16:creationId xmlns:a16="http://schemas.microsoft.com/office/drawing/2014/main" id="{99F0C0E5-C8C7-422E-9883-95F930741696}"/>
                    </a:ext>
                  </a:extLst>
                </p:cNvPr>
                <p:cNvSpPr>
                  <a:spLocks noChangeArrowheads="1"/>
                </p:cNvSpPr>
                <p:nvPr/>
              </p:nvSpPr>
              <p:spPr bwMode="auto">
                <a:xfrm>
                  <a:off x="5523543" y="5120477"/>
                  <a:ext cx="442126"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75">
                    <a:defRPr/>
                  </a:pPr>
                  <a:endParaRPr lang="en-US" sz="1324" kern="0">
                    <a:solidFill>
                      <a:srgbClr val="000000"/>
                    </a:solidFill>
                  </a:endParaRPr>
                </a:p>
              </p:txBody>
            </p:sp>
            <p:sp>
              <p:nvSpPr>
                <p:cNvPr id="45" name="Freeform 138">
                  <a:extLst>
                    <a:ext uri="{FF2B5EF4-FFF2-40B4-BE49-F238E27FC236}">
                      <a16:creationId xmlns:a16="http://schemas.microsoft.com/office/drawing/2014/main" id="{FF65496F-8B44-44E4-8AB5-EA29142036FB}"/>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defRPr/>
                  </a:pPr>
                  <a:endParaRPr lang="en-US" sz="1324" kern="0">
                    <a:solidFill>
                      <a:srgbClr val="000000"/>
                    </a:solidFill>
                  </a:endParaRPr>
                </a:p>
              </p:txBody>
            </p:sp>
          </p:grpSp>
          <p:grpSp>
            <p:nvGrpSpPr>
              <p:cNvPr id="49" name="Group 48">
                <a:extLst>
                  <a:ext uri="{FF2B5EF4-FFF2-40B4-BE49-F238E27FC236}">
                    <a16:creationId xmlns:a16="http://schemas.microsoft.com/office/drawing/2014/main" id="{370CA33B-1D68-40E0-889E-0441EE49C247}"/>
                  </a:ext>
                </a:extLst>
              </p:cNvPr>
              <p:cNvGrpSpPr/>
              <p:nvPr/>
            </p:nvGrpSpPr>
            <p:grpSpPr>
              <a:xfrm>
                <a:off x="6455586" y="4077229"/>
                <a:ext cx="395430" cy="362625"/>
                <a:chOff x="8058210" y="4944318"/>
                <a:chExt cx="395430" cy="362625"/>
              </a:xfrm>
            </p:grpSpPr>
            <p:sp>
              <p:nvSpPr>
                <p:cNvPr id="50" name="Freeform: Shape 49">
                  <a:extLst>
                    <a:ext uri="{FF2B5EF4-FFF2-40B4-BE49-F238E27FC236}">
                      <a16:creationId xmlns:a16="http://schemas.microsoft.com/office/drawing/2014/main" id="{AEDC5C51-573C-4B83-9CDA-2E2993863932}"/>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defTabSz="685775">
                    <a:defRPr/>
                  </a:pPr>
                  <a:endParaRPr lang="en-US" sz="1324" kern="0">
                    <a:solidFill>
                      <a:srgbClr val="000000"/>
                    </a:solidFill>
                  </a:endParaRPr>
                </a:p>
              </p:txBody>
            </p:sp>
            <p:sp>
              <p:nvSpPr>
                <p:cNvPr id="51" name="Freeform: Shape 50">
                  <a:extLst>
                    <a:ext uri="{FF2B5EF4-FFF2-40B4-BE49-F238E27FC236}">
                      <a16:creationId xmlns:a16="http://schemas.microsoft.com/office/drawing/2014/main" id="{272800E8-7E1C-4491-94D0-171A560D0F5C}"/>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FFFFFF"/>
                </a:solidFill>
                <a:ln w="5008" cap="flat">
                  <a:noFill/>
                  <a:prstDash val="solid"/>
                  <a:miter/>
                </a:ln>
              </p:spPr>
              <p:txBody>
                <a:bodyPr rtlCol="0" anchor="ctr"/>
                <a:lstStyle/>
                <a:p>
                  <a:pPr defTabSz="685775">
                    <a:defRPr/>
                  </a:pPr>
                  <a:endParaRPr lang="en-US" sz="1324" kern="0">
                    <a:solidFill>
                      <a:srgbClr val="000000"/>
                    </a:solidFill>
                  </a:endParaRPr>
                </a:p>
              </p:txBody>
            </p:sp>
            <p:sp>
              <p:nvSpPr>
                <p:cNvPr id="52" name="Freeform: Shape 51">
                  <a:extLst>
                    <a:ext uri="{FF2B5EF4-FFF2-40B4-BE49-F238E27FC236}">
                      <a16:creationId xmlns:a16="http://schemas.microsoft.com/office/drawing/2014/main" id="{0DCE2411-0779-4B6F-8616-1865E3CF1DE4}"/>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defTabSz="685775">
                    <a:defRPr/>
                  </a:pPr>
                  <a:endParaRPr lang="en-US" sz="1324" kern="0">
                    <a:solidFill>
                      <a:srgbClr val="000000"/>
                    </a:solidFill>
                  </a:endParaRPr>
                </a:p>
              </p:txBody>
            </p:sp>
            <p:sp>
              <p:nvSpPr>
                <p:cNvPr id="53" name="Freeform: Shape 52">
                  <a:extLst>
                    <a:ext uri="{FF2B5EF4-FFF2-40B4-BE49-F238E27FC236}">
                      <a16:creationId xmlns:a16="http://schemas.microsoft.com/office/drawing/2014/main" id="{3F86A54F-3A05-4717-9784-651A8A5917A4}"/>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50E6FF"/>
                </a:solidFill>
                <a:ln w="5008" cap="flat">
                  <a:noFill/>
                  <a:prstDash val="solid"/>
                  <a:miter/>
                </a:ln>
              </p:spPr>
              <p:txBody>
                <a:bodyPr rtlCol="0" anchor="ctr"/>
                <a:lstStyle/>
                <a:p>
                  <a:pPr defTabSz="685775">
                    <a:defRPr/>
                  </a:pPr>
                  <a:endParaRPr lang="en-US" sz="1324" kern="0">
                    <a:solidFill>
                      <a:srgbClr val="000000"/>
                    </a:solidFill>
                  </a:endParaRPr>
                </a:p>
              </p:txBody>
            </p:sp>
            <p:sp>
              <p:nvSpPr>
                <p:cNvPr id="54" name="Freeform: Shape 53">
                  <a:extLst>
                    <a:ext uri="{FF2B5EF4-FFF2-40B4-BE49-F238E27FC236}">
                      <a16:creationId xmlns:a16="http://schemas.microsoft.com/office/drawing/2014/main" id="{B50773B8-E4C1-478C-AADA-2D5C795B6835}"/>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defTabSz="685775">
                    <a:defRPr/>
                  </a:pPr>
                  <a:endParaRPr lang="en-US" sz="1324" kern="0">
                    <a:solidFill>
                      <a:srgbClr val="000000"/>
                    </a:solidFill>
                  </a:endParaRPr>
                </a:p>
              </p:txBody>
            </p:sp>
            <p:sp>
              <p:nvSpPr>
                <p:cNvPr id="55" name="Freeform: Shape 54">
                  <a:extLst>
                    <a:ext uri="{FF2B5EF4-FFF2-40B4-BE49-F238E27FC236}">
                      <a16:creationId xmlns:a16="http://schemas.microsoft.com/office/drawing/2014/main" id="{A29CD661-D468-4E2D-862F-041494140EF5}"/>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FFFFFF"/>
                </a:solidFill>
                <a:ln w="5008" cap="flat">
                  <a:noFill/>
                  <a:prstDash val="solid"/>
                  <a:miter/>
                </a:ln>
              </p:spPr>
              <p:txBody>
                <a:bodyPr rtlCol="0" anchor="ctr"/>
                <a:lstStyle/>
                <a:p>
                  <a:pPr defTabSz="685775">
                    <a:defRPr/>
                  </a:pPr>
                  <a:endParaRPr lang="en-US" sz="1324" kern="0">
                    <a:solidFill>
                      <a:srgbClr val="000000"/>
                    </a:solidFill>
                  </a:endParaRPr>
                </a:p>
              </p:txBody>
            </p:sp>
            <p:sp>
              <p:nvSpPr>
                <p:cNvPr id="56" name="Freeform: Shape 55">
                  <a:extLst>
                    <a:ext uri="{FF2B5EF4-FFF2-40B4-BE49-F238E27FC236}">
                      <a16:creationId xmlns:a16="http://schemas.microsoft.com/office/drawing/2014/main" id="{4A7EB8EE-0022-482C-9760-2CBECAA2DE7A}"/>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defTabSz="685775">
                    <a:defRPr/>
                  </a:pPr>
                  <a:endParaRPr lang="en-US" sz="1324" kern="0">
                    <a:solidFill>
                      <a:srgbClr val="000000"/>
                    </a:solidFill>
                  </a:endParaRPr>
                </a:p>
              </p:txBody>
            </p:sp>
            <p:sp>
              <p:nvSpPr>
                <p:cNvPr id="57" name="Freeform: Shape 56">
                  <a:extLst>
                    <a:ext uri="{FF2B5EF4-FFF2-40B4-BE49-F238E27FC236}">
                      <a16:creationId xmlns:a16="http://schemas.microsoft.com/office/drawing/2014/main" id="{D3ADF20C-17A6-4645-841A-DAF159AB2E28}"/>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50E6FF"/>
                </a:solidFill>
                <a:ln w="5008" cap="flat">
                  <a:noFill/>
                  <a:prstDash val="solid"/>
                  <a:miter/>
                </a:ln>
              </p:spPr>
              <p:txBody>
                <a:bodyPr rtlCol="0" anchor="ctr"/>
                <a:lstStyle/>
                <a:p>
                  <a:pPr defTabSz="685775">
                    <a:defRPr/>
                  </a:pPr>
                  <a:endParaRPr lang="en-US" sz="1324" kern="0">
                    <a:solidFill>
                      <a:srgbClr val="000000"/>
                    </a:solidFill>
                  </a:endParaRPr>
                </a:p>
              </p:txBody>
            </p:sp>
          </p:grpSp>
          <p:grpSp>
            <p:nvGrpSpPr>
              <p:cNvPr id="58" name="Group 57">
                <a:extLst>
                  <a:ext uri="{FF2B5EF4-FFF2-40B4-BE49-F238E27FC236}">
                    <a16:creationId xmlns:a16="http://schemas.microsoft.com/office/drawing/2014/main" id="{F203CD3F-0463-46E4-B2F2-25C4F1C9E8A5}"/>
                  </a:ext>
                </a:extLst>
              </p:cNvPr>
              <p:cNvGrpSpPr/>
              <p:nvPr/>
            </p:nvGrpSpPr>
            <p:grpSpPr>
              <a:xfrm>
                <a:off x="7575169" y="4105166"/>
                <a:ext cx="363103" cy="306751"/>
                <a:chOff x="9332611" y="4972062"/>
                <a:chExt cx="363103" cy="306751"/>
              </a:xfrm>
            </p:grpSpPr>
            <p:sp>
              <p:nvSpPr>
                <p:cNvPr id="59" name="Freeform 855">
                  <a:extLst>
                    <a:ext uri="{FF2B5EF4-FFF2-40B4-BE49-F238E27FC236}">
                      <a16:creationId xmlns:a16="http://schemas.microsoft.com/office/drawing/2014/main" id="{C2045990-6220-44F5-A1EF-9BB34474A235}"/>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60" name="Oval 757">
                  <a:extLst>
                    <a:ext uri="{FF2B5EF4-FFF2-40B4-BE49-F238E27FC236}">
                      <a16:creationId xmlns:a16="http://schemas.microsoft.com/office/drawing/2014/main" id="{CB7A8B6C-C8D2-4128-8692-92831FD83BF4}"/>
                    </a:ext>
                  </a:extLst>
                </p:cNvPr>
                <p:cNvSpPr>
                  <a:spLocks noChangeArrowheads="1"/>
                </p:cNvSpPr>
                <p:nvPr/>
              </p:nvSpPr>
              <p:spPr bwMode="auto">
                <a:xfrm>
                  <a:off x="9332611" y="5197354"/>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61" name="Freeform 855">
                  <a:extLst>
                    <a:ext uri="{FF2B5EF4-FFF2-40B4-BE49-F238E27FC236}">
                      <a16:creationId xmlns:a16="http://schemas.microsoft.com/office/drawing/2014/main" id="{C8ADA143-9B91-48D9-950E-6B2D37D465C2}"/>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62" name="Oval 757">
                  <a:extLst>
                    <a:ext uri="{FF2B5EF4-FFF2-40B4-BE49-F238E27FC236}">
                      <a16:creationId xmlns:a16="http://schemas.microsoft.com/office/drawing/2014/main" id="{FE48BBA6-55AF-47F2-9BA3-81A2AE01CC8F}"/>
                    </a:ext>
                  </a:extLst>
                </p:cNvPr>
                <p:cNvSpPr>
                  <a:spLocks noChangeArrowheads="1"/>
                </p:cNvSpPr>
                <p:nvPr/>
              </p:nvSpPr>
              <p:spPr bwMode="auto">
                <a:xfrm rot="4943433">
                  <a:off x="9412184" y="4972062"/>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63" name="Freeform 855">
                  <a:extLst>
                    <a:ext uri="{FF2B5EF4-FFF2-40B4-BE49-F238E27FC236}">
                      <a16:creationId xmlns:a16="http://schemas.microsoft.com/office/drawing/2014/main" id="{CBA8B1A7-BE67-45D5-9FD3-173941B38A69}"/>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64" name="Oval 757">
                  <a:extLst>
                    <a:ext uri="{FF2B5EF4-FFF2-40B4-BE49-F238E27FC236}">
                      <a16:creationId xmlns:a16="http://schemas.microsoft.com/office/drawing/2014/main" id="{63F97EBE-AF2C-4A1E-A256-B4323F7034C3}"/>
                    </a:ext>
                  </a:extLst>
                </p:cNvPr>
                <p:cNvSpPr>
                  <a:spLocks noChangeArrowheads="1"/>
                </p:cNvSpPr>
                <p:nvPr/>
              </p:nvSpPr>
              <p:spPr bwMode="auto">
                <a:xfrm rot="4943433">
                  <a:off x="9614255" y="5146328"/>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65" name="Oval 757">
                  <a:extLst>
                    <a:ext uri="{FF2B5EF4-FFF2-40B4-BE49-F238E27FC236}">
                      <a16:creationId xmlns:a16="http://schemas.microsoft.com/office/drawing/2014/main" id="{5996B268-D561-4D6F-91B2-E8AF7B1BA4C9}"/>
                    </a:ext>
                  </a:extLst>
                </p:cNvPr>
                <p:cNvSpPr>
                  <a:spLocks noChangeArrowheads="1"/>
                </p:cNvSpPr>
                <p:nvPr/>
              </p:nvSpPr>
              <p:spPr bwMode="auto">
                <a:xfrm>
                  <a:off x="9432399" y="5075906"/>
                  <a:ext cx="145899" cy="14589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grpSp>
          <p:sp>
            <p:nvSpPr>
              <p:cNvPr id="73" name="Rectangle 72">
                <a:extLst>
                  <a:ext uri="{FF2B5EF4-FFF2-40B4-BE49-F238E27FC236}">
                    <a16:creationId xmlns:a16="http://schemas.microsoft.com/office/drawing/2014/main" id="{C0EE6DEB-E60C-419C-B4C4-78A591232E94}"/>
                  </a:ext>
                </a:extLst>
              </p:cNvPr>
              <p:cNvSpPr/>
              <p:nvPr/>
            </p:nvSpPr>
            <p:spPr bwMode="auto">
              <a:xfrm>
                <a:off x="9416966" y="3821452"/>
                <a:ext cx="1115445" cy="1499446"/>
              </a:xfrm>
              <a:prstGeom prst="rect">
                <a:avLst/>
              </a:prstGeom>
              <a:solidFill>
                <a:srgbClr val="000000"/>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68580" tIns="617220" rIns="68580" bIns="137160"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r>
                  <a:rPr lang="en-US" sz="900" kern="0">
                    <a:solidFill>
                      <a:srgbClr val="FFFFFF"/>
                    </a:solidFill>
                    <a:latin typeface="Segoe UI Semibold"/>
                    <a:ea typeface="Segoe UI" pitchFamily="34" charset="0"/>
                    <a:cs typeface="Segoe UI" pitchFamily="34" charset="0"/>
                  </a:rPr>
                  <a:t>Extensible</a:t>
                </a:r>
              </a:p>
            </p:txBody>
          </p:sp>
          <p:grpSp>
            <p:nvGrpSpPr>
              <p:cNvPr id="74" name="Group 73">
                <a:extLst>
                  <a:ext uri="{FF2B5EF4-FFF2-40B4-BE49-F238E27FC236}">
                    <a16:creationId xmlns:a16="http://schemas.microsoft.com/office/drawing/2014/main" id="{EC498E3E-980A-4E24-833C-171C3C8A6C7D}"/>
                  </a:ext>
                </a:extLst>
              </p:cNvPr>
              <p:cNvGrpSpPr/>
              <p:nvPr/>
            </p:nvGrpSpPr>
            <p:grpSpPr>
              <a:xfrm>
                <a:off x="9839945" y="4125341"/>
                <a:ext cx="269485" cy="266401"/>
                <a:chOff x="10615894" y="4992237"/>
                <a:chExt cx="269485" cy="266401"/>
              </a:xfrm>
            </p:grpSpPr>
            <p:sp>
              <p:nvSpPr>
                <p:cNvPr id="75" name="Freeform: Shape 74">
                  <a:extLst>
                    <a:ext uri="{FF2B5EF4-FFF2-40B4-BE49-F238E27FC236}">
                      <a16:creationId xmlns:a16="http://schemas.microsoft.com/office/drawing/2014/main" id="{CDA8EA12-8F5A-4968-84DE-25A54F413B65}"/>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rgbClr val="FFFFFF"/>
                </a:solidFill>
                <a:ln w="4321" cap="flat">
                  <a:noFill/>
                  <a:prstDash val="solid"/>
                  <a:miter/>
                </a:ln>
              </p:spPr>
              <p:txBody>
                <a:bodyPr rtlCol="0" anchor="ctr"/>
                <a:lstStyle/>
                <a:p>
                  <a:pPr defTabSz="685775">
                    <a:defRPr/>
                  </a:pPr>
                  <a:endParaRPr lang="en-US" sz="1324" kern="0">
                    <a:solidFill>
                      <a:srgbClr val="000000"/>
                    </a:solidFill>
                  </a:endParaRPr>
                </a:p>
              </p:txBody>
            </p:sp>
            <p:sp>
              <p:nvSpPr>
                <p:cNvPr id="76" name="Freeform: Shape 75">
                  <a:extLst>
                    <a:ext uri="{FF2B5EF4-FFF2-40B4-BE49-F238E27FC236}">
                      <a16:creationId xmlns:a16="http://schemas.microsoft.com/office/drawing/2014/main" id="{6D3B95E5-7F9D-4F0A-9545-4DA329BB931A}"/>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rgbClr val="FFFFFF"/>
                </a:solidFill>
                <a:ln w="4321" cap="flat">
                  <a:noFill/>
                  <a:prstDash val="solid"/>
                  <a:miter/>
                </a:ln>
              </p:spPr>
              <p:txBody>
                <a:bodyPr rtlCol="0" anchor="ctr"/>
                <a:lstStyle/>
                <a:p>
                  <a:pPr defTabSz="685775">
                    <a:defRPr/>
                  </a:pPr>
                  <a:endParaRPr lang="en-US" sz="1324" kern="0">
                    <a:solidFill>
                      <a:srgbClr val="000000"/>
                    </a:solidFill>
                  </a:endParaRPr>
                </a:p>
              </p:txBody>
            </p:sp>
            <p:sp>
              <p:nvSpPr>
                <p:cNvPr id="77" name="Freeform: Shape 76">
                  <a:extLst>
                    <a:ext uri="{FF2B5EF4-FFF2-40B4-BE49-F238E27FC236}">
                      <a16:creationId xmlns:a16="http://schemas.microsoft.com/office/drawing/2014/main" id="{A63C8CEC-0C9B-4DEC-A395-783607FB7256}"/>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rgbClr val="FFFFFF"/>
                </a:solidFill>
                <a:ln w="4321" cap="flat">
                  <a:noFill/>
                  <a:prstDash val="solid"/>
                  <a:miter/>
                </a:ln>
              </p:spPr>
              <p:txBody>
                <a:bodyPr rtlCol="0" anchor="ctr"/>
                <a:lstStyle/>
                <a:p>
                  <a:pPr defTabSz="685775">
                    <a:defRPr/>
                  </a:pPr>
                  <a:endParaRPr lang="en-US" sz="1324" kern="0">
                    <a:solidFill>
                      <a:srgbClr val="000000"/>
                    </a:solidFill>
                  </a:endParaRPr>
                </a:p>
              </p:txBody>
            </p:sp>
            <p:sp>
              <p:nvSpPr>
                <p:cNvPr id="78" name="Freeform: Shape 77">
                  <a:extLst>
                    <a:ext uri="{FF2B5EF4-FFF2-40B4-BE49-F238E27FC236}">
                      <a16:creationId xmlns:a16="http://schemas.microsoft.com/office/drawing/2014/main" id="{3DFD06FF-412D-4C1B-8B5C-034C0F49C548}"/>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defTabSz="685775">
                    <a:defRPr/>
                  </a:pPr>
                  <a:endParaRPr lang="en-US" sz="1324" kern="0">
                    <a:solidFill>
                      <a:srgbClr val="000000"/>
                    </a:solidFill>
                  </a:endParaRPr>
                </a:p>
              </p:txBody>
            </p:sp>
          </p:grpSp>
          <p:grpSp>
            <p:nvGrpSpPr>
              <p:cNvPr id="81" name="signup issues" descr="signup issues, key">
                <a:extLst>
                  <a:ext uri="{FF2B5EF4-FFF2-40B4-BE49-F238E27FC236}">
                    <a16:creationId xmlns:a16="http://schemas.microsoft.com/office/drawing/2014/main" id="{A2698C36-4197-4BB7-937E-8810C3A42D28}"/>
                  </a:ext>
                </a:extLst>
              </p:cNvPr>
              <p:cNvGrpSpPr/>
              <p:nvPr/>
            </p:nvGrpSpPr>
            <p:grpSpPr>
              <a:xfrm rot="18878040">
                <a:off x="8758691" y="4160504"/>
                <a:ext cx="227020" cy="226978"/>
                <a:chOff x="5411441" y="4807980"/>
                <a:chExt cx="440767" cy="440681"/>
              </a:xfrm>
              <a:solidFill>
                <a:srgbClr val="121D2F"/>
              </a:solidFill>
            </p:grpSpPr>
            <p:sp>
              <p:nvSpPr>
                <p:cNvPr id="82" name="Freeform: Shape 81">
                  <a:extLst>
                    <a:ext uri="{FF2B5EF4-FFF2-40B4-BE49-F238E27FC236}">
                      <a16:creationId xmlns:a16="http://schemas.microsoft.com/office/drawing/2014/main" id="{88B0CBAC-500C-4308-A581-8395F0634CF1}"/>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defTabSz="685775">
                    <a:defRPr/>
                  </a:pPr>
                  <a:endParaRPr lang="en-US" sz="1324" kern="0">
                    <a:solidFill>
                      <a:srgbClr val="000000"/>
                    </a:solidFill>
                  </a:endParaRPr>
                </a:p>
              </p:txBody>
            </p:sp>
            <p:sp>
              <p:nvSpPr>
                <p:cNvPr id="83" name="Freeform: Shape 82">
                  <a:extLst>
                    <a:ext uri="{FF2B5EF4-FFF2-40B4-BE49-F238E27FC236}">
                      <a16:creationId xmlns:a16="http://schemas.microsoft.com/office/drawing/2014/main" id="{C566EC1F-C890-41D0-86D6-B94AC6B90A65}"/>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defTabSz="685775">
                    <a:defRPr/>
                  </a:pPr>
                  <a:endParaRPr lang="en-US" sz="1324" kern="0">
                    <a:solidFill>
                      <a:srgbClr val="000000"/>
                    </a:solidFill>
                  </a:endParaRPr>
                </a:p>
              </p:txBody>
            </p:sp>
            <p:sp>
              <p:nvSpPr>
                <p:cNvPr id="84" name="Freeform: Shape 83">
                  <a:extLst>
                    <a:ext uri="{FF2B5EF4-FFF2-40B4-BE49-F238E27FC236}">
                      <a16:creationId xmlns:a16="http://schemas.microsoft.com/office/drawing/2014/main" id="{0C4C30BF-D696-4BAF-8E10-7B8741DBAB20}"/>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defTabSz="685775">
                    <a:defRPr/>
                  </a:pPr>
                  <a:endParaRPr lang="en-US" sz="1324" kern="0">
                    <a:solidFill>
                      <a:srgbClr val="000000"/>
                    </a:solidFill>
                  </a:endParaRPr>
                </a:p>
              </p:txBody>
            </p:sp>
          </p:grpSp>
        </p:grpSp>
        <p:grpSp>
          <p:nvGrpSpPr>
            <p:cNvPr id="95" name="Graphic 93">
              <a:extLst>
                <a:ext uri="{FF2B5EF4-FFF2-40B4-BE49-F238E27FC236}">
                  <a16:creationId xmlns:a16="http://schemas.microsoft.com/office/drawing/2014/main" id="{56DAAD39-FE99-4509-BDB5-9E1C18685AAA}"/>
                </a:ext>
              </a:extLst>
            </p:cNvPr>
            <p:cNvGrpSpPr/>
            <p:nvPr/>
          </p:nvGrpSpPr>
          <p:grpSpPr>
            <a:xfrm>
              <a:off x="5288230" y="4148737"/>
              <a:ext cx="486893" cy="388447"/>
              <a:chOff x="5288230" y="4148737"/>
              <a:chExt cx="486893" cy="388447"/>
            </a:xfrm>
          </p:grpSpPr>
          <p:sp>
            <p:nvSpPr>
              <p:cNvPr id="96" name="Freeform: Shape 95">
                <a:extLst>
                  <a:ext uri="{FF2B5EF4-FFF2-40B4-BE49-F238E27FC236}">
                    <a16:creationId xmlns:a16="http://schemas.microsoft.com/office/drawing/2014/main" id="{37B14039-063D-4832-B4F9-5E93DF5BCD48}"/>
                  </a:ext>
                </a:extLst>
              </p:cNvPr>
              <p:cNvSpPr/>
              <p:nvPr/>
            </p:nvSpPr>
            <p:spPr>
              <a:xfrm>
                <a:off x="5479859" y="4280933"/>
                <a:ext cx="42699" cy="70468"/>
              </a:xfrm>
              <a:custGeom>
                <a:avLst/>
                <a:gdLst>
                  <a:gd name="connsiteX0" fmla="*/ 30261 w 42699"/>
                  <a:gd name="connsiteY0" fmla="*/ 69905 h 70468"/>
                  <a:gd name="connsiteX1" fmla="*/ 25040 w 42699"/>
                  <a:gd name="connsiteY1" fmla="*/ 65109 h 70468"/>
                  <a:gd name="connsiteX2" fmla="*/ 995 w 42699"/>
                  <a:gd name="connsiteY2" fmla="*/ 13431 h 70468"/>
                  <a:gd name="connsiteX3" fmla="*/ 5089 w 42699"/>
                  <a:gd name="connsiteY3" fmla="*/ 995 h 70468"/>
                  <a:gd name="connsiteX4" fmla="*/ 17526 w 42699"/>
                  <a:gd name="connsiteY4" fmla="*/ 5089 h 70468"/>
                  <a:gd name="connsiteX5" fmla="*/ 17775 w 42699"/>
                  <a:gd name="connsiteY5" fmla="*/ 5626 h 70468"/>
                  <a:gd name="connsiteX6" fmla="*/ 41833 w 42699"/>
                  <a:gd name="connsiteY6" fmla="*/ 57304 h 70468"/>
                  <a:gd name="connsiteX7" fmla="*/ 37346 w 42699"/>
                  <a:gd name="connsiteY7" fmla="*/ 69604 h 70468"/>
                  <a:gd name="connsiteX8" fmla="*/ 30261 w 42699"/>
                  <a:gd name="connsiteY8" fmla="*/ 69905 h 70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99" h="70468">
                    <a:moveTo>
                      <a:pt x="30261" y="69905"/>
                    </a:moveTo>
                    <a:cubicBezTo>
                      <a:pt x="27950" y="69067"/>
                      <a:pt x="26070" y="67340"/>
                      <a:pt x="25040" y="65109"/>
                    </a:cubicBezTo>
                    <a:lnTo>
                      <a:pt x="995" y="13431"/>
                    </a:lnTo>
                    <a:cubicBezTo>
                      <a:pt x="-1309" y="8866"/>
                      <a:pt x="524" y="3299"/>
                      <a:pt x="5089" y="995"/>
                    </a:cubicBezTo>
                    <a:cubicBezTo>
                      <a:pt x="9654" y="-1308"/>
                      <a:pt x="15222" y="524"/>
                      <a:pt x="17526" y="5089"/>
                    </a:cubicBezTo>
                    <a:cubicBezTo>
                      <a:pt x="17615" y="5265"/>
                      <a:pt x="17698" y="5445"/>
                      <a:pt x="17775" y="5626"/>
                    </a:cubicBezTo>
                    <a:lnTo>
                      <a:pt x="41833" y="57304"/>
                    </a:lnTo>
                    <a:cubicBezTo>
                      <a:pt x="43991" y="61939"/>
                      <a:pt x="41981" y="67447"/>
                      <a:pt x="37346" y="69604"/>
                    </a:cubicBezTo>
                    <a:cubicBezTo>
                      <a:pt x="35117" y="70641"/>
                      <a:pt x="32569" y="70749"/>
                      <a:pt x="30261" y="69905"/>
                    </a:cubicBezTo>
                    <a:close/>
                  </a:path>
                </a:pathLst>
              </a:custGeom>
              <a:solidFill>
                <a:schemeClr val="bg1"/>
              </a:solidFill>
              <a:ln w="1285" cap="flat">
                <a:noFill/>
                <a:prstDash val="solid"/>
                <a:miter/>
              </a:ln>
            </p:spPr>
            <p:txBody>
              <a:bodyPr rtlCol="0" anchor="ctr"/>
              <a:lstStyle/>
              <a:p>
                <a:endParaRPr lang="en-US" sz="1013"/>
              </a:p>
            </p:txBody>
          </p:sp>
          <p:sp>
            <p:nvSpPr>
              <p:cNvPr id="97" name="Freeform: Shape 96">
                <a:extLst>
                  <a:ext uri="{FF2B5EF4-FFF2-40B4-BE49-F238E27FC236}">
                    <a16:creationId xmlns:a16="http://schemas.microsoft.com/office/drawing/2014/main" id="{ED3A876A-9A6B-4578-BE24-BBF533177156}"/>
                  </a:ext>
                </a:extLst>
              </p:cNvPr>
              <p:cNvSpPr/>
              <p:nvPr/>
            </p:nvSpPr>
            <p:spPr>
              <a:xfrm>
                <a:off x="5507934" y="4268535"/>
                <a:ext cx="42442" cy="69937"/>
              </a:xfrm>
              <a:custGeom>
                <a:avLst/>
                <a:gdLst>
                  <a:gd name="connsiteX0" fmla="*/ 30011 w 42442"/>
                  <a:gd name="connsiteY0" fmla="*/ 69368 h 69937"/>
                  <a:gd name="connsiteX1" fmla="*/ 24791 w 42442"/>
                  <a:gd name="connsiteY1" fmla="*/ 64584 h 69937"/>
                  <a:gd name="connsiteX2" fmla="*/ 745 w 42442"/>
                  <a:gd name="connsiteY2" fmla="*/ 12894 h 69937"/>
                  <a:gd name="connsiteX3" fmla="*/ 5626 w 42442"/>
                  <a:gd name="connsiteY3" fmla="*/ 745 h 69937"/>
                  <a:gd name="connsiteX4" fmla="*/ 17526 w 42442"/>
                  <a:gd name="connsiteY4" fmla="*/ 5089 h 69937"/>
                  <a:gd name="connsiteX5" fmla="*/ 41571 w 42442"/>
                  <a:gd name="connsiteY5" fmla="*/ 56779 h 69937"/>
                  <a:gd name="connsiteX6" fmla="*/ 37108 w 42442"/>
                  <a:gd name="connsiteY6" fmla="*/ 69069 h 69937"/>
                  <a:gd name="connsiteX7" fmla="*/ 29998 w 42442"/>
                  <a:gd name="connsiteY7" fmla="*/ 69368 h 6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42" h="69937">
                    <a:moveTo>
                      <a:pt x="30011" y="69368"/>
                    </a:moveTo>
                    <a:cubicBezTo>
                      <a:pt x="27704" y="68530"/>
                      <a:pt x="25826" y="66809"/>
                      <a:pt x="24791" y="64584"/>
                    </a:cubicBezTo>
                    <a:lnTo>
                      <a:pt x="745" y="12894"/>
                    </a:lnTo>
                    <a:cubicBezTo>
                      <a:pt x="-1262" y="8191"/>
                      <a:pt x="924" y="2752"/>
                      <a:pt x="5626" y="745"/>
                    </a:cubicBezTo>
                    <a:cubicBezTo>
                      <a:pt x="10118" y="-1172"/>
                      <a:pt x="15326" y="729"/>
                      <a:pt x="17526" y="5089"/>
                    </a:cubicBezTo>
                    <a:lnTo>
                      <a:pt x="41571" y="56779"/>
                    </a:lnTo>
                    <a:cubicBezTo>
                      <a:pt x="43732" y="61406"/>
                      <a:pt x="41734" y="66908"/>
                      <a:pt x="37108" y="69069"/>
                    </a:cubicBezTo>
                    <a:cubicBezTo>
                      <a:pt x="34873" y="70113"/>
                      <a:pt x="32313" y="70220"/>
                      <a:pt x="29998" y="69368"/>
                    </a:cubicBezTo>
                    <a:close/>
                  </a:path>
                </a:pathLst>
              </a:custGeom>
              <a:solidFill>
                <a:schemeClr val="bg1"/>
              </a:solidFill>
              <a:ln w="1285" cap="flat">
                <a:noFill/>
                <a:prstDash val="solid"/>
                <a:miter/>
              </a:ln>
            </p:spPr>
            <p:txBody>
              <a:bodyPr rtlCol="0" anchor="ctr"/>
              <a:lstStyle/>
              <a:p>
                <a:endParaRPr lang="en-US" sz="1013"/>
              </a:p>
            </p:txBody>
          </p:sp>
          <p:sp>
            <p:nvSpPr>
              <p:cNvPr id="98" name="Freeform: Shape 97">
                <a:extLst>
                  <a:ext uri="{FF2B5EF4-FFF2-40B4-BE49-F238E27FC236}">
                    <a16:creationId xmlns:a16="http://schemas.microsoft.com/office/drawing/2014/main" id="{516CB76D-F855-49E8-AADF-EECC83E6453D}"/>
                  </a:ext>
                </a:extLst>
              </p:cNvPr>
              <p:cNvSpPr/>
              <p:nvPr/>
            </p:nvSpPr>
            <p:spPr>
              <a:xfrm>
                <a:off x="5288230" y="4148737"/>
                <a:ext cx="202778" cy="98441"/>
              </a:xfrm>
              <a:custGeom>
                <a:avLst/>
                <a:gdLst>
                  <a:gd name="connsiteX0" fmla="*/ 190347 w 202778"/>
                  <a:gd name="connsiteY0" fmla="*/ 97885 h 98441"/>
                  <a:gd name="connsiteX1" fmla="*/ 185127 w 202778"/>
                  <a:gd name="connsiteY1" fmla="*/ 93101 h 98441"/>
                  <a:gd name="connsiteX2" fmla="*/ 13901 w 202778"/>
                  <a:gd name="connsiteY2" fmla="*/ 30587 h 98441"/>
                  <a:gd name="connsiteX3" fmla="*/ 13879 w 202778"/>
                  <a:gd name="connsiteY3" fmla="*/ 30597 h 98441"/>
                  <a:gd name="connsiteX4" fmla="*/ 1236 w 202778"/>
                  <a:gd name="connsiteY4" fmla="*/ 27193 h 98441"/>
                  <a:gd name="connsiteX5" fmla="*/ 4640 w 202778"/>
                  <a:gd name="connsiteY5" fmla="*/ 14550 h 98441"/>
                  <a:gd name="connsiteX6" fmla="*/ 6074 w 202778"/>
                  <a:gd name="connsiteY6" fmla="*/ 13881 h 98441"/>
                  <a:gd name="connsiteX7" fmla="*/ 118803 w 202778"/>
                  <a:gd name="connsiteY7" fmla="*/ 8982 h 98441"/>
                  <a:gd name="connsiteX8" fmla="*/ 201907 w 202778"/>
                  <a:gd name="connsiteY8" fmla="*/ 85283 h 98441"/>
                  <a:gd name="connsiteX9" fmla="*/ 197444 w 202778"/>
                  <a:gd name="connsiteY9" fmla="*/ 97573 h 98441"/>
                  <a:gd name="connsiteX10" fmla="*/ 190334 w 202778"/>
                  <a:gd name="connsiteY10" fmla="*/ 97872 h 9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778" h="98441">
                    <a:moveTo>
                      <a:pt x="190347" y="97885"/>
                    </a:moveTo>
                    <a:cubicBezTo>
                      <a:pt x="188040" y="97047"/>
                      <a:pt x="186162" y="95326"/>
                      <a:pt x="185127" y="93101"/>
                    </a:cubicBezTo>
                    <a:cubicBezTo>
                      <a:pt x="155106" y="28556"/>
                      <a:pt x="78446" y="567"/>
                      <a:pt x="13901" y="30587"/>
                    </a:cubicBezTo>
                    <a:cubicBezTo>
                      <a:pt x="13894" y="30590"/>
                      <a:pt x="13886" y="30593"/>
                      <a:pt x="13879" y="30597"/>
                    </a:cubicBezTo>
                    <a:cubicBezTo>
                      <a:pt x="9448" y="33148"/>
                      <a:pt x="3788" y="31624"/>
                      <a:pt x="1236" y="27193"/>
                    </a:cubicBezTo>
                    <a:cubicBezTo>
                      <a:pt x="-1315" y="22762"/>
                      <a:pt x="209" y="17102"/>
                      <a:pt x="4640" y="14550"/>
                    </a:cubicBezTo>
                    <a:cubicBezTo>
                      <a:pt x="5098" y="14287"/>
                      <a:pt x="5578" y="14063"/>
                      <a:pt x="6074" y="13881"/>
                    </a:cubicBezTo>
                    <a:cubicBezTo>
                      <a:pt x="41488" y="-2744"/>
                      <a:pt x="82081" y="-4508"/>
                      <a:pt x="118803" y="8982"/>
                    </a:cubicBezTo>
                    <a:cubicBezTo>
                      <a:pt x="155585" y="22294"/>
                      <a:pt x="185510" y="49770"/>
                      <a:pt x="201907" y="85283"/>
                    </a:cubicBezTo>
                    <a:cubicBezTo>
                      <a:pt x="204068" y="89909"/>
                      <a:pt x="202070" y="95412"/>
                      <a:pt x="197444" y="97573"/>
                    </a:cubicBezTo>
                    <a:cubicBezTo>
                      <a:pt x="195209" y="98617"/>
                      <a:pt x="192649" y="98725"/>
                      <a:pt x="190334" y="97872"/>
                    </a:cubicBezTo>
                    <a:close/>
                  </a:path>
                </a:pathLst>
              </a:custGeom>
              <a:solidFill>
                <a:schemeClr val="bg1"/>
              </a:solidFill>
              <a:ln w="1285" cap="flat">
                <a:noFill/>
                <a:prstDash val="solid"/>
                <a:miter/>
              </a:ln>
            </p:spPr>
            <p:txBody>
              <a:bodyPr rtlCol="0" anchor="ctr"/>
              <a:lstStyle/>
              <a:p>
                <a:endParaRPr lang="en-US" sz="1013"/>
              </a:p>
            </p:txBody>
          </p:sp>
          <p:sp>
            <p:nvSpPr>
              <p:cNvPr id="99" name="Freeform: Shape 98">
                <a:extLst>
                  <a:ext uri="{FF2B5EF4-FFF2-40B4-BE49-F238E27FC236}">
                    <a16:creationId xmlns:a16="http://schemas.microsoft.com/office/drawing/2014/main" id="{89E545F2-BA0F-4154-BF5B-69C72E1DC039}"/>
                  </a:ext>
                </a:extLst>
              </p:cNvPr>
              <p:cNvSpPr/>
              <p:nvPr/>
            </p:nvSpPr>
            <p:spPr>
              <a:xfrm>
                <a:off x="5450535" y="4225714"/>
                <a:ext cx="111017" cy="110915"/>
              </a:xfrm>
              <a:custGeom>
                <a:avLst/>
                <a:gdLst>
                  <a:gd name="connsiteX0" fmla="*/ 27605 w 111017"/>
                  <a:gd name="connsiteY0" fmla="*/ 4474 h 110915"/>
                  <a:gd name="connsiteX1" fmla="*/ 4411 w 111017"/>
                  <a:gd name="connsiteY1" fmla="*/ 67633 h 110915"/>
                  <a:gd name="connsiteX2" fmla="*/ 4460 w 111017"/>
                  <a:gd name="connsiteY2" fmla="*/ 67737 h 110915"/>
                  <a:gd name="connsiteX3" fmla="*/ 24558 w 111017"/>
                  <a:gd name="connsiteY3" fmla="*/ 110916 h 110915"/>
                  <a:gd name="connsiteX4" fmla="*/ 111018 w 111017"/>
                  <a:gd name="connsiteY4" fmla="*/ 70746 h 110915"/>
                  <a:gd name="connsiteX5" fmla="*/ 90881 w 111017"/>
                  <a:gd name="connsiteY5" fmla="*/ 27568 h 110915"/>
                  <a:gd name="connsiteX6" fmla="*/ 27703 w 111017"/>
                  <a:gd name="connsiteY6" fmla="*/ 4429 h 110915"/>
                  <a:gd name="connsiteX7" fmla="*/ 27605 w 111017"/>
                  <a:gd name="connsiteY7" fmla="*/ 4474 h 11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017" h="110915">
                    <a:moveTo>
                      <a:pt x="27605" y="4474"/>
                    </a:moveTo>
                    <a:cubicBezTo>
                      <a:pt x="3760" y="15510"/>
                      <a:pt x="-6625" y="43787"/>
                      <a:pt x="4411" y="67633"/>
                    </a:cubicBezTo>
                    <a:cubicBezTo>
                      <a:pt x="4428" y="67668"/>
                      <a:pt x="4444" y="67702"/>
                      <a:pt x="4460" y="67737"/>
                    </a:cubicBezTo>
                    <a:lnTo>
                      <a:pt x="24558" y="110916"/>
                    </a:lnTo>
                    <a:lnTo>
                      <a:pt x="111018" y="70746"/>
                    </a:lnTo>
                    <a:lnTo>
                      <a:pt x="90881" y="27568"/>
                    </a:lnTo>
                    <a:cubicBezTo>
                      <a:pt x="79824" y="3732"/>
                      <a:pt x="51539" y="-6628"/>
                      <a:pt x="27703" y="4429"/>
                    </a:cubicBezTo>
                    <a:cubicBezTo>
                      <a:pt x="27670" y="4444"/>
                      <a:pt x="27638" y="4459"/>
                      <a:pt x="27605" y="4474"/>
                    </a:cubicBezTo>
                    <a:close/>
                  </a:path>
                </a:pathLst>
              </a:custGeom>
              <a:solidFill>
                <a:srgbClr val="50E6FF"/>
              </a:solidFill>
              <a:ln w="1285" cap="flat">
                <a:noFill/>
                <a:prstDash val="solid"/>
                <a:miter/>
              </a:ln>
            </p:spPr>
            <p:txBody>
              <a:bodyPr rtlCol="0" anchor="ctr"/>
              <a:lstStyle/>
              <a:p>
                <a:endParaRPr lang="en-US" sz="1013"/>
              </a:p>
            </p:txBody>
          </p:sp>
          <p:sp>
            <p:nvSpPr>
              <p:cNvPr id="100" name="Freeform: Shape 99">
                <a:extLst>
                  <a:ext uri="{FF2B5EF4-FFF2-40B4-BE49-F238E27FC236}">
                    <a16:creationId xmlns:a16="http://schemas.microsoft.com/office/drawing/2014/main" id="{C49472BF-7C0E-41BF-80AB-78F80BAF6317}"/>
                  </a:ext>
                </a:extLst>
              </p:cNvPr>
              <p:cNvSpPr/>
              <p:nvPr/>
            </p:nvSpPr>
            <p:spPr>
              <a:xfrm>
                <a:off x="5572670" y="4438435"/>
                <a:ext cx="202454" cy="98748"/>
              </a:xfrm>
              <a:custGeom>
                <a:avLst/>
                <a:gdLst>
                  <a:gd name="connsiteX0" fmla="*/ 84099 w 202454"/>
                  <a:gd name="connsiteY0" fmla="*/ 89733 h 98748"/>
                  <a:gd name="connsiteX1" fmla="*/ 995 w 202454"/>
                  <a:gd name="connsiteY1" fmla="*/ 13431 h 98748"/>
                  <a:gd name="connsiteX2" fmla="*/ 5089 w 202454"/>
                  <a:gd name="connsiteY2" fmla="*/ 995 h 98748"/>
                  <a:gd name="connsiteX3" fmla="*/ 17526 w 202454"/>
                  <a:gd name="connsiteY3" fmla="*/ 5089 h 98748"/>
                  <a:gd name="connsiteX4" fmla="*/ 17775 w 202454"/>
                  <a:gd name="connsiteY4" fmla="*/ 5626 h 98748"/>
                  <a:gd name="connsiteX5" fmla="*/ 189001 w 202454"/>
                  <a:gd name="connsiteY5" fmla="*/ 68141 h 98748"/>
                  <a:gd name="connsiteX6" fmla="*/ 189023 w 202454"/>
                  <a:gd name="connsiteY6" fmla="*/ 68131 h 98748"/>
                  <a:gd name="connsiteX7" fmla="*/ 201460 w 202454"/>
                  <a:gd name="connsiteY7" fmla="*/ 72225 h 98748"/>
                  <a:gd name="connsiteX8" fmla="*/ 197365 w 202454"/>
                  <a:gd name="connsiteY8" fmla="*/ 84661 h 98748"/>
                  <a:gd name="connsiteX9" fmla="*/ 196828 w 202454"/>
                  <a:gd name="connsiteY9" fmla="*/ 84911 h 98748"/>
                  <a:gd name="connsiteX10" fmla="*/ 84099 w 202454"/>
                  <a:gd name="connsiteY10" fmla="*/ 89733 h 9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454" h="98748">
                    <a:moveTo>
                      <a:pt x="84099" y="89733"/>
                    </a:moveTo>
                    <a:cubicBezTo>
                      <a:pt x="47317" y="76421"/>
                      <a:pt x="17392" y="48945"/>
                      <a:pt x="995" y="13431"/>
                    </a:cubicBezTo>
                    <a:cubicBezTo>
                      <a:pt x="-1309" y="8866"/>
                      <a:pt x="524" y="3299"/>
                      <a:pt x="5089" y="995"/>
                    </a:cubicBezTo>
                    <a:cubicBezTo>
                      <a:pt x="9654" y="-1308"/>
                      <a:pt x="15222" y="524"/>
                      <a:pt x="17526" y="5089"/>
                    </a:cubicBezTo>
                    <a:cubicBezTo>
                      <a:pt x="17615" y="5265"/>
                      <a:pt x="17698" y="5445"/>
                      <a:pt x="17775" y="5626"/>
                    </a:cubicBezTo>
                    <a:cubicBezTo>
                      <a:pt x="47796" y="70171"/>
                      <a:pt x="124456" y="98160"/>
                      <a:pt x="189001" y="68141"/>
                    </a:cubicBezTo>
                    <a:cubicBezTo>
                      <a:pt x="189009" y="68137"/>
                      <a:pt x="189015" y="68135"/>
                      <a:pt x="189023" y="68131"/>
                    </a:cubicBezTo>
                    <a:cubicBezTo>
                      <a:pt x="193588" y="65826"/>
                      <a:pt x="199155" y="67660"/>
                      <a:pt x="201460" y="72225"/>
                    </a:cubicBezTo>
                    <a:cubicBezTo>
                      <a:pt x="203762" y="76790"/>
                      <a:pt x="201930" y="82357"/>
                      <a:pt x="197365" y="84661"/>
                    </a:cubicBezTo>
                    <a:cubicBezTo>
                      <a:pt x="197189" y="84750"/>
                      <a:pt x="197009" y="84834"/>
                      <a:pt x="196828" y="84911"/>
                    </a:cubicBezTo>
                    <a:cubicBezTo>
                      <a:pt x="161404" y="101511"/>
                      <a:pt x="120811" y="103247"/>
                      <a:pt x="84099" y="89733"/>
                    </a:cubicBezTo>
                    <a:close/>
                  </a:path>
                </a:pathLst>
              </a:custGeom>
              <a:solidFill>
                <a:schemeClr val="bg1"/>
              </a:solidFill>
              <a:ln w="1285" cap="flat">
                <a:noFill/>
                <a:prstDash val="solid"/>
                <a:miter/>
              </a:ln>
            </p:spPr>
            <p:txBody>
              <a:bodyPr rtlCol="0" anchor="ctr"/>
              <a:lstStyle/>
              <a:p>
                <a:endParaRPr lang="en-US" sz="1013"/>
              </a:p>
            </p:txBody>
          </p:sp>
          <p:sp>
            <p:nvSpPr>
              <p:cNvPr id="101" name="Freeform: Shape 100">
                <a:extLst>
                  <a:ext uri="{FF2B5EF4-FFF2-40B4-BE49-F238E27FC236}">
                    <a16:creationId xmlns:a16="http://schemas.microsoft.com/office/drawing/2014/main" id="{722BC50F-35A7-4A1D-8BFC-4616D72805D1}"/>
                  </a:ext>
                </a:extLst>
              </p:cNvPr>
              <p:cNvSpPr/>
              <p:nvPr/>
            </p:nvSpPr>
            <p:spPr>
              <a:xfrm>
                <a:off x="5502301" y="4349308"/>
                <a:ext cx="110912" cy="110886"/>
              </a:xfrm>
              <a:custGeom>
                <a:avLst/>
                <a:gdLst>
                  <a:gd name="connsiteX0" fmla="*/ 83361 w 110912"/>
                  <a:gd name="connsiteY0" fmla="*/ 106403 h 110886"/>
                  <a:gd name="connsiteX1" fmla="*/ 106478 w 110912"/>
                  <a:gd name="connsiteY1" fmla="*/ 43216 h 110886"/>
                  <a:gd name="connsiteX2" fmla="*/ 106442 w 110912"/>
                  <a:gd name="connsiteY2" fmla="*/ 43140 h 110886"/>
                  <a:gd name="connsiteX3" fmla="*/ 86357 w 110912"/>
                  <a:gd name="connsiteY3" fmla="*/ 0 h 110886"/>
                  <a:gd name="connsiteX4" fmla="*/ 0 w 110912"/>
                  <a:gd name="connsiteY4" fmla="*/ 40182 h 110886"/>
                  <a:gd name="connsiteX5" fmla="*/ 20085 w 110912"/>
                  <a:gd name="connsiteY5" fmla="*/ 83361 h 110886"/>
                  <a:gd name="connsiteX6" fmla="*/ 83286 w 110912"/>
                  <a:gd name="connsiteY6" fmla="*/ 106438 h 110886"/>
                  <a:gd name="connsiteX7" fmla="*/ 83361 w 110912"/>
                  <a:gd name="connsiteY7" fmla="*/ 106403 h 110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12" h="110886">
                    <a:moveTo>
                      <a:pt x="83361" y="106403"/>
                    </a:moveTo>
                    <a:cubicBezTo>
                      <a:pt x="107192" y="95338"/>
                      <a:pt x="117542" y="67049"/>
                      <a:pt x="106478" y="43216"/>
                    </a:cubicBezTo>
                    <a:cubicBezTo>
                      <a:pt x="106465" y="43191"/>
                      <a:pt x="106453" y="43166"/>
                      <a:pt x="106442" y="43140"/>
                    </a:cubicBezTo>
                    <a:lnTo>
                      <a:pt x="86357" y="0"/>
                    </a:lnTo>
                    <a:lnTo>
                      <a:pt x="0" y="40182"/>
                    </a:lnTo>
                    <a:lnTo>
                      <a:pt x="20085" y="83361"/>
                    </a:lnTo>
                    <a:cubicBezTo>
                      <a:pt x="31165" y="107186"/>
                      <a:pt x="59461" y="117518"/>
                      <a:pt x="83286" y="106438"/>
                    </a:cubicBezTo>
                    <a:cubicBezTo>
                      <a:pt x="83311" y="106426"/>
                      <a:pt x="83336" y="106415"/>
                      <a:pt x="83361" y="106403"/>
                    </a:cubicBezTo>
                    <a:close/>
                  </a:path>
                </a:pathLst>
              </a:custGeom>
              <a:solidFill>
                <a:srgbClr val="50E6FF"/>
              </a:solidFill>
              <a:ln w="1285" cap="flat">
                <a:noFill/>
                <a:prstDash val="solid"/>
                <a:miter/>
              </a:ln>
            </p:spPr>
            <p:txBody>
              <a:bodyPr rtlCol="0" anchor="ctr"/>
              <a:lstStyle/>
              <a:p>
                <a:endParaRPr lang="en-US" sz="1013"/>
              </a:p>
            </p:txBody>
          </p:sp>
        </p:grpSp>
        <p:grpSp>
          <p:nvGrpSpPr>
            <p:cNvPr id="102" name="Graphic 67">
              <a:extLst>
                <a:ext uri="{FF2B5EF4-FFF2-40B4-BE49-F238E27FC236}">
                  <a16:creationId xmlns:a16="http://schemas.microsoft.com/office/drawing/2014/main" id="{31FAEC5A-53D1-4E7E-A8B2-CF086173AD17}"/>
                </a:ext>
              </a:extLst>
            </p:cNvPr>
            <p:cNvGrpSpPr/>
            <p:nvPr/>
          </p:nvGrpSpPr>
          <p:grpSpPr>
            <a:xfrm>
              <a:off x="8679465" y="4088478"/>
              <a:ext cx="360069" cy="456160"/>
              <a:chOff x="8679465" y="4088478"/>
              <a:chExt cx="360069" cy="456160"/>
            </a:xfrm>
          </p:grpSpPr>
          <p:sp>
            <p:nvSpPr>
              <p:cNvPr id="103" name="Freeform: Shape 102">
                <a:extLst>
                  <a:ext uri="{FF2B5EF4-FFF2-40B4-BE49-F238E27FC236}">
                    <a16:creationId xmlns:a16="http://schemas.microsoft.com/office/drawing/2014/main" id="{35613455-807A-4A29-8BAB-B4D13F3FFB10}"/>
                  </a:ext>
                </a:extLst>
              </p:cNvPr>
              <p:cNvSpPr/>
              <p:nvPr/>
            </p:nvSpPr>
            <p:spPr>
              <a:xfrm>
                <a:off x="8679465" y="4088478"/>
                <a:ext cx="360069" cy="456160"/>
              </a:xfrm>
              <a:custGeom>
                <a:avLst/>
                <a:gdLst>
                  <a:gd name="connsiteX0" fmla="*/ 185122 w 360069"/>
                  <a:gd name="connsiteY0" fmla="*/ 0 h 456160"/>
                  <a:gd name="connsiteX1" fmla="*/ 360069 w 360069"/>
                  <a:gd name="connsiteY1" fmla="*/ 93139 h 456160"/>
                  <a:gd name="connsiteX2" fmla="*/ 359037 w 360069"/>
                  <a:gd name="connsiteY2" fmla="*/ 215237 h 456160"/>
                  <a:gd name="connsiteX3" fmla="*/ 358895 w 360069"/>
                  <a:gd name="connsiteY3" fmla="*/ 221748 h 456160"/>
                  <a:gd name="connsiteX4" fmla="*/ 245744 w 360069"/>
                  <a:gd name="connsiteY4" fmla="*/ 414981 h 456160"/>
                  <a:gd name="connsiteX5" fmla="*/ 180035 w 360069"/>
                  <a:gd name="connsiteY5" fmla="*/ 456161 h 456160"/>
                  <a:gd name="connsiteX6" fmla="*/ 112439 w 360069"/>
                  <a:gd name="connsiteY6" fmla="*/ 413469 h 456160"/>
                  <a:gd name="connsiteX7" fmla="*/ 356 w 360069"/>
                  <a:gd name="connsiteY7" fmla="*/ 225163 h 456160"/>
                  <a:gd name="connsiteX8" fmla="*/ 0 w 360069"/>
                  <a:gd name="connsiteY8" fmla="*/ 212000 h 456160"/>
                  <a:gd name="connsiteX9" fmla="*/ 0 w 360069"/>
                  <a:gd name="connsiteY9" fmla="*/ 93139 h 45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69" h="456160">
                    <a:moveTo>
                      <a:pt x="185122" y="0"/>
                    </a:moveTo>
                    <a:lnTo>
                      <a:pt x="360069" y="93139"/>
                    </a:lnTo>
                    <a:lnTo>
                      <a:pt x="359037" y="215237"/>
                    </a:lnTo>
                    <a:cubicBezTo>
                      <a:pt x="359037" y="217407"/>
                      <a:pt x="359037" y="219578"/>
                      <a:pt x="358895" y="221748"/>
                    </a:cubicBezTo>
                    <a:cubicBezTo>
                      <a:pt x="356120" y="300834"/>
                      <a:pt x="312806" y="372947"/>
                      <a:pt x="245744" y="414981"/>
                    </a:cubicBezTo>
                    <a:lnTo>
                      <a:pt x="180035" y="456161"/>
                    </a:lnTo>
                    <a:lnTo>
                      <a:pt x="112439" y="413469"/>
                    </a:lnTo>
                    <a:cubicBezTo>
                      <a:pt x="47192" y="372094"/>
                      <a:pt x="4536" y="302239"/>
                      <a:pt x="356" y="225163"/>
                    </a:cubicBezTo>
                    <a:cubicBezTo>
                      <a:pt x="130" y="220787"/>
                      <a:pt x="12" y="216399"/>
                      <a:pt x="0" y="212000"/>
                    </a:cubicBezTo>
                    <a:lnTo>
                      <a:pt x="0" y="93139"/>
                    </a:lnTo>
                    <a:close/>
                  </a:path>
                </a:pathLst>
              </a:custGeom>
              <a:solidFill>
                <a:srgbClr val="50E6FF"/>
              </a:solidFill>
              <a:ln w="1745" cap="flat">
                <a:noFill/>
                <a:prstDash val="solid"/>
                <a:miter/>
              </a:ln>
            </p:spPr>
            <p:txBody>
              <a:bodyPr rtlCol="0" anchor="ctr"/>
              <a:lstStyle/>
              <a:p>
                <a:endParaRPr lang="en-US" sz="1013"/>
              </a:p>
            </p:txBody>
          </p:sp>
          <p:sp>
            <p:nvSpPr>
              <p:cNvPr id="104" name="Freeform: Shape 103">
                <a:extLst>
                  <a:ext uri="{FF2B5EF4-FFF2-40B4-BE49-F238E27FC236}">
                    <a16:creationId xmlns:a16="http://schemas.microsoft.com/office/drawing/2014/main" id="{9FEE822F-9B10-43E7-9AF5-C8E0243611BB}"/>
                  </a:ext>
                </a:extLst>
              </p:cNvPr>
              <p:cNvSpPr/>
              <p:nvPr/>
            </p:nvSpPr>
            <p:spPr>
              <a:xfrm>
                <a:off x="8807291" y="4196347"/>
                <a:ext cx="109682" cy="232151"/>
              </a:xfrm>
              <a:custGeom>
                <a:avLst/>
                <a:gdLst>
                  <a:gd name="connsiteX0" fmla="*/ 109682 w 109682"/>
                  <a:gd name="connsiteY0" fmla="*/ 54910 h 232151"/>
                  <a:gd name="connsiteX1" fmla="*/ 54910 w 109682"/>
                  <a:gd name="connsiteY1" fmla="*/ 0 h 232151"/>
                  <a:gd name="connsiteX2" fmla="*/ 0 w 109682"/>
                  <a:gd name="connsiteY2" fmla="*/ 54772 h 232151"/>
                  <a:gd name="connsiteX3" fmla="*/ 41607 w 109682"/>
                  <a:gd name="connsiteY3" fmla="*/ 108061 h 232151"/>
                  <a:gd name="connsiteX4" fmla="*/ 41607 w 109682"/>
                  <a:gd name="connsiteY4" fmla="*/ 232152 h 232151"/>
                  <a:gd name="connsiteX5" fmla="*/ 86735 w 109682"/>
                  <a:gd name="connsiteY5" fmla="*/ 232152 h 232151"/>
                  <a:gd name="connsiteX6" fmla="*/ 86735 w 109682"/>
                  <a:gd name="connsiteY6" fmla="*/ 206145 h 232151"/>
                  <a:gd name="connsiteX7" fmla="*/ 67613 w 109682"/>
                  <a:gd name="connsiteY7" fmla="*/ 206145 h 232151"/>
                  <a:gd name="connsiteX8" fmla="*/ 67613 w 109682"/>
                  <a:gd name="connsiteY8" fmla="*/ 193142 h 232151"/>
                  <a:gd name="connsiteX9" fmla="*/ 86735 w 109682"/>
                  <a:gd name="connsiteY9" fmla="*/ 193142 h 232151"/>
                  <a:gd name="connsiteX10" fmla="*/ 86735 w 109682"/>
                  <a:gd name="connsiteY10" fmla="*/ 167118 h 232151"/>
                  <a:gd name="connsiteX11" fmla="*/ 67613 w 109682"/>
                  <a:gd name="connsiteY11" fmla="*/ 167118 h 232151"/>
                  <a:gd name="connsiteX12" fmla="*/ 67613 w 109682"/>
                  <a:gd name="connsiteY12" fmla="*/ 108186 h 232151"/>
                  <a:gd name="connsiteX13" fmla="*/ 109682 w 109682"/>
                  <a:gd name="connsiteY13" fmla="*/ 54910 h 232151"/>
                  <a:gd name="connsiteX14" fmla="*/ 54841 w 109682"/>
                  <a:gd name="connsiteY14" fmla="*/ 17822 h 232151"/>
                  <a:gd name="connsiteX15" fmla="*/ 67844 w 109682"/>
                  <a:gd name="connsiteY15" fmla="*/ 30825 h 232151"/>
                  <a:gd name="connsiteX16" fmla="*/ 54841 w 109682"/>
                  <a:gd name="connsiteY16" fmla="*/ 43828 h 232151"/>
                  <a:gd name="connsiteX17" fmla="*/ 41838 w 109682"/>
                  <a:gd name="connsiteY17" fmla="*/ 30878 h 232151"/>
                  <a:gd name="connsiteX18" fmla="*/ 54788 w 109682"/>
                  <a:gd name="connsiteY18" fmla="*/ 17822 h 232151"/>
                  <a:gd name="connsiteX19" fmla="*/ 54841 w 109682"/>
                  <a:gd name="connsiteY19" fmla="*/ 17822 h 2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682" h="232151">
                    <a:moveTo>
                      <a:pt x="109682" y="54910"/>
                    </a:moveTo>
                    <a:cubicBezTo>
                      <a:pt x="109719" y="24622"/>
                      <a:pt x="85198" y="38"/>
                      <a:pt x="54910" y="0"/>
                    </a:cubicBezTo>
                    <a:cubicBezTo>
                      <a:pt x="24622" y="-38"/>
                      <a:pt x="38" y="24484"/>
                      <a:pt x="0" y="54772"/>
                    </a:cubicBezTo>
                    <a:cubicBezTo>
                      <a:pt x="-32" y="79988"/>
                      <a:pt x="17136" y="101976"/>
                      <a:pt x="41607" y="108061"/>
                    </a:cubicBezTo>
                    <a:lnTo>
                      <a:pt x="41607" y="232152"/>
                    </a:lnTo>
                    <a:lnTo>
                      <a:pt x="86735" y="232152"/>
                    </a:lnTo>
                    <a:lnTo>
                      <a:pt x="86735" y="206145"/>
                    </a:lnTo>
                    <a:lnTo>
                      <a:pt x="67613" y="206145"/>
                    </a:lnTo>
                    <a:lnTo>
                      <a:pt x="67613" y="193142"/>
                    </a:lnTo>
                    <a:lnTo>
                      <a:pt x="86735" y="193142"/>
                    </a:lnTo>
                    <a:lnTo>
                      <a:pt x="86735" y="167118"/>
                    </a:lnTo>
                    <a:lnTo>
                      <a:pt x="67613" y="167118"/>
                    </a:lnTo>
                    <a:lnTo>
                      <a:pt x="67613" y="108186"/>
                    </a:lnTo>
                    <a:cubicBezTo>
                      <a:pt x="92269" y="102294"/>
                      <a:pt x="109668" y="80262"/>
                      <a:pt x="109682" y="54910"/>
                    </a:cubicBezTo>
                    <a:close/>
                    <a:moveTo>
                      <a:pt x="54841" y="17822"/>
                    </a:moveTo>
                    <a:cubicBezTo>
                      <a:pt x="62022" y="17822"/>
                      <a:pt x="67844" y="23644"/>
                      <a:pt x="67844" y="30825"/>
                    </a:cubicBezTo>
                    <a:cubicBezTo>
                      <a:pt x="67844" y="38006"/>
                      <a:pt x="62022" y="43828"/>
                      <a:pt x="54841" y="43828"/>
                    </a:cubicBezTo>
                    <a:cubicBezTo>
                      <a:pt x="47680" y="43828"/>
                      <a:pt x="41867" y="38039"/>
                      <a:pt x="41838" y="30878"/>
                    </a:cubicBezTo>
                    <a:cubicBezTo>
                      <a:pt x="41808" y="23697"/>
                      <a:pt x="47606" y="17851"/>
                      <a:pt x="54788" y="17822"/>
                    </a:cubicBezTo>
                    <a:cubicBezTo>
                      <a:pt x="54805" y="17822"/>
                      <a:pt x="54823" y="17822"/>
                      <a:pt x="54841" y="17822"/>
                    </a:cubicBezTo>
                    <a:close/>
                  </a:path>
                </a:pathLst>
              </a:custGeom>
              <a:solidFill>
                <a:srgbClr val="121D2F"/>
              </a:solidFill>
              <a:ln w="1745" cap="flat">
                <a:noFill/>
                <a:prstDash val="solid"/>
                <a:miter/>
              </a:ln>
            </p:spPr>
            <p:txBody>
              <a:bodyPr rtlCol="0" anchor="ctr"/>
              <a:lstStyle/>
              <a:p>
                <a:endParaRPr lang="en-US" sz="1013"/>
              </a:p>
            </p:txBody>
          </p:sp>
        </p:grpSp>
      </p:grpSp>
    </p:spTree>
    <p:extLst>
      <p:ext uri="{BB962C8B-B14F-4D97-AF65-F5344CB8AC3E}">
        <p14:creationId xmlns:p14="http://schemas.microsoft.com/office/powerpoint/2010/main" val="39797208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0"/>
                                  </p:stCondLst>
                                  <p:childTnLst>
                                    <p:animMotion origin="layout" path="M 1.25E-6 0 L 1.25E-6 0.02569 " pathEditMode="relative" rAng="0" ptsTypes="AA">
                                      <p:cBhvr>
                                        <p:cTn id="9" dur="500" spd="-100000" fill="hold"/>
                                        <p:tgtEl>
                                          <p:spTgt spid="4"/>
                                        </p:tgtEl>
                                        <p:attrNameLst>
                                          <p:attrName>ppt_x</p:attrName>
                                          <p:attrName>ppt_y</p:attrName>
                                        </p:attrNameLst>
                                      </p:cBhvr>
                                      <p:rCtr x="0" y="1273"/>
                                    </p:animMotion>
                                  </p:childTnLst>
                                </p:cTn>
                              </p:par>
                              <p:par>
                                <p:cTn id="10" presetID="10" presetClass="entr" presetSubtype="0" fill="hold" nodeType="withEffect">
                                  <p:stCondLst>
                                    <p:cond delay="0"/>
                                  </p:stCondLst>
                                  <p:childTnLst>
                                    <p:set>
                                      <p:cBhvr>
                                        <p:cTn id="11" dur="1" fill="hold">
                                          <p:stCondLst>
                                            <p:cond delay="0"/>
                                          </p:stCondLst>
                                        </p:cTn>
                                        <p:tgtEl>
                                          <p:spTgt spid="67"/>
                                        </p:tgtEl>
                                        <p:attrNameLst>
                                          <p:attrName>style.visibility</p:attrName>
                                        </p:attrNameLst>
                                      </p:cBhvr>
                                      <p:to>
                                        <p:strVal val="visible"/>
                                      </p:to>
                                    </p:set>
                                    <p:animEffect transition="in" filter="fade">
                                      <p:cBhvr>
                                        <p:cTn id="12" dur="500"/>
                                        <p:tgtEl>
                                          <p:spTgt spid="67"/>
                                        </p:tgtEl>
                                      </p:cBhvr>
                                    </p:animEffect>
                                  </p:childTnLst>
                                </p:cTn>
                              </p:par>
                              <p:par>
                                <p:cTn id="13" presetID="42" presetClass="path" presetSubtype="0" decel="100000" fill="hold" nodeType="withEffect">
                                  <p:stCondLst>
                                    <p:cond delay="0"/>
                                  </p:stCondLst>
                                  <p:childTnLst>
                                    <p:animMotion origin="layout" path="M 1.25E-6 0 L 1.25E-6 0.02569 " pathEditMode="relative" rAng="0" ptsTypes="AA">
                                      <p:cBhvr>
                                        <p:cTn id="14" dur="500" spd="-100000" fill="hold"/>
                                        <p:tgtEl>
                                          <p:spTgt spid="67"/>
                                        </p:tgtEl>
                                        <p:attrNameLst>
                                          <p:attrName>ppt_x</p:attrName>
                                          <p:attrName>ppt_y</p:attrName>
                                        </p:attrNameLst>
                                      </p:cBhvr>
                                      <p:rCtr x="0" y="1273"/>
                                    </p:animMotion>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42" presetClass="path" presetSubtype="0" decel="100000" fill="hold" grpId="1" nodeType="withEffect">
                                  <p:stCondLst>
                                    <p:cond delay="0"/>
                                  </p:stCondLst>
                                  <p:childTnLst>
                                    <p:animMotion origin="layout" path="M 1.25E-6 0 L 1.25E-6 0.02569 " pathEditMode="relative" rAng="0" ptsTypes="AA">
                                      <p:cBhvr>
                                        <p:cTn id="19" dur="500" spd="-100000" fill="hold"/>
                                        <p:tgtEl>
                                          <p:spTgt spid="9"/>
                                        </p:tgtEl>
                                        <p:attrNameLst>
                                          <p:attrName>ppt_x</p:attrName>
                                          <p:attrName>ppt_y</p:attrName>
                                        </p:attrNameLst>
                                      </p:cBhvr>
                                      <p:rCtr x="0" y="1273"/>
                                    </p:animMotion>
                                  </p:childTnLst>
                                </p:cTn>
                              </p:par>
                            </p:childTnLst>
                          </p:cTn>
                        </p:par>
                        <p:par>
                          <p:cTn id="20" fill="hold">
                            <p:stCondLst>
                              <p:cond delay="500"/>
                            </p:stCondLst>
                            <p:childTnLst>
                              <p:par>
                                <p:cTn id="21" presetID="10" presetClass="entr" presetSubtype="0" fill="hold" nodeType="after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9" grpId="1" animBg="1"/>
      <p:bldP spid="4" grpId="0"/>
      <p:bldP spid="4" grpId="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a:extLst>
              <a:ext uri="{FF2B5EF4-FFF2-40B4-BE49-F238E27FC236}">
                <a16:creationId xmlns:a16="http://schemas.microsoft.com/office/drawing/2014/main" id="{BEA8F6B9-4FC7-47FA-992C-8189DEBDA861}"/>
              </a:ext>
            </a:extLst>
          </p:cNvPr>
          <p:cNvGrpSpPr/>
          <p:nvPr/>
        </p:nvGrpSpPr>
        <p:grpSpPr>
          <a:xfrm>
            <a:off x="540178" y="1156376"/>
            <a:ext cx="3860372" cy="333881"/>
            <a:chOff x="584200" y="1384302"/>
            <a:chExt cx="4486401" cy="445174"/>
          </a:xfrm>
        </p:grpSpPr>
        <p:sp>
          <p:nvSpPr>
            <p:cNvPr id="4" name="Freeform: Shape 3">
              <a:extLst>
                <a:ext uri="{FF2B5EF4-FFF2-40B4-BE49-F238E27FC236}">
                  <a16:creationId xmlns:a16="http://schemas.microsoft.com/office/drawing/2014/main" id="{C27D4C6F-26DF-4B98-A694-286C90F6FB82}"/>
                </a:ext>
              </a:extLst>
            </p:cNvPr>
            <p:cNvSpPr/>
            <p:nvPr/>
          </p:nvSpPr>
          <p:spPr>
            <a:xfrm>
              <a:off x="584200" y="1384302"/>
              <a:ext cx="368300" cy="306304"/>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50E6FF"/>
                </a:gs>
                <a:gs pos="0">
                  <a:srgbClr val="0078D4"/>
                </a:gs>
              </a:gsLst>
              <a:lin ang="5400000" scaled="0"/>
            </a:gradFill>
            <a:ln w="4222" cap="flat">
              <a:noFill/>
              <a:prstDash val="solid"/>
              <a:miter/>
            </a:ln>
          </p:spPr>
          <p:txBody>
            <a:bodyPr rtlCol="0" anchor="ctr"/>
            <a:lstStyle/>
            <a:p>
              <a:pPr defTabSz="685775">
                <a:defRPr/>
              </a:pPr>
              <a:endParaRPr lang="en-US" sz="1324" kern="0">
                <a:solidFill>
                  <a:srgbClr val="000000"/>
                </a:solidFill>
              </a:endParaRPr>
            </a:p>
          </p:txBody>
        </p:sp>
        <p:sp>
          <p:nvSpPr>
            <p:cNvPr id="5" name="Rectangle 4">
              <a:extLst>
                <a:ext uri="{FF2B5EF4-FFF2-40B4-BE49-F238E27FC236}">
                  <a16:creationId xmlns:a16="http://schemas.microsoft.com/office/drawing/2014/main" id="{B4F12B96-F004-48A4-AB7A-13F59D17D2C5}"/>
                </a:ext>
              </a:extLst>
            </p:cNvPr>
            <p:cNvSpPr/>
            <p:nvPr/>
          </p:nvSpPr>
          <p:spPr>
            <a:xfrm>
              <a:off x="1122364" y="1398589"/>
              <a:ext cx="3948237" cy="430887"/>
            </a:xfrm>
            <a:prstGeom prst="rect">
              <a:avLst/>
            </a:prstGeom>
          </p:spPr>
          <p:txBody>
            <a:bodyPr wrap="square" lIns="0" tIns="0" rIns="0" bIns="0">
              <a:spAutoFit/>
            </a:bodyPr>
            <a:lstStyle/>
            <a:p>
              <a:pPr defTabSz="685775">
                <a:spcBef>
                  <a:spcPts val="225"/>
                </a:spcBef>
                <a:defRPr/>
              </a:pPr>
              <a:r>
                <a:rPr lang="en-US" sz="1050" kern="0">
                  <a:solidFill>
                    <a:srgbClr val="000000"/>
                  </a:solidFill>
                </a:rPr>
                <a:t>Standard APIs accessed over http/gRPC protocols from user service code</a:t>
              </a:r>
            </a:p>
          </p:txBody>
        </p:sp>
      </p:grpSp>
      <p:grpSp>
        <p:nvGrpSpPr>
          <p:cNvPr id="6" name="Group 5">
            <a:extLst>
              <a:ext uri="{FF2B5EF4-FFF2-40B4-BE49-F238E27FC236}">
                <a16:creationId xmlns:a16="http://schemas.microsoft.com/office/drawing/2014/main" id="{948AA27C-CF45-4569-9C0B-95C875CA4DAC}"/>
              </a:ext>
            </a:extLst>
          </p:cNvPr>
          <p:cNvGrpSpPr/>
          <p:nvPr/>
        </p:nvGrpSpPr>
        <p:grpSpPr>
          <a:xfrm>
            <a:off x="4974709" y="1127998"/>
            <a:ext cx="3431012" cy="333879"/>
            <a:chOff x="584200" y="1384302"/>
            <a:chExt cx="4574682" cy="445172"/>
          </a:xfrm>
        </p:grpSpPr>
        <p:sp>
          <p:nvSpPr>
            <p:cNvPr id="7" name="Freeform: Shape 6">
              <a:extLst>
                <a:ext uri="{FF2B5EF4-FFF2-40B4-BE49-F238E27FC236}">
                  <a16:creationId xmlns:a16="http://schemas.microsoft.com/office/drawing/2014/main" id="{AF053212-E931-4FE4-995D-61A3F6F60D7D}"/>
                </a:ext>
              </a:extLst>
            </p:cNvPr>
            <p:cNvSpPr/>
            <p:nvPr/>
          </p:nvSpPr>
          <p:spPr>
            <a:xfrm>
              <a:off x="584200" y="1384302"/>
              <a:ext cx="368300" cy="306304"/>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50E6FF"/>
                </a:gs>
                <a:gs pos="0">
                  <a:srgbClr val="0078D4"/>
                </a:gs>
              </a:gsLst>
              <a:lin ang="5400000" scaled="0"/>
            </a:gradFill>
            <a:ln w="4222" cap="flat">
              <a:noFill/>
              <a:prstDash val="solid"/>
              <a:miter/>
            </a:ln>
          </p:spPr>
          <p:txBody>
            <a:bodyPr rtlCol="0" anchor="ctr"/>
            <a:lstStyle/>
            <a:p>
              <a:pPr defTabSz="685775">
                <a:defRPr/>
              </a:pPr>
              <a:endParaRPr lang="en-US" sz="1324" kern="0">
                <a:solidFill>
                  <a:srgbClr val="000000"/>
                </a:solidFill>
              </a:endParaRPr>
            </a:p>
          </p:txBody>
        </p:sp>
        <p:sp>
          <p:nvSpPr>
            <p:cNvPr id="8" name="Rectangle 7">
              <a:extLst>
                <a:ext uri="{FF2B5EF4-FFF2-40B4-BE49-F238E27FC236}">
                  <a16:creationId xmlns:a16="http://schemas.microsoft.com/office/drawing/2014/main" id="{B60552F2-B674-42C5-9860-E4974379C086}"/>
                </a:ext>
              </a:extLst>
            </p:cNvPr>
            <p:cNvSpPr/>
            <p:nvPr/>
          </p:nvSpPr>
          <p:spPr>
            <a:xfrm>
              <a:off x="1122363" y="1398587"/>
              <a:ext cx="4036519" cy="430887"/>
            </a:xfrm>
            <a:prstGeom prst="rect">
              <a:avLst/>
            </a:prstGeom>
          </p:spPr>
          <p:txBody>
            <a:bodyPr wrap="square" lIns="0" tIns="0" rIns="0" bIns="0">
              <a:spAutoFit/>
            </a:bodyPr>
            <a:lstStyle/>
            <a:p>
              <a:pPr defTabSz="685775">
                <a:defRPr/>
              </a:pPr>
              <a:r>
                <a:rPr lang="en-US" sz="1050" kern="0">
                  <a:solidFill>
                    <a:srgbClr val="000000"/>
                  </a:solidFill>
                </a:rPr>
                <a:t>Runs as local “side car library” dynamically loaded at runtime for each service</a:t>
              </a:r>
            </a:p>
          </p:txBody>
        </p:sp>
      </p:grpSp>
      <p:sp>
        <p:nvSpPr>
          <p:cNvPr id="9" name="Rectangle 8">
            <a:extLst>
              <a:ext uri="{FF2B5EF4-FFF2-40B4-BE49-F238E27FC236}">
                <a16:creationId xmlns:a16="http://schemas.microsoft.com/office/drawing/2014/main" id="{EAA79313-D575-4F75-B984-36733D176AF9}"/>
              </a:ext>
            </a:extLst>
          </p:cNvPr>
          <p:cNvSpPr/>
          <p:nvPr/>
        </p:nvSpPr>
        <p:spPr bwMode="auto">
          <a:xfrm>
            <a:off x="436627" y="3314763"/>
            <a:ext cx="8268461" cy="1577579"/>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defRPr/>
            </a:pPr>
            <a:endParaRPr lang="en-US" b="1" kern="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7" name="Graphic 16">
            <a:extLst>
              <a:ext uri="{FF2B5EF4-FFF2-40B4-BE49-F238E27FC236}">
                <a16:creationId xmlns:a16="http://schemas.microsoft.com/office/drawing/2014/main" id="{3DC59CFF-EA6E-4DD4-8B0B-4FACA3989EBC}"/>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9333" t="18330" r="9333" b="18330"/>
          <a:stretch/>
        </p:blipFill>
        <p:spPr>
          <a:xfrm>
            <a:off x="741227" y="3832431"/>
            <a:ext cx="799011" cy="622253"/>
          </a:xfrm>
          <a:prstGeom prst="rect">
            <a:avLst/>
          </a:prstGeom>
        </p:spPr>
      </p:pic>
      <p:grpSp>
        <p:nvGrpSpPr>
          <p:cNvPr id="67" name="Group 66">
            <a:extLst>
              <a:ext uri="{FF2B5EF4-FFF2-40B4-BE49-F238E27FC236}">
                <a16:creationId xmlns:a16="http://schemas.microsoft.com/office/drawing/2014/main" id="{2FF7ECAF-FFA0-4B4A-B374-B62044645A9E}"/>
              </a:ext>
            </a:extLst>
          </p:cNvPr>
          <p:cNvGrpSpPr/>
          <p:nvPr/>
        </p:nvGrpSpPr>
        <p:grpSpPr>
          <a:xfrm>
            <a:off x="3226997" y="3167591"/>
            <a:ext cx="2823822" cy="283625"/>
            <a:chOff x="5123845" y="4079063"/>
            <a:chExt cx="3765096" cy="378166"/>
          </a:xfrm>
        </p:grpSpPr>
        <p:sp>
          <p:nvSpPr>
            <p:cNvPr id="71" name="Rounded Rectangle 5">
              <a:extLst>
                <a:ext uri="{FF2B5EF4-FFF2-40B4-BE49-F238E27FC236}">
                  <a16:creationId xmlns:a16="http://schemas.microsoft.com/office/drawing/2014/main" id="{D543A6E1-1AD8-491E-B76A-C9E3A749DF1B}"/>
                </a:ext>
              </a:extLst>
            </p:cNvPr>
            <p:cNvSpPr/>
            <p:nvPr/>
          </p:nvSpPr>
          <p:spPr bwMode="auto">
            <a:xfrm flipH="1">
              <a:off x="5123845" y="4081986"/>
              <a:ext cx="1644726" cy="375243"/>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699354" fontAlgn="base">
                <a:spcBef>
                  <a:spcPct val="0"/>
                </a:spcBef>
                <a:spcAft>
                  <a:spcPct val="0"/>
                </a:spcAft>
                <a:defRPr/>
              </a:pPr>
              <a:r>
                <a:rPr lang="en-US" sz="1050" kern="0">
                  <a:solidFill>
                    <a:srgbClr val="0078D4"/>
                  </a:solidFill>
                  <a:latin typeface="Segoe UI Semibold"/>
                  <a:cs typeface="Segoe UI" pitchFamily="34" charset="0"/>
                </a:rPr>
                <a:t>HTTP API</a:t>
              </a:r>
            </a:p>
          </p:txBody>
        </p:sp>
        <p:sp>
          <p:nvSpPr>
            <p:cNvPr id="72" name="Rounded Rectangle 5">
              <a:extLst>
                <a:ext uri="{FF2B5EF4-FFF2-40B4-BE49-F238E27FC236}">
                  <a16:creationId xmlns:a16="http://schemas.microsoft.com/office/drawing/2014/main" id="{11F7CD0D-F7F5-4927-BA4A-B5BC6C326CFD}"/>
                </a:ext>
              </a:extLst>
            </p:cNvPr>
            <p:cNvSpPr/>
            <p:nvPr/>
          </p:nvSpPr>
          <p:spPr bwMode="auto">
            <a:xfrm flipH="1">
              <a:off x="7244215" y="4079063"/>
              <a:ext cx="1644726" cy="375243"/>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699354" fontAlgn="base">
                <a:spcBef>
                  <a:spcPct val="0"/>
                </a:spcBef>
                <a:spcAft>
                  <a:spcPct val="0"/>
                </a:spcAft>
                <a:defRPr/>
              </a:pPr>
              <a:r>
                <a:rPr lang="en-US" sz="1050" kern="0">
                  <a:solidFill>
                    <a:srgbClr val="0078D4"/>
                  </a:solidFill>
                  <a:latin typeface="Segoe UI Semibold"/>
                  <a:cs typeface="Segoe UI" pitchFamily="34" charset="0"/>
                </a:rPr>
                <a:t>gRPC API</a:t>
              </a:r>
            </a:p>
          </p:txBody>
        </p:sp>
      </p:grpSp>
      <p:grpSp>
        <p:nvGrpSpPr>
          <p:cNvPr id="68" name="Group 67">
            <a:extLst>
              <a:ext uri="{FF2B5EF4-FFF2-40B4-BE49-F238E27FC236}">
                <a16:creationId xmlns:a16="http://schemas.microsoft.com/office/drawing/2014/main" id="{7C71B682-EBB3-40BE-A1DB-5A35861E5861}"/>
              </a:ext>
            </a:extLst>
          </p:cNvPr>
          <p:cNvGrpSpPr/>
          <p:nvPr/>
        </p:nvGrpSpPr>
        <p:grpSpPr>
          <a:xfrm>
            <a:off x="3768924" y="2915788"/>
            <a:ext cx="1606153" cy="252412"/>
            <a:chOff x="5008563" y="3743325"/>
            <a:chExt cx="2141537" cy="336549"/>
          </a:xfrm>
        </p:grpSpPr>
        <p:sp>
          <p:nvSpPr>
            <p:cNvPr id="69" name="Rectangle 2">
              <a:extLst>
                <a:ext uri="{FF2B5EF4-FFF2-40B4-BE49-F238E27FC236}">
                  <a16:creationId xmlns:a16="http://schemas.microsoft.com/office/drawing/2014/main" id="{FB3CED93-B24C-4FE8-BA95-D202CF6E9CE1}"/>
                </a:ext>
              </a:extLst>
            </p:cNvPr>
            <p:cNvSpPr/>
            <p:nvPr/>
          </p:nvSpPr>
          <p:spPr bwMode="auto">
            <a:xfrm>
              <a:off x="5008563" y="3930649"/>
              <a:ext cx="2141537" cy="149225"/>
            </a:xfrm>
            <a:custGeom>
              <a:avLst/>
              <a:gdLst>
                <a:gd name="connsiteX0" fmla="*/ 0 w 2222499"/>
                <a:gd name="connsiteY0" fmla="*/ 0 h 128270"/>
                <a:gd name="connsiteX1" fmla="*/ 2222499 w 2222499"/>
                <a:gd name="connsiteY1" fmla="*/ 0 h 128270"/>
                <a:gd name="connsiteX2" fmla="*/ 2222499 w 2222499"/>
                <a:gd name="connsiteY2" fmla="*/ 128270 h 128270"/>
                <a:gd name="connsiteX3" fmla="*/ 0 w 2222499"/>
                <a:gd name="connsiteY3" fmla="*/ 128270 h 128270"/>
                <a:gd name="connsiteX4" fmla="*/ 0 w 2222499"/>
                <a:gd name="connsiteY4" fmla="*/ 0 h 128270"/>
                <a:gd name="connsiteX0" fmla="*/ 0 w 2222499"/>
                <a:gd name="connsiteY0" fmla="*/ 128270 h 219710"/>
                <a:gd name="connsiteX1" fmla="*/ 0 w 2222499"/>
                <a:gd name="connsiteY1" fmla="*/ 0 h 219710"/>
                <a:gd name="connsiteX2" fmla="*/ 2222499 w 2222499"/>
                <a:gd name="connsiteY2" fmla="*/ 0 h 219710"/>
                <a:gd name="connsiteX3" fmla="*/ 2222499 w 2222499"/>
                <a:gd name="connsiteY3" fmla="*/ 128270 h 219710"/>
                <a:gd name="connsiteX4" fmla="*/ 91440 w 2222499"/>
                <a:gd name="connsiteY4" fmla="*/ 219710 h 219710"/>
                <a:gd name="connsiteX0" fmla="*/ 0 w 2222499"/>
                <a:gd name="connsiteY0" fmla="*/ 128270 h 721360"/>
                <a:gd name="connsiteX1" fmla="*/ 0 w 2222499"/>
                <a:gd name="connsiteY1" fmla="*/ 0 h 721360"/>
                <a:gd name="connsiteX2" fmla="*/ 2222499 w 2222499"/>
                <a:gd name="connsiteY2" fmla="*/ 0 h 721360"/>
                <a:gd name="connsiteX3" fmla="*/ 2222499 w 2222499"/>
                <a:gd name="connsiteY3" fmla="*/ 128270 h 721360"/>
                <a:gd name="connsiteX4" fmla="*/ 1821815 w 2222499"/>
                <a:gd name="connsiteY4" fmla="*/ 721360 h 721360"/>
                <a:gd name="connsiteX0" fmla="*/ 0 w 2222499"/>
                <a:gd name="connsiteY0" fmla="*/ 128270 h 359410"/>
                <a:gd name="connsiteX1" fmla="*/ 0 w 2222499"/>
                <a:gd name="connsiteY1" fmla="*/ 0 h 359410"/>
                <a:gd name="connsiteX2" fmla="*/ 2222499 w 2222499"/>
                <a:gd name="connsiteY2" fmla="*/ 0 h 359410"/>
                <a:gd name="connsiteX3" fmla="*/ 2222499 w 2222499"/>
                <a:gd name="connsiteY3" fmla="*/ 128270 h 359410"/>
                <a:gd name="connsiteX4" fmla="*/ 1139190 w 2222499"/>
                <a:gd name="connsiteY4" fmla="*/ 359410 h 359410"/>
                <a:gd name="connsiteX0" fmla="*/ 0 w 2222499"/>
                <a:gd name="connsiteY0" fmla="*/ 128270 h 128270"/>
                <a:gd name="connsiteX1" fmla="*/ 0 w 2222499"/>
                <a:gd name="connsiteY1" fmla="*/ 0 h 128270"/>
                <a:gd name="connsiteX2" fmla="*/ 2222499 w 2222499"/>
                <a:gd name="connsiteY2" fmla="*/ 0 h 128270"/>
                <a:gd name="connsiteX3" fmla="*/ 2222499 w 2222499"/>
                <a:gd name="connsiteY3" fmla="*/ 128270 h 128270"/>
              </a:gdLst>
              <a:ahLst/>
              <a:cxnLst>
                <a:cxn ang="0">
                  <a:pos x="connsiteX0" y="connsiteY0"/>
                </a:cxn>
                <a:cxn ang="0">
                  <a:pos x="connsiteX1" y="connsiteY1"/>
                </a:cxn>
                <a:cxn ang="0">
                  <a:pos x="connsiteX2" y="connsiteY2"/>
                </a:cxn>
                <a:cxn ang="0">
                  <a:pos x="connsiteX3" y="connsiteY3"/>
                </a:cxn>
              </a:cxnLst>
              <a:rect l="l" t="t" r="r" b="b"/>
              <a:pathLst>
                <a:path w="2222499" h="128270">
                  <a:moveTo>
                    <a:pt x="0" y="128270"/>
                  </a:moveTo>
                  <a:lnTo>
                    <a:pt x="0" y="0"/>
                  </a:lnTo>
                  <a:lnTo>
                    <a:pt x="2222499" y="0"/>
                  </a:lnTo>
                  <a:lnTo>
                    <a:pt x="2222499" y="128270"/>
                  </a:lnTo>
                </a:path>
              </a:pathLst>
            </a:custGeom>
            <a:noFill/>
            <a:ln w="19050" cap="flat" cmpd="sng" algn="ctr">
              <a:solidFill>
                <a:srgbClr val="737373"/>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0" name="Straight Connector 69">
              <a:extLst>
                <a:ext uri="{FF2B5EF4-FFF2-40B4-BE49-F238E27FC236}">
                  <a16:creationId xmlns:a16="http://schemas.microsoft.com/office/drawing/2014/main" id="{C5A14DA3-34BF-4665-8E31-D640BACC86BF}"/>
                </a:ext>
              </a:extLst>
            </p:cNvPr>
            <p:cNvCxnSpPr>
              <a:cxnSpLocks/>
            </p:cNvCxnSpPr>
            <p:nvPr/>
          </p:nvCxnSpPr>
          <p:spPr>
            <a:xfrm flipH="1" flipV="1">
              <a:off x="6089651" y="3743325"/>
              <a:ext cx="1" cy="196851"/>
            </a:xfrm>
            <a:prstGeom prst="line">
              <a:avLst/>
            </a:prstGeom>
            <a:noFill/>
            <a:ln w="19050" cap="flat" cmpd="sng" algn="ctr">
              <a:solidFill>
                <a:srgbClr val="737373"/>
              </a:solidFill>
              <a:prstDash val="solid"/>
              <a:headEnd type="none" w="lg" len="med"/>
              <a:tailEnd type="none" w="lg" len="med"/>
            </a:ln>
            <a:effectLst/>
          </p:spPr>
        </p:cxnSp>
      </p:grpSp>
      <p:sp>
        <p:nvSpPr>
          <p:cNvPr id="66" name="Title 65">
            <a:extLst>
              <a:ext uri="{FF2B5EF4-FFF2-40B4-BE49-F238E27FC236}">
                <a16:creationId xmlns:a16="http://schemas.microsoft.com/office/drawing/2014/main" id="{B30CA314-5897-409F-A261-C65E5646AED2}"/>
              </a:ext>
            </a:extLst>
          </p:cNvPr>
          <p:cNvSpPr>
            <a:spLocks noGrp="1"/>
          </p:cNvSpPr>
          <p:nvPr>
            <p:ph type="title"/>
          </p:nvPr>
        </p:nvSpPr>
        <p:spPr/>
        <p:txBody>
          <a:bodyPr/>
          <a:lstStyle/>
          <a:p>
            <a:pPr algn="ctr"/>
            <a:r>
              <a:rPr lang="en-US"/>
              <a:t>Any language and framework</a:t>
            </a:r>
          </a:p>
        </p:txBody>
      </p:sp>
      <p:grpSp>
        <p:nvGrpSpPr>
          <p:cNvPr id="108" name="Group 107">
            <a:extLst>
              <a:ext uri="{FF2B5EF4-FFF2-40B4-BE49-F238E27FC236}">
                <a16:creationId xmlns:a16="http://schemas.microsoft.com/office/drawing/2014/main" id="{23E67263-01D2-4D71-93B5-BE6693FDED03}"/>
              </a:ext>
            </a:extLst>
          </p:cNvPr>
          <p:cNvGrpSpPr/>
          <p:nvPr/>
        </p:nvGrpSpPr>
        <p:grpSpPr>
          <a:xfrm>
            <a:off x="436626" y="1693780"/>
            <a:ext cx="8270748" cy="1228655"/>
            <a:chOff x="582168" y="2258372"/>
            <a:chExt cx="11027664" cy="1638207"/>
          </a:xfrm>
        </p:grpSpPr>
        <p:sp>
          <p:nvSpPr>
            <p:cNvPr id="93" name="Rounded Rectangle 5">
              <a:extLst>
                <a:ext uri="{FF2B5EF4-FFF2-40B4-BE49-F238E27FC236}">
                  <a16:creationId xmlns:a16="http://schemas.microsoft.com/office/drawing/2014/main" id="{232B117C-57A8-44FB-8DCB-4F3089BF8662}"/>
                </a:ext>
              </a:extLst>
            </p:cNvPr>
            <p:cNvSpPr/>
            <p:nvPr/>
          </p:nvSpPr>
          <p:spPr bwMode="auto">
            <a:xfrm>
              <a:off x="582168" y="2494211"/>
              <a:ext cx="11027664" cy="1402368"/>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37160" tIns="205740"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defRPr/>
              </a:pPr>
              <a:r>
                <a:rPr lang="en-US" sz="1200" kern="0">
                  <a:solidFill>
                    <a:srgbClr val="000000"/>
                  </a:solidFill>
                  <a:latin typeface="Segoe UI Semibold"/>
                  <a:cs typeface="Segoe UI" pitchFamily="34" charset="0"/>
                </a:rPr>
                <a:t>Application code</a:t>
              </a:r>
            </a:p>
          </p:txBody>
        </p:sp>
        <p:sp>
          <p:nvSpPr>
            <p:cNvPr id="96" name="TextBox 95">
              <a:extLst>
                <a:ext uri="{FF2B5EF4-FFF2-40B4-BE49-F238E27FC236}">
                  <a16:creationId xmlns:a16="http://schemas.microsoft.com/office/drawing/2014/main" id="{9C414B8C-2015-4375-B3D5-D36832F44BA4}"/>
                </a:ext>
              </a:extLst>
            </p:cNvPr>
            <p:cNvSpPr txBox="1"/>
            <p:nvPr/>
          </p:nvSpPr>
          <p:spPr>
            <a:xfrm>
              <a:off x="1432491" y="3133035"/>
              <a:ext cx="9327020" cy="184665"/>
            </a:xfrm>
            <a:prstGeom prst="rect">
              <a:avLst/>
            </a:prstGeom>
            <a:noFill/>
          </p:spPr>
          <p:txBody>
            <a:bodyPr wrap="square" lIns="0" tIns="0" rIns="0" bIns="0" rtlCol="0">
              <a:spAutoFit/>
            </a:bodyPr>
            <a:lstStyle/>
            <a:p>
              <a:pPr algn="ctr" defTabSz="699354" fontAlgn="base">
                <a:spcBef>
                  <a:spcPct val="0"/>
                </a:spcBef>
                <a:spcAft>
                  <a:spcPts val="900"/>
                </a:spcAft>
                <a:defRPr/>
              </a:pPr>
              <a:r>
                <a:rPr lang="en-US" sz="900" kern="0">
                  <a:solidFill>
                    <a:srgbClr val="000000">
                      <a:lumMod val="65000"/>
                      <a:lumOff val="35000"/>
                    </a:srgbClr>
                  </a:solidFill>
                  <a:latin typeface="Segoe UI Semibold"/>
                  <a:ea typeface="Segoe UI Symbol"/>
                </a:rPr>
                <a:t>Microservices written in</a:t>
              </a:r>
            </a:p>
          </p:txBody>
        </p:sp>
        <p:cxnSp>
          <p:nvCxnSpPr>
            <p:cNvPr id="97" name="Straight Connector 96">
              <a:extLst>
                <a:ext uri="{FF2B5EF4-FFF2-40B4-BE49-F238E27FC236}">
                  <a16:creationId xmlns:a16="http://schemas.microsoft.com/office/drawing/2014/main" id="{2A81A651-961E-47B0-8894-94627DAD56E9}"/>
                </a:ext>
              </a:extLst>
            </p:cNvPr>
            <p:cNvCxnSpPr>
              <a:cxnSpLocks/>
            </p:cNvCxnSpPr>
            <p:nvPr/>
          </p:nvCxnSpPr>
          <p:spPr>
            <a:xfrm>
              <a:off x="1071563" y="3230522"/>
              <a:ext cx="4060484" cy="9553"/>
            </a:xfrm>
            <a:prstGeom prst="line">
              <a:avLst/>
            </a:prstGeom>
            <a:noFill/>
            <a:ln w="19050" cap="flat" cmpd="sng" algn="ctr">
              <a:solidFill>
                <a:srgbClr val="737373"/>
              </a:solidFill>
              <a:prstDash val="solid"/>
              <a:headEnd type="none" w="lg" len="med"/>
              <a:tailEnd type="none" w="lg" len="med"/>
            </a:ln>
            <a:effectLst/>
          </p:spPr>
        </p:cxnSp>
        <p:cxnSp>
          <p:nvCxnSpPr>
            <p:cNvPr id="98" name="Straight Connector 97">
              <a:extLst>
                <a:ext uri="{FF2B5EF4-FFF2-40B4-BE49-F238E27FC236}">
                  <a16:creationId xmlns:a16="http://schemas.microsoft.com/office/drawing/2014/main" id="{0F9E4444-1964-4754-98D1-F63944223F19}"/>
                </a:ext>
              </a:extLst>
            </p:cNvPr>
            <p:cNvCxnSpPr>
              <a:cxnSpLocks/>
            </p:cNvCxnSpPr>
            <p:nvPr/>
          </p:nvCxnSpPr>
          <p:spPr>
            <a:xfrm>
              <a:off x="7013576" y="3230522"/>
              <a:ext cx="4106862" cy="0"/>
            </a:xfrm>
            <a:prstGeom prst="line">
              <a:avLst/>
            </a:prstGeom>
            <a:noFill/>
            <a:ln w="19050" cap="flat" cmpd="sng" algn="ctr">
              <a:solidFill>
                <a:srgbClr val="737373"/>
              </a:solidFill>
              <a:prstDash val="solid"/>
              <a:headEnd type="none" w="lg" len="med"/>
              <a:tailEnd type="none" w="lg" len="med"/>
            </a:ln>
            <a:effectLst/>
          </p:spPr>
        </p:cxnSp>
        <p:grpSp>
          <p:nvGrpSpPr>
            <p:cNvPr id="106" name="Group 105">
              <a:extLst>
                <a:ext uri="{FF2B5EF4-FFF2-40B4-BE49-F238E27FC236}">
                  <a16:creationId xmlns:a16="http://schemas.microsoft.com/office/drawing/2014/main" id="{61DF3A65-F89D-4A66-8540-6D71E65B1756}"/>
                </a:ext>
              </a:extLst>
            </p:cNvPr>
            <p:cNvGrpSpPr/>
            <p:nvPr/>
          </p:nvGrpSpPr>
          <p:grpSpPr>
            <a:xfrm>
              <a:off x="5946720" y="2258372"/>
              <a:ext cx="467451" cy="467451"/>
              <a:chOff x="-580524" y="949870"/>
              <a:chExt cx="467451" cy="467451"/>
            </a:xfrm>
          </p:grpSpPr>
          <p:sp>
            <p:nvSpPr>
              <p:cNvPr id="105" name="Oval 104">
                <a:extLst>
                  <a:ext uri="{FF2B5EF4-FFF2-40B4-BE49-F238E27FC236}">
                    <a16:creationId xmlns:a16="http://schemas.microsoft.com/office/drawing/2014/main" id="{D639D9F0-7D7F-4DE3-A9F1-2B004622BF04}"/>
                  </a:ext>
                </a:extLst>
              </p:cNvPr>
              <p:cNvSpPr/>
              <p:nvPr/>
            </p:nvSpPr>
            <p:spPr bwMode="auto">
              <a:xfrm>
                <a:off x="-580524" y="949870"/>
                <a:ext cx="467451" cy="467451"/>
              </a:xfrm>
              <a:prstGeom prst="ellipse">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pPr>
                <a:endParaRPr lang="en-US" sz="1200" kern="0" err="1">
                  <a:solidFill>
                    <a:srgbClr val="000000"/>
                  </a:solidFill>
                  <a:latin typeface="Segoe UI Semibold"/>
                  <a:cs typeface="Segoe UI" pitchFamily="34" charset="0"/>
                </a:endParaRPr>
              </a:p>
            </p:txBody>
          </p:sp>
          <p:grpSp>
            <p:nvGrpSpPr>
              <p:cNvPr id="87" name="app development" descr="application development">
                <a:extLst>
                  <a:ext uri="{FF2B5EF4-FFF2-40B4-BE49-F238E27FC236}">
                    <a16:creationId xmlns:a16="http://schemas.microsoft.com/office/drawing/2014/main" id="{0FB8C2E5-1CE3-4990-81B9-C4109EA62B83}"/>
                  </a:ext>
                </a:extLst>
              </p:cNvPr>
              <p:cNvGrpSpPr/>
              <p:nvPr/>
            </p:nvGrpSpPr>
            <p:grpSpPr>
              <a:xfrm>
                <a:off x="-526584" y="1075184"/>
                <a:ext cx="359570" cy="216822"/>
                <a:chOff x="1619314" y="4920550"/>
                <a:chExt cx="500421" cy="301755"/>
              </a:xfrm>
            </p:grpSpPr>
            <p:sp>
              <p:nvSpPr>
                <p:cNvPr id="89" name="Freeform: Shape 88">
                  <a:extLst>
                    <a:ext uri="{FF2B5EF4-FFF2-40B4-BE49-F238E27FC236}">
                      <a16:creationId xmlns:a16="http://schemas.microsoft.com/office/drawing/2014/main" id="{843DA0C9-0A72-442F-8FAE-EA2000ED7060}"/>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defTabSz="685775">
                    <a:defRPr/>
                  </a:pPr>
                  <a:endParaRPr lang="en-US" sz="1324" kern="0">
                    <a:solidFill>
                      <a:srgbClr val="000000"/>
                    </a:solidFill>
                  </a:endParaRPr>
                </a:p>
              </p:txBody>
            </p:sp>
            <p:sp>
              <p:nvSpPr>
                <p:cNvPr id="90" name="Freeform: Shape 89">
                  <a:extLst>
                    <a:ext uri="{FF2B5EF4-FFF2-40B4-BE49-F238E27FC236}">
                      <a16:creationId xmlns:a16="http://schemas.microsoft.com/office/drawing/2014/main" id="{809DEB31-4DA0-4361-B1C5-6F4594ABA993}"/>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defTabSz="685775">
                    <a:defRPr/>
                  </a:pPr>
                  <a:endParaRPr lang="en-US" sz="1324" kern="0">
                    <a:solidFill>
                      <a:srgbClr val="000000"/>
                    </a:solidFill>
                  </a:endParaRPr>
                </a:p>
              </p:txBody>
            </p:sp>
            <p:sp>
              <p:nvSpPr>
                <p:cNvPr id="91" name="Freeform: Shape 90">
                  <a:extLst>
                    <a:ext uri="{FF2B5EF4-FFF2-40B4-BE49-F238E27FC236}">
                      <a16:creationId xmlns:a16="http://schemas.microsoft.com/office/drawing/2014/main" id="{E7E42B21-E96E-44DF-8E78-383FEB67BE9E}"/>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defTabSz="685775">
                    <a:defRPr/>
                  </a:pPr>
                  <a:endParaRPr lang="en-US" sz="1324" kern="0">
                    <a:solidFill>
                      <a:srgbClr val="000000"/>
                    </a:solidFill>
                  </a:endParaRPr>
                </a:p>
              </p:txBody>
            </p:sp>
            <p:sp>
              <p:nvSpPr>
                <p:cNvPr id="92" name="Freeform: Shape 91">
                  <a:extLst>
                    <a:ext uri="{FF2B5EF4-FFF2-40B4-BE49-F238E27FC236}">
                      <a16:creationId xmlns:a16="http://schemas.microsoft.com/office/drawing/2014/main" id="{97A1B0F6-059A-483D-91B5-FC135F4ADDB3}"/>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defTabSz="685775">
                    <a:defRPr/>
                  </a:pPr>
                  <a:endParaRPr lang="en-US" sz="1324" kern="0">
                    <a:solidFill>
                      <a:srgbClr val="000000"/>
                    </a:solidFill>
                  </a:endParaRPr>
                </a:p>
              </p:txBody>
            </p:sp>
          </p:grpSp>
        </p:grpSp>
        <p:grpSp>
          <p:nvGrpSpPr>
            <p:cNvPr id="107" name="Group 106">
              <a:extLst>
                <a:ext uri="{FF2B5EF4-FFF2-40B4-BE49-F238E27FC236}">
                  <a16:creationId xmlns:a16="http://schemas.microsoft.com/office/drawing/2014/main" id="{9B6CDD57-0B2E-4797-9D21-88F5E67C5D0B}"/>
                </a:ext>
              </a:extLst>
            </p:cNvPr>
            <p:cNvGrpSpPr/>
            <p:nvPr/>
          </p:nvGrpSpPr>
          <p:grpSpPr>
            <a:xfrm>
              <a:off x="1914062" y="3366226"/>
              <a:ext cx="8102509" cy="381207"/>
              <a:chOff x="1914062" y="3488146"/>
              <a:chExt cx="8102509" cy="381207"/>
            </a:xfrm>
          </p:grpSpPr>
          <p:pic>
            <p:nvPicPr>
              <p:cNvPr id="99" name="Picture 4">
                <a:extLst>
                  <a:ext uri="{FF2B5EF4-FFF2-40B4-BE49-F238E27FC236}">
                    <a16:creationId xmlns:a16="http://schemas.microsoft.com/office/drawing/2014/main" id="{05BDBD04-0893-427E-82AF-760E2B9A9871}"/>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611732" y="3509016"/>
                <a:ext cx="617111" cy="345437"/>
              </a:xfrm>
              <a:prstGeom prst="rect">
                <a:avLst/>
              </a:prstGeom>
              <a:noFill/>
              <a:extLst>
                <a:ext uri="{909E8E84-426E-40DD-AFC4-6F175D3DCCD1}">
                  <a14:hiddenFill xmlns:a14="http://schemas.microsoft.com/office/drawing/2010/main">
                    <a:solidFill>
                      <a:srgbClr val="FFFFFF"/>
                    </a:solidFill>
                  </a14:hiddenFill>
                </a:ext>
              </a:extLst>
            </p:spPr>
          </p:pic>
          <p:pic>
            <p:nvPicPr>
              <p:cNvPr id="100" name="Graphic 99">
                <a:extLst>
                  <a:ext uri="{FF2B5EF4-FFF2-40B4-BE49-F238E27FC236}">
                    <a16:creationId xmlns:a16="http://schemas.microsoft.com/office/drawing/2014/main" id="{9C62E224-CFA0-4A04-A913-91C9E11ADF3A}"/>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957262" y="3592606"/>
                <a:ext cx="513316" cy="221555"/>
              </a:xfrm>
              <a:prstGeom prst="rect">
                <a:avLst/>
              </a:prstGeom>
            </p:spPr>
          </p:pic>
          <p:pic>
            <p:nvPicPr>
              <p:cNvPr id="101" name="Picture 2">
                <a:extLst>
                  <a:ext uri="{FF2B5EF4-FFF2-40B4-BE49-F238E27FC236}">
                    <a16:creationId xmlns:a16="http://schemas.microsoft.com/office/drawing/2014/main" id="{D469443A-1AF3-4B0E-B718-2B57DDE6C6DE}"/>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362364" y="3605733"/>
                <a:ext cx="815461" cy="195300"/>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01" descr="A picture containing clipart&#10;&#10;Description automatically generated">
                <a:extLst>
                  <a:ext uri="{FF2B5EF4-FFF2-40B4-BE49-F238E27FC236}">
                    <a16:creationId xmlns:a16="http://schemas.microsoft.com/office/drawing/2014/main" id="{0FD6847E-FD9F-4F49-86B4-8197513516EE}"/>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005984" y="3488146"/>
                <a:ext cx="790789" cy="369515"/>
              </a:xfrm>
              <a:prstGeom prst="rect">
                <a:avLst/>
              </a:prstGeom>
              <a:ln>
                <a:noFill/>
              </a:ln>
            </p:spPr>
          </p:pic>
          <p:sp>
            <p:nvSpPr>
              <p:cNvPr id="104" name="Rectangle 103">
                <a:extLst>
                  <a:ext uri="{FF2B5EF4-FFF2-40B4-BE49-F238E27FC236}">
                    <a16:creationId xmlns:a16="http://schemas.microsoft.com/office/drawing/2014/main" id="{0D013D9B-0CEC-45E8-8F9B-4FAAB5EB3841}"/>
                  </a:ext>
                </a:extLst>
              </p:cNvPr>
              <p:cNvSpPr/>
              <p:nvPr/>
            </p:nvSpPr>
            <p:spPr>
              <a:xfrm>
                <a:off x="1914062" y="3580273"/>
                <a:ext cx="1728575" cy="276999"/>
              </a:xfrm>
              <a:prstGeom prst="rect">
                <a:avLst/>
              </a:prstGeom>
              <a:ln>
                <a:noFill/>
              </a:ln>
            </p:spPr>
            <p:txBody>
              <a:bodyPr wrap="square">
                <a:spAutoFit/>
              </a:bodyPr>
              <a:lstStyle/>
              <a:p>
                <a:pPr algn="ctr" defTabSz="685775">
                  <a:defRPr/>
                </a:pPr>
                <a:r>
                  <a:rPr lang="en-US" sz="750" kern="0">
                    <a:solidFill>
                      <a:srgbClr val="1A1A1A"/>
                    </a:solidFill>
                    <a:latin typeface="+mj-lt"/>
                    <a:ea typeface="Segoe UI Symbol" panose="020B0502040204020203" pitchFamily="34" charset="0"/>
                    <a:cs typeface="Segoe UI Semibold" panose="020B0702040204020203" pitchFamily="34" charset="0"/>
                  </a:rPr>
                  <a:t>Any code or framework…</a:t>
                </a:r>
              </a:p>
            </p:txBody>
          </p:sp>
          <p:pic>
            <p:nvPicPr>
              <p:cNvPr id="88" name="Picture 2" descr="Image result for c++ logo">
                <a:extLst>
                  <a:ext uri="{FF2B5EF4-FFF2-40B4-BE49-F238E27FC236}">
                    <a16:creationId xmlns:a16="http://schemas.microsoft.com/office/drawing/2014/main" id="{A71C5193-3434-4F5D-90DF-0C400B0844A1}"/>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9686729" y="3506934"/>
                <a:ext cx="329842" cy="36241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1F8718D6-45E0-4F70-8649-D4025CE000AF}"/>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7715400" y="3531067"/>
                <a:ext cx="314152" cy="314152"/>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0" name="Picture 2">
            <a:extLst>
              <a:ext uri="{FF2B5EF4-FFF2-40B4-BE49-F238E27FC236}">
                <a16:creationId xmlns:a16="http://schemas.microsoft.com/office/drawing/2014/main" id="{69E658BE-E203-4CB5-83D3-5271BC70114C}"/>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7886935" y="2521571"/>
            <a:ext cx="474021" cy="325146"/>
          </a:xfrm>
          <a:prstGeom prst="rect">
            <a:avLst/>
          </a:prstGeom>
          <a:noFill/>
          <a:extLst>
            <a:ext uri="{909E8E84-426E-40DD-AFC4-6F175D3DCCD1}">
              <a14:hiddenFill xmlns:a14="http://schemas.microsoft.com/office/drawing/2010/main">
                <a:solidFill>
                  <a:srgbClr val="FFFFFF"/>
                </a:solidFill>
              </a14:hiddenFill>
            </a:ext>
          </a:extLst>
        </p:spPr>
      </p:pic>
      <p:grpSp>
        <p:nvGrpSpPr>
          <p:cNvPr id="121" name="Group 120">
            <a:extLst>
              <a:ext uri="{FF2B5EF4-FFF2-40B4-BE49-F238E27FC236}">
                <a16:creationId xmlns:a16="http://schemas.microsoft.com/office/drawing/2014/main" id="{08CEB02F-92E9-472C-BD5E-1674BF87BEF3}"/>
              </a:ext>
            </a:extLst>
          </p:cNvPr>
          <p:cNvGrpSpPr/>
          <p:nvPr/>
        </p:nvGrpSpPr>
        <p:grpSpPr>
          <a:xfrm>
            <a:off x="1800608" y="3579557"/>
            <a:ext cx="6659436" cy="1124585"/>
            <a:chOff x="1653163" y="3821452"/>
            <a:chExt cx="8879248" cy="1499446"/>
          </a:xfrm>
        </p:grpSpPr>
        <p:grpSp>
          <p:nvGrpSpPr>
            <p:cNvPr id="151" name="Group 150">
              <a:extLst>
                <a:ext uri="{FF2B5EF4-FFF2-40B4-BE49-F238E27FC236}">
                  <a16:creationId xmlns:a16="http://schemas.microsoft.com/office/drawing/2014/main" id="{70DAB552-30E9-49F0-8D18-2C199125F0AB}"/>
                </a:ext>
              </a:extLst>
            </p:cNvPr>
            <p:cNvGrpSpPr/>
            <p:nvPr/>
          </p:nvGrpSpPr>
          <p:grpSpPr>
            <a:xfrm>
              <a:off x="1653163" y="3821452"/>
              <a:ext cx="8879248" cy="1499446"/>
              <a:chOff x="1653163" y="3821452"/>
              <a:chExt cx="8879248" cy="1499446"/>
            </a:xfrm>
          </p:grpSpPr>
          <p:sp>
            <p:nvSpPr>
              <p:cNvPr id="191" name="Rectangle 190">
                <a:extLst>
                  <a:ext uri="{FF2B5EF4-FFF2-40B4-BE49-F238E27FC236}">
                    <a16:creationId xmlns:a16="http://schemas.microsoft.com/office/drawing/2014/main" id="{10478393-E80F-47B5-BB2D-B2502DB0DB00}"/>
                  </a:ext>
                </a:extLst>
              </p:cNvPr>
              <p:cNvSpPr/>
              <p:nvPr/>
            </p:nvSpPr>
            <p:spPr bwMode="auto">
              <a:xfrm>
                <a:off x="1653163" y="3821452"/>
                <a:ext cx="1115445" cy="1499446"/>
              </a:xfrm>
              <a:prstGeom prst="rect">
                <a:avLst/>
              </a:prstGeom>
              <a:solidFill>
                <a:srgbClr val="0078D4"/>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37160" tIns="617220" rIns="137160" bIns="137160"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r>
                  <a:rPr lang="en-US" sz="900" kern="0">
                    <a:solidFill>
                      <a:srgbClr val="FFFFFF"/>
                    </a:solidFill>
                    <a:latin typeface="Segoe UI Semibold"/>
                    <a:ea typeface="Segoe UI" pitchFamily="34" charset="0"/>
                    <a:cs typeface="Segoe UI" pitchFamily="34" charset="0"/>
                  </a:rPr>
                  <a:t>Service-to-service invocation</a:t>
                </a:r>
              </a:p>
            </p:txBody>
          </p:sp>
          <p:sp>
            <p:nvSpPr>
              <p:cNvPr id="192" name="Rectangle 191">
                <a:extLst>
                  <a:ext uri="{FF2B5EF4-FFF2-40B4-BE49-F238E27FC236}">
                    <a16:creationId xmlns:a16="http://schemas.microsoft.com/office/drawing/2014/main" id="{DA66C553-DBE3-4CAD-A342-E468864D2B92}"/>
                  </a:ext>
                </a:extLst>
              </p:cNvPr>
              <p:cNvSpPr/>
              <p:nvPr/>
            </p:nvSpPr>
            <p:spPr bwMode="auto">
              <a:xfrm>
                <a:off x="2763389" y="3821452"/>
                <a:ext cx="1115445" cy="1499446"/>
              </a:xfrm>
              <a:prstGeom prst="rect">
                <a:avLst/>
              </a:prstGeom>
              <a:solidFill>
                <a:srgbClr val="156AB3"/>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68580" tIns="617220" rIns="68580" bIns="137160"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r>
                  <a:rPr lang="en-US" sz="900" kern="0">
                    <a:solidFill>
                      <a:srgbClr val="FFFFFF"/>
                    </a:solidFill>
                    <a:latin typeface="Segoe UI Semibold"/>
                    <a:ea typeface="Segoe UI" pitchFamily="34" charset="0"/>
                    <a:cs typeface="Segoe UI" pitchFamily="34" charset="0"/>
                  </a:rPr>
                  <a:t>State management</a:t>
                </a:r>
              </a:p>
            </p:txBody>
          </p:sp>
          <p:sp>
            <p:nvSpPr>
              <p:cNvPr id="193" name="Rectangle 192">
                <a:extLst>
                  <a:ext uri="{FF2B5EF4-FFF2-40B4-BE49-F238E27FC236}">
                    <a16:creationId xmlns:a16="http://schemas.microsoft.com/office/drawing/2014/main" id="{0C58FCB8-D8CD-46B4-9E7E-C3765905E519}"/>
                  </a:ext>
                </a:extLst>
              </p:cNvPr>
              <p:cNvSpPr/>
              <p:nvPr/>
            </p:nvSpPr>
            <p:spPr bwMode="auto">
              <a:xfrm>
                <a:off x="3873615" y="3821452"/>
                <a:ext cx="1115445" cy="1499446"/>
              </a:xfrm>
              <a:prstGeom prst="rect">
                <a:avLst/>
              </a:prstGeom>
              <a:solidFill>
                <a:srgbClr val="185A96"/>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68580" tIns="617220" rIns="68580" bIns="137160"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r>
                  <a:rPr lang="en-US" sz="900" kern="0">
                    <a:solidFill>
                      <a:srgbClr val="FFFFFF"/>
                    </a:solidFill>
                    <a:latin typeface="Segoe UI Semibold"/>
                    <a:ea typeface="Segoe UI" pitchFamily="34" charset="0"/>
                    <a:cs typeface="Segoe UI" pitchFamily="34" charset="0"/>
                  </a:rPr>
                  <a:t>Publish</a:t>
                </a:r>
                <a:br>
                  <a:rPr lang="en-US" sz="900" kern="0">
                    <a:solidFill>
                      <a:srgbClr val="FFFFFF"/>
                    </a:solidFill>
                    <a:latin typeface="Segoe UI Semibold"/>
                    <a:ea typeface="Segoe UI" pitchFamily="34" charset="0"/>
                    <a:cs typeface="Segoe UI" pitchFamily="34" charset="0"/>
                  </a:rPr>
                </a:br>
                <a:r>
                  <a:rPr lang="en-US" sz="900" kern="0">
                    <a:solidFill>
                      <a:srgbClr val="FFFFFF"/>
                    </a:solidFill>
                    <a:latin typeface="Segoe UI Semibold"/>
                    <a:ea typeface="Segoe UI" pitchFamily="34" charset="0"/>
                    <a:cs typeface="Segoe UI" pitchFamily="34" charset="0"/>
                  </a:rPr>
                  <a:t>and</a:t>
                </a:r>
                <a:br>
                  <a:rPr lang="en-US" sz="900" kern="0">
                    <a:solidFill>
                      <a:srgbClr val="FFFFFF"/>
                    </a:solidFill>
                    <a:latin typeface="Segoe UI Semibold"/>
                    <a:ea typeface="Segoe UI" pitchFamily="34" charset="0"/>
                    <a:cs typeface="Segoe UI" pitchFamily="34" charset="0"/>
                  </a:rPr>
                </a:br>
                <a:r>
                  <a:rPr lang="en-US" sz="900" kern="0">
                    <a:solidFill>
                      <a:srgbClr val="FFFFFF"/>
                    </a:solidFill>
                    <a:latin typeface="Segoe UI Semibold"/>
                    <a:ea typeface="Segoe UI" pitchFamily="34" charset="0"/>
                    <a:cs typeface="Segoe UI" pitchFamily="34" charset="0"/>
                  </a:rPr>
                  <a:t>subscribe</a:t>
                </a:r>
              </a:p>
            </p:txBody>
          </p:sp>
          <p:sp>
            <p:nvSpPr>
              <p:cNvPr id="194" name="Rectangle 193">
                <a:extLst>
                  <a:ext uri="{FF2B5EF4-FFF2-40B4-BE49-F238E27FC236}">
                    <a16:creationId xmlns:a16="http://schemas.microsoft.com/office/drawing/2014/main" id="{B9B3991F-7D70-4BA2-A6F2-13FD4BD950A9}"/>
                  </a:ext>
                </a:extLst>
              </p:cNvPr>
              <p:cNvSpPr/>
              <p:nvPr/>
            </p:nvSpPr>
            <p:spPr bwMode="auto">
              <a:xfrm>
                <a:off x="4984077" y="3821452"/>
                <a:ext cx="1115445" cy="1499446"/>
              </a:xfrm>
              <a:prstGeom prst="rect">
                <a:avLst/>
              </a:prstGeom>
              <a:solidFill>
                <a:srgbClr val="1D4A79"/>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68580" tIns="617220" rIns="68580" bIns="137160"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r>
                  <a:rPr lang="en-US" sz="900" kern="0">
                    <a:solidFill>
                      <a:srgbClr val="FFFFFF"/>
                    </a:solidFill>
                    <a:latin typeface="Segoe UI Semibold"/>
                    <a:ea typeface="Segoe UI" pitchFamily="34" charset="0"/>
                    <a:cs typeface="Segoe UI" pitchFamily="34" charset="0"/>
                  </a:rPr>
                  <a:t>Resource</a:t>
                </a:r>
                <a:br>
                  <a:rPr lang="en-US" sz="900" kern="0">
                    <a:solidFill>
                      <a:srgbClr val="FFFFFF"/>
                    </a:solidFill>
                    <a:latin typeface="Segoe UI Semibold"/>
                    <a:ea typeface="Segoe UI" pitchFamily="34" charset="0"/>
                    <a:cs typeface="Segoe UI" pitchFamily="34" charset="0"/>
                  </a:rPr>
                </a:br>
                <a:r>
                  <a:rPr lang="en-US" sz="900" kern="0">
                    <a:solidFill>
                      <a:srgbClr val="FFFFFF"/>
                    </a:solidFill>
                    <a:latin typeface="Segoe UI Semibold"/>
                    <a:ea typeface="Segoe UI" pitchFamily="34" charset="0"/>
                    <a:cs typeface="Segoe UI" pitchFamily="34" charset="0"/>
                  </a:rPr>
                  <a:t>bindings</a:t>
                </a:r>
                <a:br>
                  <a:rPr lang="en-US" sz="900" kern="0">
                    <a:solidFill>
                      <a:srgbClr val="FFFFFF"/>
                    </a:solidFill>
                    <a:latin typeface="Segoe UI Semibold"/>
                    <a:ea typeface="Segoe UI" pitchFamily="34" charset="0"/>
                    <a:cs typeface="Segoe UI" pitchFamily="34" charset="0"/>
                  </a:rPr>
                </a:br>
                <a:r>
                  <a:rPr lang="en-US" sz="900" kern="0">
                    <a:solidFill>
                      <a:srgbClr val="FFFFFF"/>
                    </a:solidFill>
                    <a:latin typeface="Segoe UI Semibold"/>
                    <a:ea typeface="Segoe UI" pitchFamily="34" charset="0"/>
                    <a:cs typeface="Segoe UI" pitchFamily="34" charset="0"/>
                  </a:rPr>
                  <a:t>and triggers</a:t>
                </a:r>
              </a:p>
            </p:txBody>
          </p:sp>
          <p:sp>
            <p:nvSpPr>
              <p:cNvPr id="195" name="Rectangle 194">
                <a:extLst>
                  <a:ext uri="{FF2B5EF4-FFF2-40B4-BE49-F238E27FC236}">
                    <a16:creationId xmlns:a16="http://schemas.microsoft.com/office/drawing/2014/main" id="{C252A18E-2117-4E88-A02E-BBFF22F9F99C}"/>
                  </a:ext>
                </a:extLst>
              </p:cNvPr>
              <p:cNvSpPr/>
              <p:nvPr/>
            </p:nvSpPr>
            <p:spPr bwMode="auto">
              <a:xfrm>
                <a:off x="6095579" y="3821452"/>
                <a:ext cx="1115445" cy="1499446"/>
              </a:xfrm>
              <a:prstGeom prst="rect">
                <a:avLst/>
              </a:prstGeom>
              <a:solidFill>
                <a:srgbClr val="23395C"/>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68580" tIns="617220" rIns="68580" bIns="137160"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r>
                  <a:rPr lang="en-US" sz="900" kern="0">
                    <a:solidFill>
                      <a:srgbClr val="FFFFFF"/>
                    </a:solidFill>
                    <a:latin typeface="Segoe UI Semibold"/>
                    <a:ea typeface="Segoe UI" pitchFamily="34" charset="0"/>
                    <a:cs typeface="Segoe UI" pitchFamily="34" charset="0"/>
                  </a:rPr>
                  <a:t>Actors</a:t>
                </a:r>
              </a:p>
            </p:txBody>
          </p:sp>
          <p:sp>
            <p:nvSpPr>
              <p:cNvPr id="196" name="Rectangle 195">
                <a:extLst>
                  <a:ext uri="{FF2B5EF4-FFF2-40B4-BE49-F238E27FC236}">
                    <a16:creationId xmlns:a16="http://schemas.microsoft.com/office/drawing/2014/main" id="{CFDBBBEA-3408-4C3D-B769-E3EE7B124B69}"/>
                  </a:ext>
                </a:extLst>
              </p:cNvPr>
              <p:cNvSpPr/>
              <p:nvPr/>
            </p:nvSpPr>
            <p:spPr bwMode="auto">
              <a:xfrm>
                <a:off x="7206041" y="3821452"/>
                <a:ext cx="1115445" cy="1499446"/>
              </a:xfrm>
              <a:prstGeom prst="rect">
                <a:avLst/>
              </a:prstGeom>
              <a:solidFill>
                <a:srgbClr val="1A2C45"/>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68580" tIns="617220" rIns="68580" bIns="137160"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r>
                  <a:rPr lang="en-US" sz="900" kern="0">
                    <a:solidFill>
                      <a:srgbClr val="FFFFFF"/>
                    </a:solidFill>
                    <a:latin typeface="Segoe UI Semibold"/>
                    <a:ea typeface="Segoe UI" pitchFamily="34" charset="0"/>
                    <a:cs typeface="Segoe UI" pitchFamily="34" charset="0"/>
                  </a:rPr>
                  <a:t>Observability</a:t>
                </a:r>
              </a:p>
            </p:txBody>
          </p:sp>
          <p:sp>
            <p:nvSpPr>
              <p:cNvPr id="197" name="Rectangle 196">
                <a:extLst>
                  <a:ext uri="{FF2B5EF4-FFF2-40B4-BE49-F238E27FC236}">
                    <a16:creationId xmlns:a16="http://schemas.microsoft.com/office/drawing/2014/main" id="{18B1D771-8236-40CC-9BF5-46D3C93312DE}"/>
                  </a:ext>
                </a:extLst>
              </p:cNvPr>
              <p:cNvSpPr/>
              <p:nvPr/>
            </p:nvSpPr>
            <p:spPr bwMode="auto">
              <a:xfrm>
                <a:off x="8306504" y="3821452"/>
                <a:ext cx="1115445" cy="1499446"/>
              </a:xfrm>
              <a:prstGeom prst="rect">
                <a:avLst/>
              </a:prstGeom>
              <a:solidFill>
                <a:srgbClr val="121D2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68580" tIns="617220" rIns="68580" bIns="137160"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r>
                  <a:rPr lang="en-US" sz="900" kern="0">
                    <a:solidFill>
                      <a:srgbClr val="FFFFFF"/>
                    </a:solidFill>
                    <a:latin typeface="Segoe UI Semibold"/>
                    <a:ea typeface="Segoe UI" pitchFamily="34" charset="0"/>
                    <a:cs typeface="Segoe UI" pitchFamily="34" charset="0"/>
                  </a:rPr>
                  <a:t>Secrets</a:t>
                </a:r>
              </a:p>
            </p:txBody>
          </p:sp>
          <p:grpSp>
            <p:nvGrpSpPr>
              <p:cNvPr id="198" name="Group 197">
                <a:extLst>
                  <a:ext uri="{FF2B5EF4-FFF2-40B4-BE49-F238E27FC236}">
                    <a16:creationId xmlns:a16="http://schemas.microsoft.com/office/drawing/2014/main" id="{FDA83799-6534-4038-BDB3-022215EF5411}"/>
                  </a:ext>
                </a:extLst>
              </p:cNvPr>
              <p:cNvGrpSpPr/>
              <p:nvPr/>
            </p:nvGrpSpPr>
            <p:grpSpPr>
              <a:xfrm>
                <a:off x="2004737" y="4101434"/>
                <a:ext cx="418791" cy="314215"/>
                <a:chOff x="3018614" y="4968330"/>
                <a:chExt cx="418791" cy="314215"/>
              </a:xfrm>
            </p:grpSpPr>
            <p:sp>
              <p:nvSpPr>
                <p:cNvPr id="238" name="Rectangle 932">
                  <a:extLst>
                    <a:ext uri="{FF2B5EF4-FFF2-40B4-BE49-F238E27FC236}">
                      <a16:creationId xmlns:a16="http://schemas.microsoft.com/office/drawing/2014/main" id="{66A91130-354C-4876-98D8-30F8B218D826}"/>
                    </a:ext>
                  </a:extLst>
                </p:cNvPr>
                <p:cNvSpPr>
                  <a:spLocks noChangeArrowheads="1"/>
                </p:cNvSpPr>
                <p:nvPr/>
              </p:nvSpPr>
              <p:spPr bwMode="auto">
                <a:xfrm>
                  <a:off x="3228010" y="5232925"/>
                  <a:ext cx="103995" cy="12027"/>
                </a:xfrm>
                <a:prstGeom prst="rect">
                  <a:avLst/>
                </a:prstGeom>
                <a:solidFill>
                  <a:srgbClr val="FFFF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39" name="Freeform 933">
                  <a:extLst>
                    <a:ext uri="{FF2B5EF4-FFF2-40B4-BE49-F238E27FC236}">
                      <a16:creationId xmlns:a16="http://schemas.microsoft.com/office/drawing/2014/main" id="{119CB378-44D2-444E-B9A3-45325874E6B2}"/>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40" name="Freeform 934">
                  <a:extLst>
                    <a:ext uri="{FF2B5EF4-FFF2-40B4-BE49-F238E27FC236}">
                      <a16:creationId xmlns:a16="http://schemas.microsoft.com/office/drawing/2014/main" id="{3121964F-24AC-464A-99BA-F066F6A3EE7D}"/>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41" name="Rectangle 936">
                  <a:extLst>
                    <a:ext uri="{FF2B5EF4-FFF2-40B4-BE49-F238E27FC236}">
                      <a16:creationId xmlns:a16="http://schemas.microsoft.com/office/drawing/2014/main" id="{185291BE-1464-4D35-9B9B-B69C95E346B8}"/>
                    </a:ext>
                  </a:extLst>
                </p:cNvPr>
                <p:cNvSpPr>
                  <a:spLocks noChangeArrowheads="1"/>
                </p:cNvSpPr>
                <p:nvPr/>
              </p:nvSpPr>
              <p:spPr bwMode="auto">
                <a:xfrm>
                  <a:off x="3244874" y="5121673"/>
                  <a:ext cx="89942" cy="10525"/>
                </a:xfrm>
                <a:prstGeom prst="rect">
                  <a:avLst/>
                </a:prstGeom>
                <a:solidFill>
                  <a:srgbClr val="FFFF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42" name="Rectangle 937">
                  <a:extLst>
                    <a:ext uri="{FF2B5EF4-FFF2-40B4-BE49-F238E27FC236}">
                      <a16:creationId xmlns:a16="http://schemas.microsoft.com/office/drawing/2014/main" id="{80F1A083-FB23-4EBC-93FF-A454E2006815}"/>
                    </a:ext>
                  </a:extLst>
                </p:cNvPr>
                <p:cNvSpPr>
                  <a:spLocks noChangeArrowheads="1"/>
                </p:cNvSpPr>
                <p:nvPr/>
              </p:nvSpPr>
              <p:spPr bwMode="auto">
                <a:xfrm>
                  <a:off x="3070611" y="5121673"/>
                  <a:ext cx="92752" cy="10525"/>
                </a:xfrm>
                <a:prstGeom prst="rect">
                  <a:avLst/>
                </a:prstGeom>
                <a:solidFill>
                  <a:srgbClr val="FFFF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43" name="Oval 938">
                  <a:extLst>
                    <a:ext uri="{FF2B5EF4-FFF2-40B4-BE49-F238E27FC236}">
                      <a16:creationId xmlns:a16="http://schemas.microsoft.com/office/drawing/2014/main" id="{939B227F-8BBF-4F74-8DF2-A94C2FF0C454}"/>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44" name="Rectangle 939">
                  <a:extLst>
                    <a:ext uri="{FF2B5EF4-FFF2-40B4-BE49-F238E27FC236}">
                      <a16:creationId xmlns:a16="http://schemas.microsoft.com/office/drawing/2014/main" id="{4BB205F2-8967-45D3-84AE-CD2B43514F1D}"/>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45" name="Oval 940">
                  <a:extLst>
                    <a:ext uri="{FF2B5EF4-FFF2-40B4-BE49-F238E27FC236}">
                      <a16:creationId xmlns:a16="http://schemas.microsoft.com/office/drawing/2014/main" id="{E15F3685-A9B4-435F-B0D8-B23A99CAEA8D}"/>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46" name="Oval 941">
                  <a:extLst>
                    <a:ext uri="{FF2B5EF4-FFF2-40B4-BE49-F238E27FC236}">
                      <a16:creationId xmlns:a16="http://schemas.microsoft.com/office/drawing/2014/main" id="{F5B81D51-CB4A-425E-89D9-6767E85E9F8D}"/>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47" name="Oval 942">
                  <a:extLst>
                    <a:ext uri="{FF2B5EF4-FFF2-40B4-BE49-F238E27FC236}">
                      <a16:creationId xmlns:a16="http://schemas.microsoft.com/office/drawing/2014/main" id="{CD234901-B0B1-4BBA-BA9C-F47BB30729BF}"/>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48" name="Rectangle 943">
                  <a:extLst>
                    <a:ext uri="{FF2B5EF4-FFF2-40B4-BE49-F238E27FC236}">
                      <a16:creationId xmlns:a16="http://schemas.microsoft.com/office/drawing/2014/main" id="{0B584C3A-EF8C-4ABA-897B-E48EBEB182B1}"/>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49" name="Rectangle 944" descr="component solutions">
                  <a:extLst>
                    <a:ext uri="{FF2B5EF4-FFF2-40B4-BE49-F238E27FC236}">
                      <a16:creationId xmlns:a16="http://schemas.microsoft.com/office/drawing/2014/main" id="{E94AD80B-2037-460B-B594-43226EBBD259}"/>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50" name="Freeform 945">
                  <a:extLst>
                    <a:ext uri="{FF2B5EF4-FFF2-40B4-BE49-F238E27FC236}">
                      <a16:creationId xmlns:a16="http://schemas.microsoft.com/office/drawing/2014/main" id="{EBF1426B-83B6-43CE-8878-551A760E31DF}"/>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51" name="Freeform 946">
                  <a:extLst>
                    <a:ext uri="{FF2B5EF4-FFF2-40B4-BE49-F238E27FC236}">
                      <a16:creationId xmlns:a16="http://schemas.microsoft.com/office/drawing/2014/main" id="{45B6A27A-9846-492A-AE04-A8DCD914F29E}"/>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52" name="Freeform 947">
                  <a:extLst>
                    <a:ext uri="{FF2B5EF4-FFF2-40B4-BE49-F238E27FC236}">
                      <a16:creationId xmlns:a16="http://schemas.microsoft.com/office/drawing/2014/main" id="{AAA9F0AA-45B1-48AF-96F0-AC7F0B9FDB74}"/>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grpSp>
          <p:grpSp>
            <p:nvGrpSpPr>
              <p:cNvPr id="199" name="Group 198">
                <a:extLst>
                  <a:ext uri="{FF2B5EF4-FFF2-40B4-BE49-F238E27FC236}">
                    <a16:creationId xmlns:a16="http://schemas.microsoft.com/office/drawing/2014/main" id="{AEFC361E-C5D0-4A13-92BE-D2BE6F58EF98}"/>
                  </a:ext>
                </a:extLst>
              </p:cNvPr>
              <p:cNvGrpSpPr/>
              <p:nvPr/>
            </p:nvGrpSpPr>
            <p:grpSpPr>
              <a:xfrm>
                <a:off x="3236655" y="4103697"/>
                <a:ext cx="233132" cy="309689"/>
                <a:chOff x="4385537" y="4970593"/>
                <a:chExt cx="233132" cy="309689"/>
              </a:xfrm>
            </p:grpSpPr>
            <p:sp>
              <p:nvSpPr>
                <p:cNvPr id="235" name="Freeform: Shape 234">
                  <a:extLst>
                    <a:ext uri="{FF2B5EF4-FFF2-40B4-BE49-F238E27FC236}">
                      <a16:creationId xmlns:a16="http://schemas.microsoft.com/office/drawing/2014/main" id="{A86900E9-6489-41BF-B575-097B77CF4D65}"/>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FFFFFF"/>
                </a:solidFill>
                <a:ln w="8114" cap="flat">
                  <a:noFill/>
                  <a:prstDash val="solid"/>
                  <a:miter/>
                </a:ln>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85775">
                    <a:defRPr/>
                  </a:pPr>
                  <a:endParaRPr lang="en-US" sz="1324" kern="0">
                    <a:solidFill>
                      <a:srgbClr val="000000"/>
                    </a:solidFill>
                  </a:endParaRPr>
                </a:p>
              </p:txBody>
            </p:sp>
            <p:sp>
              <p:nvSpPr>
                <p:cNvPr id="236" name="Freeform: Shape 235">
                  <a:extLst>
                    <a:ext uri="{FF2B5EF4-FFF2-40B4-BE49-F238E27FC236}">
                      <a16:creationId xmlns:a16="http://schemas.microsoft.com/office/drawing/2014/main" id="{13D08809-6DFD-40E7-83A3-4A8C1279CD14}"/>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85775">
                    <a:defRPr/>
                  </a:pPr>
                  <a:endParaRPr lang="en-US" sz="1324" kern="0">
                    <a:solidFill>
                      <a:srgbClr val="000000"/>
                    </a:solidFill>
                  </a:endParaRPr>
                </a:p>
              </p:txBody>
            </p:sp>
            <p:sp>
              <p:nvSpPr>
                <p:cNvPr id="237" name="Freeform: Shape 236">
                  <a:extLst>
                    <a:ext uri="{FF2B5EF4-FFF2-40B4-BE49-F238E27FC236}">
                      <a16:creationId xmlns:a16="http://schemas.microsoft.com/office/drawing/2014/main" id="{207A6361-FB3A-45BF-8BAC-04CE642C6C41}"/>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85775">
                    <a:defRPr/>
                  </a:pPr>
                  <a:endParaRPr lang="en-US" sz="1324" kern="0">
                    <a:solidFill>
                      <a:srgbClr val="000000"/>
                    </a:solidFill>
                  </a:endParaRPr>
                </a:p>
              </p:txBody>
            </p:sp>
          </p:grpSp>
          <p:grpSp>
            <p:nvGrpSpPr>
              <p:cNvPr id="200" name="Group 199">
                <a:extLst>
                  <a:ext uri="{FF2B5EF4-FFF2-40B4-BE49-F238E27FC236}">
                    <a16:creationId xmlns:a16="http://schemas.microsoft.com/office/drawing/2014/main" id="{FEDCF6D7-4D44-4386-8F18-1625FAFB2F5B}"/>
                  </a:ext>
                </a:extLst>
              </p:cNvPr>
              <p:cNvGrpSpPr/>
              <p:nvPr/>
            </p:nvGrpSpPr>
            <p:grpSpPr>
              <a:xfrm>
                <a:off x="4235979" y="4148718"/>
                <a:ext cx="494558" cy="219646"/>
                <a:chOff x="5522126" y="5015614"/>
                <a:chExt cx="494558" cy="219646"/>
              </a:xfrm>
            </p:grpSpPr>
            <p:sp>
              <p:nvSpPr>
                <p:cNvPr id="228" name="AutoShape 131">
                  <a:extLst>
                    <a:ext uri="{FF2B5EF4-FFF2-40B4-BE49-F238E27FC236}">
                      <a16:creationId xmlns:a16="http://schemas.microsoft.com/office/drawing/2014/main" id="{0EB13AAD-169F-4E60-AAF4-1EFF0A15FA62}"/>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75">
                    <a:defRPr/>
                  </a:pPr>
                  <a:endParaRPr lang="en-US" sz="1324" kern="0">
                    <a:solidFill>
                      <a:srgbClr val="000000"/>
                    </a:solidFill>
                  </a:endParaRPr>
                </a:p>
              </p:txBody>
            </p:sp>
            <p:sp>
              <p:nvSpPr>
                <p:cNvPr id="229" name="Rectangle 133">
                  <a:extLst>
                    <a:ext uri="{FF2B5EF4-FFF2-40B4-BE49-F238E27FC236}">
                      <a16:creationId xmlns:a16="http://schemas.microsoft.com/office/drawing/2014/main" id="{D1774325-7043-4E03-AF96-81A532BAC376}"/>
                    </a:ext>
                  </a:extLst>
                </p:cNvPr>
                <p:cNvSpPr>
                  <a:spLocks noChangeArrowheads="1"/>
                </p:cNvSpPr>
                <p:nvPr/>
              </p:nvSpPr>
              <p:spPr bwMode="auto">
                <a:xfrm>
                  <a:off x="5522126"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75">
                    <a:defRPr/>
                  </a:pPr>
                  <a:endParaRPr lang="en-US" sz="1324" kern="0">
                    <a:solidFill>
                      <a:srgbClr val="000000"/>
                    </a:solidFill>
                  </a:endParaRPr>
                </a:p>
              </p:txBody>
            </p:sp>
            <p:sp>
              <p:nvSpPr>
                <p:cNvPr id="230" name="Rectangle 134">
                  <a:extLst>
                    <a:ext uri="{FF2B5EF4-FFF2-40B4-BE49-F238E27FC236}">
                      <a16:creationId xmlns:a16="http://schemas.microsoft.com/office/drawing/2014/main" id="{1F8BCCB5-0927-4B35-BE26-5EB47483F6E3}"/>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75">
                    <a:defRPr/>
                  </a:pPr>
                  <a:endParaRPr lang="en-US" sz="1324" kern="0">
                    <a:solidFill>
                      <a:srgbClr val="000000"/>
                    </a:solidFill>
                  </a:endParaRPr>
                </a:p>
              </p:txBody>
            </p:sp>
            <p:sp>
              <p:nvSpPr>
                <p:cNvPr id="231" name="Rectangle 135">
                  <a:extLst>
                    <a:ext uri="{FF2B5EF4-FFF2-40B4-BE49-F238E27FC236}">
                      <a16:creationId xmlns:a16="http://schemas.microsoft.com/office/drawing/2014/main" id="{0DAF985F-6909-4402-8B31-F9A082CA7212}"/>
                    </a:ext>
                  </a:extLst>
                </p:cNvPr>
                <p:cNvSpPr>
                  <a:spLocks noChangeArrowheads="1"/>
                </p:cNvSpPr>
                <p:nvPr/>
              </p:nvSpPr>
              <p:spPr bwMode="auto">
                <a:xfrm>
                  <a:off x="5729018"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75">
                    <a:defRPr/>
                  </a:pPr>
                  <a:endParaRPr lang="en-US" sz="1324" kern="0">
                    <a:solidFill>
                      <a:srgbClr val="000000"/>
                    </a:solidFill>
                  </a:endParaRPr>
                </a:p>
              </p:txBody>
            </p:sp>
            <p:sp>
              <p:nvSpPr>
                <p:cNvPr id="232" name="Rectangle 136">
                  <a:extLst>
                    <a:ext uri="{FF2B5EF4-FFF2-40B4-BE49-F238E27FC236}">
                      <a16:creationId xmlns:a16="http://schemas.microsoft.com/office/drawing/2014/main" id="{401F9A03-30A5-4FD4-A134-FB934156EACF}"/>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75">
                    <a:defRPr/>
                  </a:pPr>
                  <a:endParaRPr lang="en-US" sz="1324" kern="0">
                    <a:solidFill>
                      <a:srgbClr val="000000"/>
                    </a:solidFill>
                  </a:endParaRPr>
                </a:p>
              </p:txBody>
            </p:sp>
            <p:sp>
              <p:nvSpPr>
                <p:cNvPr id="233" name="Rectangle 137">
                  <a:extLst>
                    <a:ext uri="{FF2B5EF4-FFF2-40B4-BE49-F238E27FC236}">
                      <a16:creationId xmlns:a16="http://schemas.microsoft.com/office/drawing/2014/main" id="{077A0C00-2ADD-41A9-87FB-0F5322590EDB}"/>
                    </a:ext>
                  </a:extLst>
                </p:cNvPr>
                <p:cNvSpPr>
                  <a:spLocks noChangeArrowheads="1"/>
                </p:cNvSpPr>
                <p:nvPr/>
              </p:nvSpPr>
              <p:spPr bwMode="auto">
                <a:xfrm>
                  <a:off x="5523543" y="5120477"/>
                  <a:ext cx="442126"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75">
                    <a:defRPr/>
                  </a:pPr>
                  <a:endParaRPr lang="en-US" sz="1324" kern="0">
                    <a:solidFill>
                      <a:srgbClr val="000000"/>
                    </a:solidFill>
                  </a:endParaRPr>
                </a:p>
              </p:txBody>
            </p:sp>
            <p:sp>
              <p:nvSpPr>
                <p:cNvPr id="234" name="Freeform 138">
                  <a:extLst>
                    <a:ext uri="{FF2B5EF4-FFF2-40B4-BE49-F238E27FC236}">
                      <a16:creationId xmlns:a16="http://schemas.microsoft.com/office/drawing/2014/main" id="{95A08834-FC0E-45DF-9F46-DC5E28DCCBE1}"/>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defRPr/>
                  </a:pPr>
                  <a:endParaRPr lang="en-US" sz="1324" kern="0">
                    <a:solidFill>
                      <a:srgbClr val="000000"/>
                    </a:solidFill>
                  </a:endParaRPr>
                </a:p>
              </p:txBody>
            </p:sp>
          </p:grpSp>
          <p:grpSp>
            <p:nvGrpSpPr>
              <p:cNvPr id="201" name="Group 200">
                <a:extLst>
                  <a:ext uri="{FF2B5EF4-FFF2-40B4-BE49-F238E27FC236}">
                    <a16:creationId xmlns:a16="http://schemas.microsoft.com/office/drawing/2014/main" id="{3868D42F-1D1E-43BB-BA2E-2C45696DA3CD}"/>
                  </a:ext>
                </a:extLst>
              </p:cNvPr>
              <p:cNvGrpSpPr/>
              <p:nvPr/>
            </p:nvGrpSpPr>
            <p:grpSpPr>
              <a:xfrm>
                <a:off x="6455586" y="4077229"/>
                <a:ext cx="395430" cy="362625"/>
                <a:chOff x="8058210" y="4944318"/>
                <a:chExt cx="395430" cy="362625"/>
              </a:xfrm>
            </p:grpSpPr>
            <p:sp>
              <p:nvSpPr>
                <p:cNvPr id="220" name="Freeform: Shape 219">
                  <a:extLst>
                    <a:ext uri="{FF2B5EF4-FFF2-40B4-BE49-F238E27FC236}">
                      <a16:creationId xmlns:a16="http://schemas.microsoft.com/office/drawing/2014/main" id="{9C570E6B-9D9D-47C2-8F18-9F7042C7EF17}"/>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defTabSz="685775">
                    <a:defRPr/>
                  </a:pPr>
                  <a:endParaRPr lang="en-US" sz="1324" kern="0">
                    <a:solidFill>
                      <a:srgbClr val="000000"/>
                    </a:solidFill>
                  </a:endParaRPr>
                </a:p>
              </p:txBody>
            </p:sp>
            <p:sp>
              <p:nvSpPr>
                <p:cNvPr id="221" name="Freeform: Shape 220">
                  <a:extLst>
                    <a:ext uri="{FF2B5EF4-FFF2-40B4-BE49-F238E27FC236}">
                      <a16:creationId xmlns:a16="http://schemas.microsoft.com/office/drawing/2014/main" id="{BFE7011C-71C1-4468-9F19-CCFBF8329A9D}"/>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FFFFFF"/>
                </a:solidFill>
                <a:ln w="5008" cap="flat">
                  <a:noFill/>
                  <a:prstDash val="solid"/>
                  <a:miter/>
                </a:ln>
              </p:spPr>
              <p:txBody>
                <a:bodyPr rtlCol="0" anchor="ctr"/>
                <a:lstStyle/>
                <a:p>
                  <a:pPr defTabSz="685775">
                    <a:defRPr/>
                  </a:pPr>
                  <a:endParaRPr lang="en-US" sz="1324" kern="0">
                    <a:solidFill>
                      <a:srgbClr val="000000"/>
                    </a:solidFill>
                  </a:endParaRPr>
                </a:p>
              </p:txBody>
            </p:sp>
            <p:sp>
              <p:nvSpPr>
                <p:cNvPr id="222" name="Freeform: Shape 221">
                  <a:extLst>
                    <a:ext uri="{FF2B5EF4-FFF2-40B4-BE49-F238E27FC236}">
                      <a16:creationId xmlns:a16="http://schemas.microsoft.com/office/drawing/2014/main" id="{43FFCB90-BDB1-4367-84B9-2E55C455C06A}"/>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defTabSz="685775">
                    <a:defRPr/>
                  </a:pPr>
                  <a:endParaRPr lang="en-US" sz="1324" kern="0">
                    <a:solidFill>
                      <a:srgbClr val="000000"/>
                    </a:solidFill>
                  </a:endParaRPr>
                </a:p>
              </p:txBody>
            </p:sp>
            <p:sp>
              <p:nvSpPr>
                <p:cNvPr id="223" name="Freeform: Shape 222">
                  <a:extLst>
                    <a:ext uri="{FF2B5EF4-FFF2-40B4-BE49-F238E27FC236}">
                      <a16:creationId xmlns:a16="http://schemas.microsoft.com/office/drawing/2014/main" id="{CA4C7BE7-FB8A-4B04-A07C-F15672758FB4}"/>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50E6FF"/>
                </a:solidFill>
                <a:ln w="5008" cap="flat">
                  <a:noFill/>
                  <a:prstDash val="solid"/>
                  <a:miter/>
                </a:ln>
              </p:spPr>
              <p:txBody>
                <a:bodyPr rtlCol="0" anchor="ctr"/>
                <a:lstStyle/>
                <a:p>
                  <a:pPr defTabSz="685775">
                    <a:defRPr/>
                  </a:pPr>
                  <a:endParaRPr lang="en-US" sz="1324" kern="0">
                    <a:solidFill>
                      <a:srgbClr val="000000"/>
                    </a:solidFill>
                  </a:endParaRPr>
                </a:p>
              </p:txBody>
            </p:sp>
            <p:sp>
              <p:nvSpPr>
                <p:cNvPr id="224" name="Freeform: Shape 223">
                  <a:extLst>
                    <a:ext uri="{FF2B5EF4-FFF2-40B4-BE49-F238E27FC236}">
                      <a16:creationId xmlns:a16="http://schemas.microsoft.com/office/drawing/2014/main" id="{1FBF9A9C-BB80-43AB-AD98-D3307965AE84}"/>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defTabSz="685775">
                    <a:defRPr/>
                  </a:pPr>
                  <a:endParaRPr lang="en-US" sz="1324" kern="0">
                    <a:solidFill>
                      <a:srgbClr val="000000"/>
                    </a:solidFill>
                  </a:endParaRPr>
                </a:p>
              </p:txBody>
            </p:sp>
            <p:sp>
              <p:nvSpPr>
                <p:cNvPr id="225" name="Freeform: Shape 224">
                  <a:extLst>
                    <a:ext uri="{FF2B5EF4-FFF2-40B4-BE49-F238E27FC236}">
                      <a16:creationId xmlns:a16="http://schemas.microsoft.com/office/drawing/2014/main" id="{8F4AFA91-048D-44D6-9B55-33DC0CA5F8B9}"/>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FFFFFF"/>
                </a:solidFill>
                <a:ln w="5008" cap="flat">
                  <a:noFill/>
                  <a:prstDash val="solid"/>
                  <a:miter/>
                </a:ln>
              </p:spPr>
              <p:txBody>
                <a:bodyPr rtlCol="0" anchor="ctr"/>
                <a:lstStyle/>
                <a:p>
                  <a:pPr defTabSz="685775">
                    <a:defRPr/>
                  </a:pPr>
                  <a:endParaRPr lang="en-US" sz="1324" kern="0">
                    <a:solidFill>
                      <a:srgbClr val="000000"/>
                    </a:solidFill>
                  </a:endParaRPr>
                </a:p>
              </p:txBody>
            </p:sp>
            <p:sp>
              <p:nvSpPr>
                <p:cNvPr id="226" name="Freeform: Shape 225">
                  <a:extLst>
                    <a:ext uri="{FF2B5EF4-FFF2-40B4-BE49-F238E27FC236}">
                      <a16:creationId xmlns:a16="http://schemas.microsoft.com/office/drawing/2014/main" id="{E17F2A1D-F6F5-493F-BC81-BA362837E65C}"/>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defTabSz="685775">
                    <a:defRPr/>
                  </a:pPr>
                  <a:endParaRPr lang="en-US" sz="1324" kern="0">
                    <a:solidFill>
                      <a:srgbClr val="000000"/>
                    </a:solidFill>
                  </a:endParaRPr>
                </a:p>
              </p:txBody>
            </p:sp>
            <p:sp>
              <p:nvSpPr>
                <p:cNvPr id="227" name="Freeform: Shape 226">
                  <a:extLst>
                    <a:ext uri="{FF2B5EF4-FFF2-40B4-BE49-F238E27FC236}">
                      <a16:creationId xmlns:a16="http://schemas.microsoft.com/office/drawing/2014/main" id="{833B83F4-CA00-441D-9EE7-D79A3D2E5D3E}"/>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50E6FF"/>
                </a:solidFill>
                <a:ln w="5008" cap="flat">
                  <a:noFill/>
                  <a:prstDash val="solid"/>
                  <a:miter/>
                </a:ln>
              </p:spPr>
              <p:txBody>
                <a:bodyPr rtlCol="0" anchor="ctr"/>
                <a:lstStyle/>
                <a:p>
                  <a:pPr defTabSz="685775">
                    <a:defRPr/>
                  </a:pPr>
                  <a:endParaRPr lang="en-US" sz="1324" kern="0">
                    <a:solidFill>
                      <a:srgbClr val="000000"/>
                    </a:solidFill>
                  </a:endParaRPr>
                </a:p>
              </p:txBody>
            </p:sp>
          </p:grpSp>
          <p:grpSp>
            <p:nvGrpSpPr>
              <p:cNvPr id="202" name="Group 201">
                <a:extLst>
                  <a:ext uri="{FF2B5EF4-FFF2-40B4-BE49-F238E27FC236}">
                    <a16:creationId xmlns:a16="http://schemas.microsoft.com/office/drawing/2014/main" id="{8948BDC5-CEEA-4237-8EAD-68921222F48E}"/>
                  </a:ext>
                </a:extLst>
              </p:cNvPr>
              <p:cNvGrpSpPr/>
              <p:nvPr/>
            </p:nvGrpSpPr>
            <p:grpSpPr>
              <a:xfrm>
                <a:off x="7575169" y="4105166"/>
                <a:ext cx="363103" cy="306751"/>
                <a:chOff x="9332611" y="4972062"/>
                <a:chExt cx="363103" cy="306751"/>
              </a:xfrm>
            </p:grpSpPr>
            <p:sp>
              <p:nvSpPr>
                <p:cNvPr id="213" name="Freeform 855">
                  <a:extLst>
                    <a:ext uri="{FF2B5EF4-FFF2-40B4-BE49-F238E27FC236}">
                      <a16:creationId xmlns:a16="http://schemas.microsoft.com/office/drawing/2014/main" id="{A6AD505A-D8BE-4CCE-8DDF-30EE83673DE7}"/>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14" name="Oval 757">
                  <a:extLst>
                    <a:ext uri="{FF2B5EF4-FFF2-40B4-BE49-F238E27FC236}">
                      <a16:creationId xmlns:a16="http://schemas.microsoft.com/office/drawing/2014/main" id="{05BE08E2-8928-4756-8C80-081886547B94}"/>
                    </a:ext>
                  </a:extLst>
                </p:cNvPr>
                <p:cNvSpPr>
                  <a:spLocks noChangeArrowheads="1"/>
                </p:cNvSpPr>
                <p:nvPr/>
              </p:nvSpPr>
              <p:spPr bwMode="auto">
                <a:xfrm>
                  <a:off x="9332611" y="5197354"/>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15" name="Freeform 855">
                  <a:extLst>
                    <a:ext uri="{FF2B5EF4-FFF2-40B4-BE49-F238E27FC236}">
                      <a16:creationId xmlns:a16="http://schemas.microsoft.com/office/drawing/2014/main" id="{6E60E208-9B24-4A7F-AEE4-6D12A28B5221}"/>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16" name="Oval 757">
                  <a:extLst>
                    <a:ext uri="{FF2B5EF4-FFF2-40B4-BE49-F238E27FC236}">
                      <a16:creationId xmlns:a16="http://schemas.microsoft.com/office/drawing/2014/main" id="{4F1248E9-626F-433B-839F-61A1CC62EE40}"/>
                    </a:ext>
                  </a:extLst>
                </p:cNvPr>
                <p:cNvSpPr>
                  <a:spLocks noChangeArrowheads="1"/>
                </p:cNvSpPr>
                <p:nvPr/>
              </p:nvSpPr>
              <p:spPr bwMode="auto">
                <a:xfrm rot="4943433">
                  <a:off x="9412184" y="4972062"/>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17" name="Freeform 855">
                  <a:extLst>
                    <a:ext uri="{FF2B5EF4-FFF2-40B4-BE49-F238E27FC236}">
                      <a16:creationId xmlns:a16="http://schemas.microsoft.com/office/drawing/2014/main" id="{3958F7F9-799F-4B48-97ED-9D63990A47A0}"/>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18" name="Oval 757">
                  <a:extLst>
                    <a:ext uri="{FF2B5EF4-FFF2-40B4-BE49-F238E27FC236}">
                      <a16:creationId xmlns:a16="http://schemas.microsoft.com/office/drawing/2014/main" id="{59251EA8-9D76-4899-8211-FDCE664157EB}"/>
                    </a:ext>
                  </a:extLst>
                </p:cNvPr>
                <p:cNvSpPr>
                  <a:spLocks noChangeArrowheads="1"/>
                </p:cNvSpPr>
                <p:nvPr/>
              </p:nvSpPr>
              <p:spPr bwMode="auto">
                <a:xfrm rot="4943433">
                  <a:off x="9614255" y="5146328"/>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19" name="Oval 757">
                  <a:extLst>
                    <a:ext uri="{FF2B5EF4-FFF2-40B4-BE49-F238E27FC236}">
                      <a16:creationId xmlns:a16="http://schemas.microsoft.com/office/drawing/2014/main" id="{CBBF4EF3-A22B-416C-8E9D-526468E8175D}"/>
                    </a:ext>
                  </a:extLst>
                </p:cNvPr>
                <p:cNvSpPr>
                  <a:spLocks noChangeArrowheads="1"/>
                </p:cNvSpPr>
                <p:nvPr/>
              </p:nvSpPr>
              <p:spPr bwMode="auto">
                <a:xfrm>
                  <a:off x="9432399" y="5075906"/>
                  <a:ext cx="145899" cy="14589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grpSp>
          <p:sp>
            <p:nvSpPr>
              <p:cNvPr id="203" name="Rectangle 202">
                <a:extLst>
                  <a:ext uri="{FF2B5EF4-FFF2-40B4-BE49-F238E27FC236}">
                    <a16:creationId xmlns:a16="http://schemas.microsoft.com/office/drawing/2014/main" id="{BFC877F8-DE8C-498C-84D0-A19CC1E95C2F}"/>
                  </a:ext>
                </a:extLst>
              </p:cNvPr>
              <p:cNvSpPr/>
              <p:nvPr/>
            </p:nvSpPr>
            <p:spPr bwMode="auto">
              <a:xfrm>
                <a:off x="9416966" y="3821452"/>
                <a:ext cx="1115445" cy="1499446"/>
              </a:xfrm>
              <a:prstGeom prst="rect">
                <a:avLst/>
              </a:prstGeom>
              <a:solidFill>
                <a:srgbClr val="000000"/>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68580" tIns="617220" rIns="68580" bIns="137160"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r>
                  <a:rPr lang="en-US" sz="900" kern="0">
                    <a:solidFill>
                      <a:srgbClr val="FFFFFF"/>
                    </a:solidFill>
                    <a:latin typeface="Segoe UI Semibold"/>
                    <a:ea typeface="Segoe UI" pitchFamily="34" charset="0"/>
                    <a:cs typeface="Segoe UI" pitchFamily="34" charset="0"/>
                  </a:rPr>
                  <a:t>Extensible</a:t>
                </a:r>
              </a:p>
            </p:txBody>
          </p:sp>
          <p:grpSp>
            <p:nvGrpSpPr>
              <p:cNvPr id="204" name="Group 203">
                <a:extLst>
                  <a:ext uri="{FF2B5EF4-FFF2-40B4-BE49-F238E27FC236}">
                    <a16:creationId xmlns:a16="http://schemas.microsoft.com/office/drawing/2014/main" id="{C6515D1A-9E63-4D2A-9AB1-17EC91601CBE}"/>
                  </a:ext>
                </a:extLst>
              </p:cNvPr>
              <p:cNvGrpSpPr/>
              <p:nvPr/>
            </p:nvGrpSpPr>
            <p:grpSpPr>
              <a:xfrm>
                <a:off x="9839945" y="4125341"/>
                <a:ext cx="269485" cy="266401"/>
                <a:chOff x="10615894" y="4992237"/>
                <a:chExt cx="269485" cy="266401"/>
              </a:xfrm>
            </p:grpSpPr>
            <p:sp>
              <p:nvSpPr>
                <p:cNvPr id="209" name="Freeform: Shape 208">
                  <a:extLst>
                    <a:ext uri="{FF2B5EF4-FFF2-40B4-BE49-F238E27FC236}">
                      <a16:creationId xmlns:a16="http://schemas.microsoft.com/office/drawing/2014/main" id="{2ADE1D1F-51E3-4D3C-A5AB-DA4031F8F91F}"/>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rgbClr val="FFFFFF"/>
                </a:solidFill>
                <a:ln w="4321" cap="flat">
                  <a:noFill/>
                  <a:prstDash val="solid"/>
                  <a:miter/>
                </a:ln>
              </p:spPr>
              <p:txBody>
                <a:bodyPr rtlCol="0" anchor="ctr"/>
                <a:lstStyle/>
                <a:p>
                  <a:pPr defTabSz="685775">
                    <a:defRPr/>
                  </a:pPr>
                  <a:endParaRPr lang="en-US" sz="1324" kern="0">
                    <a:solidFill>
                      <a:srgbClr val="000000"/>
                    </a:solidFill>
                  </a:endParaRPr>
                </a:p>
              </p:txBody>
            </p:sp>
            <p:sp>
              <p:nvSpPr>
                <p:cNvPr id="210" name="Freeform: Shape 209">
                  <a:extLst>
                    <a:ext uri="{FF2B5EF4-FFF2-40B4-BE49-F238E27FC236}">
                      <a16:creationId xmlns:a16="http://schemas.microsoft.com/office/drawing/2014/main" id="{9CE5A1A4-3F18-41F1-B782-418B8B10FA09}"/>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rgbClr val="FFFFFF"/>
                </a:solidFill>
                <a:ln w="4321" cap="flat">
                  <a:noFill/>
                  <a:prstDash val="solid"/>
                  <a:miter/>
                </a:ln>
              </p:spPr>
              <p:txBody>
                <a:bodyPr rtlCol="0" anchor="ctr"/>
                <a:lstStyle/>
                <a:p>
                  <a:pPr defTabSz="685775">
                    <a:defRPr/>
                  </a:pPr>
                  <a:endParaRPr lang="en-US" sz="1324" kern="0">
                    <a:solidFill>
                      <a:srgbClr val="000000"/>
                    </a:solidFill>
                  </a:endParaRPr>
                </a:p>
              </p:txBody>
            </p:sp>
            <p:sp>
              <p:nvSpPr>
                <p:cNvPr id="211" name="Freeform: Shape 210">
                  <a:extLst>
                    <a:ext uri="{FF2B5EF4-FFF2-40B4-BE49-F238E27FC236}">
                      <a16:creationId xmlns:a16="http://schemas.microsoft.com/office/drawing/2014/main" id="{97FAA374-274A-4E3F-A3A9-EE1F78CA4D25}"/>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rgbClr val="FFFFFF"/>
                </a:solidFill>
                <a:ln w="4321" cap="flat">
                  <a:noFill/>
                  <a:prstDash val="solid"/>
                  <a:miter/>
                </a:ln>
              </p:spPr>
              <p:txBody>
                <a:bodyPr rtlCol="0" anchor="ctr"/>
                <a:lstStyle/>
                <a:p>
                  <a:pPr defTabSz="685775">
                    <a:defRPr/>
                  </a:pPr>
                  <a:endParaRPr lang="en-US" sz="1324" kern="0">
                    <a:solidFill>
                      <a:srgbClr val="000000"/>
                    </a:solidFill>
                  </a:endParaRPr>
                </a:p>
              </p:txBody>
            </p:sp>
            <p:sp>
              <p:nvSpPr>
                <p:cNvPr id="212" name="Freeform: Shape 211">
                  <a:extLst>
                    <a:ext uri="{FF2B5EF4-FFF2-40B4-BE49-F238E27FC236}">
                      <a16:creationId xmlns:a16="http://schemas.microsoft.com/office/drawing/2014/main" id="{CE895069-8087-472D-AE5B-062BF5983553}"/>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defTabSz="685775">
                    <a:defRPr/>
                  </a:pPr>
                  <a:endParaRPr lang="en-US" sz="1324" kern="0">
                    <a:solidFill>
                      <a:srgbClr val="000000"/>
                    </a:solidFill>
                  </a:endParaRPr>
                </a:p>
              </p:txBody>
            </p:sp>
          </p:grpSp>
          <p:grpSp>
            <p:nvGrpSpPr>
              <p:cNvPr id="205" name="signup issues" descr="signup issues, key">
                <a:extLst>
                  <a:ext uri="{FF2B5EF4-FFF2-40B4-BE49-F238E27FC236}">
                    <a16:creationId xmlns:a16="http://schemas.microsoft.com/office/drawing/2014/main" id="{0A3DF2B2-EEEB-4F76-ACC6-616C042AAC87}"/>
                  </a:ext>
                </a:extLst>
              </p:cNvPr>
              <p:cNvGrpSpPr/>
              <p:nvPr/>
            </p:nvGrpSpPr>
            <p:grpSpPr>
              <a:xfrm rot="18878040">
                <a:off x="8758691" y="4160504"/>
                <a:ext cx="227020" cy="226978"/>
                <a:chOff x="5411441" y="4807980"/>
                <a:chExt cx="440767" cy="440681"/>
              </a:xfrm>
              <a:solidFill>
                <a:srgbClr val="121D2F"/>
              </a:solidFill>
            </p:grpSpPr>
            <p:sp>
              <p:nvSpPr>
                <p:cNvPr id="206" name="Freeform: Shape 205">
                  <a:extLst>
                    <a:ext uri="{FF2B5EF4-FFF2-40B4-BE49-F238E27FC236}">
                      <a16:creationId xmlns:a16="http://schemas.microsoft.com/office/drawing/2014/main" id="{D8F0DB26-F822-46BB-B508-9CE63D991AF8}"/>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defTabSz="685775">
                    <a:defRPr/>
                  </a:pPr>
                  <a:endParaRPr lang="en-US" sz="1324" kern="0">
                    <a:solidFill>
                      <a:srgbClr val="000000"/>
                    </a:solidFill>
                  </a:endParaRPr>
                </a:p>
              </p:txBody>
            </p:sp>
            <p:sp>
              <p:nvSpPr>
                <p:cNvPr id="207" name="Freeform: Shape 206">
                  <a:extLst>
                    <a:ext uri="{FF2B5EF4-FFF2-40B4-BE49-F238E27FC236}">
                      <a16:creationId xmlns:a16="http://schemas.microsoft.com/office/drawing/2014/main" id="{F8C746EB-2885-47CB-A13A-222DAA317BDF}"/>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defTabSz="685775">
                    <a:defRPr/>
                  </a:pPr>
                  <a:endParaRPr lang="en-US" sz="1324" kern="0">
                    <a:solidFill>
                      <a:srgbClr val="000000"/>
                    </a:solidFill>
                  </a:endParaRPr>
                </a:p>
              </p:txBody>
            </p:sp>
            <p:sp>
              <p:nvSpPr>
                <p:cNvPr id="208" name="Freeform: Shape 207">
                  <a:extLst>
                    <a:ext uri="{FF2B5EF4-FFF2-40B4-BE49-F238E27FC236}">
                      <a16:creationId xmlns:a16="http://schemas.microsoft.com/office/drawing/2014/main" id="{F99F2E52-5030-4584-9DC0-8FF69FBBF55C}"/>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defTabSz="685775">
                    <a:defRPr/>
                  </a:pPr>
                  <a:endParaRPr lang="en-US" sz="1324" kern="0">
                    <a:solidFill>
                      <a:srgbClr val="000000"/>
                    </a:solidFill>
                  </a:endParaRPr>
                </a:p>
              </p:txBody>
            </p:sp>
          </p:grpSp>
        </p:grpSp>
        <p:grpSp>
          <p:nvGrpSpPr>
            <p:cNvPr id="152" name="Graphic 93">
              <a:extLst>
                <a:ext uri="{FF2B5EF4-FFF2-40B4-BE49-F238E27FC236}">
                  <a16:creationId xmlns:a16="http://schemas.microsoft.com/office/drawing/2014/main" id="{B6013CEF-A3D0-4C73-9693-35CCA2C8BC98}"/>
                </a:ext>
              </a:extLst>
            </p:cNvPr>
            <p:cNvGrpSpPr/>
            <p:nvPr/>
          </p:nvGrpSpPr>
          <p:grpSpPr>
            <a:xfrm>
              <a:off x="5288230" y="4148737"/>
              <a:ext cx="486893" cy="388447"/>
              <a:chOff x="5288230" y="4148737"/>
              <a:chExt cx="486893" cy="388447"/>
            </a:xfrm>
          </p:grpSpPr>
          <p:sp>
            <p:nvSpPr>
              <p:cNvPr id="185" name="Freeform: Shape 184">
                <a:extLst>
                  <a:ext uri="{FF2B5EF4-FFF2-40B4-BE49-F238E27FC236}">
                    <a16:creationId xmlns:a16="http://schemas.microsoft.com/office/drawing/2014/main" id="{AA80A617-FD52-4A47-9D0C-38DFD0F15791}"/>
                  </a:ext>
                </a:extLst>
              </p:cNvPr>
              <p:cNvSpPr/>
              <p:nvPr/>
            </p:nvSpPr>
            <p:spPr>
              <a:xfrm>
                <a:off x="5479859" y="4280933"/>
                <a:ext cx="42699" cy="70468"/>
              </a:xfrm>
              <a:custGeom>
                <a:avLst/>
                <a:gdLst>
                  <a:gd name="connsiteX0" fmla="*/ 30261 w 42699"/>
                  <a:gd name="connsiteY0" fmla="*/ 69905 h 70468"/>
                  <a:gd name="connsiteX1" fmla="*/ 25040 w 42699"/>
                  <a:gd name="connsiteY1" fmla="*/ 65109 h 70468"/>
                  <a:gd name="connsiteX2" fmla="*/ 995 w 42699"/>
                  <a:gd name="connsiteY2" fmla="*/ 13431 h 70468"/>
                  <a:gd name="connsiteX3" fmla="*/ 5089 w 42699"/>
                  <a:gd name="connsiteY3" fmla="*/ 995 h 70468"/>
                  <a:gd name="connsiteX4" fmla="*/ 17526 w 42699"/>
                  <a:gd name="connsiteY4" fmla="*/ 5089 h 70468"/>
                  <a:gd name="connsiteX5" fmla="*/ 17775 w 42699"/>
                  <a:gd name="connsiteY5" fmla="*/ 5626 h 70468"/>
                  <a:gd name="connsiteX6" fmla="*/ 41833 w 42699"/>
                  <a:gd name="connsiteY6" fmla="*/ 57304 h 70468"/>
                  <a:gd name="connsiteX7" fmla="*/ 37346 w 42699"/>
                  <a:gd name="connsiteY7" fmla="*/ 69604 h 70468"/>
                  <a:gd name="connsiteX8" fmla="*/ 30261 w 42699"/>
                  <a:gd name="connsiteY8" fmla="*/ 69905 h 70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99" h="70468">
                    <a:moveTo>
                      <a:pt x="30261" y="69905"/>
                    </a:moveTo>
                    <a:cubicBezTo>
                      <a:pt x="27950" y="69067"/>
                      <a:pt x="26070" y="67340"/>
                      <a:pt x="25040" y="65109"/>
                    </a:cubicBezTo>
                    <a:lnTo>
                      <a:pt x="995" y="13431"/>
                    </a:lnTo>
                    <a:cubicBezTo>
                      <a:pt x="-1309" y="8866"/>
                      <a:pt x="524" y="3299"/>
                      <a:pt x="5089" y="995"/>
                    </a:cubicBezTo>
                    <a:cubicBezTo>
                      <a:pt x="9654" y="-1308"/>
                      <a:pt x="15222" y="524"/>
                      <a:pt x="17526" y="5089"/>
                    </a:cubicBezTo>
                    <a:cubicBezTo>
                      <a:pt x="17615" y="5265"/>
                      <a:pt x="17698" y="5445"/>
                      <a:pt x="17775" y="5626"/>
                    </a:cubicBezTo>
                    <a:lnTo>
                      <a:pt x="41833" y="57304"/>
                    </a:lnTo>
                    <a:cubicBezTo>
                      <a:pt x="43991" y="61939"/>
                      <a:pt x="41981" y="67447"/>
                      <a:pt x="37346" y="69604"/>
                    </a:cubicBezTo>
                    <a:cubicBezTo>
                      <a:pt x="35117" y="70641"/>
                      <a:pt x="32569" y="70749"/>
                      <a:pt x="30261" y="69905"/>
                    </a:cubicBezTo>
                    <a:close/>
                  </a:path>
                </a:pathLst>
              </a:custGeom>
              <a:solidFill>
                <a:schemeClr val="bg1"/>
              </a:solidFill>
              <a:ln w="1285" cap="flat">
                <a:noFill/>
                <a:prstDash val="solid"/>
                <a:miter/>
              </a:ln>
            </p:spPr>
            <p:txBody>
              <a:bodyPr rtlCol="0" anchor="ctr"/>
              <a:lstStyle/>
              <a:p>
                <a:endParaRPr lang="en-US" sz="1013"/>
              </a:p>
            </p:txBody>
          </p:sp>
          <p:sp>
            <p:nvSpPr>
              <p:cNvPr id="186" name="Freeform: Shape 185">
                <a:extLst>
                  <a:ext uri="{FF2B5EF4-FFF2-40B4-BE49-F238E27FC236}">
                    <a16:creationId xmlns:a16="http://schemas.microsoft.com/office/drawing/2014/main" id="{1F648E08-AB6D-4633-9142-C10604ECB2AE}"/>
                  </a:ext>
                </a:extLst>
              </p:cNvPr>
              <p:cNvSpPr/>
              <p:nvPr/>
            </p:nvSpPr>
            <p:spPr>
              <a:xfrm>
                <a:off x="5507934" y="4268535"/>
                <a:ext cx="42442" cy="69937"/>
              </a:xfrm>
              <a:custGeom>
                <a:avLst/>
                <a:gdLst>
                  <a:gd name="connsiteX0" fmla="*/ 30011 w 42442"/>
                  <a:gd name="connsiteY0" fmla="*/ 69368 h 69937"/>
                  <a:gd name="connsiteX1" fmla="*/ 24791 w 42442"/>
                  <a:gd name="connsiteY1" fmla="*/ 64584 h 69937"/>
                  <a:gd name="connsiteX2" fmla="*/ 745 w 42442"/>
                  <a:gd name="connsiteY2" fmla="*/ 12894 h 69937"/>
                  <a:gd name="connsiteX3" fmla="*/ 5626 w 42442"/>
                  <a:gd name="connsiteY3" fmla="*/ 745 h 69937"/>
                  <a:gd name="connsiteX4" fmla="*/ 17526 w 42442"/>
                  <a:gd name="connsiteY4" fmla="*/ 5089 h 69937"/>
                  <a:gd name="connsiteX5" fmla="*/ 41571 w 42442"/>
                  <a:gd name="connsiteY5" fmla="*/ 56779 h 69937"/>
                  <a:gd name="connsiteX6" fmla="*/ 37108 w 42442"/>
                  <a:gd name="connsiteY6" fmla="*/ 69069 h 69937"/>
                  <a:gd name="connsiteX7" fmla="*/ 29998 w 42442"/>
                  <a:gd name="connsiteY7" fmla="*/ 69368 h 6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42" h="69937">
                    <a:moveTo>
                      <a:pt x="30011" y="69368"/>
                    </a:moveTo>
                    <a:cubicBezTo>
                      <a:pt x="27704" y="68530"/>
                      <a:pt x="25826" y="66809"/>
                      <a:pt x="24791" y="64584"/>
                    </a:cubicBezTo>
                    <a:lnTo>
                      <a:pt x="745" y="12894"/>
                    </a:lnTo>
                    <a:cubicBezTo>
                      <a:pt x="-1262" y="8191"/>
                      <a:pt x="924" y="2752"/>
                      <a:pt x="5626" y="745"/>
                    </a:cubicBezTo>
                    <a:cubicBezTo>
                      <a:pt x="10118" y="-1172"/>
                      <a:pt x="15326" y="729"/>
                      <a:pt x="17526" y="5089"/>
                    </a:cubicBezTo>
                    <a:lnTo>
                      <a:pt x="41571" y="56779"/>
                    </a:lnTo>
                    <a:cubicBezTo>
                      <a:pt x="43732" y="61406"/>
                      <a:pt x="41734" y="66908"/>
                      <a:pt x="37108" y="69069"/>
                    </a:cubicBezTo>
                    <a:cubicBezTo>
                      <a:pt x="34873" y="70113"/>
                      <a:pt x="32313" y="70220"/>
                      <a:pt x="29998" y="69368"/>
                    </a:cubicBezTo>
                    <a:close/>
                  </a:path>
                </a:pathLst>
              </a:custGeom>
              <a:solidFill>
                <a:schemeClr val="bg1"/>
              </a:solidFill>
              <a:ln w="1285" cap="flat">
                <a:noFill/>
                <a:prstDash val="solid"/>
                <a:miter/>
              </a:ln>
            </p:spPr>
            <p:txBody>
              <a:bodyPr rtlCol="0" anchor="ctr"/>
              <a:lstStyle/>
              <a:p>
                <a:endParaRPr lang="en-US" sz="1013"/>
              </a:p>
            </p:txBody>
          </p:sp>
          <p:sp>
            <p:nvSpPr>
              <p:cNvPr id="187" name="Freeform: Shape 186">
                <a:extLst>
                  <a:ext uri="{FF2B5EF4-FFF2-40B4-BE49-F238E27FC236}">
                    <a16:creationId xmlns:a16="http://schemas.microsoft.com/office/drawing/2014/main" id="{ACD9B5A8-465C-4D1B-A8A1-D182D204F824}"/>
                  </a:ext>
                </a:extLst>
              </p:cNvPr>
              <p:cNvSpPr/>
              <p:nvPr/>
            </p:nvSpPr>
            <p:spPr>
              <a:xfrm>
                <a:off x="5288230" y="4148737"/>
                <a:ext cx="202778" cy="98441"/>
              </a:xfrm>
              <a:custGeom>
                <a:avLst/>
                <a:gdLst>
                  <a:gd name="connsiteX0" fmla="*/ 190347 w 202778"/>
                  <a:gd name="connsiteY0" fmla="*/ 97885 h 98441"/>
                  <a:gd name="connsiteX1" fmla="*/ 185127 w 202778"/>
                  <a:gd name="connsiteY1" fmla="*/ 93101 h 98441"/>
                  <a:gd name="connsiteX2" fmla="*/ 13901 w 202778"/>
                  <a:gd name="connsiteY2" fmla="*/ 30587 h 98441"/>
                  <a:gd name="connsiteX3" fmla="*/ 13879 w 202778"/>
                  <a:gd name="connsiteY3" fmla="*/ 30597 h 98441"/>
                  <a:gd name="connsiteX4" fmla="*/ 1236 w 202778"/>
                  <a:gd name="connsiteY4" fmla="*/ 27193 h 98441"/>
                  <a:gd name="connsiteX5" fmla="*/ 4640 w 202778"/>
                  <a:gd name="connsiteY5" fmla="*/ 14550 h 98441"/>
                  <a:gd name="connsiteX6" fmla="*/ 6074 w 202778"/>
                  <a:gd name="connsiteY6" fmla="*/ 13881 h 98441"/>
                  <a:gd name="connsiteX7" fmla="*/ 118803 w 202778"/>
                  <a:gd name="connsiteY7" fmla="*/ 8982 h 98441"/>
                  <a:gd name="connsiteX8" fmla="*/ 201907 w 202778"/>
                  <a:gd name="connsiteY8" fmla="*/ 85283 h 98441"/>
                  <a:gd name="connsiteX9" fmla="*/ 197444 w 202778"/>
                  <a:gd name="connsiteY9" fmla="*/ 97573 h 98441"/>
                  <a:gd name="connsiteX10" fmla="*/ 190334 w 202778"/>
                  <a:gd name="connsiteY10" fmla="*/ 97872 h 9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778" h="98441">
                    <a:moveTo>
                      <a:pt x="190347" y="97885"/>
                    </a:moveTo>
                    <a:cubicBezTo>
                      <a:pt x="188040" y="97047"/>
                      <a:pt x="186162" y="95326"/>
                      <a:pt x="185127" y="93101"/>
                    </a:cubicBezTo>
                    <a:cubicBezTo>
                      <a:pt x="155106" y="28556"/>
                      <a:pt x="78446" y="567"/>
                      <a:pt x="13901" y="30587"/>
                    </a:cubicBezTo>
                    <a:cubicBezTo>
                      <a:pt x="13894" y="30590"/>
                      <a:pt x="13886" y="30593"/>
                      <a:pt x="13879" y="30597"/>
                    </a:cubicBezTo>
                    <a:cubicBezTo>
                      <a:pt x="9448" y="33148"/>
                      <a:pt x="3788" y="31624"/>
                      <a:pt x="1236" y="27193"/>
                    </a:cubicBezTo>
                    <a:cubicBezTo>
                      <a:pt x="-1315" y="22762"/>
                      <a:pt x="209" y="17102"/>
                      <a:pt x="4640" y="14550"/>
                    </a:cubicBezTo>
                    <a:cubicBezTo>
                      <a:pt x="5098" y="14287"/>
                      <a:pt x="5578" y="14063"/>
                      <a:pt x="6074" y="13881"/>
                    </a:cubicBezTo>
                    <a:cubicBezTo>
                      <a:pt x="41488" y="-2744"/>
                      <a:pt x="82081" y="-4508"/>
                      <a:pt x="118803" y="8982"/>
                    </a:cubicBezTo>
                    <a:cubicBezTo>
                      <a:pt x="155585" y="22294"/>
                      <a:pt x="185510" y="49770"/>
                      <a:pt x="201907" y="85283"/>
                    </a:cubicBezTo>
                    <a:cubicBezTo>
                      <a:pt x="204068" y="89909"/>
                      <a:pt x="202070" y="95412"/>
                      <a:pt x="197444" y="97573"/>
                    </a:cubicBezTo>
                    <a:cubicBezTo>
                      <a:pt x="195209" y="98617"/>
                      <a:pt x="192649" y="98725"/>
                      <a:pt x="190334" y="97872"/>
                    </a:cubicBezTo>
                    <a:close/>
                  </a:path>
                </a:pathLst>
              </a:custGeom>
              <a:solidFill>
                <a:schemeClr val="bg1"/>
              </a:solidFill>
              <a:ln w="1285" cap="flat">
                <a:noFill/>
                <a:prstDash val="solid"/>
                <a:miter/>
              </a:ln>
            </p:spPr>
            <p:txBody>
              <a:bodyPr rtlCol="0" anchor="ctr"/>
              <a:lstStyle/>
              <a:p>
                <a:endParaRPr lang="en-US" sz="1013"/>
              </a:p>
            </p:txBody>
          </p:sp>
          <p:sp>
            <p:nvSpPr>
              <p:cNvPr id="188" name="Freeform: Shape 187">
                <a:extLst>
                  <a:ext uri="{FF2B5EF4-FFF2-40B4-BE49-F238E27FC236}">
                    <a16:creationId xmlns:a16="http://schemas.microsoft.com/office/drawing/2014/main" id="{A00E3546-0BB2-412A-A68B-DC6B77FB3982}"/>
                  </a:ext>
                </a:extLst>
              </p:cNvPr>
              <p:cNvSpPr/>
              <p:nvPr/>
            </p:nvSpPr>
            <p:spPr>
              <a:xfrm>
                <a:off x="5450535" y="4225714"/>
                <a:ext cx="111017" cy="110915"/>
              </a:xfrm>
              <a:custGeom>
                <a:avLst/>
                <a:gdLst>
                  <a:gd name="connsiteX0" fmla="*/ 27605 w 111017"/>
                  <a:gd name="connsiteY0" fmla="*/ 4474 h 110915"/>
                  <a:gd name="connsiteX1" fmla="*/ 4411 w 111017"/>
                  <a:gd name="connsiteY1" fmla="*/ 67633 h 110915"/>
                  <a:gd name="connsiteX2" fmla="*/ 4460 w 111017"/>
                  <a:gd name="connsiteY2" fmla="*/ 67737 h 110915"/>
                  <a:gd name="connsiteX3" fmla="*/ 24558 w 111017"/>
                  <a:gd name="connsiteY3" fmla="*/ 110916 h 110915"/>
                  <a:gd name="connsiteX4" fmla="*/ 111018 w 111017"/>
                  <a:gd name="connsiteY4" fmla="*/ 70746 h 110915"/>
                  <a:gd name="connsiteX5" fmla="*/ 90881 w 111017"/>
                  <a:gd name="connsiteY5" fmla="*/ 27568 h 110915"/>
                  <a:gd name="connsiteX6" fmla="*/ 27703 w 111017"/>
                  <a:gd name="connsiteY6" fmla="*/ 4429 h 110915"/>
                  <a:gd name="connsiteX7" fmla="*/ 27605 w 111017"/>
                  <a:gd name="connsiteY7" fmla="*/ 4474 h 11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017" h="110915">
                    <a:moveTo>
                      <a:pt x="27605" y="4474"/>
                    </a:moveTo>
                    <a:cubicBezTo>
                      <a:pt x="3760" y="15510"/>
                      <a:pt x="-6625" y="43787"/>
                      <a:pt x="4411" y="67633"/>
                    </a:cubicBezTo>
                    <a:cubicBezTo>
                      <a:pt x="4428" y="67668"/>
                      <a:pt x="4444" y="67702"/>
                      <a:pt x="4460" y="67737"/>
                    </a:cubicBezTo>
                    <a:lnTo>
                      <a:pt x="24558" y="110916"/>
                    </a:lnTo>
                    <a:lnTo>
                      <a:pt x="111018" y="70746"/>
                    </a:lnTo>
                    <a:lnTo>
                      <a:pt x="90881" y="27568"/>
                    </a:lnTo>
                    <a:cubicBezTo>
                      <a:pt x="79824" y="3732"/>
                      <a:pt x="51539" y="-6628"/>
                      <a:pt x="27703" y="4429"/>
                    </a:cubicBezTo>
                    <a:cubicBezTo>
                      <a:pt x="27670" y="4444"/>
                      <a:pt x="27638" y="4459"/>
                      <a:pt x="27605" y="4474"/>
                    </a:cubicBezTo>
                    <a:close/>
                  </a:path>
                </a:pathLst>
              </a:custGeom>
              <a:solidFill>
                <a:srgbClr val="50E6FF"/>
              </a:solidFill>
              <a:ln w="1285" cap="flat">
                <a:noFill/>
                <a:prstDash val="solid"/>
                <a:miter/>
              </a:ln>
            </p:spPr>
            <p:txBody>
              <a:bodyPr rtlCol="0" anchor="ctr"/>
              <a:lstStyle/>
              <a:p>
                <a:endParaRPr lang="en-US" sz="1013"/>
              </a:p>
            </p:txBody>
          </p:sp>
          <p:sp>
            <p:nvSpPr>
              <p:cNvPr id="189" name="Freeform: Shape 188">
                <a:extLst>
                  <a:ext uri="{FF2B5EF4-FFF2-40B4-BE49-F238E27FC236}">
                    <a16:creationId xmlns:a16="http://schemas.microsoft.com/office/drawing/2014/main" id="{14EC1F4A-533A-4CF3-8ED9-ED4C6270D51E}"/>
                  </a:ext>
                </a:extLst>
              </p:cNvPr>
              <p:cNvSpPr/>
              <p:nvPr/>
            </p:nvSpPr>
            <p:spPr>
              <a:xfrm>
                <a:off x="5572670" y="4438435"/>
                <a:ext cx="202454" cy="98748"/>
              </a:xfrm>
              <a:custGeom>
                <a:avLst/>
                <a:gdLst>
                  <a:gd name="connsiteX0" fmla="*/ 84099 w 202454"/>
                  <a:gd name="connsiteY0" fmla="*/ 89733 h 98748"/>
                  <a:gd name="connsiteX1" fmla="*/ 995 w 202454"/>
                  <a:gd name="connsiteY1" fmla="*/ 13431 h 98748"/>
                  <a:gd name="connsiteX2" fmla="*/ 5089 w 202454"/>
                  <a:gd name="connsiteY2" fmla="*/ 995 h 98748"/>
                  <a:gd name="connsiteX3" fmla="*/ 17526 w 202454"/>
                  <a:gd name="connsiteY3" fmla="*/ 5089 h 98748"/>
                  <a:gd name="connsiteX4" fmla="*/ 17775 w 202454"/>
                  <a:gd name="connsiteY4" fmla="*/ 5626 h 98748"/>
                  <a:gd name="connsiteX5" fmla="*/ 189001 w 202454"/>
                  <a:gd name="connsiteY5" fmla="*/ 68141 h 98748"/>
                  <a:gd name="connsiteX6" fmla="*/ 189023 w 202454"/>
                  <a:gd name="connsiteY6" fmla="*/ 68131 h 98748"/>
                  <a:gd name="connsiteX7" fmla="*/ 201460 w 202454"/>
                  <a:gd name="connsiteY7" fmla="*/ 72225 h 98748"/>
                  <a:gd name="connsiteX8" fmla="*/ 197365 w 202454"/>
                  <a:gd name="connsiteY8" fmla="*/ 84661 h 98748"/>
                  <a:gd name="connsiteX9" fmla="*/ 196828 w 202454"/>
                  <a:gd name="connsiteY9" fmla="*/ 84911 h 98748"/>
                  <a:gd name="connsiteX10" fmla="*/ 84099 w 202454"/>
                  <a:gd name="connsiteY10" fmla="*/ 89733 h 9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454" h="98748">
                    <a:moveTo>
                      <a:pt x="84099" y="89733"/>
                    </a:moveTo>
                    <a:cubicBezTo>
                      <a:pt x="47317" y="76421"/>
                      <a:pt x="17392" y="48945"/>
                      <a:pt x="995" y="13431"/>
                    </a:cubicBezTo>
                    <a:cubicBezTo>
                      <a:pt x="-1309" y="8866"/>
                      <a:pt x="524" y="3299"/>
                      <a:pt x="5089" y="995"/>
                    </a:cubicBezTo>
                    <a:cubicBezTo>
                      <a:pt x="9654" y="-1308"/>
                      <a:pt x="15222" y="524"/>
                      <a:pt x="17526" y="5089"/>
                    </a:cubicBezTo>
                    <a:cubicBezTo>
                      <a:pt x="17615" y="5265"/>
                      <a:pt x="17698" y="5445"/>
                      <a:pt x="17775" y="5626"/>
                    </a:cubicBezTo>
                    <a:cubicBezTo>
                      <a:pt x="47796" y="70171"/>
                      <a:pt x="124456" y="98160"/>
                      <a:pt x="189001" y="68141"/>
                    </a:cubicBezTo>
                    <a:cubicBezTo>
                      <a:pt x="189009" y="68137"/>
                      <a:pt x="189015" y="68135"/>
                      <a:pt x="189023" y="68131"/>
                    </a:cubicBezTo>
                    <a:cubicBezTo>
                      <a:pt x="193588" y="65826"/>
                      <a:pt x="199155" y="67660"/>
                      <a:pt x="201460" y="72225"/>
                    </a:cubicBezTo>
                    <a:cubicBezTo>
                      <a:pt x="203762" y="76790"/>
                      <a:pt x="201930" y="82357"/>
                      <a:pt x="197365" y="84661"/>
                    </a:cubicBezTo>
                    <a:cubicBezTo>
                      <a:pt x="197189" y="84750"/>
                      <a:pt x="197009" y="84834"/>
                      <a:pt x="196828" y="84911"/>
                    </a:cubicBezTo>
                    <a:cubicBezTo>
                      <a:pt x="161404" y="101511"/>
                      <a:pt x="120811" y="103247"/>
                      <a:pt x="84099" y="89733"/>
                    </a:cubicBezTo>
                    <a:close/>
                  </a:path>
                </a:pathLst>
              </a:custGeom>
              <a:solidFill>
                <a:schemeClr val="bg1"/>
              </a:solidFill>
              <a:ln w="1285" cap="flat">
                <a:noFill/>
                <a:prstDash val="solid"/>
                <a:miter/>
              </a:ln>
            </p:spPr>
            <p:txBody>
              <a:bodyPr rtlCol="0" anchor="ctr"/>
              <a:lstStyle/>
              <a:p>
                <a:endParaRPr lang="en-US" sz="1013"/>
              </a:p>
            </p:txBody>
          </p:sp>
          <p:sp>
            <p:nvSpPr>
              <p:cNvPr id="190" name="Freeform: Shape 189">
                <a:extLst>
                  <a:ext uri="{FF2B5EF4-FFF2-40B4-BE49-F238E27FC236}">
                    <a16:creationId xmlns:a16="http://schemas.microsoft.com/office/drawing/2014/main" id="{0C5A3830-8F46-415E-921E-FEE58F86B02B}"/>
                  </a:ext>
                </a:extLst>
              </p:cNvPr>
              <p:cNvSpPr/>
              <p:nvPr/>
            </p:nvSpPr>
            <p:spPr>
              <a:xfrm>
                <a:off x="5502301" y="4349308"/>
                <a:ext cx="110912" cy="110886"/>
              </a:xfrm>
              <a:custGeom>
                <a:avLst/>
                <a:gdLst>
                  <a:gd name="connsiteX0" fmla="*/ 83361 w 110912"/>
                  <a:gd name="connsiteY0" fmla="*/ 106403 h 110886"/>
                  <a:gd name="connsiteX1" fmla="*/ 106478 w 110912"/>
                  <a:gd name="connsiteY1" fmla="*/ 43216 h 110886"/>
                  <a:gd name="connsiteX2" fmla="*/ 106442 w 110912"/>
                  <a:gd name="connsiteY2" fmla="*/ 43140 h 110886"/>
                  <a:gd name="connsiteX3" fmla="*/ 86357 w 110912"/>
                  <a:gd name="connsiteY3" fmla="*/ 0 h 110886"/>
                  <a:gd name="connsiteX4" fmla="*/ 0 w 110912"/>
                  <a:gd name="connsiteY4" fmla="*/ 40182 h 110886"/>
                  <a:gd name="connsiteX5" fmla="*/ 20085 w 110912"/>
                  <a:gd name="connsiteY5" fmla="*/ 83361 h 110886"/>
                  <a:gd name="connsiteX6" fmla="*/ 83286 w 110912"/>
                  <a:gd name="connsiteY6" fmla="*/ 106438 h 110886"/>
                  <a:gd name="connsiteX7" fmla="*/ 83361 w 110912"/>
                  <a:gd name="connsiteY7" fmla="*/ 106403 h 110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12" h="110886">
                    <a:moveTo>
                      <a:pt x="83361" y="106403"/>
                    </a:moveTo>
                    <a:cubicBezTo>
                      <a:pt x="107192" y="95338"/>
                      <a:pt x="117542" y="67049"/>
                      <a:pt x="106478" y="43216"/>
                    </a:cubicBezTo>
                    <a:cubicBezTo>
                      <a:pt x="106465" y="43191"/>
                      <a:pt x="106453" y="43166"/>
                      <a:pt x="106442" y="43140"/>
                    </a:cubicBezTo>
                    <a:lnTo>
                      <a:pt x="86357" y="0"/>
                    </a:lnTo>
                    <a:lnTo>
                      <a:pt x="0" y="40182"/>
                    </a:lnTo>
                    <a:lnTo>
                      <a:pt x="20085" y="83361"/>
                    </a:lnTo>
                    <a:cubicBezTo>
                      <a:pt x="31165" y="107186"/>
                      <a:pt x="59461" y="117518"/>
                      <a:pt x="83286" y="106438"/>
                    </a:cubicBezTo>
                    <a:cubicBezTo>
                      <a:pt x="83311" y="106426"/>
                      <a:pt x="83336" y="106415"/>
                      <a:pt x="83361" y="106403"/>
                    </a:cubicBezTo>
                    <a:close/>
                  </a:path>
                </a:pathLst>
              </a:custGeom>
              <a:solidFill>
                <a:srgbClr val="50E6FF"/>
              </a:solidFill>
              <a:ln w="1285" cap="flat">
                <a:noFill/>
                <a:prstDash val="solid"/>
                <a:miter/>
              </a:ln>
            </p:spPr>
            <p:txBody>
              <a:bodyPr rtlCol="0" anchor="ctr"/>
              <a:lstStyle/>
              <a:p>
                <a:endParaRPr lang="en-US" sz="1013"/>
              </a:p>
            </p:txBody>
          </p:sp>
        </p:grpSp>
        <p:grpSp>
          <p:nvGrpSpPr>
            <p:cNvPr id="182" name="Graphic 67">
              <a:extLst>
                <a:ext uri="{FF2B5EF4-FFF2-40B4-BE49-F238E27FC236}">
                  <a16:creationId xmlns:a16="http://schemas.microsoft.com/office/drawing/2014/main" id="{8B7B01EC-5CA6-49A7-B6C2-2ACD04B5A788}"/>
                </a:ext>
              </a:extLst>
            </p:cNvPr>
            <p:cNvGrpSpPr/>
            <p:nvPr/>
          </p:nvGrpSpPr>
          <p:grpSpPr>
            <a:xfrm>
              <a:off x="8679465" y="4088478"/>
              <a:ext cx="360069" cy="456160"/>
              <a:chOff x="8679465" y="4088478"/>
              <a:chExt cx="360069" cy="456160"/>
            </a:xfrm>
          </p:grpSpPr>
          <p:sp>
            <p:nvSpPr>
              <p:cNvPr id="183" name="Freeform: Shape 182">
                <a:extLst>
                  <a:ext uri="{FF2B5EF4-FFF2-40B4-BE49-F238E27FC236}">
                    <a16:creationId xmlns:a16="http://schemas.microsoft.com/office/drawing/2014/main" id="{86BAA778-664D-4721-90D4-E5F92E4D4AF5}"/>
                  </a:ext>
                </a:extLst>
              </p:cNvPr>
              <p:cNvSpPr/>
              <p:nvPr/>
            </p:nvSpPr>
            <p:spPr>
              <a:xfrm>
                <a:off x="8679465" y="4088478"/>
                <a:ext cx="360069" cy="456160"/>
              </a:xfrm>
              <a:custGeom>
                <a:avLst/>
                <a:gdLst>
                  <a:gd name="connsiteX0" fmla="*/ 185122 w 360069"/>
                  <a:gd name="connsiteY0" fmla="*/ 0 h 456160"/>
                  <a:gd name="connsiteX1" fmla="*/ 360069 w 360069"/>
                  <a:gd name="connsiteY1" fmla="*/ 93139 h 456160"/>
                  <a:gd name="connsiteX2" fmla="*/ 359037 w 360069"/>
                  <a:gd name="connsiteY2" fmla="*/ 215237 h 456160"/>
                  <a:gd name="connsiteX3" fmla="*/ 358895 w 360069"/>
                  <a:gd name="connsiteY3" fmla="*/ 221748 h 456160"/>
                  <a:gd name="connsiteX4" fmla="*/ 245744 w 360069"/>
                  <a:gd name="connsiteY4" fmla="*/ 414981 h 456160"/>
                  <a:gd name="connsiteX5" fmla="*/ 180035 w 360069"/>
                  <a:gd name="connsiteY5" fmla="*/ 456161 h 456160"/>
                  <a:gd name="connsiteX6" fmla="*/ 112439 w 360069"/>
                  <a:gd name="connsiteY6" fmla="*/ 413469 h 456160"/>
                  <a:gd name="connsiteX7" fmla="*/ 356 w 360069"/>
                  <a:gd name="connsiteY7" fmla="*/ 225163 h 456160"/>
                  <a:gd name="connsiteX8" fmla="*/ 0 w 360069"/>
                  <a:gd name="connsiteY8" fmla="*/ 212000 h 456160"/>
                  <a:gd name="connsiteX9" fmla="*/ 0 w 360069"/>
                  <a:gd name="connsiteY9" fmla="*/ 93139 h 45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69" h="456160">
                    <a:moveTo>
                      <a:pt x="185122" y="0"/>
                    </a:moveTo>
                    <a:lnTo>
                      <a:pt x="360069" y="93139"/>
                    </a:lnTo>
                    <a:lnTo>
                      <a:pt x="359037" y="215237"/>
                    </a:lnTo>
                    <a:cubicBezTo>
                      <a:pt x="359037" y="217407"/>
                      <a:pt x="359037" y="219578"/>
                      <a:pt x="358895" y="221748"/>
                    </a:cubicBezTo>
                    <a:cubicBezTo>
                      <a:pt x="356120" y="300834"/>
                      <a:pt x="312806" y="372947"/>
                      <a:pt x="245744" y="414981"/>
                    </a:cubicBezTo>
                    <a:lnTo>
                      <a:pt x="180035" y="456161"/>
                    </a:lnTo>
                    <a:lnTo>
                      <a:pt x="112439" y="413469"/>
                    </a:lnTo>
                    <a:cubicBezTo>
                      <a:pt x="47192" y="372094"/>
                      <a:pt x="4536" y="302239"/>
                      <a:pt x="356" y="225163"/>
                    </a:cubicBezTo>
                    <a:cubicBezTo>
                      <a:pt x="130" y="220787"/>
                      <a:pt x="12" y="216399"/>
                      <a:pt x="0" y="212000"/>
                    </a:cubicBezTo>
                    <a:lnTo>
                      <a:pt x="0" y="93139"/>
                    </a:lnTo>
                    <a:close/>
                  </a:path>
                </a:pathLst>
              </a:custGeom>
              <a:solidFill>
                <a:srgbClr val="50E6FF"/>
              </a:solidFill>
              <a:ln w="1745" cap="flat">
                <a:noFill/>
                <a:prstDash val="solid"/>
                <a:miter/>
              </a:ln>
            </p:spPr>
            <p:txBody>
              <a:bodyPr rtlCol="0" anchor="ctr"/>
              <a:lstStyle/>
              <a:p>
                <a:endParaRPr lang="en-US" sz="1013"/>
              </a:p>
            </p:txBody>
          </p:sp>
          <p:sp>
            <p:nvSpPr>
              <p:cNvPr id="184" name="Freeform: Shape 183">
                <a:extLst>
                  <a:ext uri="{FF2B5EF4-FFF2-40B4-BE49-F238E27FC236}">
                    <a16:creationId xmlns:a16="http://schemas.microsoft.com/office/drawing/2014/main" id="{53968FCE-4F57-4A05-9B2B-C483F82F72D9}"/>
                  </a:ext>
                </a:extLst>
              </p:cNvPr>
              <p:cNvSpPr/>
              <p:nvPr/>
            </p:nvSpPr>
            <p:spPr>
              <a:xfrm>
                <a:off x="8807291" y="4196347"/>
                <a:ext cx="109682" cy="232151"/>
              </a:xfrm>
              <a:custGeom>
                <a:avLst/>
                <a:gdLst>
                  <a:gd name="connsiteX0" fmla="*/ 109682 w 109682"/>
                  <a:gd name="connsiteY0" fmla="*/ 54910 h 232151"/>
                  <a:gd name="connsiteX1" fmla="*/ 54910 w 109682"/>
                  <a:gd name="connsiteY1" fmla="*/ 0 h 232151"/>
                  <a:gd name="connsiteX2" fmla="*/ 0 w 109682"/>
                  <a:gd name="connsiteY2" fmla="*/ 54772 h 232151"/>
                  <a:gd name="connsiteX3" fmla="*/ 41607 w 109682"/>
                  <a:gd name="connsiteY3" fmla="*/ 108061 h 232151"/>
                  <a:gd name="connsiteX4" fmla="*/ 41607 w 109682"/>
                  <a:gd name="connsiteY4" fmla="*/ 232152 h 232151"/>
                  <a:gd name="connsiteX5" fmla="*/ 86735 w 109682"/>
                  <a:gd name="connsiteY5" fmla="*/ 232152 h 232151"/>
                  <a:gd name="connsiteX6" fmla="*/ 86735 w 109682"/>
                  <a:gd name="connsiteY6" fmla="*/ 206145 h 232151"/>
                  <a:gd name="connsiteX7" fmla="*/ 67613 w 109682"/>
                  <a:gd name="connsiteY7" fmla="*/ 206145 h 232151"/>
                  <a:gd name="connsiteX8" fmla="*/ 67613 w 109682"/>
                  <a:gd name="connsiteY8" fmla="*/ 193142 h 232151"/>
                  <a:gd name="connsiteX9" fmla="*/ 86735 w 109682"/>
                  <a:gd name="connsiteY9" fmla="*/ 193142 h 232151"/>
                  <a:gd name="connsiteX10" fmla="*/ 86735 w 109682"/>
                  <a:gd name="connsiteY10" fmla="*/ 167118 h 232151"/>
                  <a:gd name="connsiteX11" fmla="*/ 67613 w 109682"/>
                  <a:gd name="connsiteY11" fmla="*/ 167118 h 232151"/>
                  <a:gd name="connsiteX12" fmla="*/ 67613 w 109682"/>
                  <a:gd name="connsiteY12" fmla="*/ 108186 h 232151"/>
                  <a:gd name="connsiteX13" fmla="*/ 109682 w 109682"/>
                  <a:gd name="connsiteY13" fmla="*/ 54910 h 232151"/>
                  <a:gd name="connsiteX14" fmla="*/ 54841 w 109682"/>
                  <a:gd name="connsiteY14" fmla="*/ 17822 h 232151"/>
                  <a:gd name="connsiteX15" fmla="*/ 67844 w 109682"/>
                  <a:gd name="connsiteY15" fmla="*/ 30825 h 232151"/>
                  <a:gd name="connsiteX16" fmla="*/ 54841 w 109682"/>
                  <a:gd name="connsiteY16" fmla="*/ 43828 h 232151"/>
                  <a:gd name="connsiteX17" fmla="*/ 41838 w 109682"/>
                  <a:gd name="connsiteY17" fmla="*/ 30878 h 232151"/>
                  <a:gd name="connsiteX18" fmla="*/ 54788 w 109682"/>
                  <a:gd name="connsiteY18" fmla="*/ 17822 h 232151"/>
                  <a:gd name="connsiteX19" fmla="*/ 54841 w 109682"/>
                  <a:gd name="connsiteY19" fmla="*/ 17822 h 2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682" h="232151">
                    <a:moveTo>
                      <a:pt x="109682" y="54910"/>
                    </a:moveTo>
                    <a:cubicBezTo>
                      <a:pt x="109719" y="24622"/>
                      <a:pt x="85198" y="38"/>
                      <a:pt x="54910" y="0"/>
                    </a:cubicBezTo>
                    <a:cubicBezTo>
                      <a:pt x="24622" y="-38"/>
                      <a:pt x="38" y="24484"/>
                      <a:pt x="0" y="54772"/>
                    </a:cubicBezTo>
                    <a:cubicBezTo>
                      <a:pt x="-32" y="79988"/>
                      <a:pt x="17136" y="101976"/>
                      <a:pt x="41607" y="108061"/>
                    </a:cubicBezTo>
                    <a:lnTo>
                      <a:pt x="41607" y="232152"/>
                    </a:lnTo>
                    <a:lnTo>
                      <a:pt x="86735" y="232152"/>
                    </a:lnTo>
                    <a:lnTo>
                      <a:pt x="86735" y="206145"/>
                    </a:lnTo>
                    <a:lnTo>
                      <a:pt x="67613" y="206145"/>
                    </a:lnTo>
                    <a:lnTo>
                      <a:pt x="67613" y="193142"/>
                    </a:lnTo>
                    <a:lnTo>
                      <a:pt x="86735" y="193142"/>
                    </a:lnTo>
                    <a:lnTo>
                      <a:pt x="86735" y="167118"/>
                    </a:lnTo>
                    <a:lnTo>
                      <a:pt x="67613" y="167118"/>
                    </a:lnTo>
                    <a:lnTo>
                      <a:pt x="67613" y="108186"/>
                    </a:lnTo>
                    <a:cubicBezTo>
                      <a:pt x="92269" y="102294"/>
                      <a:pt x="109668" y="80262"/>
                      <a:pt x="109682" y="54910"/>
                    </a:cubicBezTo>
                    <a:close/>
                    <a:moveTo>
                      <a:pt x="54841" y="17822"/>
                    </a:moveTo>
                    <a:cubicBezTo>
                      <a:pt x="62022" y="17822"/>
                      <a:pt x="67844" y="23644"/>
                      <a:pt x="67844" y="30825"/>
                    </a:cubicBezTo>
                    <a:cubicBezTo>
                      <a:pt x="67844" y="38006"/>
                      <a:pt x="62022" y="43828"/>
                      <a:pt x="54841" y="43828"/>
                    </a:cubicBezTo>
                    <a:cubicBezTo>
                      <a:pt x="47680" y="43828"/>
                      <a:pt x="41867" y="38039"/>
                      <a:pt x="41838" y="30878"/>
                    </a:cubicBezTo>
                    <a:cubicBezTo>
                      <a:pt x="41808" y="23697"/>
                      <a:pt x="47606" y="17851"/>
                      <a:pt x="54788" y="17822"/>
                    </a:cubicBezTo>
                    <a:cubicBezTo>
                      <a:pt x="54805" y="17822"/>
                      <a:pt x="54823" y="17822"/>
                      <a:pt x="54841" y="17822"/>
                    </a:cubicBezTo>
                    <a:close/>
                  </a:path>
                </a:pathLst>
              </a:custGeom>
              <a:solidFill>
                <a:srgbClr val="121D2F"/>
              </a:solidFill>
              <a:ln w="1745" cap="flat">
                <a:noFill/>
                <a:prstDash val="solid"/>
                <a:miter/>
              </a:ln>
            </p:spPr>
            <p:txBody>
              <a:bodyPr rtlCol="0" anchor="ctr"/>
              <a:lstStyle/>
              <a:p>
                <a:endParaRPr lang="en-US" sz="1013"/>
              </a:p>
            </p:txBody>
          </p:sp>
        </p:grpSp>
      </p:grpSp>
    </p:spTree>
    <p:extLst>
      <p:ext uri="{BB962C8B-B14F-4D97-AF65-F5344CB8AC3E}">
        <p14:creationId xmlns:p14="http://schemas.microsoft.com/office/powerpoint/2010/main" val="3411327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2.29167E-6 4.07407E-6 L -2.29167E-6 0.02569 " pathEditMode="relative" rAng="0" ptsTypes="AA">
                                      <p:cBhvr>
                                        <p:cTn id="9" dur="500" spd="-100000" fill="hold"/>
                                        <p:tgtEl>
                                          <p:spTgt spid="3"/>
                                        </p:tgtEl>
                                        <p:attrNameLst>
                                          <p:attrName>ppt_x</p:attrName>
                                          <p:attrName>ppt_y</p:attrName>
                                        </p:attrNameLst>
                                      </p:cBhvr>
                                      <p:rCtr x="0" y="1273"/>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nodeType="withEffect">
                                  <p:stCondLst>
                                    <p:cond delay="0"/>
                                  </p:stCondLst>
                                  <p:childTnLst>
                                    <p:animMotion origin="layout" path="M -6.25E-7 -3.7037E-7 L -6.25E-7 0.02569 " pathEditMode="relative" rAng="0" ptsTypes="AA">
                                      <p:cBhvr>
                                        <p:cTn id="14" dur="500" spd="-100000" fill="hold"/>
                                        <p:tgtEl>
                                          <p:spTgt spid="6"/>
                                        </p:tgtEl>
                                        <p:attrNameLst>
                                          <p:attrName>ppt_x</p:attrName>
                                          <p:attrName>ppt_y</p:attrName>
                                        </p:attrNameLst>
                                      </p:cBhvr>
                                      <p:rCtr x="0" y="1273"/>
                                    </p:animMotion>
                                  </p:childTnLst>
                                </p:cTn>
                              </p:par>
                              <p:par>
                                <p:cTn id="15" presetID="10" presetClass="entr" presetSubtype="0" fill="hold" nodeType="withEffect">
                                  <p:stCondLst>
                                    <p:cond delay="0"/>
                                  </p:stCondLst>
                                  <p:childTnLst>
                                    <p:set>
                                      <p:cBhvr>
                                        <p:cTn id="16" dur="1" fill="hold">
                                          <p:stCondLst>
                                            <p:cond delay="0"/>
                                          </p:stCondLst>
                                        </p:cTn>
                                        <p:tgtEl>
                                          <p:spTgt spid="108"/>
                                        </p:tgtEl>
                                        <p:attrNameLst>
                                          <p:attrName>style.visibility</p:attrName>
                                        </p:attrNameLst>
                                      </p:cBhvr>
                                      <p:to>
                                        <p:strVal val="visible"/>
                                      </p:to>
                                    </p:set>
                                    <p:animEffect transition="in" filter="fade">
                                      <p:cBhvr>
                                        <p:cTn id="17" dur="500"/>
                                        <p:tgtEl>
                                          <p:spTgt spid="108"/>
                                        </p:tgtEl>
                                      </p:cBhvr>
                                    </p:animEffect>
                                  </p:childTnLst>
                                </p:cTn>
                              </p:par>
                              <p:par>
                                <p:cTn id="18" presetID="1" presetClass="entr" presetSubtype="0" fill="hold" nodeType="with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par>
                                <p:cTn id="20" presetID="42" presetClass="path" presetSubtype="0" decel="100000" fill="hold" nodeType="withEffect">
                                  <p:stCondLst>
                                    <p:cond delay="0"/>
                                  </p:stCondLst>
                                  <p:childTnLst>
                                    <p:animMotion origin="layout" path="M 0 -2.59259E-6 L 0 0.0257 " pathEditMode="relative" rAng="0" ptsTypes="AA">
                                      <p:cBhvr>
                                        <p:cTn id="21" dur="500" spd="-100000" fill="hold"/>
                                        <p:tgtEl>
                                          <p:spTgt spid="108"/>
                                        </p:tgtEl>
                                        <p:attrNameLst>
                                          <p:attrName>ppt_x</p:attrName>
                                          <p:attrName>ppt_y</p:attrName>
                                        </p:attrNameLst>
                                      </p:cBhvr>
                                      <p:rCtr x="0" y="1273"/>
                                    </p:animMotion>
                                  </p:childTnLst>
                                </p:cTn>
                              </p:par>
                              <p:par>
                                <p:cTn id="22" presetID="22" presetClass="entr" presetSubtype="1" fill="hold" nodeType="withEffect">
                                  <p:stCondLst>
                                    <p:cond delay="0"/>
                                  </p:stCondLst>
                                  <p:childTnLst>
                                    <p:set>
                                      <p:cBhvr>
                                        <p:cTn id="23" dur="1" fill="hold">
                                          <p:stCondLst>
                                            <p:cond delay="0"/>
                                          </p:stCondLst>
                                        </p:cTn>
                                        <p:tgtEl>
                                          <p:spTgt spid="68"/>
                                        </p:tgtEl>
                                        <p:attrNameLst>
                                          <p:attrName>style.visibility</p:attrName>
                                        </p:attrNameLst>
                                      </p:cBhvr>
                                      <p:to>
                                        <p:strVal val="visible"/>
                                      </p:to>
                                    </p:set>
                                    <p:animEffect transition="in" filter="wipe(up)">
                                      <p:cBhvr>
                                        <p:cTn id="24"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A79313-D575-4F75-B984-36733D176AF9}"/>
              </a:ext>
            </a:extLst>
          </p:cNvPr>
          <p:cNvSpPr/>
          <p:nvPr/>
        </p:nvSpPr>
        <p:spPr bwMode="auto">
          <a:xfrm>
            <a:off x="436627" y="2449588"/>
            <a:ext cx="8268461" cy="1577579"/>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defRPr/>
            </a:pPr>
            <a:endParaRPr lang="en-US" b="1" kern="0">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7" name="Graphic 16">
            <a:extLst>
              <a:ext uri="{FF2B5EF4-FFF2-40B4-BE49-F238E27FC236}">
                <a16:creationId xmlns:a16="http://schemas.microsoft.com/office/drawing/2014/main" id="{3DC59CFF-EA6E-4DD4-8B0B-4FACA3989EBC}"/>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9333" t="18330" r="9333" b="18330"/>
          <a:stretch/>
        </p:blipFill>
        <p:spPr>
          <a:xfrm>
            <a:off x="741227" y="2967256"/>
            <a:ext cx="799011" cy="622253"/>
          </a:xfrm>
          <a:prstGeom prst="rect">
            <a:avLst/>
          </a:prstGeom>
        </p:spPr>
      </p:pic>
      <p:grpSp>
        <p:nvGrpSpPr>
          <p:cNvPr id="67" name="Group 66">
            <a:extLst>
              <a:ext uri="{FF2B5EF4-FFF2-40B4-BE49-F238E27FC236}">
                <a16:creationId xmlns:a16="http://schemas.microsoft.com/office/drawing/2014/main" id="{2FF7ECAF-FFA0-4B4A-B374-B62044645A9E}"/>
              </a:ext>
            </a:extLst>
          </p:cNvPr>
          <p:cNvGrpSpPr/>
          <p:nvPr/>
        </p:nvGrpSpPr>
        <p:grpSpPr>
          <a:xfrm>
            <a:off x="3226997" y="2302416"/>
            <a:ext cx="2823822" cy="283625"/>
            <a:chOff x="5123845" y="4079063"/>
            <a:chExt cx="3765096" cy="378166"/>
          </a:xfrm>
        </p:grpSpPr>
        <p:sp>
          <p:nvSpPr>
            <p:cNvPr id="71" name="Rounded Rectangle 5">
              <a:extLst>
                <a:ext uri="{FF2B5EF4-FFF2-40B4-BE49-F238E27FC236}">
                  <a16:creationId xmlns:a16="http://schemas.microsoft.com/office/drawing/2014/main" id="{D543A6E1-1AD8-491E-B76A-C9E3A749DF1B}"/>
                </a:ext>
              </a:extLst>
            </p:cNvPr>
            <p:cNvSpPr/>
            <p:nvPr/>
          </p:nvSpPr>
          <p:spPr bwMode="auto">
            <a:xfrm flipH="1">
              <a:off x="5123845" y="4081986"/>
              <a:ext cx="1644726" cy="375243"/>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699354" fontAlgn="base">
                <a:spcBef>
                  <a:spcPct val="0"/>
                </a:spcBef>
                <a:spcAft>
                  <a:spcPct val="0"/>
                </a:spcAft>
                <a:defRPr/>
              </a:pPr>
              <a:r>
                <a:rPr lang="en-US" sz="1050" kern="0">
                  <a:solidFill>
                    <a:srgbClr val="0078D4"/>
                  </a:solidFill>
                  <a:latin typeface="Segoe UI Semibold"/>
                  <a:cs typeface="Segoe UI" pitchFamily="34" charset="0"/>
                </a:rPr>
                <a:t>HTTP API</a:t>
              </a:r>
            </a:p>
          </p:txBody>
        </p:sp>
        <p:sp>
          <p:nvSpPr>
            <p:cNvPr id="72" name="Rounded Rectangle 5">
              <a:extLst>
                <a:ext uri="{FF2B5EF4-FFF2-40B4-BE49-F238E27FC236}">
                  <a16:creationId xmlns:a16="http://schemas.microsoft.com/office/drawing/2014/main" id="{11F7CD0D-F7F5-4927-BA4A-B5BC6C326CFD}"/>
                </a:ext>
              </a:extLst>
            </p:cNvPr>
            <p:cNvSpPr/>
            <p:nvPr/>
          </p:nvSpPr>
          <p:spPr bwMode="auto">
            <a:xfrm flipH="1">
              <a:off x="7244215" y="4079063"/>
              <a:ext cx="1644726" cy="375243"/>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699354" fontAlgn="base">
                <a:spcBef>
                  <a:spcPct val="0"/>
                </a:spcBef>
                <a:spcAft>
                  <a:spcPct val="0"/>
                </a:spcAft>
                <a:defRPr/>
              </a:pPr>
              <a:r>
                <a:rPr lang="en-US" sz="1050" kern="0">
                  <a:solidFill>
                    <a:srgbClr val="0078D4"/>
                  </a:solidFill>
                  <a:latin typeface="Segoe UI Semibold"/>
                  <a:cs typeface="Segoe UI" pitchFamily="34" charset="0"/>
                </a:rPr>
                <a:t>gRPC API</a:t>
              </a:r>
            </a:p>
          </p:txBody>
        </p:sp>
      </p:grpSp>
      <p:grpSp>
        <p:nvGrpSpPr>
          <p:cNvPr id="68" name="Group 67">
            <a:extLst>
              <a:ext uri="{FF2B5EF4-FFF2-40B4-BE49-F238E27FC236}">
                <a16:creationId xmlns:a16="http://schemas.microsoft.com/office/drawing/2014/main" id="{7C71B682-EBB3-40BE-A1DB-5A35861E5861}"/>
              </a:ext>
            </a:extLst>
          </p:cNvPr>
          <p:cNvGrpSpPr/>
          <p:nvPr/>
        </p:nvGrpSpPr>
        <p:grpSpPr>
          <a:xfrm>
            <a:off x="3768924" y="2050613"/>
            <a:ext cx="1606153" cy="252412"/>
            <a:chOff x="5008563" y="3743325"/>
            <a:chExt cx="2141537" cy="336549"/>
          </a:xfrm>
        </p:grpSpPr>
        <p:sp>
          <p:nvSpPr>
            <p:cNvPr id="69" name="Rectangle 2">
              <a:extLst>
                <a:ext uri="{FF2B5EF4-FFF2-40B4-BE49-F238E27FC236}">
                  <a16:creationId xmlns:a16="http://schemas.microsoft.com/office/drawing/2014/main" id="{FB3CED93-B24C-4FE8-BA95-D202CF6E9CE1}"/>
                </a:ext>
              </a:extLst>
            </p:cNvPr>
            <p:cNvSpPr/>
            <p:nvPr/>
          </p:nvSpPr>
          <p:spPr bwMode="auto">
            <a:xfrm>
              <a:off x="5008563" y="3930649"/>
              <a:ext cx="2141537" cy="149225"/>
            </a:xfrm>
            <a:custGeom>
              <a:avLst/>
              <a:gdLst>
                <a:gd name="connsiteX0" fmla="*/ 0 w 2222499"/>
                <a:gd name="connsiteY0" fmla="*/ 0 h 128270"/>
                <a:gd name="connsiteX1" fmla="*/ 2222499 w 2222499"/>
                <a:gd name="connsiteY1" fmla="*/ 0 h 128270"/>
                <a:gd name="connsiteX2" fmla="*/ 2222499 w 2222499"/>
                <a:gd name="connsiteY2" fmla="*/ 128270 h 128270"/>
                <a:gd name="connsiteX3" fmla="*/ 0 w 2222499"/>
                <a:gd name="connsiteY3" fmla="*/ 128270 h 128270"/>
                <a:gd name="connsiteX4" fmla="*/ 0 w 2222499"/>
                <a:gd name="connsiteY4" fmla="*/ 0 h 128270"/>
                <a:gd name="connsiteX0" fmla="*/ 0 w 2222499"/>
                <a:gd name="connsiteY0" fmla="*/ 128270 h 219710"/>
                <a:gd name="connsiteX1" fmla="*/ 0 w 2222499"/>
                <a:gd name="connsiteY1" fmla="*/ 0 h 219710"/>
                <a:gd name="connsiteX2" fmla="*/ 2222499 w 2222499"/>
                <a:gd name="connsiteY2" fmla="*/ 0 h 219710"/>
                <a:gd name="connsiteX3" fmla="*/ 2222499 w 2222499"/>
                <a:gd name="connsiteY3" fmla="*/ 128270 h 219710"/>
                <a:gd name="connsiteX4" fmla="*/ 91440 w 2222499"/>
                <a:gd name="connsiteY4" fmla="*/ 219710 h 219710"/>
                <a:gd name="connsiteX0" fmla="*/ 0 w 2222499"/>
                <a:gd name="connsiteY0" fmla="*/ 128270 h 721360"/>
                <a:gd name="connsiteX1" fmla="*/ 0 w 2222499"/>
                <a:gd name="connsiteY1" fmla="*/ 0 h 721360"/>
                <a:gd name="connsiteX2" fmla="*/ 2222499 w 2222499"/>
                <a:gd name="connsiteY2" fmla="*/ 0 h 721360"/>
                <a:gd name="connsiteX3" fmla="*/ 2222499 w 2222499"/>
                <a:gd name="connsiteY3" fmla="*/ 128270 h 721360"/>
                <a:gd name="connsiteX4" fmla="*/ 1821815 w 2222499"/>
                <a:gd name="connsiteY4" fmla="*/ 721360 h 721360"/>
                <a:gd name="connsiteX0" fmla="*/ 0 w 2222499"/>
                <a:gd name="connsiteY0" fmla="*/ 128270 h 359410"/>
                <a:gd name="connsiteX1" fmla="*/ 0 w 2222499"/>
                <a:gd name="connsiteY1" fmla="*/ 0 h 359410"/>
                <a:gd name="connsiteX2" fmla="*/ 2222499 w 2222499"/>
                <a:gd name="connsiteY2" fmla="*/ 0 h 359410"/>
                <a:gd name="connsiteX3" fmla="*/ 2222499 w 2222499"/>
                <a:gd name="connsiteY3" fmla="*/ 128270 h 359410"/>
                <a:gd name="connsiteX4" fmla="*/ 1139190 w 2222499"/>
                <a:gd name="connsiteY4" fmla="*/ 359410 h 359410"/>
                <a:gd name="connsiteX0" fmla="*/ 0 w 2222499"/>
                <a:gd name="connsiteY0" fmla="*/ 128270 h 128270"/>
                <a:gd name="connsiteX1" fmla="*/ 0 w 2222499"/>
                <a:gd name="connsiteY1" fmla="*/ 0 h 128270"/>
                <a:gd name="connsiteX2" fmla="*/ 2222499 w 2222499"/>
                <a:gd name="connsiteY2" fmla="*/ 0 h 128270"/>
                <a:gd name="connsiteX3" fmla="*/ 2222499 w 2222499"/>
                <a:gd name="connsiteY3" fmla="*/ 128270 h 128270"/>
              </a:gdLst>
              <a:ahLst/>
              <a:cxnLst>
                <a:cxn ang="0">
                  <a:pos x="connsiteX0" y="connsiteY0"/>
                </a:cxn>
                <a:cxn ang="0">
                  <a:pos x="connsiteX1" y="connsiteY1"/>
                </a:cxn>
                <a:cxn ang="0">
                  <a:pos x="connsiteX2" y="connsiteY2"/>
                </a:cxn>
                <a:cxn ang="0">
                  <a:pos x="connsiteX3" y="connsiteY3"/>
                </a:cxn>
              </a:cxnLst>
              <a:rect l="l" t="t" r="r" b="b"/>
              <a:pathLst>
                <a:path w="2222499" h="128270">
                  <a:moveTo>
                    <a:pt x="0" y="128270"/>
                  </a:moveTo>
                  <a:lnTo>
                    <a:pt x="0" y="0"/>
                  </a:lnTo>
                  <a:lnTo>
                    <a:pt x="2222499" y="0"/>
                  </a:lnTo>
                  <a:lnTo>
                    <a:pt x="2222499" y="128270"/>
                  </a:lnTo>
                </a:path>
              </a:pathLst>
            </a:custGeom>
            <a:noFill/>
            <a:ln w="19050" cap="flat" cmpd="sng" algn="ctr">
              <a:solidFill>
                <a:srgbClr val="737373"/>
              </a:solid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cxnSp>
          <p:nvCxnSpPr>
            <p:cNvPr id="70" name="Straight Connector 69">
              <a:extLst>
                <a:ext uri="{FF2B5EF4-FFF2-40B4-BE49-F238E27FC236}">
                  <a16:creationId xmlns:a16="http://schemas.microsoft.com/office/drawing/2014/main" id="{C5A14DA3-34BF-4665-8E31-D640BACC86BF}"/>
                </a:ext>
              </a:extLst>
            </p:cNvPr>
            <p:cNvCxnSpPr>
              <a:cxnSpLocks/>
            </p:cNvCxnSpPr>
            <p:nvPr/>
          </p:nvCxnSpPr>
          <p:spPr>
            <a:xfrm flipH="1" flipV="1">
              <a:off x="6089651" y="3743325"/>
              <a:ext cx="1" cy="196851"/>
            </a:xfrm>
            <a:prstGeom prst="line">
              <a:avLst/>
            </a:prstGeom>
            <a:noFill/>
            <a:ln w="19050" cap="flat" cmpd="sng" algn="ctr">
              <a:solidFill>
                <a:srgbClr val="737373"/>
              </a:solidFill>
              <a:prstDash val="solid"/>
              <a:headEnd type="none" w="lg" len="med"/>
              <a:tailEnd type="none" w="lg" len="med"/>
            </a:ln>
            <a:effectLst/>
          </p:spPr>
        </p:cxnSp>
      </p:grpSp>
      <p:sp>
        <p:nvSpPr>
          <p:cNvPr id="66" name="Title 65">
            <a:extLst>
              <a:ext uri="{FF2B5EF4-FFF2-40B4-BE49-F238E27FC236}">
                <a16:creationId xmlns:a16="http://schemas.microsoft.com/office/drawing/2014/main" id="{B30CA314-5897-409F-A261-C65E5646AED2}"/>
              </a:ext>
            </a:extLst>
          </p:cNvPr>
          <p:cNvSpPr>
            <a:spLocks noGrp="1"/>
          </p:cNvSpPr>
          <p:nvPr>
            <p:ph type="title"/>
          </p:nvPr>
        </p:nvSpPr>
        <p:spPr/>
        <p:txBody>
          <a:bodyPr/>
          <a:lstStyle/>
          <a:p>
            <a:pPr algn="ctr"/>
            <a:r>
              <a:rPr lang="en-US"/>
              <a:t>Any cloud or edge infrastructure</a:t>
            </a:r>
          </a:p>
        </p:txBody>
      </p:sp>
      <p:grpSp>
        <p:nvGrpSpPr>
          <p:cNvPr id="108" name="Group 107">
            <a:extLst>
              <a:ext uri="{FF2B5EF4-FFF2-40B4-BE49-F238E27FC236}">
                <a16:creationId xmlns:a16="http://schemas.microsoft.com/office/drawing/2014/main" id="{23E67263-01D2-4D71-93B5-BE6693FDED03}"/>
              </a:ext>
            </a:extLst>
          </p:cNvPr>
          <p:cNvGrpSpPr/>
          <p:nvPr/>
        </p:nvGrpSpPr>
        <p:grpSpPr>
          <a:xfrm>
            <a:off x="436626" y="828604"/>
            <a:ext cx="8270748" cy="1228655"/>
            <a:chOff x="582168" y="2258372"/>
            <a:chExt cx="11027664" cy="1638207"/>
          </a:xfrm>
        </p:grpSpPr>
        <p:sp>
          <p:nvSpPr>
            <p:cNvPr id="93" name="Rounded Rectangle 5">
              <a:extLst>
                <a:ext uri="{FF2B5EF4-FFF2-40B4-BE49-F238E27FC236}">
                  <a16:creationId xmlns:a16="http://schemas.microsoft.com/office/drawing/2014/main" id="{232B117C-57A8-44FB-8DCB-4F3089BF8662}"/>
                </a:ext>
              </a:extLst>
            </p:cNvPr>
            <p:cNvSpPr/>
            <p:nvPr/>
          </p:nvSpPr>
          <p:spPr bwMode="auto">
            <a:xfrm>
              <a:off x="582168" y="2494211"/>
              <a:ext cx="11027664" cy="1402368"/>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37160" tIns="205740"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defRPr/>
              </a:pPr>
              <a:r>
                <a:rPr lang="en-US" sz="1200" kern="0">
                  <a:solidFill>
                    <a:srgbClr val="000000"/>
                  </a:solidFill>
                  <a:latin typeface="Segoe UI Semibold"/>
                  <a:cs typeface="Segoe UI" pitchFamily="34" charset="0"/>
                </a:rPr>
                <a:t>Application code</a:t>
              </a:r>
            </a:p>
          </p:txBody>
        </p:sp>
        <p:sp>
          <p:nvSpPr>
            <p:cNvPr id="96" name="TextBox 95">
              <a:extLst>
                <a:ext uri="{FF2B5EF4-FFF2-40B4-BE49-F238E27FC236}">
                  <a16:creationId xmlns:a16="http://schemas.microsoft.com/office/drawing/2014/main" id="{9C414B8C-2015-4375-B3D5-D36832F44BA4}"/>
                </a:ext>
              </a:extLst>
            </p:cNvPr>
            <p:cNvSpPr txBox="1"/>
            <p:nvPr/>
          </p:nvSpPr>
          <p:spPr>
            <a:xfrm>
              <a:off x="1432491" y="3133035"/>
              <a:ext cx="9327020" cy="184665"/>
            </a:xfrm>
            <a:prstGeom prst="rect">
              <a:avLst/>
            </a:prstGeom>
            <a:noFill/>
          </p:spPr>
          <p:txBody>
            <a:bodyPr wrap="square" lIns="0" tIns="0" rIns="0" bIns="0" rtlCol="0">
              <a:spAutoFit/>
            </a:bodyPr>
            <a:lstStyle/>
            <a:p>
              <a:pPr algn="ctr" defTabSz="699354" fontAlgn="base">
                <a:spcBef>
                  <a:spcPct val="0"/>
                </a:spcBef>
                <a:spcAft>
                  <a:spcPts val="900"/>
                </a:spcAft>
                <a:defRPr/>
              </a:pPr>
              <a:r>
                <a:rPr lang="en-US" sz="900" kern="0">
                  <a:solidFill>
                    <a:srgbClr val="000000">
                      <a:lumMod val="65000"/>
                      <a:lumOff val="35000"/>
                    </a:srgbClr>
                  </a:solidFill>
                  <a:latin typeface="Segoe UI Semibold"/>
                  <a:ea typeface="Segoe UI Symbol"/>
                </a:rPr>
                <a:t>Microservices written in</a:t>
              </a:r>
            </a:p>
          </p:txBody>
        </p:sp>
        <p:cxnSp>
          <p:nvCxnSpPr>
            <p:cNvPr id="97" name="Straight Connector 96">
              <a:extLst>
                <a:ext uri="{FF2B5EF4-FFF2-40B4-BE49-F238E27FC236}">
                  <a16:creationId xmlns:a16="http://schemas.microsoft.com/office/drawing/2014/main" id="{2A81A651-961E-47B0-8894-94627DAD56E9}"/>
                </a:ext>
              </a:extLst>
            </p:cNvPr>
            <p:cNvCxnSpPr>
              <a:cxnSpLocks/>
            </p:cNvCxnSpPr>
            <p:nvPr/>
          </p:nvCxnSpPr>
          <p:spPr>
            <a:xfrm>
              <a:off x="1071563" y="3230522"/>
              <a:ext cx="4060484" cy="9553"/>
            </a:xfrm>
            <a:prstGeom prst="line">
              <a:avLst/>
            </a:prstGeom>
            <a:noFill/>
            <a:ln w="19050" cap="flat" cmpd="sng" algn="ctr">
              <a:solidFill>
                <a:srgbClr val="737373"/>
              </a:solidFill>
              <a:prstDash val="solid"/>
              <a:headEnd type="none" w="lg" len="med"/>
              <a:tailEnd type="none" w="lg" len="med"/>
            </a:ln>
            <a:effectLst/>
          </p:spPr>
        </p:cxnSp>
        <p:cxnSp>
          <p:nvCxnSpPr>
            <p:cNvPr id="98" name="Straight Connector 97">
              <a:extLst>
                <a:ext uri="{FF2B5EF4-FFF2-40B4-BE49-F238E27FC236}">
                  <a16:creationId xmlns:a16="http://schemas.microsoft.com/office/drawing/2014/main" id="{0F9E4444-1964-4754-98D1-F63944223F19}"/>
                </a:ext>
              </a:extLst>
            </p:cNvPr>
            <p:cNvCxnSpPr>
              <a:cxnSpLocks/>
            </p:cNvCxnSpPr>
            <p:nvPr/>
          </p:nvCxnSpPr>
          <p:spPr>
            <a:xfrm>
              <a:off x="7013576" y="3230522"/>
              <a:ext cx="4106862" cy="0"/>
            </a:xfrm>
            <a:prstGeom prst="line">
              <a:avLst/>
            </a:prstGeom>
            <a:noFill/>
            <a:ln w="19050" cap="flat" cmpd="sng" algn="ctr">
              <a:solidFill>
                <a:srgbClr val="737373"/>
              </a:solidFill>
              <a:prstDash val="solid"/>
              <a:headEnd type="none" w="lg" len="med"/>
              <a:tailEnd type="none" w="lg" len="med"/>
            </a:ln>
            <a:effectLst/>
          </p:spPr>
        </p:cxnSp>
        <p:grpSp>
          <p:nvGrpSpPr>
            <p:cNvPr id="106" name="Group 105">
              <a:extLst>
                <a:ext uri="{FF2B5EF4-FFF2-40B4-BE49-F238E27FC236}">
                  <a16:creationId xmlns:a16="http://schemas.microsoft.com/office/drawing/2014/main" id="{61DF3A65-F89D-4A66-8540-6D71E65B1756}"/>
                </a:ext>
              </a:extLst>
            </p:cNvPr>
            <p:cNvGrpSpPr/>
            <p:nvPr/>
          </p:nvGrpSpPr>
          <p:grpSpPr>
            <a:xfrm>
              <a:off x="5946720" y="2258372"/>
              <a:ext cx="467451" cy="467451"/>
              <a:chOff x="-580524" y="949870"/>
              <a:chExt cx="467451" cy="467451"/>
            </a:xfrm>
          </p:grpSpPr>
          <p:sp>
            <p:nvSpPr>
              <p:cNvPr id="105" name="Oval 104">
                <a:extLst>
                  <a:ext uri="{FF2B5EF4-FFF2-40B4-BE49-F238E27FC236}">
                    <a16:creationId xmlns:a16="http://schemas.microsoft.com/office/drawing/2014/main" id="{D639D9F0-7D7F-4DE3-A9F1-2B004622BF04}"/>
                  </a:ext>
                </a:extLst>
              </p:cNvPr>
              <p:cNvSpPr/>
              <p:nvPr/>
            </p:nvSpPr>
            <p:spPr bwMode="auto">
              <a:xfrm>
                <a:off x="-580524" y="949870"/>
                <a:ext cx="467451" cy="467451"/>
              </a:xfrm>
              <a:prstGeom prst="ellipse">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pPr>
                <a:endParaRPr lang="en-US" sz="1200" kern="0" err="1">
                  <a:solidFill>
                    <a:srgbClr val="000000"/>
                  </a:solidFill>
                  <a:latin typeface="Segoe UI Semibold"/>
                  <a:cs typeface="Segoe UI" pitchFamily="34" charset="0"/>
                </a:endParaRPr>
              </a:p>
            </p:txBody>
          </p:sp>
          <p:grpSp>
            <p:nvGrpSpPr>
              <p:cNvPr id="87" name="app development" descr="application development">
                <a:extLst>
                  <a:ext uri="{FF2B5EF4-FFF2-40B4-BE49-F238E27FC236}">
                    <a16:creationId xmlns:a16="http://schemas.microsoft.com/office/drawing/2014/main" id="{0FB8C2E5-1CE3-4990-81B9-C4109EA62B83}"/>
                  </a:ext>
                </a:extLst>
              </p:cNvPr>
              <p:cNvGrpSpPr/>
              <p:nvPr/>
            </p:nvGrpSpPr>
            <p:grpSpPr>
              <a:xfrm>
                <a:off x="-526584" y="1075184"/>
                <a:ext cx="359570" cy="216822"/>
                <a:chOff x="1619314" y="4920550"/>
                <a:chExt cx="500421" cy="301755"/>
              </a:xfrm>
            </p:grpSpPr>
            <p:sp>
              <p:nvSpPr>
                <p:cNvPr id="89" name="Freeform: Shape 88">
                  <a:extLst>
                    <a:ext uri="{FF2B5EF4-FFF2-40B4-BE49-F238E27FC236}">
                      <a16:creationId xmlns:a16="http://schemas.microsoft.com/office/drawing/2014/main" id="{843DA0C9-0A72-442F-8FAE-EA2000ED7060}"/>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defTabSz="685775">
                    <a:defRPr/>
                  </a:pPr>
                  <a:endParaRPr lang="en-US" sz="1324" kern="0">
                    <a:solidFill>
                      <a:srgbClr val="000000"/>
                    </a:solidFill>
                  </a:endParaRPr>
                </a:p>
              </p:txBody>
            </p:sp>
            <p:sp>
              <p:nvSpPr>
                <p:cNvPr id="90" name="Freeform: Shape 89">
                  <a:extLst>
                    <a:ext uri="{FF2B5EF4-FFF2-40B4-BE49-F238E27FC236}">
                      <a16:creationId xmlns:a16="http://schemas.microsoft.com/office/drawing/2014/main" id="{809DEB31-4DA0-4361-B1C5-6F4594ABA993}"/>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defTabSz="685775">
                    <a:defRPr/>
                  </a:pPr>
                  <a:endParaRPr lang="en-US" sz="1324" kern="0">
                    <a:solidFill>
                      <a:srgbClr val="000000"/>
                    </a:solidFill>
                  </a:endParaRPr>
                </a:p>
              </p:txBody>
            </p:sp>
            <p:sp>
              <p:nvSpPr>
                <p:cNvPr id="91" name="Freeform: Shape 90">
                  <a:extLst>
                    <a:ext uri="{FF2B5EF4-FFF2-40B4-BE49-F238E27FC236}">
                      <a16:creationId xmlns:a16="http://schemas.microsoft.com/office/drawing/2014/main" id="{E7E42B21-E96E-44DF-8E78-383FEB67BE9E}"/>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defTabSz="685775">
                    <a:defRPr/>
                  </a:pPr>
                  <a:endParaRPr lang="en-US" sz="1324" kern="0">
                    <a:solidFill>
                      <a:srgbClr val="000000"/>
                    </a:solidFill>
                  </a:endParaRPr>
                </a:p>
              </p:txBody>
            </p:sp>
            <p:sp>
              <p:nvSpPr>
                <p:cNvPr id="92" name="Freeform: Shape 91">
                  <a:extLst>
                    <a:ext uri="{FF2B5EF4-FFF2-40B4-BE49-F238E27FC236}">
                      <a16:creationId xmlns:a16="http://schemas.microsoft.com/office/drawing/2014/main" id="{97A1B0F6-059A-483D-91B5-FC135F4ADDB3}"/>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defTabSz="685775">
                    <a:defRPr/>
                  </a:pPr>
                  <a:endParaRPr lang="en-US" sz="1324" kern="0">
                    <a:solidFill>
                      <a:srgbClr val="000000"/>
                    </a:solidFill>
                  </a:endParaRPr>
                </a:p>
              </p:txBody>
            </p:sp>
          </p:grpSp>
        </p:grpSp>
        <p:grpSp>
          <p:nvGrpSpPr>
            <p:cNvPr id="107" name="Group 106">
              <a:extLst>
                <a:ext uri="{FF2B5EF4-FFF2-40B4-BE49-F238E27FC236}">
                  <a16:creationId xmlns:a16="http://schemas.microsoft.com/office/drawing/2014/main" id="{9B6CDD57-0B2E-4797-9D21-88F5E67C5D0B}"/>
                </a:ext>
              </a:extLst>
            </p:cNvPr>
            <p:cNvGrpSpPr/>
            <p:nvPr/>
          </p:nvGrpSpPr>
          <p:grpSpPr>
            <a:xfrm>
              <a:off x="1914062" y="3366226"/>
              <a:ext cx="8102509" cy="381207"/>
              <a:chOff x="1914062" y="3488146"/>
              <a:chExt cx="8102509" cy="381207"/>
            </a:xfrm>
          </p:grpSpPr>
          <p:pic>
            <p:nvPicPr>
              <p:cNvPr id="99" name="Picture 4">
                <a:extLst>
                  <a:ext uri="{FF2B5EF4-FFF2-40B4-BE49-F238E27FC236}">
                    <a16:creationId xmlns:a16="http://schemas.microsoft.com/office/drawing/2014/main" id="{05BDBD04-0893-427E-82AF-760E2B9A9871}"/>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611732" y="3509016"/>
                <a:ext cx="617111" cy="345437"/>
              </a:xfrm>
              <a:prstGeom prst="rect">
                <a:avLst/>
              </a:prstGeom>
              <a:noFill/>
              <a:extLst>
                <a:ext uri="{909E8E84-426E-40DD-AFC4-6F175D3DCCD1}">
                  <a14:hiddenFill xmlns:a14="http://schemas.microsoft.com/office/drawing/2010/main">
                    <a:solidFill>
                      <a:srgbClr val="FFFFFF"/>
                    </a:solidFill>
                  </a14:hiddenFill>
                </a:ext>
              </a:extLst>
            </p:spPr>
          </p:pic>
          <p:pic>
            <p:nvPicPr>
              <p:cNvPr id="100" name="Graphic 99">
                <a:extLst>
                  <a:ext uri="{FF2B5EF4-FFF2-40B4-BE49-F238E27FC236}">
                    <a16:creationId xmlns:a16="http://schemas.microsoft.com/office/drawing/2014/main" id="{9C62E224-CFA0-4A04-A913-91C9E11ADF3A}"/>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957262" y="3592606"/>
                <a:ext cx="513316" cy="221555"/>
              </a:xfrm>
              <a:prstGeom prst="rect">
                <a:avLst/>
              </a:prstGeom>
            </p:spPr>
          </p:pic>
          <p:pic>
            <p:nvPicPr>
              <p:cNvPr id="101" name="Picture 2">
                <a:extLst>
                  <a:ext uri="{FF2B5EF4-FFF2-40B4-BE49-F238E27FC236}">
                    <a16:creationId xmlns:a16="http://schemas.microsoft.com/office/drawing/2014/main" id="{D469443A-1AF3-4B0E-B718-2B57DDE6C6DE}"/>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362364" y="3605733"/>
                <a:ext cx="815461" cy="195300"/>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01" descr="A picture containing clipart&#10;&#10;Description automatically generated">
                <a:extLst>
                  <a:ext uri="{FF2B5EF4-FFF2-40B4-BE49-F238E27FC236}">
                    <a16:creationId xmlns:a16="http://schemas.microsoft.com/office/drawing/2014/main" id="{0FD6847E-FD9F-4F49-86B4-8197513516EE}"/>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005984" y="3488146"/>
                <a:ext cx="790789" cy="369515"/>
              </a:xfrm>
              <a:prstGeom prst="rect">
                <a:avLst/>
              </a:prstGeom>
              <a:ln>
                <a:noFill/>
              </a:ln>
            </p:spPr>
          </p:pic>
          <p:sp>
            <p:nvSpPr>
              <p:cNvPr id="104" name="Rectangle 103">
                <a:extLst>
                  <a:ext uri="{FF2B5EF4-FFF2-40B4-BE49-F238E27FC236}">
                    <a16:creationId xmlns:a16="http://schemas.microsoft.com/office/drawing/2014/main" id="{0D013D9B-0CEC-45E8-8F9B-4FAAB5EB3841}"/>
                  </a:ext>
                </a:extLst>
              </p:cNvPr>
              <p:cNvSpPr/>
              <p:nvPr/>
            </p:nvSpPr>
            <p:spPr>
              <a:xfrm>
                <a:off x="1914062" y="3580273"/>
                <a:ext cx="1728575" cy="276999"/>
              </a:xfrm>
              <a:prstGeom prst="rect">
                <a:avLst/>
              </a:prstGeom>
              <a:ln>
                <a:noFill/>
              </a:ln>
            </p:spPr>
            <p:txBody>
              <a:bodyPr wrap="square">
                <a:spAutoFit/>
              </a:bodyPr>
              <a:lstStyle/>
              <a:p>
                <a:pPr algn="ctr" defTabSz="685775">
                  <a:defRPr/>
                </a:pPr>
                <a:r>
                  <a:rPr lang="en-US" sz="750" kern="0">
                    <a:solidFill>
                      <a:srgbClr val="1A1A1A"/>
                    </a:solidFill>
                    <a:latin typeface="+mj-lt"/>
                    <a:ea typeface="Segoe UI Symbol" panose="020B0502040204020203" pitchFamily="34" charset="0"/>
                    <a:cs typeface="Segoe UI Semibold" panose="020B0702040204020203" pitchFamily="34" charset="0"/>
                  </a:rPr>
                  <a:t>Any code or framework…</a:t>
                </a:r>
              </a:p>
            </p:txBody>
          </p:sp>
          <p:pic>
            <p:nvPicPr>
              <p:cNvPr id="88" name="Picture 2" descr="Image result for c++ logo">
                <a:extLst>
                  <a:ext uri="{FF2B5EF4-FFF2-40B4-BE49-F238E27FC236}">
                    <a16:creationId xmlns:a16="http://schemas.microsoft.com/office/drawing/2014/main" id="{A71C5193-3434-4F5D-90DF-0C400B0844A1}"/>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9686729" y="3506934"/>
                <a:ext cx="329842" cy="36241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1F8718D6-45E0-4F70-8649-D4025CE000AF}"/>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7715400" y="3531067"/>
                <a:ext cx="314152" cy="314152"/>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0" name="Picture 2">
            <a:extLst>
              <a:ext uri="{FF2B5EF4-FFF2-40B4-BE49-F238E27FC236}">
                <a16:creationId xmlns:a16="http://schemas.microsoft.com/office/drawing/2014/main" id="{69E658BE-E203-4CB5-83D3-5271BC70114C}"/>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7886935" y="1656396"/>
            <a:ext cx="474021" cy="325146"/>
          </a:xfrm>
          <a:prstGeom prst="rect">
            <a:avLst/>
          </a:prstGeom>
          <a:noFill/>
          <a:extLst>
            <a:ext uri="{909E8E84-426E-40DD-AFC4-6F175D3DCCD1}">
              <a14:hiddenFill xmlns:a14="http://schemas.microsoft.com/office/drawing/2010/main">
                <a:solidFill>
                  <a:srgbClr val="FFFFFF"/>
                </a:solidFill>
              </a14:hiddenFill>
            </a:ext>
          </a:extLst>
        </p:spPr>
      </p:pic>
      <p:grpSp>
        <p:nvGrpSpPr>
          <p:cNvPr id="121" name="Group 120">
            <a:extLst>
              <a:ext uri="{FF2B5EF4-FFF2-40B4-BE49-F238E27FC236}">
                <a16:creationId xmlns:a16="http://schemas.microsoft.com/office/drawing/2014/main" id="{08CEB02F-92E9-472C-BD5E-1674BF87BEF3}"/>
              </a:ext>
            </a:extLst>
          </p:cNvPr>
          <p:cNvGrpSpPr/>
          <p:nvPr/>
        </p:nvGrpSpPr>
        <p:grpSpPr>
          <a:xfrm>
            <a:off x="1800608" y="2714382"/>
            <a:ext cx="6659436" cy="1124585"/>
            <a:chOff x="1653163" y="3821452"/>
            <a:chExt cx="8879248" cy="1499446"/>
          </a:xfrm>
        </p:grpSpPr>
        <p:grpSp>
          <p:nvGrpSpPr>
            <p:cNvPr id="151" name="Group 150">
              <a:extLst>
                <a:ext uri="{FF2B5EF4-FFF2-40B4-BE49-F238E27FC236}">
                  <a16:creationId xmlns:a16="http://schemas.microsoft.com/office/drawing/2014/main" id="{70DAB552-30E9-49F0-8D18-2C199125F0AB}"/>
                </a:ext>
              </a:extLst>
            </p:cNvPr>
            <p:cNvGrpSpPr/>
            <p:nvPr/>
          </p:nvGrpSpPr>
          <p:grpSpPr>
            <a:xfrm>
              <a:off x="1653163" y="3821452"/>
              <a:ext cx="8879248" cy="1499446"/>
              <a:chOff x="1653163" y="3821452"/>
              <a:chExt cx="8879248" cy="1499446"/>
            </a:xfrm>
          </p:grpSpPr>
          <p:sp>
            <p:nvSpPr>
              <p:cNvPr id="191" name="Rectangle 190">
                <a:extLst>
                  <a:ext uri="{FF2B5EF4-FFF2-40B4-BE49-F238E27FC236}">
                    <a16:creationId xmlns:a16="http://schemas.microsoft.com/office/drawing/2014/main" id="{10478393-E80F-47B5-BB2D-B2502DB0DB00}"/>
                  </a:ext>
                </a:extLst>
              </p:cNvPr>
              <p:cNvSpPr/>
              <p:nvPr/>
            </p:nvSpPr>
            <p:spPr bwMode="auto">
              <a:xfrm>
                <a:off x="1653163" y="3821452"/>
                <a:ext cx="1115445" cy="1499446"/>
              </a:xfrm>
              <a:prstGeom prst="rect">
                <a:avLst/>
              </a:prstGeom>
              <a:solidFill>
                <a:srgbClr val="0078D4"/>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37160" tIns="617220" rIns="137160" bIns="137160"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r>
                  <a:rPr lang="en-US" sz="900" kern="0">
                    <a:solidFill>
                      <a:srgbClr val="FFFFFF"/>
                    </a:solidFill>
                    <a:latin typeface="Segoe UI Semibold"/>
                    <a:ea typeface="Segoe UI" pitchFamily="34" charset="0"/>
                    <a:cs typeface="Segoe UI" pitchFamily="34" charset="0"/>
                  </a:rPr>
                  <a:t>Service-to-service invocation</a:t>
                </a:r>
              </a:p>
            </p:txBody>
          </p:sp>
          <p:sp>
            <p:nvSpPr>
              <p:cNvPr id="192" name="Rectangle 191">
                <a:extLst>
                  <a:ext uri="{FF2B5EF4-FFF2-40B4-BE49-F238E27FC236}">
                    <a16:creationId xmlns:a16="http://schemas.microsoft.com/office/drawing/2014/main" id="{DA66C553-DBE3-4CAD-A342-E468864D2B92}"/>
                  </a:ext>
                </a:extLst>
              </p:cNvPr>
              <p:cNvSpPr/>
              <p:nvPr/>
            </p:nvSpPr>
            <p:spPr bwMode="auto">
              <a:xfrm>
                <a:off x="2763389" y="3821452"/>
                <a:ext cx="1115445" cy="1499446"/>
              </a:xfrm>
              <a:prstGeom prst="rect">
                <a:avLst/>
              </a:prstGeom>
              <a:solidFill>
                <a:srgbClr val="156AB3"/>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68580" tIns="617220" rIns="68580" bIns="137160"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r>
                  <a:rPr lang="en-US" sz="900" kern="0">
                    <a:solidFill>
                      <a:srgbClr val="FFFFFF"/>
                    </a:solidFill>
                    <a:latin typeface="Segoe UI Semibold"/>
                    <a:ea typeface="Segoe UI" pitchFamily="34" charset="0"/>
                    <a:cs typeface="Segoe UI" pitchFamily="34" charset="0"/>
                  </a:rPr>
                  <a:t>State management</a:t>
                </a:r>
              </a:p>
            </p:txBody>
          </p:sp>
          <p:sp>
            <p:nvSpPr>
              <p:cNvPr id="193" name="Rectangle 192">
                <a:extLst>
                  <a:ext uri="{FF2B5EF4-FFF2-40B4-BE49-F238E27FC236}">
                    <a16:creationId xmlns:a16="http://schemas.microsoft.com/office/drawing/2014/main" id="{0C58FCB8-D8CD-46B4-9E7E-C3765905E519}"/>
                  </a:ext>
                </a:extLst>
              </p:cNvPr>
              <p:cNvSpPr/>
              <p:nvPr/>
            </p:nvSpPr>
            <p:spPr bwMode="auto">
              <a:xfrm>
                <a:off x="3873615" y="3821452"/>
                <a:ext cx="1115445" cy="1499446"/>
              </a:xfrm>
              <a:prstGeom prst="rect">
                <a:avLst/>
              </a:prstGeom>
              <a:solidFill>
                <a:srgbClr val="185A96"/>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68580" tIns="617220" rIns="68580" bIns="137160"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r>
                  <a:rPr lang="en-US" sz="900" kern="0">
                    <a:solidFill>
                      <a:srgbClr val="FFFFFF"/>
                    </a:solidFill>
                    <a:latin typeface="Segoe UI Semibold"/>
                    <a:ea typeface="Segoe UI" pitchFamily="34" charset="0"/>
                    <a:cs typeface="Segoe UI" pitchFamily="34" charset="0"/>
                  </a:rPr>
                  <a:t>Publish</a:t>
                </a:r>
                <a:br>
                  <a:rPr lang="en-US" sz="900" kern="0">
                    <a:solidFill>
                      <a:srgbClr val="FFFFFF"/>
                    </a:solidFill>
                    <a:latin typeface="Segoe UI Semibold"/>
                    <a:ea typeface="Segoe UI" pitchFamily="34" charset="0"/>
                    <a:cs typeface="Segoe UI" pitchFamily="34" charset="0"/>
                  </a:rPr>
                </a:br>
                <a:r>
                  <a:rPr lang="en-US" sz="900" kern="0">
                    <a:solidFill>
                      <a:srgbClr val="FFFFFF"/>
                    </a:solidFill>
                    <a:latin typeface="Segoe UI Semibold"/>
                    <a:ea typeface="Segoe UI" pitchFamily="34" charset="0"/>
                    <a:cs typeface="Segoe UI" pitchFamily="34" charset="0"/>
                  </a:rPr>
                  <a:t>and</a:t>
                </a:r>
                <a:br>
                  <a:rPr lang="en-US" sz="900" kern="0">
                    <a:solidFill>
                      <a:srgbClr val="FFFFFF"/>
                    </a:solidFill>
                    <a:latin typeface="Segoe UI Semibold"/>
                    <a:ea typeface="Segoe UI" pitchFamily="34" charset="0"/>
                    <a:cs typeface="Segoe UI" pitchFamily="34" charset="0"/>
                  </a:rPr>
                </a:br>
                <a:r>
                  <a:rPr lang="en-US" sz="900" kern="0">
                    <a:solidFill>
                      <a:srgbClr val="FFFFFF"/>
                    </a:solidFill>
                    <a:latin typeface="Segoe UI Semibold"/>
                    <a:ea typeface="Segoe UI" pitchFamily="34" charset="0"/>
                    <a:cs typeface="Segoe UI" pitchFamily="34" charset="0"/>
                  </a:rPr>
                  <a:t>subscribe</a:t>
                </a:r>
              </a:p>
            </p:txBody>
          </p:sp>
          <p:sp>
            <p:nvSpPr>
              <p:cNvPr id="194" name="Rectangle 193">
                <a:extLst>
                  <a:ext uri="{FF2B5EF4-FFF2-40B4-BE49-F238E27FC236}">
                    <a16:creationId xmlns:a16="http://schemas.microsoft.com/office/drawing/2014/main" id="{B9B3991F-7D70-4BA2-A6F2-13FD4BD950A9}"/>
                  </a:ext>
                </a:extLst>
              </p:cNvPr>
              <p:cNvSpPr/>
              <p:nvPr/>
            </p:nvSpPr>
            <p:spPr bwMode="auto">
              <a:xfrm>
                <a:off x="4984077" y="3821452"/>
                <a:ext cx="1115445" cy="1499446"/>
              </a:xfrm>
              <a:prstGeom prst="rect">
                <a:avLst/>
              </a:prstGeom>
              <a:solidFill>
                <a:srgbClr val="1D4A79"/>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68580" tIns="617220" rIns="68580" bIns="137160"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r>
                  <a:rPr lang="en-US" sz="900" kern="0">
                    <a:solidFill>
                      <a:srgbClr val="FFFFFF"/>
                    </a:solidFill>
                    <a:latin typeface="Segoe UI Semibold"/>
                    <a:ea typeface="Segoe UI" pitchFamily="34" charset="0"/>
                    <a:cs typeface="Segoe UI" pitchFamily="34" charset="0"/>
                  </a:rPr>
                  <a:t>Resource</a:t>
                </a:r>
                <a:br>
                  <a:rPr lang="en-US" sz="900" kern="0">
                    <a:solidFill>
                      <a:srgbClr val="FFFFFF"/>
                    </a:solidFill>
                    <a:latin typeface="Segoe UI Semibold"/>
                    <a:ea typeface="Segoe UI" pitchFamily="34" charset="0"/>
                    <a:cs typeface="Segoe UI" pitchFamily="34" charset="0"/>
                  </a:rPr>
                </a:br>
                <a:r>
                  <a:rPr lang="en-US" sz="900" kern="0">
                    <a:solidFill>
                      <a:srgbClr val="FFFFFF"/>
                    </a:solidFill>
                    <a:latin typeface="Segoe UI Semibold"/>
                    <a:ea typeface="Segoe UI" pitchFamily="34" charset="0"/>
                    <a:cs typeface="Segoe UI" pitchFamily="34" charset="0"/>
                  </a:rPr>
                  <a:t>bindings</a:t>
                </a:r>
                <a:br>
                  <a:rPr lang="en-US" sz="900" kern="0">
                    <a:solidFill>
                      <a:srgbClr val="FFFFFF"/>
                    </a:solidFill>
                    <a:latin typeface="Segoe UI Semibold"/>
                    <a:ea typeface="Segoe UI" pitchFamily="34" charset="0"/>
                    <a:cs typeface="Segoe UI" pitchFamily="34" charset="0"/>
                  </a:rPr>
                </a:br>
                <a:r>
                  <a:rPr lang="en-US" sz="900" kern="0">
                    <a:solidFill>
                      <a:srgbClr val="FFFFFF"/>
                    </a:solidFill>
                    <a:latin typeface="Segoe UI Semibold"/>
                    <a:ea typeface="Segoe UI" pitchFamily="34" charset="0"/>
                    <a:cs typeface="Segoe UI" pitchFamily="34" charset="0"/>
                  </a:rPr>
                  <a:t>and triggers</a:t>
                </a:r>
              </a:p>
            </p:txBody>
          </p:sp>
          <p:sp>
            <p:nvSpPr>
              <p:cNvPr id="195" name="Rectangle 194">
                <a:extLst>
                  <a:ext uri="{FF2B5EF4-FFF2-40B4-BE49-F238E27FC236}">
                    <a16:creationId xmlns:a16="http://schemas.microsoft.com/office/drawing/2014/main" id="{C252A18E-2117-4E88-A02E-BBFF22F9F99C}"/>
                  </a:ext>
                </a:extLst>
              </p:cNvPr>
              <p:cNvSpPr/>
              <p:nvPr/>
            </p:nvSpPr>
            <p:spPr bwMode="auto">
              <a:xfrm>
                <a:off x="6095579" y="3821452"/>
                <a:ext cx="1115445" cy="1499446"/>
              </a:xfrm>
              <a:prstGeom prst="rect">
                <a:avLst/>
              </a:prstGeom>
              <a:solidFill>
                <a:srgbClr val="23395C"/>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68580" tIns="617220" rIns="68580" bIns="137160"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r>
                  <a:rPr lang="en-US" sz="900" kern="0">
                    <a:solidFill>
                      <a:srgbClr val="FFFFFF"/>
                    </a:solidFill>
                    <a:latin typeface="Segoe UI Semibold"/>
                    <a:ea typeface="Segoe UI" pitchFamily="34" charset="0"/>
                    <a:cs typeface="Segoe UI" pitchFamily="34" charset="0"/>
                  </a:rPr>
                  <a:t>Actors</a:t>
                </a:r>
              </a:p>
            </p:txBody>
          </p:sp>
          <p:sp>
            <p:nvSpPr>
              <p:cNvPr id="196" name="Rectangle 195">
                <a:extLst>
                  <a:ext uri="{FF2B5EF4-FFF2-40B4-BE49-F238E27FC236}">
                    <a16:creationId xmlns:a16="http://schemas.microsoft.com/office/drawing/2014/main" id="{CFDBBBEA-3408-4C3D-B769-E3EE7B124B69}"/>
                  </a:ext>
                </a:extLst>
              </p:cNvPr>
              <p:cNvSpPr/>
              <p:nvPr/>
            </p:nvSpPr>
            <p:spPr bwMode="auto">
              <a:xfrm>
                <a:off x="7206041" y="3821452"/>
                <a:ext cx="1115445" cy="1499446"/>
              </a:xfrm>
              <a:prstGeom prst="rect">
                <a:avLst/>
              </a:prstGeom>
              <a:solidFill>
                <a:srgbClr val="1A2C45"/>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68580" tIns="617220" rIns="68580" bIns="137160"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r>
                  <a:rPr lang="en-US" sz="900" kern="0">
                    <a:solidFill>
                      <a:srgbClr val="FFFFFF"/>
                    </a:solidFill>
                    <a:latin typeface="Segoe UI Semibold"/>
                    <a:ea typeface="Segoe UI" pitchFamily="34" charset="0"/>
                    <a:cs typeface="Segoe UI" pitchFamily="34" charset="0"/>
                  </a:rPr>
                  <a:t>Observability</a:t>
                </a:r>
              </a:p>
            </p:txBody>
          </p:sp>
          <p:sp>
            <p:nvSpPr>
              <p:cNvPr id="197" name="Rectangle 196">
                <a:extLst>
                  <a:ext uri="{FF2B5EF4-FFF2-40B4-BE49-F238E27FC236}">
                    <a16:creationId xmlns:a16="http://schemas.microsoft.com/office/drawing/2014/main" id="{18B1D771-8236-40CC-9BF5-46D3C93312DE}"/>
                  </a:ext>
                </a:extLst>
              </p:cNvPr>
              <p:cNvSpPr/>
              <p:nvPr/>
            </p:nvSpPr>
            <p:spPr bwMode="auto">
              <a:xfrm>
                <a:off x="8306504" y="3821452"/>
                <a:ext cx="1115445" cy="1499446"/>
              </a:xfrm>
              <a:prstGeom prst="rect">
                <a:avLst/>
              </a:prstGeom>
              <a:solidFill>
                <a:srgbClr val="121D2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68580" tIns="617220" rIns="68580" bIns="137160"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r>
                  <a:rPr lang="en-US" sz="900" kern="0">
                    <a:solidFill>
                      <a:srgbClr val="FFFFFF"/>
                    </a:solidFill>
                    <a:latin typeface="Segoe UI Semibold"/>
                    <a:ea typeface="Segoe UI" pitchFamily="34" charset="0"/>
                    <a:cs typeface="Segoe UI" pitchFamily="34" charset="0"/>
                  </a:rPr>
                  <a:t>Secrets</a:t>
                </a:r>
              </a:p>
            </p:txBody>
          </p:sp>
          <p:grpSp>
            <p:nvGrpSpPr>
              <p:cNvPr id="198" name="Group 197">
                <a:extLst>
                  <a:ext uri="{FF2B5EF4-FFF2-40B4-BE49-F238E27FC236}">
                    <a16:creationId xmlns:a16="http://schemas.microsoft.com/office/drawing/2014/main" id="{FDA83799-6534-4038-BDB3-022215EF5411}"/>
                  </a:ext>
                </a:extLst>
              </p:cNvPr>
              <p:cNvGrpSpPr/>
              <p:nvPr/>
            </p:nvGrpSpPr>
            <p:grpSpPr>
              <a:xfrm>
                <a:off x="2004737" y="4101434"/>
                <a:ext cx="418791" cy="314215"/>
                <a:chOff x="3018614" y="4968330"/>
                <a:chExt cx="418791" cy="314215"/>
              </a:xfrm>
            </p:grpSpPr>
            <p:sp>
              <p:nvSpPr>
                <p:cNvPr id="238" name="Rectangle 932">
                  <a:extLst>
                    <a:ext uri="{FF2B5EF4-FFF2-40B4-BE49-F238E27FC236}">
                      <a16:creationId xmlns:a16="http://schemas.microsoft.com/office/drawing/2014/main" id="{66A91130-354C-4876-98D8-30F8B218D826}"/>
                    </a:ext>
                  </a:extLst>
                </p:cNvPr>
                <p:cNvSpPr>
                  <a:spLocks noChangeArrowheads="1"/>
                </p:cNvSpPr>
                <p:nvPr/>
              </p:nvSpPr>
              <p:spPr bwMode="auto">
                <a:xfrm>
                  <a:off x="3228010" y="5232925"/>
                  <a:ext cx="103995" cy="12027"/>
                </a:xfrm>
                <a:prstGeom prst="rect">
                  <a:avLst/>
                </a:prstGeom>
                <a:solidFill>
                  <a:srgbClr val="FFFF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39" name="Freeform 933">
                  <a:extLst>
                    <a:ext uri="{FF2B5EF4-FFF2-40B4-BE49-F238E27FC236}">
                      <a16:creationId xmlns:a16="http://schemas.microsoft.com/office/drawing/2014/main" id="{119CB378-44D2-444E-B9A3-45325874E6B2}"/>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40" name="Freeform 934">
                  <a:extLst>
                    <a:ext uri="{FF2B5EF4-FFF2-40B4-BE49-F238E27FC236}">
                      <a16:creationId xmlns:a16="http://schemas.microsoft.com/office/drawing/2014/main" id="{3121964F-24AC-464A-99BA-F066F6A3EE7D}"/>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41" name="Rectangle 936">
                  <a:extLst>
                    <a:ext uri="{FF2B5EF4-FFF2-40B4-BE49-F238E27FC236}">
                      <a16:creationId xmlns:a16="http://schemas.microsoft.com/office/drawing/2014/main" id="{185291BE-1464-4D35-9B9B-B69C95E346B8}"/>
                    </a:ext>
                  </a:extLst>
                </p:cNvPr>
                <p:cNvSpPr>
                  <a:spLocks noChangeArrowheads="1"/>
                </p:cNvSpPr>
                <p:nvPr/>
              </p:nvSpPr>
              <p:spPr bwMode="auto">
                <a:xfrm>
                  <a:off x="3244874" y="5121673"/>
                  <a:ext cx="89942" cy="10525"/>
                </a:xfrm>
                <a:prstGeom prst="rect">
                  <a:avLst/>
                </a:prstGeom>
                <a:solidFill>
                  <a:srgbClr val="FFFF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42" name="Rectangle 937">
                  <a:extLst>
                    <a:ext uri="{FF2B5EF4-FFF2-40B4-BE49-F238E27FC236}">
                      <a16:creationId xmlns:a16="http://schemas.microsoft.com/office/drawing/2014/main" id="{80F1A083-FB23-4EBC-93FF-A454E2006815}"/>
                    </a:ext>
                  </a:extLst>
                </p:cNvPr>
                <p:cNvSpPr>
                  <a:spLocks noChangeArrowheads="1"/>
                </p:cNvSpPr>
                <p:nvPr/>
              </p:nvSpPr>
              <p:spPr bwMode="auto">
                <a:xfrm>
                  <a:off x="3070611" y="5121673"/>
                  <a:ext cx="92752" cy="10525"/>
                </a:xfrm>
                <a:prstGeom prst="rect">
                  <a:avLst/>
                </a:prstGeom>
                <a:solidFill>
                  <a:srgbClr val="FFFF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43" name="Oval 938">
                  <a:extLst>
                    <a:ext uri="{FF2B5EF4-FFF2-40B4-BE49-F238E27FC236}">
                      <a16:creationId xmlns:a16="http://schemas.microsoft.com/office/drawing/2014/main" id="{939B227F-8BBF-4F74-8DF2-A94C2FF0C454}"/>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44" name="Rectangle 939">
                  <a:extLst>
                    <a:ext uri="{FF2B5EF4-FFF2-40B4-BE49-F238E27FC236}">
                      <a16:creationId xmlns:a16="http://schemas.microsoft.com/office/drawing/2014/main" id="{4BB205F2-8967-45D3-84AE-CD2B43514F1D}"/>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45" name="Oval 940">
                  <a:extLst>
                    <a:ext uri="{FF2B5EF4-FFF2-40B4-BE49-F238E27FC236}">
                      <a16:creationId xmlns:a16="http://schemas.microsoft.com/office/drawing/2014/main" id="{E15F3685-A9B4-435F-B0D8-B23A99CAEA8D}"/>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46" name="Oval 941">
                  <a:extLst>
                    <a:ext uri="{FF2B5EF4-FFF2-40B4-BE49-F238E27FC236}">
                      <a16:creationId xmlns:a16="http://schemas.microsoft.com/office/drawing/2014/main" id="{F5B81D51-CB4A-425E-89D9-6767E85E9F8D}"/>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47" name="Oval 942">
                  <a:extLst>
                    <a:ext uri="{FF2B5EF4-FFF2-40B4-BE49-F238E27FC236}">
                      <a16:creationId xmlns:a16="http://schemas.microsoft.com/office/drawing/2014/main" id="{CD234901-B0B1-4BBA-BA9C-F47BB30729BF}"/>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48" name="Rectangle 943">
                  <a:extLst>
                    <a:ext uri="{FF2B5EF4-FFF2-40B4-BE49-F238E27FC236}">
                      <a16:creationId xmlns:a16="http://schemas.microsoft.com/office/drawing/2014/main" id="{0B584C3A-EF8C-4ABA-897B-E48EBEB182B1}"/>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49" name="Rectangle 944" descr="component solutions">
                  <a:extLst>
                    <a:ext uri="{FF2B5EF4-FFF2-40B4-BE49-F238E27FC236}">
                      <a16:creationId xmlns:a16="http://schemas.microsoft.com/office/drawing/2014/main" id="{E94AD80B-2037-460B-B594-43226EBBD259}"/>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50" name="Freeform 945">
                  <a:extLst>
                    <a:ext uri="{FF2B5EF4-FFF2-40B4-BE49-F238E27FC236}">
                      <a16:creationId xmlns:a16="http://schemas.microsoft.com/office/drawing/2014/main" id="{EBF1426B-83B6-43CE-8878-551A760E31DF}"/>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51" name="Freeform 946">
                  <a:extLst>
                    <a:ext uri="{FF2B5EF4-FFF2-40B4-BE49-F238E27FC236}">
                      <a16:creationId xmlns:a16="http://schemas.microsoft.com/office/drawing/2014/main" id="{45B6A27A-9846-492A-AE04-A8DCD914F29E}"/>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52" name="Freeform 947">
                  <a:extLst>
                    <a:ext uri="{FF2B5EF4-FFF2-40B4-BE49-F238E27FC236}">
                      <a16:creationId xmlns:a16="http://schemas.microsoft.com/office/drawing/2014/main" id="{AAA9F0AA-45B1-48AF-96F0-AC7F0B9FDB74}"/>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grpSp>
          <p:grpSp>
            <p:nvGrpSpPr>
              <p:cNvPr id="199" name="Group 198">
                <a:extLst>
                  <a:ext uri="{FF2B5EF4-FFF2-40B4-BE49-F238E27FC236}">
                    <a16:creationId xmlns:a16="http://schemas.microsoft.com/office/drawing/2014/main" id="{AEFC361E-C5D0-4A13-92BE-D2BE6F58EF98}"/>
                  </a:ext>
                </a:extLst>
              </p:cNvPr>
              <p:cNvGrpSpPr/>
              <p:nvPr/>
            </p:nvGrpSpPr>
            <p:grpSpPr>
              <a:xfrm>
                <a:off x="3236655" y="4103697"/>
                <a:ext cx="233132" cy="309689"/>
                <a:chOff x="4385537" y="4970593"/>
                <a:chExt cx="233132" cy="309689"/>
              </a:xfrm>
            </p:grpSpPr>
            <p:sp>
              <p:nvSpPr>
                <p:cNvPr id="235" name="Freeform: Shape 234">
                  <a:extLst>
                    <a:ext uri="{FF2B5EF4-FFF2-40B4-BE49-F238E27FC236}">
                      <a16:creationId xmlns:a16="http://schemas.microsoft.com/office/drawing/2014/main" id="{A86900E9-6489-41BF-B575-097B77CF4D65}"/>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FFFFFF"/>
                </a:solidFill>
                <a:ln w="8114" cap="flat">
                  <a:noFill/>
                  <a:prstDash val="solid"/>
                  <a:miter/>
                </a:ln>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85775">
                    <a:defRPr/>
                  </a:pPr>
                  <a:endParaRPr lang="en-US" sz="1324" kern="0">
                    <a:solidFill>
                      <a:srgbClr val="000000"/>
                    </a:solidFill>
                  </a:endParaRPr>
                </a:p>
              </p:txBody>
            </p:sp>
            <p:sp>
              <p:nvSpPr>
                <p:cNvPr id="236" name="Freeform: Shape 235">
                  <a:extLst>
                    <a:ext uri="{FF2B5EF4-FFF2-40B4-BE49-F238E27FC236}">
                      <a16:creationId xmlns:a16="http://schemas.microsoft.com/office/drawing/2014/main" id="{13D08809-6DFD-40E7-83A3-4A8C1279CD14}"/>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85775">
                    <a:defRPr/>
                  </a:pPr>
                  <a:endParaRPr lang="en-US" sz="1324" kern="0">
                    <a:solidFill>
                      <a:srgbClr val="000000"/>
                    </a:solidFill>
                  </a:endParaRPr>
                </a:p>
              </p:txBody>
            </p:sp>
            <p:sp>
              <p:nvSpPr>
                <p:cNvPr id="237" name="Freeform: Shape 236">
                  <a:extLst>
                    <a:ext uri="{FF2B5EF4-FFF2-40B4-BE49-F238E27FC236}">
                      <a16:creationId xmlns:a16="http://schemas.microsoft.com/office/drawing/2014/main" id="{207A6361-FB3A-45BF-8BAC-04CE642C6C41}"/>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67232" tIns="33616" rIns="67232" bIns="33616" numCol="1" spcCol="0" rtlCol="0" fromWordArt="0" anchor="ctr" anchorCtr="0" forceAA="0" compatLnSpc="1">
                  <a:prstTxWarp prst="textNoShape">
                    <a:avLst/>
                  </a:prstTxWarp>
                  <a:noAutofit/>
                </a:bodyPr>
                <a:lstStyle/>
                <a:p>
                  <a:pPr defTabSz="685775">
                    <a:defRPr/>
                  </a:pPr>
                  <a:endParaRPr lang="en-US" sz="1324" kern="0">
                    <a:solidFill>
                      <a:srgbClr val="000000"/>
                    </a:solidFill>
                  </a:endParaRPr>
                </a:p>
              </p:txBody>
            </p:sp>
          </p:grpSp>
          <p:grpSp>
            <p:nvGrpSpPr>
              <p:cNvPr id="200" name="Group 199">
                <a:extLst>
                  <a:ext uri="{FF2B5EF4-FFF2-40B4-BE49-F238E27FC236}">
                    <a16:creationId xmlns:a16="http://schemas.microsoft.com/office/drawing/2014/main" id="{FEDCF6D7-4D44-4386-8F18-1625FAFB2F5B}"/>
                  </a:ext>
                </a:extLst>
              </p:cNvPr>
              <p:cNvGrpSpPr/>
              <p:nvPr/>
            </p:nvGrpSpPr>
            <p:grpSpPr>
              <a:xfrm>
                <a:off x="4235979" y="4148718"/>
                <a:ext cx="494558" cy="219646"/>
                <a:chOff x="5522126" y="5015614"/>
                <a:chExt cx="494558" cy="219646"/>
              </a:xfrm>
            </p:grpSpPr>
            <p:sp>
              <p:nvSpPr>
                <p:cNvPr id="228" name="AutoShape 131">
                  <a:extLst>
                    <a:ext uri="{FF2B5EF4-FFF2-40B4-BE49-F238E27FC236}">
                      <a16:creationId xmlns:a16="http://schemas.microsoft.com/office/drawing/2014/main" id="{0EB13AAD-169F-4E60-AAF4-1EFF0A15FA62}"/>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75">
                    <a:defRPr/>
                  </a:pPr>
                  <a:endParaRPr lang="en-US" sz="1324" kern="0">
                    <a:solidFill>
                      <a:srgbClr val="000000"/>
                    </a:solidFill>
                  </a:endParaRPr>
                </a:p>
              </p:txBody>
            </p:sp>
            <p:sp>
              <p:nvSpPr>
                <p:cNvPr id="229" name="Rectangle 133">
                  <a:extLst>
                    <a:ext uri="{FF2B5EF4-FFF2-40B4-BE49-F238E27FC236}">
                      <a16:creationId xmlns:a16="http://schemas.microsoft.com/office/drawing/2014/main" id="{D1774325-7043-4E03-AF96-81A532BAC376}"/>
                    </a:ext>
                  </a:extLst>
                </p:cNvPr>
                <p:cNvSpPr>
                  <a:spLocks noChangeArrowheads="1"/>
                </p:cNvSpPr>
                <p:nvPr/>
              </p:nvSpPr>
              <p:spPr bwMode="auto">
                <a:xfrm>
                  <a:off x="5522126"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75">
                    <a:defRPr/>
                  </a:pPr>
                  <a:endParaRPr lang="en-US" sz="1324" kern="0">
                    <a:solidFill>
                      <a:srgbClr val="000000"/>
                    </a:solidFill>
                  </a:endParaRPr>
                </a:p>
              </p:txBody>
            </p:sp>
            <p:sp>
              <p:nvSpPr>
                <p:cNvPr id="230" name="Rectangle 134">
                  <a:extLst>
                    <a:ext uri="{FF2B5EF4-FFF2-40B4-BE49-F238E27FC236}">
                      <a16:creationId xmlns:a16="http://schemas.microsoft.com/office/drawing/2014/main" id="{1F8BCCB5-0927-4B35-BE26-5EB47483F6E3}"/>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75">
                    <a:defRPr/>
                  </a:pPr>
                  <a:endParaRPr lang="en-US" sz="1324" kern="0">
                    <a:solidFill>
                      <a:srgbClr val="000000"/>
                    </a:solidFill>
                  </a:endParaRPr>
                </a:p>
              </p:txBody>
            </p:sp>
            <p:sp>
              <p:nvSpPr>
                <p:cNvPr id="231" name="Rectangle 135">
                  <a:extLst>
                    <a:ext uri="{FF2B5EF4-FFF2-40B4-BE49-F238E27FC236}">
                      <a16:creationId xmlns:a16="http://schemas.microsoft.com/office/drawing/2014/main" id="{0DAF985F-6909-4402-8B31-F9A082CA7212}"/>
                    </a:ext>
                  </a:extLst>
                </p:cNvPr>
                <p:cNvSpPr>
                  <a:spLocks noChangeArrowheads="1"/>
                </p:cNvSpPr>
                <p:nvPr/>
              </p:nvSpPr>
              <p:spPr bwMode="auto">
                <a:xfrm>
                  <a:off x="5729018"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75">
                    <a:defRPr/>
                  </a:pPr>
                  <a:endParaRPr lang="en-US" sz="1324" kern="0">
                    <a:solidFill>
                      <a:srgbClr val="000000"/>
                    </a:solidFill>
                  </a:endParaRPr>
                </a:p>
              </p:txBody>
            </p:sp>
            <p:sp>
              <p:nvSpPr>
                <p:cNvPr id="232" name="Rectangle 136">
                  <a:extLst>
                    <a:ext uri="{FF2B5EF4-FFF2-40B4-BE49-F238E27FC236}">
                      <a16:creationId xmlns:a16="http://schemas.microsoft.com/office/drawing/2014/main" id="{401F9A03-30A5-4FD4-A134-FB934156EACF}"/>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75">
                    <a:defRPr/>
                  </a:pPr>
                  <a:endParaRPr lang="en-US" sz="1324" kern="0">
                    <a:solidFill>
                      <a:srgbClr val="000000"/>
                    </a:solidFill>
                  </a:endParaRPr>
                </a:p>
              </p:txBody>
            </p:sp>
            <p:sp>
              <p:nvSpPr>
                <p:cNvPr id="233" name="Rectangle 137">
                  <a:extLst>
                    <a:ext uri="{FF2B5EF4-FFF2-40B4-BE49-F238E27FC236}">
                      <a16:creationId xmlns:a16="http://schemas.microsoft.com/office/drawing/2014/main" id="{077A0C00-2ADD-41A9-87FB-0F5322590EDB}"/>
                    </a:ext>
                  </a:extLst>
                </p:cNvPr>
                <p:cNvSpPr>
                  <a:spLocks noChangeArrowheads="1"/>
                </p:cNvSpPr>
                <p:nvPr/>
              </p:nvSpPr>
              <p:spPr bwMode="auto">
                <a:xfrm>
                  <a:off x="5523543" y="5120477"/>
                  <a:ext cx="442126"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rstTxWarp prst="textNoShape">
                    <a:avLst/>
                  </a:prstTxWarp>
                </a:bodyPr>
                <a:lstStyle/>
                <a:p>
                  <a:pPr defTabSz="685775">
                    <a:defRPr/>
                  </a:pPr>
                  <a:endParaRPr lang="en-US" sz="1324" kern="0">
                    <a:solidFill>
                      <a:srgbClr val="000000"/>
                    </a:solidFill>
                  </a:endParaRPr>
                </a:p>
              </p:txBody>
            </p:sp>
            <p:sp>
              <p:nvSpPr>
                <p:cNvPr id="234" name="Freeform 138">
                  <a:extLst>
                    <a:ext uri="{FF2B5EF4-FFF2-40B4-BE49-F238E27FC236}">
                      <a16:creationId xmlns:a16="http://schemas.microsoft.com/office/drawing/2014/main" id="{95A08834-FC0E-45DF-9F46-DC5E28DCCBE1}"/>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defTabSz="685775">
                    <a:defRPr/>
                  </a:pPr>
                  <a:endParaRPr lang="en-US" sz="1324" kern="0">
                    <a:solidFill>
                      <a:srgbClr val="000000"/>
                    </a:solidFill>
                  </a:endParaRPr>
                </a:p>
              </p:txBody>
            </p:sp>
          </p:grpSp>
          <p:grpSp>
            <p:nvGrpSpPr>
              <p:cNvPr id="201" name="Group 200">
                <a:extLst>
                  <a:ext uri="{FF2B5EF4-FFF2-40B4-BE49-F238E27FC236}">
                    <a16:creationId xmlns:a16="http://schemas.microsoft.com/office/drawing/2014/main" id="{3868D42F-1D1E-43BB-BA2E-2C45696DA3CD}"/>
                  </a:ext>
                </a:extLst>
              </p:cNvPr>
              <p:cNvGrpSpPr/>
              <p:nvPr/>
            </p:nvGrpSpPr>
            <p:grpSpPr>
              <a:xfrm>
                <a:off x="6455586" y="4077229"/>
                <a:ext cx="395430" cy="362625"/>
                <a:chOff x="8058210" y="4944318"/>
                <a:chExt cx="395430" cy="362625"/>
              </a:xfrm>
            </p:grpSpPr>
            <p:sp>
              <p:nvSpPr>
                <p:cNvPr id="220" name="Freeform: Shape 219">
                  <a:extLst>
                    <a:ext uri="{FF2B5EF4-FFF2-40B4-BE49-F238E27FC236}">
                      <a16:creationId xmlns:a16="http://schemas.microsoft.com/office/drawing/2014/main" id="{9C570E6B-9D9D-47C2-8F18-9F7042C7EF17}"/>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defTabSz="685775">
                    <a:defRPr/>
                  </a:pPr>
                  <a:endParaRPr lang="en-US" sz="1324" kern="0">
                    <a:solidFill>
                      <a:srgbClr val="000000"/>
                    </a:solidFill>
                  </a:endParaRPr>
                </a:p>
              </p:txBody>
            </p:sp>
            <p:sp>
              <p:nvSpPr>
                <p:cNvPr id="221" name="Freeform: Shape 220">
                  <a:extLst>
                    <a:ext uri="{FF2B5EF4-FFF2-40B4-BE49-F238E27FC236}">
                      <a16:creationId xmlns:a16="http://schemas.microsoft.com/office/drawing/2014/main" id="{BFE7011C-71C1-4468-9F19-CCFBF8329A9D}"/>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FFFFFF"/>
                </a:solidFill>
                <a:ln w="5008" cap="flat">
                  <a:noFill/>
                  <a:prstDash val="solid"/>
                  <a:miter/>
                </a:ln>
              </p:spPr>
              <p:txBody>
                <a:bodyPr rtlCol="0" anchor="ctr"/>
                <a:lstStyle/>
                <a:p>
                  <a:pPr defTabSz="685775">
                    <a:defRPr/>
                  </a:pPr>
                  <a:endParaRPr lang="en-US" sz="1324" kern="0">
                    <a:solidFill>
                      <a:srgbClr val="000000"/>
                    </a:solidFill>
                  </a:endParaRPr>
                </a:p>
              </p:txBody>
            </p:sp>
            <p:sp>
              <p:nvSpPr>
                <p:cNvPr id="222" name="Freeform: Shape 221">
                  <a:extLst>
                    <a:ext uri="{FF2B5EF4-FFF2-40B4-BE49-F238E27FC236}">
                      <a16:creationId xmlns:a16="http://schemas.microsoft.com/office/drawing/2014/main" id="{43FFCB90-BDB1-4367-84B9-2E55C455C06A}"/>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defTabSz="685775">
                    <a:defRPr/>
                  </a:pPr>
                  <a:endParaRPr lang="en-US" sz="1324" kern="0">
                    <a:solidFill>
                      <a:srgbClr val="000000"/>
                    </a:solidFill>
                  </a:endParaRPr>
                </a:p>
              </p:txBody>
            </p:sp>
            <p:sp>
              <p:nvSpPr>
                <p:cNvPr id="223" name="Freeform: Shape 222">
                  <a:extLst>
                    <a:ext uri="{FF2B5EF4-FFF2-40B4-BE49-F238E27FC236}">
                      <a16:creationId xmlns:a16="http://schemas.microsoft.com/office/drawing/2014/main" id="{CA4C7BE7-FB8A-4B04-A07C-F15672758FB4}"/>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50E6FF"/>
                </a:solidFill>
                <a:ln w="5008" cap="flat">
                  <a:noFill/>
                  <a:prstDash val="solid"/>
                  <a:miter/>
                </a:ln>
              </p:spPr>
              <p:txBody>
                <a:bodyPr rtlCol="0" anchor="ctr"/>
                <a:lstStyle/>
                <a:p>
                  <a:pPr defTabSz="685775">
                    <a:defRPr/>
                  </a:pPr>
                  <a:endParaRPr lang="en-US" sz="1324" kern="0">
                    <a:solidFill>
                      <a:srgbClr val="000000"/>
                    </a:solidFill>
                  </a:endParaRPr>
                </a:p>
              </p:txBody>
            </p:sp>
            <p:sp>
              <p:nvSpPr>
                <p:cNvPr id="224" name="Freeform: Shape 223">
                  <a:extLst>
                    <a:ext uri="{FF2B5EF4-FFF2-40B4-BE49-F238E27FC236}">
                      <a16:creationId xmlns:a16="http://schemas.microsoft.com/office/drawing/2014/main" id="{1FBF9A9C-BB80-43AB-AD98-D3307965AE84}"/>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defTabSz="685775">
                    <a:defRPr/>
                  </a:pPr>
                  <a:endParaRPr lang="en-US" sz="1324" kern="0">
                    <a:solidFill>
                      <a:srgbClr val="000000"/>
                    </a:solidFill>
                  </a:endParaRPr>
                </a:p>
              </p:txBody>
            </p:sp>
            <p:sp>
              <p:nvSpPr>
                <p:cNvPr id="225" name="Freeform: Shape 224">
                  <a:extLst>
                    <a:ext uri="{FF2B5EF4-FFF2-40B4-BE49-F238E27FC236}">
                      <a16:creationId xmlns:a16="http://schemas.microsoft.com/office/drawing/2014/main" id="{8F4AFA91-048D-44D6-9B55-33DC0CA5F8B9}"/>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FFFFFF"/>
                </a:solidFill>
                <a:ln w="5008" cap="flat">
                  <a:noFill/>
                  <a:prstDash val="solid"/>
                  <a:miter/>
                </a:ln>
              </p:spPr>
              <p:txBody>
                <a:bodyPr rtlCol="0" anchor="ctr"/>
                <a:lstStyle/>
                <a:p>
                  <a:pPr defTabSz="685775">
                    <a:defRPr/>
                  </a:pPr>
                  <a:endParaRPr lang="en-US" sz="1324" kern="0">
                    <a:solidFill>
                      <a:srgbClr val="000000"/>
                    </a:solidFill>
                  </a:endParaRPr>
                </a:p>
              </p:txBody>
            </p:sp>
            <p:sp>
              <p:nvSpPr>
                <p:cNvPr id="226" name="Freeform: Shape 225">
                  <a:extLst>
                    <a:ext uri="{FF2B5EF4-FFF2-40B4-BE49-F238E27FC236}">
                      <a16:creationId xmlns:a16="http://schemas.microsoft.com/office/drawing/2014/main" id="{E17F2A1D-F6F5-493F-BC81-BA362837E65C}"/>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defTabSz="685775">
                    <a:defRPr/>
                  </a:pPr>
                  <a:endParaRPr lang="en-US" sz="1324" kern="0">
                    <a:solidFill>
                      <a:srgbClr val="000000"/>
                    </a:solidFill>
                  </a:endParaRPr>
                </a:p>
              </p:txBody>
            </p:sp>
            <p:sp>
              <p:nvSpPr>
                <p:cNvPr id="227" name="Freeform: Shape 226">
                  <a:extLst>
                    <a:ext uri="{FF2B5EF4-FFF2-40B4-BE49-F238E27FC236}">
                      <a16:creationId xmlns:a16="http://schemas.microsoft.com/office/drawing/2014/main" id="{833B83F4-CA00-441D-9EE7-D79A3D2E5D3E}"/>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50E6FF"/>
                </a:solidFill>
                <a:ln w="5008" cap="flat">
                  <a:noFill/>
                  <a:prstDash val="solid"/>
                  <a:miter/>
                </a:ln>
              </p:spPr>
              <p:txBody>
                <a:bodyPr rtlCol="0" anchor="ctr"/>
                <a:lstStyle/>
                <a:p>
                  <a:pPr defTabSz="685775">
                    <a:defRPr/>
                  </a:pPr>
                  <a:endParaRPr lang="en-US" sz="1324" kern="0">
                    <a:solidFill>
                      <a:srgbClr val="000000"/>
                    </a:solidFill>
                  </a:endParaRPr>
                </a:p>
              </p:txBody>
            </p:sp>
          </p:grpSp>
          <p:grpSp>
            <p:nvGrpSpPr>
              <p:cNvPr id="202" name="Group 201">
                <a:extLst>
                  <a:ext uri="{FF2B5EF4-FFF2-40B4-BE49-F238E27FC236}">
                    <a16:creationId xmlns:a16="http://schemas.microsoft.com/office/drawing/2014/main" id="{8948BDC5-CEEA-4237-8EAD-68921222F48E}"/>
                  </a:ext>
                </a:extLst>
              </p:cNvPr>
              <p:cNvGrpSpPr/>
              <p:nvPr/>
            </p:nvGrpSpPr>
            <p:grpSpPr>
              <a:xfrm>
                <a:off x="7575169" y="4105166"/>
                <a:ext cx="363103" cy="306751"/>
                <a:chOff x="9332611" y="4972062"/>
                <a:chExt cx="363103" cy="306751"/>
              </a:xfrm>
            </p:grpSpPr>
            <p:sp>
              <p:nvSpPr>
                <p:cNvPr id="213" name="Freeform 855">
                  <a:extLst>
                    <a:ext uri="{FF2B5EF4-FFF2-40B4-BE49-F238E27FC236}">
                      <a16:creationId xmlns:a16="http://schemas.microsoft.com/office/drawing/2014/main" id="{A6AD505A-D8BE-4CCE-8DDF-30EE83673DE7}"/>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14" name="Oval 757">
                  <a:extLst>
                    <a:ext uri="{FF2B5EF4-FFF2-40B4-BE49-F238E27FC236}">
                      <a16:creationId xmlns:a16="http://schemas.microsoft.com/office/drawing/2014/main" id="{05BE08E2-8928-4756-8C80-081886547B94}"/>
                    </a:ext>
                  </a:extLst>
                </p:cNvPr>
                <p:cNvSpPr>
                  <a:spLocks noChangeArrowheads="1"/>
                </p:cNvSpPr>
                <p:nvPr/>
              </p:nvSpPr>
              <p:spPr bwMode="auto">
                <a:xfrm>
                  <a:off x="9332611" y="5197354"/>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15" name="Freeform 855">
                  <a:extLst>
                    <a:ext uri="{FF2B5EF4-FFF2-40B4-BE49-F238E27FC236}">
                      <a16:creationId xmlns:a16="http://schemas.microsoft.com/office/drawing/2014/main" id="{6E60E208-9B24-4A7F-AEE4-6D12A28B5221}"/>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16" name="Oval 757">
                  <a:extLst>
                    <a:ext uri="{FF2B5EF4-FFF2-40B4-BE49-F238E27FC236}">
                      <a16:creationId xmlns:a16="http://schemas.microsoft.com/office/drawing/2014/main" id="{4F1248E9-626F-433B-839F-61A1CC62EE40}"/>
                    </a:ext>
                  </a:extLst>
                </p:cNvPr>
                <p:cNvSpPr>
                  <a:spLocks noChangeArrowheads="1"/>
                </p:cNvSpPr>
                <p:nvPr/>
              </p:nvSpPr>
              <p:spPr bwMode="auto">
                <a:xfrm rot="4943433">
                  <a:off x="9412184" y="4972062"/>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17" name="Freeform 855">
                  <a:extLst>
                    <a:ext uri="{FF2B5EF4-FFF2-40B4-BE49-F238E27FC236}">
                      <a16:creationId xmlns:a16="http://schemas.microsoft.com/office/drawing/2014/main" id="{3958F7F9-799F-4B48-97ED-9D63990A47A0}"/>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18" name="Oval 757">
                  <a:extLst>
                    <a:ext uri="{FF2B5EF4-FFF2-40B4-BE49-F238E27FC236}">
                      <a16:creationId xmlns:a16="http://schemas.microsoft.com/office/drawing/2014/main" id="{59251EA8-9D76-4899-8211-FDCE664157EB}"/>
                    </a:ext>
                  </a:extLst>
                </p:cNvPr>
                <p:cNvSpPr>
                  <a:spLocks noChangeArrowheads="1"/>
                </p:cNvSpPr>
                <p:nvPr/>
              </p:nvSpPr>
              <p:spPr bwMode="auto">
                <a:xfrm rot="4943433">
                  <a:off x="9614255" y="5146328"/>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sp>
              <p:nvSpPr>
                <p:cNvPr id="219" name="Oval 757">
                  <a:extLst>
                    <a:ext uri="{FF2B5EF4-FFF2-40B4-BE49-F238E27FC236}">
                      <a16:creationId xmlns:a16="http://schemas.microsoft.com/office/drawing/2014/main" id="{CBBF4EF3-A22B-416C-8E9D-526468E8175D}"/>
                    </a:ext>
                  </a:extLst>
                </p:cNvPr>
                <p:cNvSpPr>
                  <a:spLocks noChangeArrowheads="1"/>
                </p:cNvSpPr>
                <p:nvPr/>
              </p:nvSpPr>
              <p:spPr bwMode="auto">
                <a:xfrm>
                  <a:off x="9432399" y="5075906"/>
                  <a:ext cx="145899" cy="14589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7232" tIns="33616" rIns="67232" bIns="33616" numCol="1" anchor="t" anchorCtr="0" compatLnSpc="1">
                  <a:prstTxWarp prst="textNoShape">
                    <a:avLst/>
                  </a:prstTxWarp>
                </a:bodyPr>
                <a:lstStyle/>
                <a:p>
                  <a:pPr algn="ctr" defTabSz="672290" fontAlgn="base">
                    <a:defRPr/>
                  </a:pPr>
                  <a:endParaRPr lang="en-US" sz="1250" kern="0">
                    <a:solidFill>
                      <a:srgbClr val="505050"/>
                    </a:solidFill>
                  </a:endParaRPr>
                </a:p>
              </p:txBody>
            </p:sp>
          </p:grpSp>
          <p:sp>
            <p:nvSpPr>
              <p:cNvPr id="203" name="Rectangle 202">
                <a:extLst>
                  <a:ext uri="{FF2B5EF4-FFF2-40B4-BE49-F238E27FC236}">
                    <a16:creationId xmlns:a16="http://schemas.microsoft.com/office/drawing/2014/main" id="{BFC877F8-DE8C-498C-84D0-A19CC1E95C2F}"/>
                  </a:ext>
                </a:extLst>
              </p:cNvPr>
              <p:cNvSpPr/>
              <p:nvPr/>
            </p:nvSpPr>
            <p:spPr bwMode="auto">
              <a:xfrm>
                <a:off x="9416966" y="3821452"/>
                <a:ext cx="1115445" cy="1499446"/>
              </a:xfrm>
              <a:prstGeom prst="rect">
                <a:avLst/>
              </a:prstGeom>
              <a:solidFill>
                <a:srgbClr val="000000"/>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68580" tIns="617220" rIns="68580" bIns="137160"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r>
                  <a:rPr lang="en-US" sz="900" kern="0">
                    <a:solidFill>
                      <a:srgbClr val="FFFFFF"/>
                    </a:solidFill>
                    <a:latin typeface="Segoe UI Semibold"/>
                    <a:ea typeface="Segoe UI" pitchFamily="34" charset="0"/>
                    <a:cs typeface="Segoe UI" pitchFamily="34" charset="0"/>
                  </a:rPr>
                  <a:t>Extensible</a:t>
                </a:r>
              </a:p>
            </p:txBody>
          </p:sp>
          <p:grpSp>
            <p:nvGrpSpPr>
              <p:cNvPr id="204" name="Group 203">
                <a:extLst>
                  <a:ext uri="{FF2B5EF4-FFF2-40B4-BE49-F238E27FC236}">
                    <a16:creationId xmlns:a16="http://schemas.microsoft.com/office/drawing/2014/main" id="{C6515D1A-9E63-4D2A-9AB1-17EC91601CBE}"/>
                  </a:ext>
                </a:extLst>
              </p:cNvPr>
              <p:cNvGrpSpPr/>
              <p:nvPr/>
            </p:nvGrpSpPr>
            <p:grpSpPr>
              <a:xfrm>
                <a:off x="9839945" y="4125341"/>
                <a:ext cx="269485" cy="266401"/>
                <a:chOff x="10615894" y="4992237"/>
                <a:chExt cx="269485" cy="266401"/>
              </a:xfrm>
            </p:grpSpPr>
            <p:sp>
              <p:nvSpPr>
                <p:cNvPr id="209" name="Freeform: Shape 208">
                  <a:extLst>
                    <a:ext uri="{FF2B5EF4-FFF2-40B4-BE49-F238E27FC236}">
                      <a16:creationId xmlns:a16="http://schemas.microsoft.com/office/drawing/2014/main" id="{2ADE1D1F-51E3-4D3C-A5AB-DA4031F8F91F}"/>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rgbClr val="FFFFFF"/>
                </a:solidFill>
                <a:ln w="4321" cap="flat">
                  <a:noFill/>
                  <a:prstDash val="solid"/>
                  <a:miter/>
                </a:ln>
              </p:spPr>
              <p:txBody>
                <a:bodyPr rtlCol="0" anchor="ctr"/>
                <a:lstStyle/>
                <a:p>
                  <a:pPr defTabSz="685775">
                    <a:defRPr/>
                  </a:pPr>
                  <a:endParaRPr lang="en-US" sz="1324" kern="0">
                    <a:solidFill>
                      <a:srgbClr val="000000"/>
                    </a:solidFill>
                  </a:endParaRPr>
                </a:p>
              </p:txBody>
            </p:sp>
            <p:sp>
              <p:nvSpPr>
                <p:cNvPr id="210" name="Freeform: Shape 209">
                  <a:extLst>
                    <a:ext uri="{FF2B5EF4-FFF2-40B4-BE49-F238E27FC236}">
                      <a16:creationId xmlns:a16="http://schemas.microsoft.com/office/drawing/2014/main" id="{9CE5A1A4-3F18-41F1-B782-418B8B10FA09}"/>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rgbClr val="FFFFFF"/>
                </a:solidFill>
                <a:ln w="4321" cap="flat">
                  <a:noFill/>
                  <a:prstDash val="solid"/>
                  <a:miter/>
                </a:ln>
              </p:spPr>
              <p:txBody>
                <a:bodyPr rtlCol="0" anchor="ctr"/>
                <a:lstStyle/>
                <a:p>
                  <a:pPr defTabSz="685775">
                    <a:defRPr/>
                  </a:pPr>
                  <a:endParaRPr lang="en-US" sz="1324" kern="0">
                    <a:solidFill>
                      <a:srgbClr val="000000"/>
                    </a:solidFill>
                  </a:endParaRPr>
                </a:p>
              </p:txBody>
            </p:sp>
            <p:sp>
              <p:nvSpPr>
                <p:cNvPr id="211" name="Freeform: Shape 210">
                  <a:extLst>
                    <a:ext uri="{FF2B5EF4-FFF2-40B4-BE49-F238E27FC236}">
                      <a16:creationId xmlns:a16="http://schemas.microsoft.com/office/drawing/2014/main" id="{97FAA374-274A-4E3F-A3A9-EE1F78CA4D25}"/>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rgbClr val="FFFFFF"/>
                </a:solidFill>
                <a:ln w="4321" cap="flat">
                  <a:noFill/>
                  <a:prstDash val="solid"/>
                  <a:miter/>
                </a:ln>
              </p:spPr>
              <p:txBody>
                <a:bodyPr rtlCol="0" anchor="ctr"/>
                <a:lstStyle/>
                <a:p>
                  <a:pPr defTabSz="685775">
                    <a:defRPr/>
                  </a:pPr>
                  <a:endParaRPr lang="en-US" sz="1324" kern="0">
                    <a:solidFill>
                      <a:srgbClr val="000000"/>
                    </a:solidFill>
                  </a:endParaRPr>
                </a:p>
              </p:txBody>
            </p:sp>
            <p:sp>
              <p:nvSpPr>
                <p:cNvPr id="212" name="Freeform: Shape 211">
                  <a:extLst>
                    <a:ext uri="{FF2B5EF4-FFF2-40B4-BE49-F238E27FC236}">
                      <a16:creationId xmlns:a16="http://schemas.microsoft.com/office/drawing/2014/main" id="{CE895069-8087-472D-AE5B-062BF5983553}"/>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defTabSz="685775">
                    <a:defRPr/>
                  </a:pPr>
                  <a:endParaRPr lang="en-US" sz="1324" kern="0">
                    <a:solidFill>
                      <a:srgbClr val="000000"/>
                    </a:solidFill>
                  </a:endParaRPr>
                </a:p>
              </p:txBody>
            </p:sp>
          </p:grpSp>
          <p:grpSp>
            <p:nvGrpSpPr>
              <p:cNvPr id="205" name="signup issues" descr="signup issues, key">
                <a:extLst>
                  <a:ext uri="{FF2B5EF4-FFF2-40B4-BE49-F238E27FC236}">
                    <a16:creationId xmlns:a16="http://schemas.microsoft.com/office/drawing/2014/main" id="{0A3DF2B2-EEEB-4F76-ACC6-616C042AAC87}"/>
                  </a:ext>
                </a:extLst>
              </p:cNvPr>
              <p:cNvGrpSpPr/>
              <p:nvPr/>
            </p:nvGrpSpPr>
            <p:grpSpPr>
              <a:xfrm rot="18878040">
                <a:off x="8758691" y="4160504"/>
                <a:ext cx="227020" cy="226978"/>
                <a:chOff x="5411441" y="4807980"/>
                <a:chExt cx="440767" cy="440681"/>
              </a:xfrm>
              <a:solidFill>
                <a:srgbClr val="121D2F"/>
              </a:solidFill>
            </p:grpSpPr>
            <p:sp>
              <p:nvSpPr>
                <p:cNvPr id="206" name="Freeform: Shape 205">
                  <a:extLst>
                    <a:ext uri="{FF2B5EF4-FFF2-40B4-BE49-F238E27FC236}">
                      <a16:creationId xmlns:a16="http://schemas.microsoft.com/office/drawing/2014/main" id="{D8F0DB26-F822-46BB-B508-9CE63D991AF8}"/>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defTabSz="685775">
                    <a:defRPr/>
                  </a:pPr>
                  <a:endParaRPr lang="en-US" sz="1324" kern="0">
                    <a:solidFill>
                      <a:srgbClr val="000000"/>
                    </a:solidFill>
                  </a:endParaRPr>
                </a:p>
              </p:txBody>
            </p:sp>
            <p:sp>
              <p:nvSpPr>
                <p:cNvPr id="207" name="Freeform: Shape 206">
                  <a:extLst>
                    <a:ext uri="{FF2B5EF4-FFF2-40B4-BE49-F238E27FC236}">
                      <a16:creationId xmlns:a16="http://schemas.microsoft.com/office/drawing/2014/main" id="{F8C746EB-2885-47CB-A13A-222DAA317BDF}"/>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defTabSz="685775">
                    <a:defRPr/>
                  </a:pPr>
                  <a:endParaRPr lang="en-US" sz="1324" kern="0">
                    <a:solidFill>
                      <a:srgbClr val="000000"/>
                    </a:solidFill>
                  </a:endParaRPr>
                </a:p>
              </p:txBody>
            </p:sp>
            <p:sp>
              <p:nvSpPr>
                <p:cNvPr id="208" name="Freeform: Shape 207">
                  <a:extLst>
                    <a:ext uri="{FF2B5EF4-FFF2-40B4-BE49-F238E27FC236}">
                      <a16:creationId xmlns:a16="http://schemas.microsoft.com/office/drawing/2014/main" id="{F99F2E52-5030-4584-9DC0-8FF69FBBF55C}"/>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defTabSz="685775">
                    <a:defRPr/>
                  </a:pPr>
                  <a:endParaRPr lang="en-US" sz="1324" kern="0">
                    <a:solidFill>
                      <a:srgbClr val="000000"/>
                    </a:solidFill>
                  </a:endParaRPr>
                </a:p>
              </p:txBody>
            </p:sp>
          </p:grpSp>
        </p:grpSp>
        <p:grpSp>
          <p:nvGrpSpPr>
            <p:cNvPr id="152" name="Graphic 93">
              <a:extLst>
                <a:ext uri="{FF2B5EF4-FFF2-40B4-BE49-F238E27FC236}">
                  <a16:creationId xmlns:a16="http://schemas.microsoft.com/office/drawing/2014/main" id="{B6013CEF-A3D0-4C73-9693-35CCA2C8BC98}"/>
                </a:ext>
              </a:extLst>
            </p:cNvPr>
            <p:cNvGrpSpPr/>
            <p:nvPr/>
          </p:nvGrpSpPr>
          <p:grpSpPr>
            <a:xfrm>
              <a:off x="5288230" y="4148737"/>
              <a:ext cx="486893" cy="388447"/>
              <a:chOff x="5288230" y="4148737"/>
              <a:chExt cx="486893" cy="388447"/>
            </a:xfrm>
          </p:grpSpPr>
          <p:sp>
            <p:nvSpPr>
              <p:cNvPr id="185" name="Freeform: Shape 184">
                <a:extLst>
                  <a:ext uri="{FF2B5EF4-FFF2-40B4-BE49-F238E27FC236}">
                    <a16:creationId xmlns:a16="http://schemas.microsoft.com/office/drawing/2014/main" id="{AA80A617-FD52-4A47-9D0C-38DFD0F15791}"/>
                  </a:ext>
                </a:extLst>
              </p:cNvPr>
              <p:cNvSpPr/>
              <p:nvPr/>
            </p:nvSpPr>
            <p:spPr>
              <a:xfrm>
                <a:off x="5479859" y="4280933"/>
                <a:ext cx="42699" cy="70468"/>
              </a:xfrm>
              <a:custGeom>
                <a:avLst/>
                <a:gdLst>
                  <a:gd name="connsiteX0" fmla="*/ 30261 w 42699"/>
                  <a:gd name="connsiteY0" fmla="*/ 69905 h 70468"/>
                  <a:gd name="connsiteX1" fmla="*/ 25040 w 42699"/>
                  <a:gd name="connsiteY1" fmla="*/ 65109 h 70468"/>
                  <a:gd name="connsiteX2" fmla="*/ 995 w 42699"/>
                  <a:gd name="connsiteY2" fmla="*/ 13431 h 70468"/>
                  <a:gd name="connsiteX3" fmla="*/ 5089 w 42699"/>
                  <a:gd name="connsiteY3" fmla="*/ 995 h 70468"/>
                  <a:gd name="connsiteX4" fmla="*/ 17526 w 42699"/>
                  <a:gd name="connsiteY4" fmla="*/ 5089 h 70468"/>
                  <a:gd name="connsiteX5" fmla="*/ 17775 w 42699"/>
                  <a:gd name="connsiteY5" fmla="*/ 5626 h 70468"/>
                  <a:gd name="connsiteX6" fmla="*/ 41833 w 42699"/>
                  <a:gd name="connsiteY6" fmla="*/ 57304 h 70468"/>
                  <a:gd name="connsiteX7" fmla="*/ 37346 w 42699"/>
                  <a:gd name="connsiteY7" fmla="*/ 69604 h 70468"/>
                  <a:gd name="connsiteX8" fmla="*/ 30261 w 42699"/>
                  <a:gd name="connsiteY8" fmla="*/ 69905 h 70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99" h="70468">
                    <a:moveTo>
                      <a:pt x="30261" y="69905"/>
                    </a:moveTo>
                    <a:cubicBezTo>
                      <a:pt x="27950" y="69067"/>
                      <a:pt x="26070" y="67340"/>
                      <a:pt x="25040" y="65109"/>
                    </a:cubicBezTo>
                    <a:lnTo>
                      <a:pt x="995" y="13431"/>
                    </a:lnTo>
                    <a:cubicBezTo>
                      <a:pt x="-1309" y="8866"/>
                      <a:pt x="524" y="3299"/>
                      <a:pt x="5089" y="995"/>
                    </a:cubicBezTo>
                    <a:cubicBezTo>
                      <a:pt x="9654" y="-1308"/>
                      <a:pt x="15222" y="524"/>
                      <a:pt x="17526" y="5089"/>
                    </a:cubicBezTo>
                    <a:cubicBezTo>
                      <a:pt x="17615" y="5265"/>
                      <a:pt x="17698" y="5445"/>
                      <a:pt x="17775" y="5626"/>
                    </a:cubicBezTo>
                    <a:lnTo>
                      <a:pt x="41833" y="57304"/>
                    </a:lnTo>
                    <a:cubicBezTo>
                      <a:pt x="43991" y="61939"/>
                      <a:pt x="41981" y="67447"/>
                      <a:pt x="37346" y="69604"/>
                    </a:cubicBezTo>
                    <a:cubicBezTo>
                      <a:pt x="35117" y="70641"/>
                      <a:pt x="32569" y="70749"/>
                      <a:pt x="30261" y="69905"/>
                    </a:cubicBezTo>
                    <a:close/>
                  </a:path>
                </a:pathLst>
              </a:custGeom>
              <a:solidFill>
                <a:schemeClr val="bg1"/>
              </a:solidFill>
              <a:ln w="1285" cap="flat">
                <a:noFill/>
                <a:prstDash val="solid"/>
                <a:miter/>
              </a:ln>
            </p:spPr>
            <p:txBody>
              <a:bodyPr rtlCol="0" anchor="ctr"/>
              <a:lstStyle/>
              <a:p>
                <a:endParaRPr lang="en-US" sz="1013"/>
              </a:p>
            </p:txBody>
          </p:sp>
          <p:sp>
            <p:nvSpPr>
              <p:cNvPr id="186" name="Freeform: Shape 185">
                <a:extLst>
                  <a:ext uri="{FF2B5EF4-FFF2-40B4-BE49-F238E27FC236}">
                    <a16:creationId xmlns:a16="http://schemas.microsoft.com/office/drawing/2014/main" id="{1F648E08-AB6D-4633-9142-C10604ECB2AE}"/>
                  </a:ext>
                </a:extLst>
              </p:cNvPr>
              <p:cNvSpPr/>
              <p:nvPr/>
            </p:nvSpPr>
            <p:spPr>
              <a:xfrm>
                <a:off x="5507934" y="4268535"/>
                <a:ext cx="42442" cy="69937"/>
              </a:xfrm>
              <a:custGeom>
                <a:avLst/>
                <a:gdLst>
                  <a:gd name="connsiteX0" fmla="*/ 30011 w 42442"/>
                  <a:gd name="connsiteY0" fmla="*/ 69368 h 69937"/>
                  <a:gd name="connsiteX1" fmla="*/ 24791 w 42442"/>
                  <a:gd name="connsiteY1" fmla="*/ 64584 h 69937"/>
                  <a:gd name="connsiteX2" fmla="*/ 745 w 42442"/>
                  <a:gd name="connsiteY2" fmla="*/ 12894 h 69937"/>
                  <a:gd name="connsiteX3" fmla="*/ 5626 w 42442"/>
                  <a:gd name="connsiteY3" fmla="*/ 745 h 69937"/>
                  <a:gd name="connsiteX4" fmla="*/ 17526 w 42442"/>
                  <a:gd name="connsiteY4" fmla="*/ 5089 h 69937"/>
                  <a:gd name="connsiteX5" fmla="*/ 41571 w 42442"/>
                  <a:gd name="connsiteY5" fmla="*/ 56779 h 69937"/>
                  <a:gd name="connsiteX6" fmla="*/ 37108 w 42442"/>
                  <a:gd name="connsiteY6" fmla="*/ 69069 h 69937"/>
                  <a:gd name="connsiteX7" fmla="*/ 29998 w 42442"/>
                  <a:gd name="connsiteY7" fmla="*/ 69368 h 6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42" h="69937">
                    <a:moveTo>
                      <a:pt x="30011" y="69368"/>
                    </a:moveTo>
                    <a:cubicBezTo>
                      <a:pt x="27704" y="68530"/>
                      <a:pt x="25826" y="66809"/>
                      <a:pt x="24791" y="64584"/>
                    </a:cubicBezTo>
                    <a:lnTo>
                      <a:pt x="745" y="12894"/>
                    </a:lnTo>
                    <a:cubicBezTo>
                      <a:pt x="-1262" y="8191"/>
                      <a:pt x="924" y="2752"/>
                      <a:pt x="5626" y="745"/>
                    </a:cubicBezTo>
                    <a:cubicBezTo>
                      <a:pt x="10118" y="-1172"/>
                      <a:pt x="15326" y="729"/>
                      <a:pt x="17526" y="5089"/>
                    </a:cubicBezTo>
                    <a:lnTo>
                      <a:pt x="41571" y="56779"/>
                    </a:lnTo>
                    <a:cubicBezTo>
                      <a:pt x="43732" y="61406"/>
                      <a:pt x="41734" y="66908"/>
                      <a:pt x="37108" y="69069"/>
                    </a:cubicBezTo>
                    <a:cubicBezTo>
                      <a:pt x="34873" y="70113"/>
                      <a:pt x="32313" y="70220"/>
                      <a:pt x="29998" y="69368"/>
                    </a:cubicBezTo>
                    <a:close/>
                  </a:path>
                </a:pathLst>
              </a:custGeom>
              <a:solidFill>
                <a:schemeClr val="bg1"/>
              </a:solidFill>
              <a:ln w="1285" cap="flat">
                <a:noFill/>
                <a:prstDash val="solid"/>
                <a:miter/>
              </a:ln>
            </p:spPr>
            <p:txBody>
              <a:bodyPr rtlCol="0" anchor="ctr"/>
              <a:lstStyle/>
              <a:p>
                <a:endParaRPr lang="en-US" sz="1013"/>
              </a:p>
            </p:txBody>
          </p:sp>
          <p:sp>
            <p:nvSpPr>
              <p:cNvPr id="187" name="Freeform: Shape 186">
                <a:extLst>
                  <a:ext uri="{FF2B5EF4-FFF2-40B4-BE49-F238E27FC236}">
                    <a16:creationId xmlns:a16="http://schemas.microsoft.com/office/drawing/2014/main" id="{ACD9B5A8-465C-4D1B-A8A1-D182D204F824}"/>
                  </a:ext>
                </a:extLst>
              </p:cNvPr>
              <p:cNvSpPr/>
              <p:nvPr/>
            </p:nvSpPr>
            <p:spPr>
              <a:xfrm>
                <a:off x="5288230" y="4148737"/>
                <a:ext cx="202778" cy="98441"/>
              </a:xfrm>
              <a:custGeom>
                <a:avLst/>
                <a:gdLst>
                  <a:gd name="connsiteX0" fmla="*/ 190347 w 202778"/>
                  <a:gd name="connsiteY0" fmla="*/ 97885 h 98441"/>
                  <a:gd name="connsiteX1" fmla="*/ 185127 w 202778"/>
                  <a:gd name="connsiteY1" fmla="*/ 93101 h 98441"/>
                  <a:gd name="connsiteX2" fmla="*/ 13901 w 202778"/>
                  <a:gd name="connsiteY2" fmla="*/ 30587 h 98441"/>
                  <a:gd name="connsiteX3" fmla="*/ 13879 w 202778"/>
                  <a:gd name="connsiteY3" fmla="*/ 30597 h 98441"/>
                  <a:gd name="connsiteX4" fmla="*/ 1236 w 202778"/>
                  <a:gd name="connsiteY4" fmla="*/ 27193 h 98441"/>
                  <a:gd name="connsiteX5" fmla="*/ 4640 w 202778"/>
                  <a:gd name="connsiteY5" fmla="*/ 14550 h 98441"/>
                  <a:gd name="connsiteX6" fmla="*/ 6074 w 202778"/>
                  <a:gd name="connsiteY6" fmla="*/ 13881 h 98441"/>
                  <a:gd name="connsiteX7" fmla="*/ 118803 w 202778"/>
                  <a:gd name="connsiteY7" fmla="*/ 8982 h 98441"/>
                  <a:gd name="connsiteX8" fmla="*/ 201907 w 202778"/>
                  <a:gd name="connsiteY8" fmla="*/ 85283 h 98441"/>
                  <a:gd name="connsiteX9" fmla="*/ 197444 w 202778"/>
                  <a:gd name="connsiteY9" fmla="*/ 97573 h 98441"/>
                  <a:gd name="connsiteX10" fmla="*/ 190334 w 202778"/>
                  <a:gd name="connsiteY10" fmla="*/ 97872 h 9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778" h="98441">
                    <a:moveTo>
                      <a:pt x="190347" y="97885"/>
                    </a:moveTo>
                    <a:cubicBezTo>
                      <a:pt x="188040" y="97047"/>
                      <a:pt x="186162" y="95326"/>
                      <a:pt x="185127" y="93101"/>
                    </a:cubicBezTo>
                    <a:cubicBezTo>
                      <a:pt x="155106" y="28556"/>
                      <a:pt x="78446" y="567"/>
                      <a:pt x="13901" y="30587"/>
                    </a:cubicBezTo>
                    <a:cubicBezTo>
                      <a:pt x="13894" y="30590"/>
                      <a:pt x="13886" y="30593"/>
                      <a:pt x="13879" y="30597"/>
                    </a:cubicBezTo>
                    <a:cubicBezTo>
                      <a:pt x="9448" y="33148"/>
                      <a:pt x="3788" y="31624"/>
                      <a:pt x="1236" y="27193"/>
                    </a:cubicBezTo>
                    <a:cubicBezTo>
                      <a:pt x="-1315" y="22762"/>
                      <a:pt x="209" y="17102"/>
                      <a:pt x="4640" y="14550"/>
                    </a:cubicBezTo>
                    <a:cubicBezTo>
                      <a:pt x="5098" y="14287"/>
                      <a:pt x="5578" y="14063"/>
                      <a:pt x="6074" y="13881"/>
                    </a:cubicBezTo>
                    <a:cubicBezTo>
                      <a:pt x="41488" y="-2744"/>
                      <a:pt x="82081" y="-4508"/>
                      <a:pt x="118803" y="8982"/>
                    </a:cubicBezTo>
                    <a:cubicBezTo>
                      <a:pt x="155585" y="22294"/>
                      <a:pt x="185510" y="49770"/>
                      <a:pt x="201907" y="85283"/>
                    </a:cubicBezTo>
                    <a:cubicBezTo>
                      <a:pt x="204068" y="89909"/>
                      <a:pt x="202070" y="95412"/>
                      <a:pt x="197444" y="97573"/>
                    </a:cubicBezTo>
                    <a:cubicBezTo>
                      <a:pt x="195209" y="98617"/>
                      <a:pt x="192649" y="98725"/>
                      <a:pt x="190334" y="97872"/>
                    </a:cubicBezTo>
                    <a:close/>
                  </a:path>
                </a:pathLst>
              </a:custGeom>
              <a:solidFill>
                <a:schemeClr val="bg1"/>
              </a:solidFill>
              <a:ln w="1285" cap="flat">
                <a:noFill/>
                <a:prstDash val="solid"/>
                <a:miter/>
              </a:ln>
            </p:spPr>
            <p:txBody>
              <a:bodyPr rtlCol="0" anchor="ctr"/>
              <a:lstStyle/>
              <a:p>
                <a:endParaRPr lang="en-US" sz="1013"/>
              </a:p>
            </p:txBody>
          </p:sp>
          <p:sp>
            <p:nvSpPr>
              <p:cNvPr id="188" name="Freeform: Shape 187">
                <a:extLst>
                  <a:ext uri="{FF2B5EF4-FFF2-40B4-BE49-F238E27FC236}">
                    <a16:creationId xmlns:a16="http://schemas.microsoft.com/office/drawing/2014/main" id="{A00E3546-0BB2-412A-A68B-DC6B77FB3982}"/>
                  </a:ext>
                </a:extLst>
              </p:cNvPr>
              <p:cNvSpPr/>
              <p:nvPr/>
            </p:nvSpPr>
            <p:spPr>
              <a:xfrm>
                <a:off x="5450535" y="4225714"/>
                <a:ext cx="111017" cy="110915"/>
              </a:xfrm>
              <a:custGeom>
                <a:avLst/>
                <a:gdLst>
                  <a:gd name="connsiteX0" fmla="*/ 27605 w 111017"/>
                  <a:gd name="connsiteY0" fmla="*/ 4474 h 110915"/>
                  <a:gd name="connsiteX1" fmla="*/ 4411 w 111017"/>
                  <a:gd name="connsiteY1" fmla="*/ 67633 h 110915"/>
                  <a:gd name="connsiteX2" fmla="*/ 4460 w 111017"/>
                  <a:gd name="connsiteY2" fmla="*/ 67737 h 110915"/>
                  <a:gd name="connsiteX3" fmla="*/ 24558 w 111017"/>
                  <a:gd name="connsiteY3" fmla="*/ 110916 h 110915"/>
                  <a:gd name="connsiteX4" fmla="*/ 111018 w 111017"/>
                  <a:gd name="connsiteY4" fmla="*/ 70746 h 110915"/>
                  <a:gd name="connsiteX5" fmla="*/ 90881 w 111017"/>
                  <a:gd name="connsiteY5" fmla="*/ 27568 h 110915"/>
                  <a:gd name="connsiteX6" fmla="*/ 27703 w 111017"/>
                  <a:gd name="connsiteY6" fmla="*/ 4429 h 110915"/>
                  <a:gd name="connsiteX7" fmla="*/ 27605 w 111017"/>
                  <a:gd name="connsiteY7" fmla="*/ 4474 h 11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017" h="110915">
                    <a:moveTo>
                      <a:pt x="27605" y="4474"/>
                    </a:moveTo>
                    <a:cubicBezTo>
                      <a:pt x="3760" y="15510"/>
                      <a:pt x="-6625" y="43787"/>
                      <a:pt x="4411" y="67633"/>
                    </a:cubicBezTo>
                    <a:cubicBezTo>
                      <a:pt x="4428" y="67668"/>
                      <a:pt x="4444" y="67702"/>
                      <a:pt x="4460" y="67737"/>
                    </a:cubicBezTo>
                    <a:lnTo>
                      <a:pt x="24558" y="110916"/>
                    </a:lnTo>
                    <a:lnTo>
                      <a:pt x="111018" y="70746"/>
                    </a:lnTo>
                    <a:lnTo>
                      <a:pt x="90881" y="27568"/>
                    </a:lnTo>
                    <a:cubicBezTo>
                      <a:pt x="79824" y="3732"/>
                      <a:pt x="51539" y="-6628"/>
                      <a:pt x="27703" y="4429"/>
                    </a:cubicBezTo>
                    <a:cubicBezTo>
                      <a:pt x="27670" y="4444"/>
                      <a:pt x="27638" y="4459"/>
                      <a:pt x="27605" y="4474"/>
                    </a:cubicBezTo>
                    <a:close/>
                  </a:path>
                </a:pathLst>
              </a:custGeom>
              <a:solidFill>
                <a:srgbClr val="50E6FF"/>
              </a:solidFill>
              <a:ln w="1285" cap="flat">
                <a:noFill/>
                <a:prstDash val="solid"/>
                <a:miter/>
              </a:ln>
            </p:spPr>
            <p:txBody>
              <a:bodyPr rtlCol="0" anchor="ctr"/>
              <a:lstStyle/>
              <a:p>
                <a:endParaRPr lang="en-US" sz="1013"/>
              </a:p>
            </p:txBody>
          </p:sp>
          <p:sp>
            <p:nvSpPr>
              <p:cNvPr id="189" name="Freeform: Shape 188">
                <a:extLst>
                  <a:ext uri="{FF2B5EF4-FFF2-40B4-BE49-F238E27FC236}">
                    <a16:creationId xmlns:a16="http://schemas.microsoft.com/office/drawing/2014/main" id="{14EC1F4A-533A-4CF3-8ED9-ED4C6270D51E}"/>
                  </a:ext>
                </a:extLst>
              </p:cNvPr>
              <p:cNvSpPr/>
              <p:nvPr/>
            </p:nvSpPr>
            <p:spPr>
              <a:xfrm>
                <a:off x="5572670" y="4438435"/>
                <a:ext cx="202454" cy="98748"/>
              </a:xfrm>
              <a:custGeom>
                <a:avLst/>
                <a:gdLst>
                  <a:gd name="connsiteX0" fmla="*/ 84099 w 202454"/>
                  <a:gd name="connsiteY0" fmla="*/ 89733 h 98748"/>
                  <a:gd name="connsiteX1" fmla="*/ 995 w 202454"/>
                  <a:gd name="connsiteY1" fmla="*/ 13431 h 98748"/>
                  <a:gd name="connsiteX2" fmla="*/ 5089 w 202454"/>
                  <a:gd name="connsiteY2" fmla="*/ 995 h 98748"/>
                  <a:gd name="connsiteX3" fmla="*/ 17526 w 202454"/>
                  <a:gd name="connsiteY3" fmla="*/ 5089 h 98748"/>
                  <a:gd name="connsiteX4" fmla="*/ 17775 w 202454"/>
                  <a:gd name="connsiteY4" fmla="*/ 5626 h 98748"/>
                  <a:gd name="connsiteX5" fmla="*/ 189001 w 202454"/>
                  <a:gd name="connsiteY5" fmla="*/ 68141 h 98748"/>
                  <a:gd name="connsiteX6" fmla="*/ 189023 w 202454"/>
                  <a:gd name="connsiteY6" fmla="*/ 68131 h 98748"/>
                  <a:gd name="connsiteX7" fmla="*/ 201460 w 202454"/>
                  <a:gd name="connsiteY7" fmla="*/ 72225 h 98748"/>
                  <a:gd name="connsiteX8" fmla="*/ 197365 w 202454"/>
                  <a:gd name="connsiteY8" fmla="*/ 84661 h 98748"/>
                  <a:gd name="connsiteX9" fmla="*/ 196828 w 202454"/>
                  <a:gd name="connsiteY9" fmla="*/ 84911 h 98748"/>
                  <a:gd name="connsiteX10" fmla="*/ 84099 w 202454"/>
                  <a:gd name="connsiteY10" fmla="*/ 89733 h 9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454" h="98748">
                    <a:moveTo>
                      <a:pt x="84099" y="89733"/>
                    </a:moveTo>
                    <a:cubicBezTo>
                      <a:pt x="47317" y="76421"/>
                      <a:pt x="17392" y="48945"/>
                      <a:pt x="995" y="13431"/>
                    </a:cubicBezTo>
                    <a:cubicBezTo>
                      <a:pt x="-1309" y="8866"/>
                      <a:pt x="524" y="3299"/>
                      <a:pt x="5089" y="995"/>
                    </a:cubicBezTo>
                    <a:cubicBezTo>
                      <a:pt x="9654" y="-1308"/>
                      <a:pt x="15222" y="524"/>
                      <a:pt x="17526" y="5089"/>
                    </a:cubicBezTo>
                    <a:cubicBezTo>
                      <a:pt x="17615" y="5265"/>
                      <a:pt x="17698" y="5445"/>
                      <a:pt x="17775" y="5626"/>
                    </a:cubicBezTo>
                    <a:cubicBezTo>
                      <a:pt x="47796" y="70171"/>
                      <a:pt x="124456" y="98160"/>
                      <a:pt x="189001" y="68141"/>
                    </a:cubicBezTo>
                    <a:cubicBezTo>
                      <a:pt x="189009" y="68137"/>
                      <a:pt x="189015" y="68135"/>
                      <a:pt x="189023" y="68131"/>
                    </a:cubicBezTo>
                    <a:cubicBezTo>
                      <a:pt x="193588" y="65826"/>
                      <a:pt x="199155" y="67660"/>
                      <a:pt x="201460" y="72225"/>
                    </a:cubicBezTo>
                    <a:cubicBezTo>
                      <a:pt x="203762" y="76790"/>
                      <a:pt x="201930" y="82357"/>
                      <a:pt x="197365" y="84661"/>
                    </a:cubicBezTo>
                    <a:cubicBezTo>
                      <a:pt x="197189" y="84750"/>
                      <a:pt x="197009" y="84834"/>
                      <a:pt x="196828" y="84911"/>
                    </a:cubicBezTo>
                    <a:cubicBezTo>
                      <a:pt x="161404" y="101511"/>
                      <a:pt x="120811" y="103247"/>
                      <a:pt x="84099" y="89733"/>
                    </a:cubicBezTo>
                    <a:close/>
                  </a:path>
                </a:pathLst>
              </a:custGeom>
              <a:solidFill>
                <a:schemeClr val="bg1"/>
              </a:solidFill>
              <a:ln w="1285" cap="flat">
                <a:noFill/>
                <a:prstDash val="solid"/>
                <a:miter/>
              </a:ln>
            </p:spPr>
            <p:txBody>
              <a:bodyPr rtlCol="0" anchor="ctr"/>
              <a:lstStyle/>
              <a:p>
                <a:endParaRPr lang="en-US" sz="1013"/>
              </a:p>
            </p:txBody>
          </p:sp>
          <p:sp>
            <p:nvSpPr>
              <p:cNvPr id="190" name="Freeform: Shape 189">
                <a:extLst>
                  <a:ext uri="{FF2B5EF4-FFF2-40B4-BE49-F238E27FC236}">
                    <a16:creationId xmlns:a16="http://schemas.microsoft.com/office/drawing/2014/main" id="{0C5A3830-8F46-415E-921E-FEE58F86B02B}"/>
                  </a:ext>
                </a:extLst>
              </p:cNvPr>
              <p:cNvSpPr/>
              <p:nvPr/>
            </p:nvSpPr>
            <p:spPr>
              <a:xfrm>
                <a:off x="5502301" y="4349308"/>
                <a:ext cx="110912" cy="110886"/>
              </a:xfrm>
              <a:custGeom>
                <a:avLst/>
                <a:gdLst>
                  <a:gd name="connsiteX0" fmla="*/ 83361 w 110912"/>
                  <a:gd name="connsiteY0" fmla="*/ 106403 h 110886"/>
                  <a:gd name="connsiteX1" fmla="*/ 106478 w 110912"/>
                  <a:gd name="connsiteY1" fmla="*/ 43216 h 110886"/>
                  <a:gd name="connsiteX2" fmla="*/ 106442 w 110912"/>
                  <a:gd name="connsiteY2" fmla="*/ 43140 h 110886"/>
                  <a:gd name="connsiteX3" fmla="*/ 86357 w 110912"/>
                  <a:gd name="connsiteY3" fmla="*/ 0 h 110886"/>
                  <a:gd name="connsiteX4" fmla="*/ 0 w 110912"/>
                  <a:gd name="connsiteY4" fmla="*/ 40182 h 110886"/>
                  <a:gd name="connsiteX5" fmla="*/ 20085 w 110912"/>
                  <a:gd name="connsiteY5" fmla="*/ 83361 h 110886"/>
                  <a:gd name="connsiteX6" fmla="*/ 83286 w 110912"/>
                  <a:gd name="connsiteY6" fmla="*/ 106438 h 110886"/>
                  <a:gd name="connsiteX7" fmla="*/ 83361 w 110912"/>
                  <a:gd name="connsiteY7" fmla="*/ 106403 h 110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12" h="110886">
                    <a:moveTo>
                      <a:pt x="83361" y="106403"/>
                    </a:moveTo>
                    <a:cubicBezTo>
                      <a:pt x="107192" y="95338"/>
                      <a:pt x="117542" y="67049"/>
                      <a:pt x="106478" y="43216"/>
                    </a:cubicBezTo>
                    <a:cubicBezTo>
                      <a:pt x="106465" y="43191"/>
                      <a:pt x="106453" y="43166"/>
                      <a:pt x="106442" y="43140"/>
                    </a:cubicBezTo>
                    <a:lnTo>
                      <a:pt x="86357" y="0"/>
                    </a:lnTo>
                    <a:lnTo>
                      <a:pt x="0" y="40182"/>
                    </a:lnTo>
                    <a:lnTo>
                      <a:pt x="20085" y="83361"/>
                    </a:lnTo>
                    <a:cubicBezTo>
                      <a:pt x="31165" y="107186"/>
                      <a:pt x="59461" y="117518"/>
                      <a:pt x="83286" y="106438"/>
                    </a:cubicBezTo>
                    <a:cubicBezTo>
                      <a:pt x="83311" y="106426"/>
                      <a:pt x="83336" y="106415"/>
                      <a:pt x="83361" y="106403"/>
                    </a:cubicBezTo>
                    <a:close/>
                  </a:path>
                </a:pathLst>
              </a:custGeom>
              <a:solidFill>
                <a:srgbClr val="50E6FF"/>
              </a:solidFill>
              <a:ln w="1285" cap="flat">
                <a:noFill/>
                <a:prstDash val="solid"/>
                <a:miter/>
              </a:ln>
            </p:spPr>
            <p:txBody>
              <a:bodyPr rtlCol="0" anchor="ctr"/>
              <a:lstStyle/>
              <a:p>
                <a:endParaRPr lang="en-US" sz="1013"/>
              </a:p>
            </p:txBody>
          </p:sp>
        </p:grpSp>
        <p:grpSp>
          <p:nvGrpSpPr>
            <p:cNvPr id="182" name="Graphic 67">
              <a:extLst>
                <a:ext uri="{FF2B5EF4-FFF2-40B4-BE49-F238E27FC236}">
                  <a16:creationId xmlns:a16="http://schemas.microsoft.com/office/drawing/2014/main" id="{8B7B01EC-5CA6-49A7-B6C2-2ACD04B5A788}"/>
                </a:ext>
              </a:extLst>
            </p:cNvPr>
            <p:cNvGrpSpPr/>
            <p:nvPr/>
          </p:nvGrpSpPr>
          <p:grpSpPr>
            <a:xfrm>
              <a:off x="8679465" y="4088478"/>
              <a:ext cx="360069" cy="456160"/>
              <a:chOff x="8679465" y="4088478"/>
              <a:chExt cx="360069" cy="456160"/>
            </a:xfrm>
          </p:grpSpPr>
          <p:sp>
            <p:nvSpPr>
              <p:cNvPr id="183" name="Freeform: Shape 182">
                <a:extLst>
                  <a:ext uri="{FF2B5EF4-FFF2-40B4-BE49-F238E27FC236}">
                    <a16:creationId xmlns:a16="http://schemas.microsoft.com/office/drawing/2014/main" id="{86BAA778-664D-4721-90D4-E5F92E4D4AF5}"/>
                  </a:ext>
                </a:extLst>
              </p:cNvPr>
              <p:cNvSpPr/>
              <p:nvPr/>
            </p:nvSpPr>
            <p:spPr>
              <a:xfrm>
                <a:off x="8679465" y="4088478"/>
                <a:ext cx="360069" cy="456160"/>
              </a:xfrm>
              <a:custGeom>
                <a:avLst/>
                <a:gdLst>
                  <a:gd name="connsiteX0" fmla="*/ 185122 w 360069"/>
                  <a:gd name="connsiteY0" fmla="*/ 0 h 456160"/>
                  <a:gd name="connsiteX1" fmla="*/ 360069 w 360069"/>
                  <a:gd name="connsiteY1" fmla="*/ 93139 h 456160"/>
                  <a:gd name="connsiteX2" fmla="*/ 359037 w 360069"/>
                  <a:gd name="connsiteY2" fmla="*/ 215237 h 456160"/>
                  <a:gd name="connsiteX3" fmla="*/ 358895 w 360069"/>
                  <a:gd name="connsiteY3" fmla="*/ 221748 h 456160"/>
                  <a:gd name="connsiteX4" fmla="*/ 245744 w 360069"/>
                  <a:gd name="connsiteY4" fmla="*/ 414981 h 456160"/>
                  <a:gd name="connsiteX5" fmla="*/ 180035 w 360069"/>
                  <a:gd name="connsiteY5" fmla="*/ 456161 h 456160"/>
                  <a:gd name="connsiteX6" fmla="*/ 112439 w 360069"/>
                  <a:gd name="connsiteY6" fmla="*/ 413469 h 456160"/>
                  <a:gd name="connsiteX7" fmla="*/ 356 w 360069"/>
                  <a:gd name="connsiteY7" fmla="*/ 225163 h 456160"/>
                  <a:gd name="connsiteX8" fmla="*/ 0 w 360069"/>
                  <a:gd name="connsiteY8" fmla="*/ 212000 h 456160"/>
                  <a:gd name="connsiteX9" fmla="*/ 0 w 360069"/>
                  <a:gd name="connsiteY9" fmla="*/ 93139 h 45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69" h="456160">
                    <a:moveTo>
                      <a:pt x="185122" y="0"/>
                    </a:moveTo>
                    <a:lnTo>
                      <a:pt x="360069" y="93139"/>
                    </a:lnTo>
                    <a:lnTo>
                      <a:pt x="359037" y="215237"/>
                    </a:lnTo>
                    <a:cubicBezTo>
                      <a:pt x="359037" y="217407"/>
                      <a:pt x="359037" y="219578"/>
                      <a:pt x="358895" y="221748"/>
                    </a:cubicBezTo>
                    <a:cubicBezTo>
                      <a:pt x="356120" y="300834"/>
                      <a:pt x="312806" y="372947"/>
                      <a:pt x="245744" y="414981"/>
                    </a:cubicBezTo>
                    <a:lnTo>
                      <a:pt x="180035" y="456161"/>
                    </a:lnTo>
                    <a:lnTo>
                      <a:pt x="112439" y="413469"/>
                    </a:lnTo>
                    <a:cubicBezTo>
                      <a:pt x="47192" y="372094"/>
                      <a:pt x="4536" y="302239"/>
                      <a:pt x="356" y="225163"/>
                    </a:cubicBezTo>
                    <a:cubicBezTo>
                      <a:pt x="130" y="220787"/>
                      <a:pt x="12" y="216399"/>
                      <a:pt x="0" y="212000"/>
                    </a:cubicBezTo>
                    <a:lnTo>
                      <a:pt x="0" y="93139"/>
                    </a:lnTo>
                    <a:close/>
                  </a:path>
                </a:pathLst>
              </a:custGeom>
              <a:solidFill>
                <a:srgbClr val="50E6FF"/>
              </a:solidFill>
              <a:ln w="1745" cap="flat">
                <a:noFill/>
                <a:prstDash val="solid"/>
                <a:miter/>
              </a:ln>
            </p:spPr>
            <p:txBody>
              <a:bodyPr rtlCol="0" anchor="ctr"/>
              <a:lstStyle/>
              <a:p>
                <a:endParaRPr lang="en-US" sz="1013"/>
              </a:p>
            </p:txBody>
          </p:sp>
          <p:sp>
            <p:nvSpPr>
              <p:cNvPr id="184" name="Freeform: Shape 183">
                <a:extLst>
                  <a:ext uri="{FF2B5EF4-FFF2-40B4-BE49-F238E27FC236}">
                    <a16:creationId xmlns:a16="http://schemas.microsoft.com/office/drawing/2014/main" id="{53968FCE-4F57-4A05-9B2B-C483F82F72D9}"/>
                  </a:ext>
                </a:extLst>
              </p:cNvPr>
              <p:cNvSpPr/>
              <p:nvPr/>
            </p:nvSpPr>
            <p:spPr>
              <a:xfrm>
                <a:off x="8807291" y="4196347"/>
                <a:ext cx="109682" cy="232151"/>
              </a:xfrm>
              <a:custGeom>
                <a:avLst/>
                <a:gdLst>
                  <a:gd name="connsiteX0" fmla="*/ 109682 w 109682"/>
                  <a:gd name="connsiteY0" fmla="*/ 54910 h 232151"/>
                  <a:gd name="connsiteX1" fmla="*/ 54910 w 109682"/>
                  <a:gd name="connsiteY1" fmla="*/ 0 h 232151"/>
                  <a:gd name="connsiteX2" fmla="*/ 0 w 109682"/>
                  <a:gd name="connsiteY2" fmla="*/ 54772 h 232151"/>
                  <a:gd name="connsiteX3" fmla="*/ 41607 w 109682"/>
                  <a:gd name="connsiteY3" fmla="*/ 108061 h 232151"/>
                  <a:gd name="connsiteX4" fmla="*/ 41607 w 109682"/>
                  <a:gd name="connsiteY4" fmla="*/ 232152 h 232151"/>
                  <a:gd name="connsiteX5" fmla="*/ 86735 w 109682"/>
                  <a:gd name="connsiteY5" fmla="*/ 232152 h 232151"/>
                  <a:gd name="connsiteX6" fmla="*/ 86735 w 109682"/>
                  <a:gd name="connsiteY6" fmla="*/ 206145 h 232151"/>
                  <a:gd name="connsiteX7" fmla="*/ 67613 w 109682"/>
                  <a:gd name="connsiteY7" fmla="*/ 206145 h 232151"/>
                  <a:gd name="connsiteX8" fmla="*/ 67613 w 109682"/>
                  <a:gd name="connsiteY8" fmla="*/ 193142 h 232151"/>
                  <a:gd name="connsiteX9" fmla="*/ 86735 w 109682"/>
                  <a:gd name="connsiteY9" fmla="*/ 193142 h 232151"/>
                  <a:gd name="connsiteX10" fmla="*/ 86735 w 109682"/>
                  <a:gd name="connsiteY10" fmla="*/ 167118 h 232151"/>
                  <a:gd name="connsiteX11" fmla="*/ 67613 w 109682"/>
                  <a:gd name="connsiteY11" fmla="*/ 167118 h 232151"/>
                  <a:gd name="connsiteX12" fmla="*/ 67613 w 109682"/>
                  <a:gd name="connsiteY12" fmla="*/ 108186 h 232151"/>
                  <a:gd name="connsiteX13" fmla="*/ 109682 w 109682"/>
                  <a:gd name="connsiteY13" fmla="*/ 54910 h 232151"/>
                  <a:gd name="connsiteX14" fmla="*/ 54841 w 109682"/>
                  <a:gd name="connsiteY14" fmla="*/ 17822 h 232151"/>
                  <a:gd name="connsiteX15" fmla="*/ 67844 w 109682"/>
                  <a:gd name="connsiteY15" fmla="*/ 30825 h 232151"/>
                  <a:gd name="connsiteX16" fmla="*/ 54841 w 109682"/>
                  <a:gd name="connsiteY16" fmla="*/ 43828 h 232151"/>
                  <a:gd name="connsiteX17" fmla="*/ 41838 w 109682"/>
                  <a:gd name="connsiteY17" fmla="*/ 30878 h 232151"/>
                  <a:gd name="connsiteX18" fmla="*/ 54788 w 109682"/>
                  <a:gd name="connsiteY18" fmla="*/ 17822 h 232151"/>
                  <a:gd name="connsiteX19" fmla="*/ 54841 w 109682"/>
                  <a:gd name="connsiteY19" fmla="*/ 17822 h 2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682" h="232151">
                    <a:moveTo>
                      <a:pt x="109682" y="54910"/>
                    </a:moveTo>
                    <a:cubicBezTo>
                      <a:pt x="109719" y="24622"/>
                      <a:pt x="85198" y="38"/>
                      <a:pt x="54910" y="0"/>
                    </a:cubicBezTo>
                    <a:cubicBezTo>
                      <a:pt x="24622" y="-38"/>
                      <a:pt x="38" y="24484"/>
                      <a:pt x="0" y="54772"/>
                    </a:cubicBezTo>
                    <a:cubicBezTo>
                      <a:pt x="-32" y="79988"/>
                      <a:pt x="17136" y="101976"/>
                      <a:pt x="41607" y="108061"/>
                    </a:cubicBezTo>
                    <a:lnTo>
                      <a:pt x="41607" y="232152"/>
                    </a:lnTo>
                    <a:lnTo>
                      <a:pt x="86735" y="232152"/>
                    </a:lnTo>
                    <a:lnTo>
                      <a:pt x="86735" y="206145"/>
                    </a:lnTo>
                    <a:lnTo>
                      <a:pt x="67613" y="206145"/>
                    </a:lnTo>
                    <a:lnTo>
                      <a:pt x="67613" y="193142"/>
                    </a:lnTo>
                    <a:lnTo>
                      <a:pt x="86735" y="193142"/>
                    </a:lnTo>
                    <a:lnTo>
                      <a:pt x="86735" y="167118"/>
                    </a:lnTo>
                    <a:lnTo>
                      <a:pt x="67613" y="167118"/>
                    </a:lnTo>
                    <a:lnTo>
                      <a:pt x="67613" y="108186"/>
                    </a:lnTo>
                    <a:cubicBezTo>
                      <a:pt x="92269" y="102294"/>
                      <a:pt x="109668" y="80262"/>
                      <a:pt x="109682" y="54910"/>
                    </a:cubicBezTo>
                    <a:close/>
                    <a:moveTo>
                      <a:pt x="54841" y="17822"/>
                    </a:moveTo>
                    <a:cubicBezTo>
                      <a:pt x="62022" y="17822"/>
                      <a:pt x="67844" y="23644"/>
                      <a:pt x="67844" y="30825"/>
                    </a:cubicBezTo>
                    <a:cubicBezTo>
                      <a:pt x="67844" y="38006"/>
                      <a:pt x="62022" y="43828"/>
                      <a:pt x="54841" y="43828"/>
                    </a:cubicBezTo>
                    <a:cubicBezTo>
                      <a:pt x="47680" y="43828"/>
                      <a:pt x="41867" y="38039"/>
                      <a:pt x="41838" y="30878"/>
                    </a:cubicBezTo>
                    <a:cubicBezTo>
                      <a:pt x="41808" y="23697"/>
                      <a:pt x="47606" y="17851"/>
                      <a:pt x="54788" y="17822"/>
                    </a:cubicBezTo>
                    <a:cubicBezTo>
                      <a:pt x="54805" y="17822"/>
                      <a:pt x="54823" y="17822"/>
                      <a:pt x="54841" y="17822"/>
                    </a:cubicBezTo>
                    <a:close/>
                  </a:path>
                </a:pathLst>
              </a:custGeom>
              <a:solidFill>
                <a:srgbClr val="121D2F"/>
              </a:solidFill>
              <a:ln w="1745" cap="flat">
                <a:noFill/>
                <a:prstDash val="solid"/>
                <a:miter/>
              </a:ln>
            </p:spPr>
            <p:txBody>
              <a:bodyPr rtlCol="0" anchor="ctr"/>
              <a:lstStyle/>
              <a:p>
                <a:endParaRPr lang="en-US" sz="1013"/>
              </a:p>
            </p:txBody>
          </p:sp>
        </p:grpSp>
      </p:grpSp>
      <p:grpSp>
        <p:nvGrpSpPr>
          <p:cNvPr id="22" name="Group 21">
            <a:extLst>
              <a:ext uri="{FF2B5EF4-FFF2-40B4-BE49-F238E27FC236}">
                <a16:creationId xmlns:a16="http://schemas.microsoft.com/office/drawing/2014/main" id="{A637AC47-1CD8-4F0A-9595-EEE0D8B4BE29}"/>
              </a:ext>
            </a:extLst>
          </p:cNvPr>
          <p:cNvGrpSpPr/>
          <p:nvPr/>
        </p:nvGrpSpPr>
        <p:grpSpPr>
          <a:xfrm>
            <a:off x="441197" y="4170266"/>
            <a:ext cx="8270748" cy="700088"/>
            <a:chOff x="588263" y="5517067"/>
            <a:chExt cx="11027664" cy="933450"/>
          </a:xfrm>
        </p:grpSpPr>
        <p:sp>
          <p:nvSpPr>
            <p:cNvPr id="113" name="Rectangle 112">
              <a:extLst>
                <a:ext uri="{FF2B5EF4-FFF2-40B4-BE49-F238E27FC236}">
                  <a16:creationId xmlns:a16="http://schemas.microsoft.com/office/drawing/2014/main" id="{A1460C60-8542-4F42-AAEB-6569182E11B5}"/>
                </a:ext>
              </a:extLst>
            </p:cNvPr>
            <p:cNvSpPr/>
            <p:nvPr/>
          </p:nvSpPr>
          <p:spPr bwMode="auto">
            <a:xfrm>
              <a:off x="588263" y="5517067"/>
              <a:ext cx="11027664" cy="933450"/>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68580" rIns="0" bIns="68580" numCol="1" spcCol="0" rtlCol="0" fromWordArt="0" anchor="t" anchorCtr="0" forceAA="0" compatLnSpc="1">
              <a:prstTxWarp prst="textNoShape">
                <a:avLst/>
              </a:prstTxWarp>
              <a:noAutofit/>
            </a:bodyPr>
            <a:lstStyle/>
            <a:p>
              <a:pPr algn="ctr" defTabSz="699354" fontAlgn="base">
                <a:spcBef>
                  <a:spcPct val="0"/>
                </a:spcBef>
                <a:spcAft>
                  <a:spcPts val="900"/>
                </a:spcAft>
                <a:defRPr/>
              </a:pPr>
              <a:r>
                <a:rPr lang="en-US" sz="1200">
                  <a:solidFill>
                    <a:srgbClr val="1A1A1A"/>
                  </a:solidFill>
                  <a:latin typeface="Segoe UI Semibold"/>
                  <a:ea typeface="Segoe UI Symbol"/>
                </a:rPr>
                <a:t>Hosting infrastructure</a:t>
              </a:r>
            </a:p>
          </p:txBody>
        </p:sp>
        <p:grpSp>
          <p:nvGrpSpPr>
            <p:cNvPr id="21" name="Group 20">
              <a:extLst>
                <a:ext uri="{FF2B5EF4-FFF2-40B4-BE49-F238E27FC236}">
                  <a16:creationId xmlns:a16="http://schemas.microsoft.com/office/drawing/2014/main" id="{E5E32FE5-4F8E-48C7-952C-821A3C45B442}"/>
                </a:ext>
              </a:extLst>
            </p:cNvPr>
            <p:cNvGrpSpPr/>
            <p:nvPr/>
          </p:nvGrpSpPr>
          <p:grpSpPr>
            <a:xfrm>
              <a:off x="990933" y="5952415"/>
              <a:ext cx="10201861" cy="495116"/>
              <a:chOff x="990933" y="5952415"/>
              <a:chExt cx="10201861" cy="495116"/>
            </a:xfrm>
          </p:grpSpPr>
          <p:pic>
            <p:nvPicPr>
              <p:cNvPr id="117" name="Picture 116">
                <a:extLst>
                  <a:ext uri="{FF2B5EF4-FFF2-40B4-BE49-F238E27FC236}">
                    <a16:creationId xmlns:a16="http://schemas.microsoft.com/office/drawing/2014/main" id="{3E7B97FA-22B6-4C3E-B784-4E88E6E7F7D4}"/>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rcRect/>
              <a:stretch/>
            </p:blipFill>
            <p:spPr>
              <a:xfrm>
                <a:off x="8221611" y="6076755"/>
                <a:ext cx="1394208" cy="246437"/>
              </a:xfrm>
              <a:prstGeom prst="rect">
                <a:avLst/>
              </a:prstGeom>
            </p:spPr>
          </p:pic>
          <p:pic>
            <p:nvPicPr>
              <p:cNvPr id="118" name="Picture 2" descr="Image result for aws logo">
                <a:extLst>
                  <a:ext uri="{FF2B5EF4-FFF2-40B4-BE49-F238E27FC236}">
                    <a16:creationId xmlns:a16="http://schemas.microsoft.com/office/drawing/2014/main" id="{05549E61-5A73-41F6-B95C-51D9B8B05CFB}"/>
                  </a:ext>
                </a:extLst>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4317241" y="6035324"/>
                <a:ext cx="439065" cy="329298"/>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4">
                <a:extLst>
                  <a:ext uri="{FF2B5EF4-FFF2-40B4-BE49-F238E27FC236}">
                    <a16:creationId xmlns:a16="http://schemas.microsoft.com/office/drawing/2014/main" id="{4C26AD6B-76C2-401F-93AB-B69180D3F36B}"/>
                  </a:ext>
                </a:extLst>
              </p:cNvPr>
              <p:cNvPicPr>
                <a:picLocks noChangeAspect="1" noChangeArrowheads="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rcRect/>
              <a:stretch/>
            </p:blipFill>
            <p:spPr bwMode="auto">
              <a:xfrm>
                <a:off x="5150913" y="6102680"/>
                <a:ext cx="1257881" cy="194587"/>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2" descr="See the source image">
                <a:extLst>
                  <a:ext uri="{FF2B5EF4-FFF2-40B4-BE49-F238E27FC236}">
                    <a16:creationId xmlns:a16="http://schemas.microsoft.com/office/drawing/2014/main" id="{7ADA52DB-7605-4889-9538-DAD6AE148B11}"/>
                  </a:ext>
                </a:extLst>
              </p:cNvPr>
              <p:cNvPicPr>
                <a:picLocks noChangeAspect="1" noChangeArrowheads="1"/>
              </p:cNvPicPr>
              <p:nvPr/>
            </p:nvPicPr>
            <p:blipFill>
              <a:blip r:embed="rId18" cstate="print">
                <a:extLst>
                  <a:ext uri="{28A0092B-C50C-407E-A947-70E740481C1C}">
                    <a14:useLocalDpi xmlns:a14="http://schemas.microsoft.com/office/drawing/2010/main"/>
                  </a:ext>
                </a:extLst>
              </a:blip>
              <a:srcRect/>
              <a:stretch>
                <a:fillRect/>
              </a:stretch>
            </p:blipFill>
            <p:spPr bwMode="auto">
              <a:xfrm>
                <a:off x="6803401" y="6076755"/>
                <a:ext cx="1023603" cy="246437"/>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121" descr="A picture containing drawing&#10;&#10;Description automatically generated">
                <a:extLst>
                  <a:ext uri="{FF2B5EF4-FFF2-40B4-BE49-F238E27FC236}">
                    <a16:creationId xmlns:a16="http://schemas.microsoft.com/office/drawing/2014/main" id="{1BC92FB3-0478-4E35-823A-0C0771FA75CC}"/>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990933" y="5952415"/>
                <a:ext cx="1496911" cy="495116"/>
              </a:xfrm>
              <a:prstGeom prst="rect">
                <a:avLst/>
              </a:prstGeom>
            </p:spPr>
          </p:pic>
          <p:grpSp>
            <p:nvGrpSpPr>
              <p:cNvPr id="16" name="Group 15">
                <a:extLst>
                  <a:ext uri="{FF2B5EF4-FFF2-40B4-BE49-F238E27FC236}">
                    <a16:creationId xmlns:a16="http://schemas.microsoft.com/office/drawing/2014/main" id="{F20D0D87-BDCD-43F5-929F-94A9F0578086}"/>
                  </a:ext>
                </a:extLst>
              </p:cNvPr>
              <p:cNvGrpSpPr/>
              <p:nvPr/>
            </p:nvGrpSpPr>
            <p:grpSpPr>
              <a:xfrm>
                <a:off x="10010424" y="6037572"/>
                <a:ext cx="1182370" cy="324803"/>
                <a:chOff x="8904605" y="5967339"/>
                <a:chExt cx="1182370" cy="324803"/>
              </a:xfrm>
            </p:grpSpPr>
            <p:pic>
              <p:nvPicPr>
                <p:cNvPr id="115" name="Graphic 114">
                  <a:extLst>
                    <a:ext uri="{FF2B5EF4-FFF2-40B4-BE49-F238E27FC236}">
                      <a16:creationId xmlns:a16="http://schemas.microsoft.com/office/drawing/2014/main" id="{87C65C42-586D-488D-A59D-72F28728C17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904605" y="5967339"/>
                  <a:ext cx="324803" cy="324803"/>
                </a:xfrm>
                <a:prstGeom prst="rect">
                  <a:avLst/>
                </a:prstGeom>
              </p:spPr>
            </p:pic>
            <p:sp>
              <p:nvSpPr>
                <p:cNvPr id="15" name="TextBox 14">
                  <a:extLst>
                    <a:ext uri="{FF2B5EF4-FFF2-40B4-BE49-F238E27FC236}">
                      <a16:creationId xmlns:a16="http://schemas.microsoft.com/office/drawing/2014/main" id="{52BB8EAB-9C4B-4516-BDEE-280A00CCFCA8}"/>
                    </a:ext>
                  </a:extLst>
                </p:cNvPr>
                <p:cNvSpPr txBox="1"/>
                <p:nvPr/>
              </p:nvSpPr>
              <p:spPr>
                <a:xfrm>
                  <a:off x="9227115" y="6061332"/>
                  <a:ext cx="859860" cy="169278"/>
                </a:xfrm>
                <a:prstGeom prst="rect">
                  <a:avLst/>
                </a:prstGeom>
                <a:noFill/>
              </p:spPr>
              <p:txBody>
                <a:bodyPr wrap="square" lIns="0" tIns="0" rIns="0" bIns="0" rtlCol="0" anchor="ctr">
                  <a:spAutoFit/>
                </a:bodyPr>
                <a:lstStyle/>
                <a:p>
                  <a:pPr algn="l"/>
                  <a:r>
                    <a:rPr lang="en-US" sz="825">
                      <a:latin typeface="+mj-lt"/>
                    </a:rPr>
                    <a:t>On-Premises</a:t>
                  </a:r>
                </a:p>
              </p:txBody>
            </p:sp>
          </p:grpSp>
          <p:grpSp>
            <p:nvGrpSpPr>
              <p:cNvPr id="19" name="Group 18">
                <a:extLst>
                  <a:ext uri="{FF2B5EF4-FFF2-40B4-BE49-F238E27FC236}">
                    <a16:creationId xmlns:a16="http://schemas.microsoft.com/office/drawing/2014/main" id="{95F0ED51-0A66-4CDE-8DCD-9A9A2D092C07}"/>
                  </a:ext>
                </a:extLst>
              </p:cNvPr>
              <p:cNvGrpSpPr/>
              <p:nvPr/>
            </p:nvGrpSpPr>
            <p:grpSpPr>
              <a:xfrm>
                <a:off x="2882451" y="6037572"/>
                <a:ext cx="1040183" cy="324803"/>
                <a:chOff x="10650650" y="5928158"/>
                <a:chExt cx="1040183" cy="324803"/>
              </a:xfrm>
            </p:grpSpPr>
            <p:pic>
              <p:nvPicPr>
                <p:cNvPr id="128" name="Graphic 127">
                  <a:extLst>
                    <a:ext uri="{FF2B5EF4-FFF2-40B4-BE49-F238E27FC236}">
                      <a16:creationId xmlns:a16="http://schemas.microsoft.com/office/drawing/2014/main" id="{5EEB8227-FDDD-467B-8EDC-BB51F47EE0E5}"/>
                    </a:ext>
                  </a:extLst>
                </p:cNvPr>
                <p:cNvPicPr>
                  <a:picLocks noChangeAspect="1"/>
                </p:cNvPicPr>
                <p:nvPr/>
              </p:nvPicPr>
              <p:blipFill>
                <a:blip r:embed="rId22">
                  <a:extLst>
                    <a:ext uri="{28A0092B-C50C-407E-A947-70E740481C1C}">
                      <a14:useLocalDpi xmlns:a14="http://schemas.microsoft.com/office/drawing/2010/main"/>
                    </a:ext>
                    <a:ext uri="{96DAC541-7B7A-43D3-8B79-37D633B846F1}">
                      <asvg:svgBlip xmlns:asvg="http://schemas.microsoft.com/office/drawing/2016/SVG/main" r:embed="rId23"/>
                    </a:ext>
                  </a:extLst>
                </a:blip>
                <a:srcRect/>
                <a:stretch/>
              </p:blipFill>
              <p:spPr>
                <a:xfrm>
                  <a:off x="10650650" y="5928158"/>
                  <a:ext cx="324803" cy="324803"/>
                </a:xfrm>
                <a:prstGeom prst="rect">
                  <a:avLst/>
                </a:prstGeom>
              </p:spPr>
            </p:pic>
            <p:sp>
              <p:nvSpPr>
                <p:cNvPr id="18" name="TextBox 17">
                  <a:extLst>
                    <a:ext uri="{FF2B5EF4-FFF2-40B4-BE49-F238E27FC236}">
                      <a16:creationId xmlns:a16="http://schemas.microsoft.com/office/drawing/2014/main" id="{DC27835B-A615-4F4C-88CA-A644ADD74760}"/>
                    </a:ext>
                  </a:extLst>
                </p:cNvPr>
                <p:cNvSpPr txBox="1"/>
                <p:nvPr/>
              </p:nvSpPr>
              <p:spPr>
                <a:xfrm>
                  <a:off x="11029797" y="6004251"/>
                  <a:ext cx="661036" cy="169278"/>
                </a:xfrm>
                <a:prstGeom prst="rect">
                  <a:avLst/>
                </a:prstGeom>
                <a:noFill/>
              </p:spPr>
              <p:txBody>
                <a:bodyPr wrap="square" lIns="0" tIns="0" rIns="0" bIns="0" rtlCol="0" anchor="ctr">
                  <a:spAutoFit/>
                </a:bodyPr>
                <a:lstStyle/>
                <a:p>
                  <a:pPr algn="l"/>
                  <a:r>
                    <a:rPr lang="en-US" sz="825">
                      <a:latin typeface="+mj-lt"/>
                    </a:rPr>
                    <a:t>Azure Arc</a:t>
                  </a:r>
                </a:p>
              </p:txBody>
            </p:sp>
          </p:grpSp>
        </p:grpSp>
      </p:grpSp>
      <p:pic>
        <p:nvPicPr>
          <p:cNvPr id="2" name="Picture 14" descr="Aura Cristina Tobar en LinkedIn: Deploy site com OCI DevOps Pipeline">
            <a:extLst>
              <a:ext uri="{FF2B5EF4-FFF2-40B4-BE49-F238E27FC236}">
                <a16:creationId xmlns:a16="http://schemas.microsoft.com/office/drawing/2014/main" id="{7DCA3546-0325-3D5E-547D-BD451700984D}"/>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074130" y="4372628"/>
            <a:ext cx="828530" cy="4736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5975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decel="100000" fill="hold" nodeType="withEffect">
                                  <p:stCondLst>
                                    <p:cond delay="0"/>
                                  </p:stCondLst>
                                  <p:childTnLst>
                                    <p:animMotion origin="layout" path="M -8.33333E-7 4.81481E-6 L -8.33333E-7 0.02569 " pathEditMode="relative" rAng="0" ptsTypes="AA">
                                      <p:cBhvr>
                                        <p:cTn id="9" dur="500" spd="-100000" fill="hold"/>
                                        <p:tgtEl>
                                          <p:spTgt spid="22"/>
                                        </p:tgtEl>
                                        <p:attrNameLst>
                                          <p:attrName>ppt_x</p:attrName>
                                          <p:attrName>ppt_y</p:attrName>
                                        </p:attrNameLst>
                                      </p:cBhvr>
                                      <p:rCtr x="0" y="1273"/>
                                    </p:animMotion>
                                  </p:childTnLst>
                                </p:cTn>
                              </p:par>
                              <p:par>
                                <p:cTn id="10" presetID="42"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977900" y="342900"/>
            <a:ext cx="7727187" cy="415499"/>
          </a:xfrm>
        </p:spPr>
        <p:txBody>
          <a:bodyPr/>
          <a:lstStyle/>
          <a:p>
            <a:r>
              <a:rPr lang="en-US" dirty="0"/>
              <a:t>Service Discovery and Invocation</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38418" y="342900"/>
            <a:ext cx="501628" cy="412242"/>
          </a:xfrm>
          <a:prstGeom prst="rect">
            <a:avLst/>
          </a:prstGeom>
        </p:spPr>
      </p:pic>
      <p:grpSp>
        <p:nvGrpSpPr>
          <p:cNvPr id="27" name="Group 26">
            <a:extLst>
              <a:ext uri="{FF2B5EF4-FFF2-40B4-BE49-F238E27FC236}">
                <a16:creationId xmlns:a16="http://schemas.microsoft.com/office/drawing/2014/main" id="{098C2CC1-1B19-4AC8-BFFC-D7DAF6265E67}"/>
              </a:ext>
            </a:extLst>
          </p:cNvPr>
          <p:cNvGrpSpPr/>
          <p:nvPr/>
        </p:nvGrpSpPr>
        <p:grpSpPr>
          <a:xfrm>
            <a:off x="7166942" y="1881838"/>
            <a:ext cx="1249132" cy="1457318"/>
            <a:chOff x="7316373" y="1954650"/>
            <a:chExt cx="1400542" cy="1633964"/>
          </a:xfrm>
        </p:grpSpPr>
        <p:pic>
          <p:nvPicPr>
            <p:cNvPr id="29" name="Graphic 28">
              <a:extLst>
                <a:ext uri="{FF2B5EF4-FFF2-40B4-BE49-F238E27FC236}">
                  <a16:creationId xmlns:a16="http://schemas.microsoft.com/office/drawing/2014/main" id="{49EE5BD3-3277-48E9-BA2D-0146C7F55F3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316373" y="1954650"/>
              <a:ext cx="1400542" cy="1633964"/>
            </a:xfrm>
            <a:prstGeom prst="rect">
              <a:avLst/>
            </a:prstGeom>
          </p:spPr>
        </p:pic>
        <p:sp>
          <p:nvSpPr>
            <p:cNvPr id="30" name="TextBox 29">
              <a:extLst>
                <a:ext uri="{FF2B5EF4-FFF2-40B4-BE49-F238E27FC236}">
                  <a16:creationId xmlns:a16="http://schemas.microsoft.com/office/drawing/2014/main" id="{A37557AD-7973-490E-8B85-FC5A40C0124E}"/>
                </a:ext>
              </a:extLst>
            </p:cNvPr>
            <p:cNvSpPr txBox="1"/>
            <p:nvPr/>
          </p:nvSpPr>
          <p:spPr>
            <a:xfrm>
              <a:off x="7533140" y="2525411"/>
              <a:ext cx="911882" cy="258812"/>
            </a:xfrm>
            <a:prstGeom prst="rect">
              <a:avLst/>
            </a:prstGeom>
            <a:noFill/>
          </p:spPr>
          <p:txBody>
            <a:bodyPr wrap="none" lIns="0" tIns="0" rIns="0" bIns="0" rtlCol="0">
              <a:spAutoFit/>
            </a:bodyPr>
            <a:lstStyle/>
            <a:p>
              <a:pPr algn="ctr"/>
              <a:r>
                <a:rPr lang="en-US" sz="1500">
                  <a:solidFill>
                    <a:srgbClr val="202192"/>
                  </a:solidFill>
                  <a:latin typeface="+mj-lt"/>
                </a:rPr>
                <a:t>Service A</a:t>
              </a:r>
            </a:p>
          </p:txBody>
        </p:sp>
      </p:grpSp>
      <p:grpSp>
        <p:nvGrpSpPr>
          <p:cNvPr id="13" name="!!AppA">
            <a:extLst>
              <a:ext uri="{FF2B5EF4-FFF2-40B4-BE49-F238E27FC236}">
                <a16:creationId xmlns:a16="http://schemas.microsoft.com/office/drawing/2014/main" id="{84E5AC79-DC80-4CEC-8559-2C80EC45A927}"/>
              </a:ext>
            </a:extLst>
          </p:cNvPr>
          <p:cNvGrpSpPr/>
          <p:nvPr/>
        </p:nvGrpSpPr>
        <p:grpSpPr>
          <a:xfrm>
            <a:off x="986599" y="1882102"/>
            <a:ext cx="1249849" cy="1458155"/>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750520" y="2525411"/>
              <a:ext cx="719158" cy="258663"/>
            </a:xfrm>
            <a:prstGeom prst="rect">
              <a:avLst/>
            </a:prstGeom>
            <a:noFill/>
          </p:spPr>
          <p:txBody>
            <a:bodyPr wrap="none" lIns="0" tIns="0" rIns="0" bIns="0" rtlCol="0">
              <a:spAutoFit/>
            </a:bodyPr>
            <a:lstStyle/>
            <a:p>
              <a:pPr algn="ctr"/>
              <a:r>
                <a:rPr lang="en-US" sz="1500">
                  <a:solidFill>
                    <a:schemeClr val="bg1"/>
                  </a:solidFill>
                  <a:latin typeface="+mj-lt"/>
                </a:rPr>
                <a:t>My App</a:t>
              </a:r>
            </a:p>
          </p:txBody>
        </p:sp>
      </p:grpSp>
      <p:cxnSp>
        <p:nvCxnSpPr>
          <p:cNvPr id="58" name="Straight Arrow Connector 57">
            <a:extLst>
              <a:ext uri="{FF2B5EF4-FFF2-40B4-BE49-F238E27FC236}">
                <a16:creationId xmlns:a16="http://schemas.microsoft.com/office/drawing/2014/main" id="{20901D22-E7D9-416D-BC2E-DDF9B51DFCBC}"/>
              </a:ext>
            </a:extLst>
          </p:cNvPr>
          <p:cNvCxnSpPr>
            <a:cxnSpLocks/>
          </p:cNvCxnSpPr>
          <p:nvPr/>
        </p:nvCxnSpPr>
        <p:spPr>
          <a:xfrm>
            <a:off x="2236448" y="2484176"/>
            <a:ext cx="539724" cy="2430"/>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776172" y="2244622"/>
            <a:ext cx="632550" cy="737975"/>
          </a:xfrm>
          <a:prstGeom prst="rect">
            <a:avLst/>
          </a:prstGeom>
          <a:effectLst>
            <a:outerShdw blurRad="50800" dist="25400" dir="13500000" algn="br" rotWithShape="0">
              <a:prstClr val="black">
                <a:alpha val="40000"/>
              </a:prstClr>
            </a:outerShdw>
          </a:effectLst>
        </p:spPr>
      </p:pic>
      <p:pic>
        <p:nvPicPr>
          <p:cNvPr id="70" name="Graphic 69">
            <a:extLst>
              <a:ext uri="{FF2B5EF4-FFF2-40B4-BE49-F238E27FC236}">
                <a16:creationId xmlns:a16="http://schemas.microsoft.com/office/drawing/2014/main" id="{EBF31009-6270-45AB-9B1E-808C0BE62DFC}"/>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5994668" y="2241508"/>
            <a:ext cx="632550" cy="737975"/>
          </a:xfrm>
          <a:prstGeom prst="rect">
            <a:avLst/>
          </a:prstGeom>
          <a:effectLst>
            <a:outerShdw blurRad="50800" dist="25400" dir="13500000" algn="br" rotWithShape="0">
              <a:prstClr val="black">
                <a:alpha val="40000"/>
              </a:prstClr>
            </a:outerShdw>
          </a:effectLst>
        </p:spPr>
      </p:pic>
      <p:cxnSp>
        <p:nvCxnSpPr>
          <p:cNvPr id="72" name="Straight Arrow Connector 71">
            <a:extLst>
              <a:ext uri="{FF2B5EF4-FFF2-40B4-BE49-F238E27FC236}">
                <a16:creationId xmlns:a16="http://schemas.microsoft.com/office/drawing/2014/main" id="{5833B4E7-BB29-49C3-B156-A9461A5DB139}"/>
              </a:ext>
            </a:extLst>
          </p:cNvPr>
          <p:cNvCxnSpPr>
            <a:cxnSpLocks/>
          </p:cNvCxnSpPr>
          <p:nvPr/>
        </p:nvCxnSpPr>
        <p:spPr>
          <a:xfrm>
            <a:off x="6627218" y="2484176"/>
            <a:ext cx="539724" cy="1"/>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40FC5A40-CD98-4838-94DC-7D3FCAACC353}"/>
              </a:ext>
            </a:extLst>
          </p:cNvPr>
          <p:cNvCxnSpPr>
            <a:cxnSpLocks/>
          </p:cNvCxnSpPr>
          <p:nvPr/>
        </p:nvCxnSpPr>
        <p:spPr>
          <a:xfrm flipH="1" flipV="1">
            <a:off x="6627218" y="2693048"/>
            <a:ext cx="539724" cy="1"/>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5FD68DE0-47AB-4DE2-854F-6E74641C48E8}"/>
              </a:ext>
            </a:extLst>
          </p:cNvPr>
          <p:cNvCxnSpPr>
            <a:cxnSpLocks/>
          </p:cNvCxnSpPr>
          <p:nvPr/>
        </p:nvCxnSpPr>
        <p:spPr>
          <a:xfrm flipH="1" flipV="1">
            <a:off x="2236448" y="2693048"/>
            <a:ext cx="539724" cy="1"/>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6CEA2134-2578-4AC4-AF95-A81635049CC7}"/>
              </a:ext>
            </a:extLst>
          </p:cNvPr>
          <p:cNvCxnSpPr>
            <a:cxnSpLocks/>
            <a:stCxn id="76" idx="1"/>
            <a:endCxn id="64" idx="0"/>
          </p:cNvCxnSpPr>
          <p:nvPr/>
        </p:nvCxnSpPr>
        <p:spPr>
          <a:xfrm rot="10800000" flipV="1">
            <a:off x="3092446" y="1662691"/>
            <a:ext cx="355649" cy="581930"/>
          </a:xfrm>
          <a:prstGeom prst="bentConnector2">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858FCFA1-716C-498A-AC9E-EBA99E898225}"/>
              </a:ext>
            </a:extLst>
          </p:cNvPr>
          <p:cNvCxnSpPr>
            <a:cxnSpLocks/>
          </p:cNvCxnSpPr>
          <p:nvPr/>
        </p:nvCxnSpPr>
        <p:spPr>
          <a:xfrm>
            <a:off x="3408722" y="2484176"/>
            <a:ext cx="2585946" cy="2430"/>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91" name="Straight Arrow Connector 90">
            <a:extLst>
              <a:ext uri="{FF2B5EF4-FFF2-40B4-BE49-F238E27FC236}">
                <a16:creationId xmlns:a16="http://schemas.microsoft.com/office/drawing/2014/main" id="{FD55B860-8BE6-4E83-A47A-8FAEE4C4AE99}"/>
              </a:ext>
            </a:extLst>
          </p:cNvPr>
          <p:cNvCxnSpPr>
            <a:cxnSpLocks/>
          </p:cNvCxnSpPr>
          <p:nvPr/>
        </p:nvCxnSpPr>
        <p:spPr>
          <a:xfrm flipH="1" flipV="1">
            <a:off x="3408722" y="2693047"/>
            <a:ext cx="2585946" cy="1"/>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38074C64-7B2C-4AC6-8F70-D85C2E225B3C}"/>
              </a:ext>
            </a:extLst>
          </p:cNvPr>
          <p:cNvGrpSpPr/>
          <p:nvPr/>
        </p:nvGrpSpPr>
        <p:grpSpPr>
          <a:xfrm>
            <a:off x="3448095" y="1293704"/>
            <a:ext cx="2841649" cy="737975"/>
            <a:chOff x="4597460" y="1724939"/>
            <a:chExt cx="3788865" cy="983966"/>
          </a:xfrm>
        </p:grpSpPr>
        <p:pic>
          <p:nvPicPr>
            <p:cNvPr id="76" name="Graphic 75">
              <a:extLst>
                <a:ext uri="{FF2B5EF4-FFF2-40B4-BE49-F238E27FC236}">
                  <a16:creationId xmlns:a16="http://schemas.microsoft.com/office/drawing/2014/main" id="{CDD6C260-9A4E-4453-9EFC-F1EAB92FE642}"/>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p:blipFill>
          <p:spPr>
            <a:xfrm>
              <a:off x="4597460" y="1724939"/>
              <a:ext cx="843400" cy="983966"/>
            </a:xfrm>
            <a:prstGeom prst="rect">
              <a:avLst/>
            </a:prstGeom>
            <a:effectLst/>
          </p:spPr>
        </p:pic>
        <p:sp>
          <p:nvSpPr>
            <p:cNvPr id="104" name="TextBox 103">
              <a:extLst>
                <a:ext uri="{FF2B5EF4-FFF2-40B4-BE49-F238E27FC236}">
                  <a16:creationId xmlns:a16="http://schemas.microsoft.com/office/drawing/2014/main" id="{2258E445-347D-4DCB-83E1-D31896A55958}"/>
                </a:ext>
              </a:extLst>
            </p:cNvPr>
            <p:cNvSpPr txBox="1"/>
            <p:nvPr/>
          </p:nvSpPr>
          <p:spPr>
            <a:xfrm>
              <a:off x="4664280" y="2031075"/>
              <a:ext cx="512961" cy="207836"/>
            </a:xfrm>
            <a:prstGeom prst="rect">
              <a:avLst/>
            </a:prstGeom>
            <a:noFill/>
          </p:spPr>
          <p:txBody>
            <a:bodyPr wrap="none" lIns="0" tIns="0" rIns="0" bIns="0" rtlCol="0">
              <a:spAutoFit/>
            </a:bodyPr>
            <a:lstStyle/>
            <a:p>
              <a:r>
                <a:rPr lang="en-US" sz="1013" err="1">
                  <a:solidFill>
                    <a:srgbClr val="202192"/>
                  </a:solidFill>
                  <a:latin typeface="+mj-lt"/>
                </a:rPr>
                <a:t>mDNS</a:t>
              </a:r>
              <a:endParaRPr lang="en-US" sz="1013">
                <a:solidFill>
                  <a:srgbClr val="202192"/>
                </a:solidFill>
                <a:latin typeface="+mj-lt"/>
              </a:endParaRPr>
            </a:p>
          </p:txBody>
        </p:sp>
        <p:sp>
          <p:nvSpPr>
            <p:cNvPr id="111" name="TextBox 110">
              <a:extLst>
                <a:ext uri="{FF2B5EF4-FFF2-40B4-BE49-F238E27FC236}">
                  <a16:creationId xmlns:a16="http://schemas.microsoft.com/office/drawing/2014/main" id="{B7E1473A-6579-466F-BF31-4C95C6F4115E}"/>
                </a:ext>
              </a:extLst>
            </p:cNvPr>
            <p:cNvSpPr txBox="1"/>
            <p:nvPr/>
          </p:nvSpPr>
          <p:spPr>
            <a:xfrm>
              <a:off x="5572323" y="1939923"/>
              <a:ext cx="2814002" cy="415669"/>
            </a:xfrm>
            <a:prstGeom prst="rect">
              <a:avLst/>
            </a:prstGeom>
            <a:noFill/>
          </p:spPr>
          <p:txBody>
            <a:bodyPr wrap="square" lIns="0" tIns="0" rIns="0" bIns="0" rtlCol="0">
              <a:spAutoFit/>
            </a:bodyPr>
            <a:lstStyle/>
            <a:p>
              <a:r>
                <a:rPr lang="en-US" sz="1013" dirty="0">
                  <a:solidFill>
                    <a:srgbClr val="202192"/>
                  </a:solidFill>
                  <a:latin typeface="+mj-lt"/>
                </a:rPr>
                <a:t>Multicast DNS component for </a:t>
              </a:r>
              <a:r>
                <a:rPr lang="en-US" sz="1013" b="1" dirty="0">
                  <a:solidFill>
                    <a:srgbClr val="202192"/>
                  </a:solidFill>
                  <a:latin typeface="+mj-lt"/>
                </a:rPr>
                <a:t>service discovery</a:t>
              </a:r>
            </a:p>
          </p:txBody>
        </p:sp>
      </p:grpSp>
      <p:grpSp>
        <p:nvGrpSpPr>
          <p:cNvPr id="9" name="Group 8">
            <a:extLst>
              <a:ext uri="{FF2B5EF4-FFF2-40B4-BE49-F238E27FC236}">
                <a16:creationId xmlns:a16="http://schemas.microsoft.com/office/drawing/2014/main" id="{D2D717BD-45F9-4356-87EF-AE2439A85A72}"/>
              </a:ext>
            </a:extLst>
          </p:cNvPr>
          <p:cNvGrpSpPr/>
          <p:nvPr/>
        </p:nvGrpSpPr>
        <p:grpSpPr>
          <a:xfrm>
            <a:off x="3840606" y="2813709"/>
            <a:ext cx="1933988" cy="331548"/>
            <a:chOff x="5120808" y="3751612"/>
            <a:chExt cx="2578650" cy="442064"/>
          </a:xfrm>
        </p:grpSpPr>
        <p:pic>
          <p:nvPicPr>
            <p:cNvPr id="115" name="Graphic 114">
              <a:extLst>
                <a:ext uri="{FF2B5EF4-FFF2-40B4-BE49-F238E27FC236}">
                  <a16:creationId xmlns:a16="http://schemas.microsoft.com/office/drawing/2014/main" id="{EA4A55B7-9DA2-4EBB-BAA3-339F3728B570}"/>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5120808" y="3751612"/>
              <a:ext cx="384968" cy="442064"/>
            </a:xfrm>
            <a:prstGeom prst="rect">
              <a:avLst/>
            </a:prstGeom>
          </p:spPr>
        </p:pic>
        <p:sp>
          <p:nvSpPr>
            <p:cNvPr id="116" name="TextBox 115">
              <a:extLst>
                <a:ext uri="{FF2B5EF4-FFF2-40B4-BE49-F238E27FC236}">
                  <a16:creationId xmlns:a16="http://schemas.microsoft.com/office/drawing/2014/main" id="{8EDE923D-C94E-4BCC-91FA-C5D8E38BEC73}"/>
                </a:ext>
              </a:extLst>
            </p:cNvPr>
            <p:cNvSpPr txBox="1"/>
            <p:nvPr/>
          </p:nvSpPr>
          <p:spPr>
            <a:xfrm>
              <a:off x="5635595" y="3834144"/>
              <a:ext cx="2063863" cy="207836"/>
            </a:xfrm>
            <a:prstGeom prst="rect">
              <a:avLst/>
            </a:prstGeom>
            <a:noFill/>
          </p:spPr>
          <p:txBody>
            <a:bodyPr wrap="square" lIns="0" tIns="0" rIns="0" bIns="0" rtlCol="0">
              <a:spAutoFit/>
            </a:bodyPr>
            <a:lstStyle/>
            <a:p>
              <a:r>
                <a:rPr lang="en-US" sz="1013" err="1">
                  <a:solidFill>
                    <a:srgbClr val="202192"/>
                  </a:solidFill>
                  <a:latin typeface="+mj-lt"/>
                </a:rPr>
                <a:t>mTLS</a:t>
              </a:r>
              <a:r>
                <a:rPr lang="en-US" sz="1013">
                  <a:solidFill>
                    <a:srgbClr val="202192"/>
                  </a:solidFill>
                  <a:latin typeface="+mj-lt"/>
                </a:rPr>
                <a:t> encryption</a:t>
              </a:r>
            </a:p>
          </p:txBody>
        </p:sp>
      </p:grpSp>
      <p:grpSp>
        <p:nvGrpSpPr>
          <p:cNvPr id="6" name="Group 5">
            <a:extLst>
              <a:ext uri="{FF2B5EF4-FFF2-40B4-BE49-F238E27FC236}">
                <a16:creationId xmlns:a16="http://schemas.microsoft.com/office/drawing/2014/main" id="{6B12B890-A243-4E76-8462-B8794E5DC4BD}"/>
              </a:ext>
            </a:extLst>
          </p:cNvPr>
          <p:cNvGrpSpPr/>
          <p:nvPr/>
        </p:nvGrpSpPr>
        <p:grpSpPr>
          <a:xfrm>
            <a:off x="209551" y="3489839"/>
            <a:ext cx="5004480" cy="1089051"/>
            <a:chOff x="279401" y="4653121"/>
            <a:chExt cx="6672640" cy="1452069"/>
          </a:xfrm>
        </p:grpSpPr>
        <p:sp>
          <p:nvSpPr>
            <p:cNvPr id="112" name="TextBox 111">
              <a:extLst>
                <a:ext uri="{FF2B5EF4-FFF2-40B4-BE49-F238E27FC236}">
                  <a16:creationId xmlns:a16="http://schemas.microsoft.com/office/drawing/2014/main" id="{B0B30B29-4BD0-49B3-9C08-7C4C89EBE45B}"/>
                </a:ext>
              </a:extLst>
            </p:cNvPr>
            <p:cNvSpPr txBox="1"/>
            <p:nvPr/>
          </p:nvSpPr>
          <p:spPr>
            <a:xfrm>
              <a:off x="279401" y="4653121"/>
              <a:ext cx="6672640" cy="553997"/>
            </a:xfrm>
            <a:prstGeom prst="rect">
              <a:avLst/>
            </a:prstGeom>
            <a:noFill/>
          </p:spPr>
          <p:txBody>
            <a:bodyPr wrap="square" lIns="0" tIns="0" rIns="0" bIns="0" rtlCol="0">
              <a:spAutoFit/>
            </a:bodyPr>
            <a:lstStyle/>
            <a:p>
              <a:pPr algn="ctr"/>
              <a:r>
                <a:rPr lang="en-US" sz="1500" dirty="0">
                  <a:solidFill>
                    <a:srgbClr val="202192"/>
                  </a:solidFill>
                  <a:latin typeface="+mj-lt"/>
                </a:rPr>
                <a:t>POST</a:t>
              </a:r>
              <a:endParaRPr lang="en-US" sz="1200" dirty="0">
                <a:solidFill>
                  <a:srgbClr val="202192"/>
                </a:solidFill>
                <a:latin typeface="+mj-lt"/>
              </a:endParaRPr>
            </a:p>
            <a:p>
              <a:pPr algn="ctr"/>
              <a:r>
                <a:rPr lang="en-US" sz="1200" dirty="0">
                  <a:solidFill>
                    <a:srgbClr val="202192"/>
                  </a:solidFill>
                  <a:latin typeface="Consolas" panose="020B0609020204030204" pitchFamily="49" charset="0"/>
                </a:rPr>
                <a:t>http://localhost:3500/v1.0/invoke/</a:t>
              </a:r>
              <a:r>
                <a:rPr lang="en-US" sz="1200" b="1" dirty="0">
                  <a:solidFill>
                    <a:srgbClr val="202192"/>
                  </a:solidFill>
                  <a:latin typeface="Consolas" panose="020B0609020204030204" pitchFamily="49" charset="0"/>
                </a:rPr>
                <a:t>servicea</a:t>
              </a:r>
              <a:r>
                <a:rPr lang="en-US" sz="1200" dirty="0">
                  <a:solidFill>
                    <a:srgbClr val="202192"/>
                  </a:solidFill>
                  <a:latin typeface="Consolas" panose="020B0609020204030204" pitchFamily="49" charset="0"/>
                </a:rPr>
                <a:t>/method/neworder</a:t>
              </a:r>
            </a:p>
          </p:txBody>
        </p:sp>
        <p:sp>
          <p:nvSpPr>
            <p:cNvPr id="3" name="TextBox 2">
              <a:extLst>
                <a:ext uri="{FF2B5EF4-FFF2-40B4-BE49-F238E27FC236}">
                  <a16:creationId xmlns:a16="http://schemas.microsoft.com/office/drawing/2014/main" id="{35E20C36-1832-465B-96FE-798209AE3FBF}"/>
                </a:ext>
              </a:extLst>
            </p:cNvPr>
            <p:cNvSpPr txBox="1"/>
            <p:nvPr/>
          </p:nvSpPr>
          <p:spPr>
            <a:xfrm>
              <a:off x="2163972" y="5489637"/>
              <a:ext cx="3075180" cy="615553"/>
            </a:xfrm>
            <a:prstGeom prst="rect">
              <a:avLst/>
            </a:prstGeom>
            <a:solidFill>
              <a:schemeClr val="bg1"/>
            </a:solidFill>
            <a:effectLst>
              <a:outerShdw blurRad="63500" algn="ctr" rotWithShape="0">
                <a:prstClr val="black">
                  <a:alpha val="40000"/>
                </a:prstClr>
              </a:outerShdw>
            </a:effectLst>
          </p:spPr>
          <p:txBody>
            <a:bodyPr wrap="square" lIns="137160" tIns="137160" rIns="137160" bIns="137160" anchor="ctr">
              <a:spAutoFit/>
            </a:bodyPr>
            <a:lstStyle/>
            <a:p>
              <a:pPr algn="ctr" fontAlgn="base"/>
              <a:r>
                <a:rPr lang="en-US" sz="1200">
                  <a:solidFill>
                    <a:srgbClr val="202192"/>
                  </a:solidFill>
                  <a:latin typeface="Consolas" panose="020B0609020204030204" pitchFamily="49" charset="0"/>
                  <a:ea typeface="Segoe UI Symbol" panose="020B0502040204020203" pitchFamily="34" charset="0"/>
                </a:rPr>
                <a:t>{"</a:t>
              </a:r>
              <a:r>
                <a:rPr lang="en-US" sz="1200" err="1">
                  <a:solidFill>
                    <a:srgbClr val="202192"/>
                  </a:solidFill>
                  <a:latin typeface="Consolas" panose="020B0609020204030204" pitchFamily="49" charset="0"/>
                  <a:ea typeface="Segoe UI Symbol" panose="020B0502040204020203" pitchFamily="34" charset="0"/>
                </a:rPr>
                <a:t>data":"Hello</a:t>
              </a:r>
              <a:r>
                <a:rPr lang="en-US" sz="1200">
                  <a:solidFill>
                    <a:srgbClr val="202192"/>
                  </a:solidFill>
                  <a:latin typeface="Consolas" panose="020B0609020204030204" pitchFamily="49" charset="0"/>
                  <a:ea typeface="Segoe UI Symbol" panose="020B0502040204020203" pitchFamily="34" charset="0"/>
                </a:rPr>
                <a:t> World"}</a:t>
              </a:r>
            </a:p>
          </p:txBody>
        </p:sp>
      </p:grpSp>
      <p:grpSp>
        <p:nvGrpSpPr>
          <p:cNvPr id="7" name="Group 6">
            <a:extLst>
              <a:ext uri="{FF2B5EF4-FFF2-40B4-BE49-F238E27FC236}">
                <a16:creationId xmlns:a16="http://schemas.microsoft.com/office/drawing/2014/main" id="{7F052B38-27C3-4002-9E85-DB34ACC1240F}"/>
              </a:ext>
            </a:extLst>
          </p:cNvPr>
          <p:cNvGrpSpPr/>
          <p:nvPr/>
        </p:nvGrpSpPr>
        <p:grpSpPr>
          <a:xfrm>
            <a:off x="5553151" y="3489839"/>
            <a:ext cx="3039554" cy="1089051"/>
            <a:chOff x="7404202" y="4653121"/>
            <a:chExt cx="4052738" cy="1452069"/>
          </a:xfrm>
        </p:grpSpPr>
        <p:sp>
          <p:nvSpPr>
            <p:cNvPr id="113" name="TextBox 112">
              <a:extLst>
                <a:ext uri="{FF2B5EF4-FFF2-40B4-BE49-F238E27FC236}">
                  <a16:creationId xmlns:a16="http://schemas.microsoft.com/office/drawing/2014/main" id="{D3A6C9AE-D340-4827-9176-F04706160F1A}"/>
                </a:ext>
              </a:extLst>
            </p:cNvPr>
            <p:cNvSpPr txBox="1"/>
            <p:nvPr/>
          </p:nvSpPr>
          <p:spPr>
            <a:xfrm>
              <a:off x="7404202" y="4653121"/>
              <a:ext cx="4052738" cy="553997"/>
            </a:xfrm>
            <a:prstGeom prst="rect">
              <a:avLst/>
            </a:prstGeom>
            <a:noFill/>
          </p:spPr>
          <p:txBody>
            <a:bodyPr wrap="square" lIns="0" tIns="0" rIns="0" bIns="0" rtlCol="0">
              <a:spAutoFit/>
            </a:bodyPr>
            <a:lstStyle/>
            <a:p>
              <a:pPr algn="ctr"/>
              <a:r>
                <a:rPr lang="en-US" sz="1500">
                  <a:solidFill>
                    <a:srgbClr val="202192"/>
                  </a:solidFill>
                  <a:latin typeface="+mj-lt"/>
                </a:rPr>
                <a:t>POST</a:t>
              </a:r>
              <a:endParaRPr lang="en-US" sz="1200">
                <a:solidFill>
                  <a:srgbClr val="202192"/>
                </a:solidFill>
                <a:latin typeface="+mj-lt"/>
              </a:endParaRPr>
            </a:p>
            <a:p>
              <a:pPr algn="ctr"/>
              <a:r>
                <a:rPr lang="en-US" sz="1200">
                  <a:solidFill>
                    <a:srgbClr val="202192"/>
                  </a:solidFill>
                  <a:latin typeface="Consolas" panose="020B0609020204030204" pitchFamily="49" charset="0"/>
                </a:rPr>
                <a:t>http://10.0.0.2:8000/neworder</a:t>
              </a:r>
            </a:p>
          </p:txBody>
        </p:sp>
        <p:sp>
          <p:nvSpPr>
            <p:cNvPr id="5" name="TextBox 4">
              <a:extLst>
                <a:ext uri="{FF2B5EF4-FFF2-40B4-BE49-F238E27FC236}">
                  <a16:creationId xmlns:a16="http://schemas.microsoft.com/office/drawing/2014/main" id="{98EC4F50-368E-4364-8AA2-4B85959FE385}"/>
                </a:ext>
              </a:extLst>
            </p:cNvPr>
            <p:cNvSpPr txBox="1"/>
            <p:nvPr/>
          </p:nvSpPr>
          <p:spPr>
            <a:xfrm>
              <a:off x="7892981" y="5489637"/>
              <a:ext cx="3075179" cy="615553"/>
            </a:xfrm>
            <a:prstGeom prst="rect">
              <a:avLst/>
            </a:prstGeom>
            <a:solidFill>
              <a:schemeClr val="bg1"/>
            </a:solidFill>
            <a:effectLst>
              <a:outerShdw blurRad="63500" algn="ctr" rotWithShape="0">
                <a:prstClr val="black">
                  <a:alpha val="40000"/>
                </a:prstClr>
              </a:outerShdw>
            </a:effectLst>
          </p:spPr>
          <p:txBody>
            <a:bodyPr wrap="square" lIns="137160" tIns="137160" rIns="137160" bIns="137160" anchor="ctr">
              <a:spAutoFit/>
            </a:bodyPr>
            <a:lstStyle/>
            <a:p>
              <a:pPr algn="ctr" fontAlgn="base"/>
              <a:r>
                <a:rPr lang="en-US" sz="1200">
                  <a:solidFill>
                    <a:srgbClr val="202192"/>
                  </a:solidFill>
                  <a:latin typeface="Consolas" panose="020B0609020204030204" pitchFamily="49" charset="0"/>
                  <a:ea typeface="Segoe UI Symbol" panose="020B0502040204020203" pitchFamily="34" charset="0"/>
                </a:rPr>
                <a:t>{"</a:t>
              </a:r>
              <a:r>
                <a:rPr lang="en-US" sz="1200" err="1">
                  <a:solidFill>
                    <a:srgbClr val="202192"/>
                  </a:solidFill>
                  <a:latin typeface="Consolas" panose="020B0609020204030204" pitchFamily="49" charset="0"/>
                  <a:ea typeface="Segoe UI Symbol" panose="020B0502040204020203" pitchFamily="34" charset="0"/>
                </a:rPr>
                <a:t>data":"Hello</a:t>
              </a:r>
              <a:r>
                <a:rPr lang="en-US" sz="1200">
                  <a:solidFill>
                    <a:srgbClr val="202192"/>
                  </a:solidFill>
                  <a:latin typeface="Consolas" panose="020B0609020204030204" pitchFamily="49" charset="0"/>
                  <a:ea typeface="Segoe UI Symbol" panose="020B0502040204020203" pitchFamily="34" charset="0"/>
                </a:rPr>
                <a:t> World"}</a:t>
              </a:r>
            </a:p>
          </p:txBody>
        </p:sp>
      </p:grpSp>
      <p:pic>
        <p:nvPicPr>
          <p:cNvPr id="10" name="Picture 2" descr="Wat is een Virtual Assistant? - oDesque">
            <a:extLst>
              <a:ext uri="{FF2B5EF4-FFF2-40B4-BE49-F238E27FC236}">
                <a16:creationId xmlns:a16="http://schemas.microsoft.com/office/drawing/2014/main" id="{7B877042-7E49-359D-C3A6-A18B616FE351}"/>
              </a:ext>
            </a:extLst>
          </p:cNvPr>
          <p:cNvPicPr>
            <a:picLocks noChangeAspect="1" noChangeArrowheads="1"/>
          </p:cNvPicPr>
          <p:nvPr/>
        </p:nvPicPr>
        <p:blipFill rotWithShape="1">
          <a:blip r:embed="rId15">
            <a:clrChange>
              <a:clrFrom>
                <a:srgbClr val="E8E8E8"/>
              </a:clrFrom>
              <a:clrTo>
                <a:srgbClr val="E8E8E8">
                  <a:alpha val="0"/>
                </a:srgbClr>
              </a:clrTo>
            </a:clrChange>
            <a:extLst>
              <a:ext uri="{28A0092B-C50C-407E-A947-70E740481C1C}">
                <a14:useLocalDpi xmlns:a14="http://schemas.microsoft.com/office/drawing/2010/main" val="0"/>
              </a:ext>
            </a:extLst>
          </a:blip>
          <a:srcRect l="17181" r="19832" b="23805"/>
          <a:stretch/>
        </p:blipFill>
        <p:spPr bwMode="auto">
          <a:xfrm>
            <a:off x="2429781" y="1801663"/>
            <a:ext cx="687622" cy="59414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Wat is een Virtual Assistant? - oDesque">
            <a:extLst>
              <a:ext uri="{FF2B5EF4-FFF2-40B4-BE49-F238E27FC236}">
                <a16:creationId xmlns:a16="http://schemas.microsoft.com/office/drawing/2014/main" id="{26C0C6A8-2152-125E-9310-E7A5BF3B81AC}"/>
              </a:ext>
            </a:extLst>
          </p:cNvPr>
          <p:cNvPicPr>
            <a:picLocks noChangeAspect="1" noChangeArrowheads="1"/>
          </p:cNvPicPr>
          <p:nvPr/>
        </p:nvPicPr>
        <p:blipFill rotWithShape="1">
          <a:blip r:embed="rId15">
            <a:clrChange>
              <a:clrFrom>
                <a:srgbClr val="E8E8E8"/>
              </a:clrFrom>
              <a:clrTo>
                <a:srgbClr val="E8E8E8">
                  <a:alpha val="0"/>
                </a:srgbClr>
              </a:clrTo>
            </a:clrChange>
            <a:extLst>
              <a:ext uri="{28A0092B-C50C-407E-A947-70E740481C1C}">
                <a14:useLocalDpi xmlns:a14="http://schemas.microsoft.com/office/drawing/2010/main" val="0"/>
              </a:ext>
            </a:extLst>
          </a:blip>
          <a:srcRect l="17181" r="19832" b="23805"/>
          <a:stretch/>
        </p:blipFill>
        <p:spPr bwMode="auto">
          <a:xfrm>
            <a:off x="6280680" y="1784082"/>
            <a:ext cx="687622" cy="594149"/>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Shape 11">
            <a:extLst>
              <a:ext uri="{FF2B5EF4-FFF2-40B4-BE49-F238E27FC236}">
                <a16:creationId xmlns:a16="http://schemas.microsoft.com/office/drawing/2014/main" id="{C7DF3E02-8EAD-1A72-AF47-AC7656AAFC1C}"/>
              </a:ext>
            </a:extLst>
          </p:cNvPr>
          <p:cNvSpPr/>
          <p:nvPr/>
        </p:nvSpPr>
        <p:spPr>
          <a:xfrm>
            <a:off x="4032913" y="1212128"/>
            <a:ext cx="2586251" cy="678087"/>
          </a:xfrm>
          <a:custGeom>
            <a:avLst/>
            <a:gdLst>
              <a:gd name="connsiteX0" fmla="*/ 0 w 2586251"/>
              <a:gd name="connsiteY0" fmla="*/ 255006 h 678087"/>
              <a:gd name="connsiteX1" fmla="*/ 682388 w 2586251"/>
              <a:gd name="connsiteY1" fmla="*/ 2523 h 678087"/>
              <a:gd name="connsiteX2" fmla="*/ 2088108 w 2586251"/>
              <a:gd name="connsiteY2" fmla="*/ 159472 h 678087"/>
              <a:gd name="connsiteX3" fmla="*/ 2586251 w 2586251"/>
              <a:gd name="connsiteY3" fmla="*/ 678087 h 678087"/>
            </a:gdLst>
            <a:ahLst/>
            <a:cxnLst>
              <a:cxn ang="0">
                <a:pos x="connsiteX0" y="connsiteY0"/>
              </a:cxn>
              <a:cxn ang="0">
                <a:pos x="connsiteX1" y="connsiteY1"/>
              </a:cxn>
              <a:cxn ang="0">
                <a:pos x="connsiteX2" y="connsiteY2"/>
              </a:cxn>
              <a:cxn ang="0">
                <a:pos x="connsiteX3" y="connsiteY3"/>
              </a:cxn>
            </a:cxnLst>
            <a:rect l="l" t="t" r="r" b="b"/>
            <a:pathLst>
              <a:path w="2586251" h="678087">
                <a:moveTo>
                  <a:pt x="0" y="255006"/>
                </a:moveTo>
                <a:cubicBezTo>
                  <a:pt x="167185" y="136725"/>
                  <a:pt x="334370" y="18445"/>
                  <a:pt x="682388" y="2523"/>
                </a:cubicBezTo>
                <a:cubicBezTo>
                  <a:pt x="1030406" y="-13399"/>
                  <a:pt x="1770798" y="46878"/>
                  <a:pt x="2088108" y="159472"/>
                </a:cubicBezTo>
                <a:cubicBezTo>
                  <a:pt x="2405418" y="272066"/>
                  <a:pt x="2495834" y="475076"/>
                  <a:pt x="2586251" y="678087"/>
                </a:cubicBezTo>
              </a:path>
            </a:pathLst>
          </a:custGeom>
          <a:noFill/>
          <a:ln>
            <a:prstDash val="dash"/>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FD230BE0-C178-C5FB-3120-809D3FD5728E}"/>
              </a:ext>
            </a:extLst>
          </p:cNvPr>
          <p:cNvSpPr/>
          <p:nvPr/>
        </p:nvSpPr>
        <p:spPr>
          <a:xfrm>
            <a:off x="2770496" y="1084779"/>
            <a:ext cx="852985" cy="846379"/>
          </a:xfrm>
          <a:custGeom>
            <a:avLst/>
            <a:gdLst>
              <a:gd name="connsiteX0" fmla="*/ 852985 w 852985"/>
              <a:gd name="connsiteY0" fmla="*/ 273173 h 846379"/>
              <a:gd name="connsiteX1" fmla="*/ 313898 w 852985"/>
              <a:gd name="connsiteY1" fmla="*/ 27514 h 846379"/>
              <a:gd name="connsiteX2" fmla="*/ 0 w 852985"/>
              <a:gd name="connsiteY2" fmla="*/ 846379 h 846379"/>
            </a:gdLst>
            <a:ahLst/>
            <a:cxnLst>
              <a:cxn ang="0">
                <a:pos x="connsiteX0" y="connsiteY0"/>
              </a:cxn>
              <a:cxn ang="0">
                <a:pos x="connsiteX1" y="connsiteY1"/>
              </a:cxn>
              <a:cxn ang="0">
                <a:pos x="connsiteX2" y="connsiteY2"/>
              </a:cxn>
            </a:cxnLst>
            <a:rect l="l" t="t" r="r" b="b"/>
            <a:pathLst>
              <a:path w="852985" h="846379">
                <a:moveTo>
                  <a:pt x="852985" y="273173"/>
                </a:moveTo>
                <a:cubicBezTo>
                  <a:pt x="654523" y="102576"/>
                  <a:pt x="456062" y="-68020"/>
                  <a:pt x="313898" y="27514"/>
                </a:cubicBezTo>
                <a:cubicBezTo>
                  <a:pt x="171734" y="123048"/>
                  <a:pt x="85867" y="484713"/>
                  <a:pt x="0" y="846379"/>
                </a:cubicBezTo>
              </a:path>
            </a:pathLst>
          </a:custGeom>
          <a:noFill/>
          <a:ln>
            <a:prstDash val="dash"/>
            <a:headEnd type="arrow"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393606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0"/>
                                  </p:stCondLst>
                                  <p:childTnLst>
                                    <p:set>
                                      <p:cBhvr>
                                        <p:cTn id="11" dur="1" fill="hold">
                                          <p:stCondLst>
                                            <p:cond delay="0"/>
                                          </p:stCondLst>
                                        </p:cTn>
                                        <p:tgtEl>
                                          <p:spTgt spid="64"/>
                                        </p:tgtEl>
                                        <p:attrNameLst>
                                          <p:attrName>style.visibility</p:attrName>
                                        </p:attrNameLst>
                                      </p:cBhvr>
                                      <p:to>
                                        <p:strVal val="visible"/>
                                      </p:to>
                                    </p:set>
                                    <p:anim calcmode="lin" valueType="num">
                                      <p:cBhvr>
                                        <p:cTn id="12" dur="500" fill="hold"/>
                                        <p:tgtEl>
                                          <p:spTgt spid="64"/>
                                        </p:tgtEl>
                                        <p:attrNameLst>
                                          <p:attrName>ppt_w</p:attrName>
                                        </p:attrNameLst>
                                      </p:cBhvr>
                                      <p:tavLst>
                                        <p:tav tm="0">
                                          <p:val>
                                            <p:fltVal val="0"/>
                                          </p:val>
                                        </p:tav>
                                        <p:tav tm="100000">
                                          <p:val>
                                            <p:strVal val="#ppt_w"/>
                                          </p:val>
                                        </p:tav>
                                      </p:tavLst>
                                    </p:anim>
                                    <p:anim calcmode="lin" valueType="num">
                                      <p:cBhvr>
                                        <p:cTn id="13" dur="500" fill="hold"/>
                                        <p:tgtEl>
                                          <p:spTgt spid="64"/>
                                        </p:tgtEl>
                                        <p:attrNameLst>
                                          <p:attrName>ppt_h</p:attrName>
                                        </p:attrNameLst>
                                      </p:cBhvr>
                                      <p:tavLst>
                                        <p:tav tm="0">
                                          <p:val>
                                            <p:fltVal val="0"/>
                                          </p:val>
                                        </p:tav>
                                        <p:tav tm="100000">
                                          <p:val>
                                            <p:strVal val="#ppt_h"/>
                                          </p:val>
                                        </p:tav>
                                      </p:tavLst>
                                    </p:anim>
                                    <p:animEffect transition="in" filter="fade">
                                      <p:cBhvr>
                                        <p:cTn id="14" dur="500"/>
                                        <p:tgtEl>
                                          <p:spTgt spid="64"/>
                                        </p:tgtEl>
                                      </p:cBhvr>
                                    </p:animEffect>
                                  </p:childTnLst>
                                </p:cTn>
                              </p:par>
                              <p:par>
                                <p:cTn id="15" presetID="53" presetClass="entr" presetSubtype="16" fill="hold" nodeType="withEffect">
                                  <p:stCondLst>
                                    <p:cond delay="0"/>
                                  </p:stCondLst>
                                  <p:childTnLst>
                                    <p:set>
                                      <p:cBhvr>
                                        <p:cTn id="16" dur="1" fill="hold">
                                          <p:stCondLst>
                                            <p:cond delay="0"/>
                                          </p:stCondLst>
                                        </p:cTn>
                                        <p:tgtEl>
                                          <p:spTgt spid="70"/>
                                        </p:tgtEl>
                                        <p:attrNameLst>
                                          <p:attrName>style.visibility</p:attrName>
                                        </p:attrNameLst>
                                      </p:cBhvr>
                                      <p:to>
                                        <p:strVal val="visible"/>
                                      </p:to>
                                    </p:set>
                                    <p:anim calcmode="lin" valueType="num">
                                      <p:cBhvr>
                                        <p:cTn id="17" dur="500" fill="hold"/>
                                        <p:tgtEl>
                                          <p:spTgt spid="70"/>
                                        </p:tgtEl>
                                        <p:attrNameLst>
                                          <p:attrName>ppt_w</p:attrName>
                                        </p:attrNameLst>
                                      </p:cBhvr>
                                      <p:tavLst>
                                        <p:tav tm="0">
                                          <p:val>
                                            <p:fltVal val="0"/>
                                          </p:val>
                                        </p:tav>
                                        <p:tav tm="100000">
                                          <p:val>
                                            <p:strVal val="#ppt_w"/>
                                          </p:val>
                                        </p:tav>
                                      </p:tavLst>
                                    </p:anim>
                                    <p:anim calcmode="lin" valueType="num">
                                      <p:cBhvr>
                                        <p:cTn id="18" dur="500" fill="hold"/>
                                        <p:tgtEl>
                                          <p:spTgt spid="70"/>
                                        </p:tgtEl>
                                        <p:attrNameLst>
                                          <p:attrName>ppt_h</p:attrName>
                                        </p:attrNameLst>
                                      </p:cBhvr>
                                      <p:tavLst>
                                        <p:tav tm="0">
                                          <p:val>
                                            <p:fltVal val="0"/>
                                          </p:val>
                                        </p:tav>
                                        <p:tav tm="100000">
                                          <p:val>
                                            <p:strVal val="#ppt_h"/>
                                          </p:val>
                                        </p:tav>
                                      </p:tavLst>
                                    </p:anim>
                                    <p:animEffect transition="in" filter="fade">
                                      <p:cBhvr>
                                        <p:cTn id="19" dur="500"/>
                                        <p:tgtEl>
                                          <p:spTgt spid="70"/>
                                        </p:tgtEl>
                                      </p:cBhvr>
                                    </p:animEffect>
                                  </p:childTnLst>
                                </p:cTn>
                              </p:par>
                              <p:par>
                                <p:cTn id="20" presetID="53" presetClass="entr" presetSubtype="16"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p:cTn id="22" dur="500" fill="hold"/>
                                        <p:tgtEl>
                                          <p:spTgt spid="27"/>
                                        </p:tgtEl>
                                        <p:attrNameLst>
                                          <p:attrName>ppt_w</p:attrName>
                                        </p:attrNameLst>
                                      </p:cBhvr>
                                      <p:tavLst>
                                        <p:tav tm="0">
                                          <p:val>
                                            <p:fltVal val="0"/>
                                          </p:val>
                                        </p:tav>
                                        <p:tav tm="100000">
                                          <p:val>
                                            <p:strVal val="#ppt_w"/>
                                          </p:val>
                                        </p:tav>
                                      </p:tavLst>
                                    </p:anim>
                                    <p:anim calcmode="lin" valueType="num">
                                      <p:cBhvr>
                                        <p:cTn id="23" dur="500" fill="hold"/>
                                        <p:tgtEl>
                                          <p:spTgt spid="27"/>
                                        </p:tgtEl>
                                        <p:attrNameLst>
                                          <p:attrName>ppt_h</p:attrName>
                                        </p:attrNameLst>
                                      </p:cBhvr>
                                      <p:tavLst>
                                        <p:tav tm="0">
                                          <p:val>
                                            <p:fltVal val="0"/>
                                          </p:val>
                                        </p:tav>
                                        <p:tav tm="100000">
                                          <p:val>
                                            <p:strVal val="#ppt_h"/>
                                          </p:val>
                                        </p:tav>
                                      </p:tavLst>
                                    </p:anim>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nodeType="clickEffect">
                                  <p:stCondLst>
                                    <p:cond delay="0"/>
                                  </p:stCondLst>
                                  <p:childTnLst>
                                    <p:set>
                                      <p:cBhvr>
                                        <p:cTn id="36" dur="1" fill="hold">
                                          <p:stCondLst>
                                            <p:cond delay="0"/>
                                          </p:stCondLst>
                                        </p:cTn>
                                        <p:tgtEl>
                                          <p:spTgt spid="58"/>
                                        </p:tgtEl>
                                        <p:attrNameLst>
                                          <p:attrName>style.visibility</p:attrName>
                                        </p:attrNameLst>
                                      </p:cBhvr>
                                      <p:to>
                                        <p:strVal val="visible"/>
                                      </p:to>
                                    </p:set>
                                    <p:animEffect transition="in" filter="wipe(left)">
                                      <p:cBhvr>
                                        <p:cTn id="37" dur="500"/>
                                        <p:tgtEl>
                                          <p:spTgt spid="58"/>
                                        </p:tgtEl>
                                      </p:cBhvr>
                                    </p:animEffect>
                                  </p:childTnLst>
                                </p:cTn>
                              </p:par>
                              <p:par>
                                <p:cTn id="38" presetID="10" presetClass="entr" presetSubtype="0" fill="hold" nodeType="withEffect">
                                  <p:stCondLst>
                                    <p:cond delay="0"/>
                                  </p:stCondLst>
                                  <p:childTnLst>
                                    <p:set>
                                      <p:cBhvr>
                                        <p:cTn id="39" dur="1" fill="hold">
                                          <p:stCondLst>
                                            <p:cond delay="0"/>
                                          </p:stCondLst>
                                        </p:cTn>
                                        <p:tgtEl>
                                          <p:spTgt spid="6"/>
                                        </p:tgtEl>
                                        <p:attrNameLst>
                                          <p:attrName>style.visibility</p:attrName>
                                        </p:attrNameLst>
                                      </p:cBhvr>
                                      <p:to>
                                        <p:strVal val="visible"/>
                                      </p:to>
                                    </p:set>
                                    <p:animEffect transition="in" filter="fade">
                                      <p:cBhvr>
                                        <p:cTn id="40" dur="500"/>
                                        <p:tgtEl>
                                          <p:spTgt spid="6"/>
                                        </p:tgtEl>
                                      </p:cBhvr>
                                    </p:animEffect>
                                  </p:childTnLst>
                                </p:cTn>
                              </p:par>
                              <p:par>
                                <p:cTn id="41" presetID="42" presetClass="path" presetSubtype="0" decel="100000" fill="hold" nodeType="withEffect">
                                  <p:stCondLst>
                                    <p:cond delay="0"/>
                                  </p:stCondLst>
                                  <p:childTnLst>
                                    <p:animMotion origin="layout" path="M 2.70833E-6 1.85185E-6 L 2.70833E-6 0.02569 " pathEditMode="relative" rAng="0" ptsTypes="AA">
                                      <p:cBhvr>
                                        <p:cTn id="42" dur="500" spd="-100000" fill="hold"/>
                                        <p:tgtEl>
                                          <p:spTgt spid="6"/>
                                        </p:tgtEl>
                                        <p:attrNameLst>
                                          <p:attrName>ppt_x</p:attrName>
                                          <p:attrName>ppt_y</p:attrName>
                                        </p:attrNameLst>
                                      </p:cBhvr>
                                      <p:rCtr x="0" y="1273"/>
                                    </p:animMotion>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fade">
                                      <p:cBhvr>
                                        <p:cTn id="47" dur="500"/>
                                        <p:tgtEl>
                                          <p:spTgt spid="16"/>
                                        </p:tgtEl>
                                      </p:cBhvr>
                                    </p:animEffect>
                                  </p:childTnLst>
                                </p:cTn>
                              </p:par>
                            </p:childTnLst>
                          </p:cTn>
                        </p:par>
                        <p:par>
                          <p:cTn id="48" fill="hold">
                            <p:stCondLst>
                              <p:cond delay="500"/>
                            </p:stCondLst>
                            <p:childTnLst>
                              <p:par>
                                <p:cTn id="49" presetID="10" presetClass="entr" presetSubtype="0" fill="hold" grpId="0" nodeType="after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fade">
                                      <p:cBhvr>
                                        <p:cTn id="51" dur="500"/>
                                        <p:tgtEl>
                                          <p:spTgt spid="12"/>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fade">
                                      <p:cBhvr>
                                        <p:cTn id="56" dur="500"/>
                                        <p:tgtEl>
                                          <p:spTgt spid="8"/>
                                        </p:tgtEl>
                                      </p:cBhvr>
                                    </p:animEffect>
                                  </p:childTnLst>
                                </p:cTn>
                              </p:par>
                              <p:par>
                                <p:cTn id="57" presetID="42" presetClass="path" presetSubtype="0" decel="100000" fill="hold" nodeType="withEffect">
                                  <p:stCondLst>
                                    <p:cond delay="0"/>
                                  </p:stCondLst>
                                  <p:childTnLst>
                                    <p:animMotion origin="layout" path="M 2.70833E-6 1.85185E-6 L 2.70833E-6 0.02569 " pathEditMode="relative" rAng="0" ptsTypes="AA">
                                      <p:cBhvr>
                                        <p:cTn id="58" dur="500" spd="-100000" fill="hold"/>
                                        <p:tgtEl>
                                          <p:spTgt spid="8"/>
                                        </p:tgtEl>
                                        <p:attrNameLst>
                                          <p:attrName>ppt_x</p:attrName>
                                          <p:attrName>ppt_y</p:attrName>
                                        </p:attrNameLst>
                                      </p:cBhvr>
                                      <p:rCtr x="0" y="1273"/>
                                    </p:animMotion>
                                  </p:childTnLst>
                                </p:cTn>
                              </p:par>
                            </p:childTnLst>
                          </p:cTn>
                        </p:par>
                        <p:par>
                          <p:cTn id="59" fill="hold">
                            <p:stCondLst>
                              <p:cond delay="500"/>
                            </p:stCondLst>
                            <p:childTnLst>
                              <p:par>
                                <p:cTn id="60" presetID="10" presetClass="entr" presetSubtype="0" fill="hold" nodeType="afterEffect">
                                  <p:stCondLst>
                                    <p:cond delay="0"/>
                                  </p:stCondLst>
                                  <p:childTnLst>
                                    <p:set>
                                      <p:cBhvr>
                                        <p:cTn id="61" dur="1" fill="hold">
                                          <p:stCondLst>
                                            <p:cond delay="0"/>
                                          </p:stCondLst>
                                        </p:cTn>
                                        <p:tgtEl>
                                          <p:spTgt spid="85"/>
                                        </p:tgtEl>
                                        <p:attrNameLst>
                                          <p:attrName>style.visibility</p:attrName>
                                        </p:attrNameLst>
                                      </p:cBhvr>
                                      <p:to>
                                        <p:strVal val="visible"/>
                                      </p:to>
                                    </p:set>
                                    <p:animEffect transition="in" filter="fade">
                                      <p:cBhvr>
                                        <p:cTn id="62" dur="500"/>
                                        <p:tgtEl>
                                          <p:spTgt spid="85"/>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8" fill="hold" nodeType="clickEffect">
                                  <p:stCondLst>
                                    <p:cond delay="0"/>
                                  </p:stCondLst>
                                  <p:childTnLst>
                                    <p:set>
                                      <p:cBhvr>
                                        <p:cTn id="66" dur="1" fill="hold">
                                          <p:stCondLst>
                                            <p:cond delay="0"/>
                                          </p:stCondLst>
                                        </p:cTn>
                                        <p:tgtEl>
                                          <p:spTgt spid="89"/>
                                        </p:tgtEl>
                                        <p:attrNameLst>
                                          <p:attrName>style.visibility</p:attrName>
                                        </p:attrNameLst>
                                      </p:cBhvr>
                                      <p:to>
                                        <p:strVal val="visible"/>
                                      </p:to>
                                    </p:set>
                                    <p:animEffect transition="in" filter="wipe(left)">
                                      <p:cBhvr>
                                        <p:cTn id="67" dur="500"/>
                                        <p:tgtEl>
                                          <p:spTgt spid="89"/>
                                        </p:tgtEl>
                                      </p:cBhvr>
                                    </p:animEffect>
                                  </p:childTnLst>
                                </p:cTn>
                              </p:par>
                              <p:par>
                                <p:cTn id="68" presetID="10" presetClass="entr" presetSubtype="0" fill="hold" nodeType="withEffect">
                                  <p:stCondLst>
                                    <p:cond delay="0"/>
                                  </p:stCondLst>
                                  <p:childTnLst>
                                    <p:set>
                                      <p:cBhvr>
                                        <p:cTn id="69" dur="1" fill="hold">
                                          <p:stCondLst>
                                            <p:cond delay="0"/>
                                          </p:stCondLst>
                                        </p:cTn>
                                        <p:tgtEl>
                                          <p:spTgt spid="9"/>
                                        </p:tgtEl>
                                        <p:attrNameLst>
                                          <p:attrName>style.visibility</p:attrName>
                                        </p:attrNameLst>
                                      </p:cBhvr>
                                      <p:to>
                                        <p:strVal val="visible"/>
                                      </p:to>
                                    </p:set>
                                    <p:animEffect transition="in" filter="fade">
                                      <p:cBhvr>
                                        <p:cTn id="70" dur="500"/>
                                        <p:tgtEl>
                                          <p:spTgt spid="9"/>
                                        </p:tgtEl>
                                      </p:cBhvr>
                                    </p:animEffect>
                                  </p:childTnLst>
                                </p:cTn>
                              </p:par>
                              <p:par>
                                <p:cTn id="71" presetID="42" presetClass="path" presetSubtype="0" decel="100000" fill="hold" nodeType="withEffect">
                                  <p:stCondLst>
                                    <p:cond delay="0"/>
                                  </p:stCondLst>
                                  <p:childTnLst>
                                    <p:animMotion origin="layout" path="M 2.70833E-6 1.85185E-6 L 2.70833E-6 0.02569 " pathEditMode="relative" rAng="0" ptsTypes="AA">
                                      <p:cBhvr>
                                        <p:cTn id="72" dur="500" spd="-100000" fill="hold"/>
                                        <p:tgtEl>
                                          <p:spTgt spid="9"/>
                                        </p:tgtEl>
                                        <p:attrNameLst>
                                          <p:attrName>ppt_x</p:attrName>
                                          <p:attrName>ppt_y</p:attrName>
                                        </p:attrNameLst>
                                      </p:cBhvr>
                                      <p:rCtr x="0" y="1273"/>
                                    </p:animMotion>
                                  </p:childTnLst>
                                </p:cTn>
                              </p:par>
                            </p:childTnLst>
                          </p:cTn>
                        </p:par>
                      </p:childTnLst>
                    </p:cTn>
                  </p:par>
                  <p:par>
                    <p:cTn id="73" fill="hold">
                      <p:stCondLst>
                        <p:cond delay="indefinite"/>
                      </p:stCondLst>
                      <p:childTnLst>
                        <p:par>
                          <p:cTn id="74" fill="hold">
                            <p:stCondLst>
                              <p:cond delay="0"/>
                            </p:stCondLst>
                            <p:childTnLst>
                              <p:par>
                                <p:cTn id="75" presetID="22" presetClass="entr" presetSubtype="8" fill="hold" nodeType="clickEffect">
                                  <p:stCondLst>
                                    <p:cond delay="0"/>
                                  </p:stCondLst>
                                  <p:childTnLst>
                                    <p:set>
                                      <p:cBhvr>
                                        <p:cTn id="76" dur="1" fill="hold">
                                          <p:stCondLst>
                                            <p:cond delay="0"/>
                                          </p:stCondLst>
                                        </p:cTn>
                                        <p:tgtEl>
                                          <p:spTgt spid="72"/>
                                        </p:tgtEl>
                                        <p:attrNameLst>
                                          <p:attrName>style.visibility</p:attrName>
                                        </p:attrNameLst>
                                      </p:cBhvr>
                                      <p:to>
                                        <p:strVal val="visible"/>
                                      </p:to>
                                    </p:set>
                                    <p:animEffect transition="in" filter="wipe(left)">
                                      <p:cBhvr>
                                        <p:cTn id="77" dur="500"/>
                                        <p:tgtEl>
                                          <p:spTgt spid="72"/>
                                        </p:tgtEl>
                                      </p:cBhvr>
                                    </p:animEffect>
                                  </p:childTnLst>
                                </p:cTn>
                              </p:par>
                              <p:par>
                                <p:cTn id="78" presetID="10" presetClass="entr" presetSubtype="0" fill="hold" nodeType="withEffect">
                                  <p:stCondLst>
                                    <p:cond delay="0"/>
                                  </p:stCondLst>
                                  <p:childTnLst>
                                    <p:set>
                                      <p:cBhvr>
                                        <p:cTn id="79" dur="1" fill="hold">
                                          <p:stCondLst>
                                            <p:cond delay="0"/>
                                          </p:stCondLst>
                                        </p:cTn>
                                        <p:tgtEl>
                                          <p:spTgt spid="7"/>
                                        </p:tgtEl>
                                        <p:attrNameLst>
                                          <p:attrName>style.visibility</p:attrName>
                                        </p:attrNameLst>
                                      </p:cBhvr>
                                      <p:to>
                                        <p:strVal val="visible"/>
                                      </p:to>
                                    </p:set>
                                    <p:animEffect transition="in" filter="fade">
                                      <p:cBhvr>
                                        <p:cTn id="80" dur="500"/>
                                        <p:tgtEl>
                                          <p:spTgt spid="7"/>
                                        </p:tgtEl>
                                      </p:cBhvr>
                                    </p:animEffect>
                                  </p:childTnLst>
                                </p:cTn>
                              </p:par>
                              <p:par>
                                <p:cTn id="81" presetID="42" presetClass="path" presetSubtype="0" decel="100000" fill="hold" nodeType="withEffect">
                                  <p:stCondLst>
                                    <p:cond delay="0"/>
                                  </p:stCondLst>
                                  <p:childTnLst>
                                    <p:animMotion origin="layout" path="M 2.70833E-6 1.85185E-6 L 2.70833E-6 0.02569 " pathEditMode="relative" rAng="0" ptsTypes="AA">
                                      <p:cBhvr>
                                        <p:cTn id="82" dur="500" spd="-100000" fill="hold"/>
                                        <p:tgtEl>
                                          <p:spTgt spid="7"/>
                                        </p:tgtEl>
                                        <p:attrNameLst>
                                          <p:attrName>ppt_x</p:attrName>
                                          <p:attrName>ppt_y</p:attrName>
                                        </p:attrNameLst>
                                      </p:cBhvr>
                                      <p:rCtr x="0" y="1273"/>
                                    </p:animMotion>
                                  </p:childTnLst>
                                </p:cTn>
                              </p:par>
                            </p:childTnLst>
                          </p:cTn>
                        </p:par>
                      </p:childTnLst>
                    </p:cTn>
                  </p:par>
                  <p:par>
                    <p:cTn id="83" fill="hold">
                      <p:stCondLst>
                        <p:cond delay="indefinite"/>
                      </p:stCondLst>
                      <p:childTnLst>
                        <p:par>
                          <p:cTn id="84" fill="hold">
                            <p:stCondLst>
                              <p:cond delay="0"/>
                            </p:stCondLst>
                            <p:childTnLst>
                              <p:par>
                                <p:cTn id="85" presetID="22" presetClass="entr" presetSubtype="2" fill="hold" nodeType="clickEffect">
                                  <p:stCondLst>
                                    <p:cond delay="0"/>
                                  </p:stCondLst>
                                  <p:childTnLst>
                                    <p:set>
                                      <p:cBhvr>
                                        <p:cTn id="86" dur="1" fill="hold">
                                          <p:stCondLst>
                                            <p:cond delay="0"/>
                                          </p:stCondLst>
                                        </p:cTn>
                                        <p:tgtEl>
                                          <p:spTgt spid="78"/>
                                        </p:tgtEl>
                                        <p:attrNameLst>
                                          <p:attrName>style.visibility</p:attrName>
                                        </p:attrNameLst>
                                      </p:cBhvr>
                                      <p:to>
                                        <p:strVal val="visible"/>
                                      </p:to>
                                    </p:set>
                                    <p:animEffect transition="in" filter="wipe(right)">
                                      <p:cBhvr>
                                        <p:cTn id="87" dur="500"/>
                                        <p:tgtEl>
                                          <p:spTgt spid="78"/>
                                        </p:tgtEl>
                                      </p:cBhvr>
                                    </p:animEffect>
                                  </p:childTnLst>
                                </p:cTn>
                              </p:par>
                            </p:childTnLst>
                          </p:cTn>
                        </p:par>
                        <p:par>
                          <p:cTn id="88" fill="hold">
                            <p:stCondLst>
                              <p:cond delay="500"/>
                            </p:stCondLst>
                            <p:childTnLst>
                              <p:par>
                                <p:cTn id="89" presetID="22" presetClass="entr" presetSubtype="2" fill="hold" nodeType="afterEffect">
                                  <p:stCondLst>
                                    <p:cond delay="0"/>
                                  </p:stCondLst>
                                  <p:childTnLst>
                                    <p:set>
                                      <p:cBhvr>
                                        <p:cTn id="90" dur="1" fill="hold">
                                          <p:stCondLst>
                                            <p:cond delay="0"/>
                                          </p:stCondLst>
                                        </p:cTn>
                                        <p:tgtEl>
                                          <p:spTgt spid="91"/>
                                        </p:tgtEl>
                                        <p:attrNameLst>
                                          <p:attrName>style.visibility</p:attrName>
                                        </p:attrNameLst>
                                      </p:cBhvr>
                                      <p:to>
                                        <p:strVal val="visible"/>
                                      </p:to>
                                    </p:set>
                                    <p:animEffect transition="in" filter="wipe(right)">
                                      <p:cBhvr>
                                        <p:cTn id="91" dur="500"/>
                                        <p:tgtEl>
                                          <p:spTgt spid="91"/>
                                        </p:tgtEl>
                                      </p:cBhvr>
                                    </p:animEffect>
                                  </p:childTnLst>
                                </p:cTn>
                              </p:par>
                            </p:childTnLst>
                          </p:cTn>
                        </p:par>
                        <p:par>
                          <p:cTn id="92" fill="hold">
                            <p:stCondLst>
                              <p:cond delay="1000"/>
                            </p:stCondLst>
                            <p:childTnLst>
                              <p:par>
                                <p:cTn id="93" presetID="22" presetClass="entr" presetSubtype="2" fill="hold" nodeType="afterEffect">
                                  <p:stCondLst>
                                    <p:cond delay="0"/>
                                  </p:stCondLst>
                                  <p:childTnLst>
                                    <p:set>
                                      <p:cBhvr>
                                        <p:cTn id="94" dur="1" fill="hold">
                                          <p:stCondLst>
                                            <p:cond delay="0"/>
                                          </p:stCondLst>
                                        </p:cTn>
                                        <p:tgtEl>
                                          <p:spTgt spid="83"/>
                                        </p:tgtEl>
                                        <p:attrNameLst>
                                          <p:attrName>style.visibility</p:attrName>
                                        </p:attrNameLst>
                                      </p:cBhvr>
                                      <p:to>
                                        <p:strVal val="visible"/>
                                      </p:to>
                                    </p:set>
                                    <p:animEffect transition="in" filter="wipe(right)">
                                      <p:cBhvr>
                                        <p:cTn id="95"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CC9B4E26-266D-A489-EA4A-648BBE85C2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2002" y="936000"/>
            <a:ext cx="4967785" cy="1783573"/>
          </a:xfrm>
          <a:prstGeom prst="rect">
            <a:avLst/>
          </a:prstGeom>
          <a:noFill/>
          <a:extLst>
            <a:ext uri="{909E8E84-426E-40DD-AFC4-6F175D3DCCD1}">
              <a14:hiddenFill xmlns:a14="http://schemas.microsoft.com/office/drawing/2010/main">
                <a:solidFill>
                  <a:srgbClr val="FFFFFF"/>
                </a:solidFill>
              </a14:hiddenFill>
            </a:ext>
          </a:extLst>
        </p:spPr>
      </p:pic>
      <p:sp>
        <p:nvSpPr>
          <p:cNvPr id="17" name="Content Placeholder 16">
            <a:extLst>
              <a:ext uri="{FF2B5EF4-FFF2-40B4-BE49-F238E27FC236}">
                <a16:creationId xmlns:a16="http://schemas.microsoft.com/office/drawing/2014/main" id="{03DD6ED4-AA93-44A0-4064-0D6B1E6F819F}"/>
              </a:ext>
            </a:extLst>
          </p:cNvPr>
          <p:cNvSpPr>
            <a:spLocks noGrp="1"/>
          </p:cNvSpPr>
          <p:nvPr>
            <p:ph idx="1"/>
          </p:nvPr>
        </p:nvSpPr>
        <p:spPr/>
        <p:txBody>
          <a:bodyPr/>
          <a:lstStyle/>
          <a:p>
            <a:r>
              <a:rPr lang="en-US" dirty="0" err="1"/>
              <a:t>gRPC</a:t>
            </a:r>
            <a:r>
              <a:rPr lang="en-US" dirty="0"/>
              <a:t> and HTTP</a:t>
            </a:r>
          </a:p>
          <a:p>
            <a:r>
              <a:rPr lang="en-US" dirty="0"/>
              <a:t>Service to Service security</a:t>
            </a:r>
          </a:p>
          <a:p>
            <a:pPr lvl="1"/>
            <a:r>
              <a:rPr lang="en-US" dirty="0"/>
              <a:t>encryption (also of </a:t>
            </a:r>
            <a:r>
              <a:rPr lang="en-US" dirty="0" err="1"/>
              <a:t>statestore</a:t>
            </a:r>
            <a:r>
              <a:rPr lang="en-US" dirty="0"/>
              <a:t>)</a:t>
            </a:r>
          </a:p>
          <a:p>
            <a:pPr lvl="1"/>
            <a:r>
              <a:rPr lang="en-US" dirty="0"/>
              <a:t>access and authorization policies</a:t>
            </a:r>
            <a:br>
              <a:rPr lang="en-US" dirty="0"/>
            </a:br>
            <a:br>
              <a:rPr lang="en-US" dirty="0"/>
            </a:br>
            <a:endParaRPr lang="en-US" dirty="0"/>
          </a:p>
          <a:p>
            <a:r>
              <a:rPr lang="en-US" dirty="0"/>
              <a:t>Resilience</a:t>
            </a:r>
          </a:p>
          <a:p>
            <a:pPr lvl="1"/>
            <a:r>
              <a:rPr lang="en-US" dirty="0"/>
              <a:t>retries, timeouts, circuit breakers, load balancing</a:t>
            </a:r>
          </a:p>
          <a:p>
            <a:r>
              <a:rPr lang="en-US" dirty="0"/>
              <a:t>Pluggable Service Discovery &amp; Name Resolution</a:t>
            </a:r>
          </a:p>
          <a:p>
            <a:pPr lvl="1"/>
            <a:r>
              <a:rPr lang="en-US" dirty="0"/>
              <a:t>Consul, </a:t>
            </a:r>
            <a:r>
              <a:rPr lang="en-US" dirty="0" err="1"/>
              <a:t>mDNS</a:t>
            </a:r>
            <a:r>
              <a:rPr lang="en-US" dirty="0"/>
              <a:t>, Kubernetes</a:t>
            </a:r>
          </a:p>
          <a:p>
            <a:r>
              <a:rPr lang="en-US" dirty="0"/>
              <a:t>Telemetry</a:t>
            </a:r>
          </a:p>
          <a:p>
            <a:pPr lvl="1"/>
            <a:r>
              <a:rPr lang="en-US" dirty="0"/>
              <a:t>tracing &amp; metrics are published as </a:t>
            </a:r>
            <a:r>
              <a:rPr lang="en-US" dirty="0" err="1"/>
              <a:t>OpenTelemetry</a:t>
            </a:r>
            <a:endParaRPr lang="en-US" dirty="0"/>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38418" y="342900"/>
            <a:ext cx="501628" cy="412242"/>
          </a:xfrm>
          <a:prstGeom prst="rect">
            <a:avLst/>
          </a:prstGeom>
        </p:spPr>
      </p:pic>
      <p:sp>
        <p:nvSpPr>
          <p:cNvPr id="20" name="Title 1">
            <a:extLst>
              <a:ext uri="{FF2B5EF4-FFF2-40B4-BE49-F238E27FC236}">
                <a16:creationId xmlns:a16="http://schemas.microsoft.com/office/drawing/2014/main" id="{690F0E30-8EE3-A2CA-3C1D-A08A4F77CD0C}"/>
              </a:ext>
            </a:extLst>
          </p:cNvPr>
          <p:cNvSpPr>
            <a:spLocks noGrp="1"/>
          </p:cNvSpPr>
          <p:nvPr>
            <p:ph type="title"/>
          </p:nvPr>
        </p:nvSpPr>
        <p:spPr>
          <a:xfrm>
            <a:off x="977900" y="342900"/>
            <a:ext cx="7727187" cy="415499"/>
          </a:xfrm>
        </p:spPr>
        <p:txBody>
          <a:bodyPr/>
          <a:lstStyle/>
          <a:p>
            <a:r>
              <a:rPr lang="en-US" dirty="0"/>
              <a:t>Service Discovery and Invocation</a:t>
            </a:r>
          </a:p>
        </p:txBody>
      </p:sp>
    </p:spTree>
    <p:extLst>
      <p:ext uri="{BB962C8B-B14F-4D97-AF65-F5344CB8AC3E}">
        <p14:creationId xmlns:p14="http://schemas.microsoft.com/office/powerpoint/2010/main" val="8239744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977900" y="342900"/>
            <a:ext cx="7727187" cy="415499"/>
          </a:xfrm>
        </p:spPr>
        <p:txBody>
          <a:bodyPr/>
          <a:lstStyle/>
          <a:p>
            <a:r>
              <a:rPr lang="en-US"/>
              <a:t>Publish and subscribe</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338418" y="421524"/>
            <a:ext cx="501628" cy="254994"/>
          </a:xfrm>
          <a:prstGeom prst="rect">
            <a:avLst/>
          </a:prstGeom>
        </p:spPr>
      </p:pic>
      <p:grpSp>
        <p:nvGrpSpPr>
          <p:cNvPr id="27" name="Group 26">
            <a:extLst>
              <a:ext uri="{FF2B5EF4-FFF2-40B4-BE49-F238E27FC236}">
                <a16:creationId xmlns:a16="http://schemas.microsoft.com/office/drawing/2014/main" id="{098C2CC1-1B19-4AC8-BFFC-D7DAF6265E67}"/>
              </a:ext>
            </a:extLst>
          </p:cNvPr>
          <p:cNvGrpSpPr/>
          <p:nvPr/>
        </p:nvGrpSpPr>
        <p:grpSpPr>
          <a:xfrm>
            <a:off x="7452696" y="1708081"/>
            <a:ext cx="1249132" cy="1457318"/>
            <a:chOff x="7316373" y="1954650"/>
            <a:chExt cx="1400542" cy="1633964"/>
          </a:xfrm>
        </p:grpSpPr>
        <p:pic>
          <p:nvPicPr>
            <p:cNvPr id="29" name="Graphic 28">
              <a:extLst>
                <a:ext uri="{FF2B5EF4-FFF2-40B4-BE49-F238E27FC236}">
                  <a16:creationId xmlns:a16="http://schemas.microsoft.com/office/drawing/2014/main" id="{49EE5BD3-3277-48E9-BA2D-0146C7F55F3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316373" y="1954650"/>
              <a:ext cx="1400542" cy="1633964"/>
            </a:xfrm>
            <a:prstGeom prst="rect">
              <a:avLst/>
            </a:prstGeom>
          </p:spPr>
        </p:pic>
        <p:sp>
          <p:nvSpPr>
            <p:cNvPr id="30" name="TextBox 29">
              <a:extLst>
                <a:ext uri="{FF2B5EF4-FFF2-40B4-BE49-F238E27FC236}">
                  <a16:creationId xmlns:a16="http://schemas.microsoft.com/office/drawing/2014/main" id="{A37557AD-7973-490E-8B85-FC5A40C0124E}"/>
                </a:ext>
              </a:extLst>
            </p:cNvPr>
            <p:cNvSpPr txBox="1"/>
            <p:nvPr/>
          </p:nvSpPr>
          <p:spPr>
            <a:xfrm>
              <a:off x="7527173" y="2525411"/>
              <a:ext cx="923816" cy="258812"/>
            </a:xfrm>
            <a:prstGeom prst="rect">
              <a:avLst/>
            </a:prstGeom>
            <a:noFill/>
          </p:spPr>
          <p:txBody>
            <a:bodyPr wrap="none" lIns="0" tIns="0" rIns="0" bIns="0" rtlCol="0">
              <a:spAutoFit/>
            </a:bodyPr>
            <a:lstStyle/>
            <a:p>
              <a:pPr algn="ctr"/>
              <a:r>
                <a:rPr lang="en-US" sz="1500">
                  <a:solidFill>
                    <a:srgbClr val="202192"/>
                  </a:solidFill>
                  <a:latin typeface="+mj-lt"/>
                </a:rPr>
                <a:t>Service B</a:t>
              </a:r>
            </a:p>
          </p:txBody>
        </p:sp>
      </p:grpSp>
      <p:grpSp>
        <p:nvGrpSpPr>
          <p:cNvPr id="13" name="!!AppA">
            <a:extLst>
              <a:ext uri="{FF2B5EF4-FFF2-40B4-BE49-F238E27FC236}">
                <a16:creationId xmlns:a16="http://schemas.microsoft.com/office/drawing/2014/main" id="{84E5AC79-DC80-4CEC-8559-2C80EC45A927}"/>
              </a:ext>
            </a:extLst>
          </p:cNvPr>
          <p:cNvGrpSpPr/>
          <p:nvPr/>
        </p:nvGrpSpPr>
        <p:grpSpPr>
          <a:xfrm>
            <a:off x="789748" y="1711473"/>
            <a:ext cx="1249849" cy="1458155"/>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750520" y="2525411"/>
              <a:ext cx="719158" cy="258663"/>
            </a:xfrm>
            <a:prstGeom prst="rect">
              <a:avLst/>
            </a:prstGeom>
            <a:noFill/>
          </p:spPr>
          <p:txBody>
            <a:bodyPr wrap="none" lIns="0" tIns="0" rIns="0" bIns="0" rtlCol="0">
              <a:spAutoFit/>
            </a:bodyPr>
            <a:lstStyle/>
            <a:p>
              <a:pPr algn="ctr"/>
              <a:r>
                <a:rPr lang="en-US" sz="1500">
                  <a:solidFill>
                    <a:schemeClr val="bg1"/>
                  </a:solidFill>
                  <a:latin typeface="+mj-lt"/>
                </a:rPr>
                <a:t>My App</a:t>
              </a:r>
            </a:p>
          </p:txBody>
        </p:sp>
      </p:grpSp>
      <p:cxnSp>
        <p:nvCxnSpPr>
          <p:cNvPr id="58" name="Straight Arrow Connector 57">
            <a:extLst>
              <a:ext uri="{FF2B5EF4-FFF2-40B4-BE49-F238E27FC236}">
                <a16:creationId xmlns:a16="http://schemas.microsoft.com/office/drawing/2014/main" id="{20901D22-E7D9-416D-BC2E-DDF9B51DFCBC}"/>
              </a:ext>
            </a:extLst>
          </p:cNvPr>
          <p:cNvCxnSpPr>
            <a:cxnSpLocks/>
          </p:cNvCxnSpPr>
          <p:nvPr/>
        </p:nvCxnSpPr>
        <p:spPr>
          <a:xfrm>
            <a:off x="2039597" y="2439269"/>
            <a:ext cx="539724" cy="2562"/>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579321" y="2071563"/>
            <a:ext cx="632550" cy="737975"/>
          </a:xfrm>
          <a:prstGeom prst="rect">
            <a:avLst/>
          </a:prstGeom>
          <a:effectLst>
            <a:outerShdw blurRad="50800" dist="25400" dir="13500000" algn="br" rotWithShape="0">
              <a:prstClr val="black">
                <a:alpha val="40000"/>
              </a:prstClr>
            </a:outerShdw>
          </a:effectLst>
        </p:spPr>
      </p:pic>
      <p:pic>
        <p:nvPicPr>
          <p:cNvPr id="70" name="Graphic 69">
            <a:extLst>
              <a:ext uri="{FF2B5EF4-FFF2-40B4-BE49-F238E27FC236}">
                <a16:creationId xmlns:a16="http://schemas.microsoft.com/office/drawing/2014/main" id="{EBF31009-6270-45AB-9B1E-808C0BE62DFC}"/>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280422" y="2069182"/>
            <a:ext cx="632550" cy="737975"/>
          </a:xfrm>
          <a:prstGeom prst="rect">
            <a:avLst/>
          </a:prstGeom>
          <a:effectLst>
            <a:outerShdw blurRad="50800" dist="25400" dir="13500000" algn="br" rotWithShape="0">
              <a:prstClr val="black">
                <a:alpha val="40000"/>
              </a:prstClr>
            </a:outerShdw>
          </a:effectLst>
        </p:spPr>
      </p:pic>
      <p:cxnSp>
        <p:nvCxnSpPr>
          <p:cNvPr id="72" name="Straight Arrow Connector 71">
            <a:extLst>
              <a:ext uri="{FF2B5EF4-FFF2-40B4-BE49-F238E27FC236}">
                <a16:creationId xmlns:a16="http://schemas.microsoft.com/office/drawing/2014/main" id="{5833B4E7-BB29-49C3-B156-A9461A5DB139}"/>
              </a:ext>
            </a:extLst>
          </p:cNvPr>
          <p:cNvCxnSpPr>
            <a:cxnSpLocks/>
            <a:stCxn id="70" idx="3"/>
            <a:endCxn id="29" idx="1"/>
          </p:cNvCxnSpPr>
          <p:nvPr/>
        </p:nvCxnSpPr>
        <p:spPr>
          <a:xfrm flipV="1">
            <a:off x="6912972" y="2436741"/>
            <a:ext cx="539724" cy="1429"/>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9F74D8B-8335-463C-BD78-7CDB5B1F70D8}"/>
              </a:ext>
            </a:extLst>
          </p:cNvPr>
          <p:cNvGrpSpPr/>
          <p:nvPr/>
        </p:nvGrpSpPr>
        <p:grpSpPr>
          <a:xfrm>
            <a:off x="3211871" y="2339561"/>
            <a:ext cx="524484" cy="201978"/>
            <a:chOff x="4282494" y="3119414"/>
            <a:chExt cx="699312" cy="269304"/>
          </a:xfrm>
        </p:grpSpPr>
        <p:cxnSp>
          <p:nvCxnSpPr>
            <p:cNvPr id="33" name="Straight Arrow Connector 32">
              <a:extLst>
                <a:ext uri="{FF2B5EF4-FFF2-40B4-BE49-F238E27FC236}">
                  <a16:creationId xmlns:a16="http://schemas.microsoft.com/office/drawing/2014/main" id="{DC746011-A8A4-4E1D-86C1-3B1E74447B9B}"/>
                </a:ext>
              </a:extLst>
            </p:cNvPr>
            <p:cNvCxnSpPr>
              <a:cxnSpLocks/>
              <a:stCxn id="64" idx="3"/>
            </p:cNvCxnSpPr>
            <p:nvPr/>
          </p:nvCxnSpPr>
          <p:spPr>
            <a:xfrm>
              <a:off x="4282494" y="3254067"/>
              <a:ext cx="451027" cy="0"/>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DF473C8B-AB59-4999-A8D0-2CCD377CD8F8}"/>
                </a:ext>
              </a:extLst>
            </p:cNvPr>
            <p:cNvSpPr/>
            <p:nvPr/>
          </p:nvSpPr>
          <p:spPr bwMode="auto">
            <a:xfrm>
              <a:off x="4733521" y="3119414"/>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E5B6206A-ED5A-4EDD-8EF4-748C00D9AD00}"/>
              </a:ext>
            </a:extLst>
          </p:cNvPr>
          <p:cNvGrpSpPr/>
          <p:nvPr/>
        </p:nvGrpSpPr>
        <p:grpSpPr>
          <a:xfrm>
            <a:off x="3615579" y="2401451"/>
            <a:ext cx="514250" cy="78199"/>
            <a:chOff x="4820771" y="3201934"/>
            <a:chExt cx="685667" cy="104265"/>
          </a:xfrm>
        </p:grpSpPr>
        <p:sp>
          <p:nvSpPr>
            <p:cNvPr id="41" name="Oval 40">
              <a:extLst>
                <a:ext uri="{FF2B5EF4-FFF2-40B4-BE49-F238E27FC236}">
                  <a16:creationId xmlns:a16="http://schemas.microsoft.com/office/drawing/2014/main" id="{7D8832ED-2FE5-4F96-BD8D-960139CD7B1D}"/>
                </a:ext>
              </a:extLst>
            </p:cNvPr>
            <p:cNvSpPr/>
            <p:nvPr/>
          </p:nvSpPr>
          <p:spPr bwMode="auto">
            <a:xfrm>
              <a:off x="4820771" y="3201934"/>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cxnSp>
          <p:nvCxnSpPr>
            <p:cNvPr id="42" name="Straight Arrow Connector 41">
              <a:extLst>
                <a:ext uri="{FF2B5EF4-FFF2-40B4-BE49-F238E27FC236}">
                  <a16:creationId xmlns:a16="http://schemas.microsoft.com/office/drawing/2014/main" id="{61E545AE-A94F-48AF-BBA6-EDEE957650D7}"/>
                </a:ext>
              </a:extLst>
            </p:cNvPr>
            <p:cNvCxnSpPr>
              <a:cxnSpLocks/>
              <a:stCxn id="41" idx="6"/>
              <a:endCxn id="39" idx="1"/>
            </p:cNvCxnSpPr>
            <p:nvPr/>
          </p:nvCxnSpPr>
          <p:spPr>
            <a:xfrm flipV="1">
              <a:off x="4925035" y="3254066"/>
              <a:ext cx="581403"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2A6B6C85-3FB3-4AEE-BB30-CA4883E282A5}"/>
              </a:ext>
            </a:extLst>
          </p:cNvPr>
          <p:cNvGrpSpPr/>
          <p:nvPr/>
        </p:nvGrpSpPr>
        <p:grpSpPr>
          <a:xfrm>
            <a:off x="4129829" y="2118284"/>
            <a:ext cx="1248070" cy="644532"/>
            <a:chOff x="5626289" y="3065947"/>
            <a:chExt cx="1664093" cy="859376"/>
          </a:xfrm>
        </p:grpSpPr>
        <p:sp>
          <p:nvSpPr>
            <p:cNvPr id="39" name="Rounded Rectangle 5">
              <a:extLst>
                <a:ext uri="{FF2B5EF4-FFF2-40B4-BE49-F238E27FC236}">
                  <a16:creationId xmlns:a16="http://schemas.microsoft.com/office/drawing/2014/main" id="{F3D499F9-2CA0-4A01-B019-0484C19CC656}"/>
                </a:ext>
              </a:extLst>
            </p:cNvPr>
            <p:cNvSpPr/>
            <p:nvPr/>
          </p:nvSpPr>
          <p:spPr bwMode="auto">
            <a:xfrm>
              <a:off x="5626289" y="3065947"/>
              <a:ext cx="1664093"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1500">
                  <a:solidFill>
                    <a:srgbClr val="000000"/>
                  </a:solidFill>
                  <a:latin typeface="Segoe UI Semibold"/>
                </a:rPr>
                <a:t>Redis</a:t>
              </a:r>
            </a:p>
            <a:p>
              <a:pPr defTabSz="699354" fontAlgn="base">
                <a:spcBef>
                  <a:spcPct val="0"/>
                </a:spcBef>
                <a:spcAft>
                  <a:spcPct val="0"/>
                </a:spcAft>
                <a:defRPr/>
              </a:pPr>
              <a:r>
                <a:rPr lang="en-US" sz="1500">
                  <a:solidFill>
                    <a:srgbClr val="000000"/>
                  </a:solidFill>
                  <a:latin typeface="Segoe UI Semibold"/>
                </a:rPr>
                <a:t>Cache</a:t>
              </a:r>
            </a:p>
          </p:txBody>
        </p:sp>
        <p:pic>
          <p:nvPicPr>
            <p:cNvPr id="38" name="Picture 2" descr="See the source image">
              <a:extLst>
                <a:ext uri="{FF2B5EF4-FFF2-40B4-BE49-F238E27FC236}">
                  <a16:creationId xmlns:a16="http://schemas.microsoft.com/office/drawing/2014/main" id="{AE264FE7-87D0-4ABD-8F93-12CA9AFDDDF0}"/>
                </a:ext>
              </a:extLst>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5788419" y="3277330"/>
              <a:ext cx="522408" cy="4398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B22BF400-E49F-40F0-B721-5EB23E1EBE80}"/>
              </a:ext>
            </a:extLst>
          </p:cNvPr>
          <p:cNvGrpSpPr/>
          <p:nvPr/>
        </p:nvGrpSpPr>
        <p:grpSpPr>
          <a:xfrm>
            <a:off x="5740867" y="2339561"/>
            <a:ext cx="539555" cy="201978"/>
            <a:chOff x="7654489" y="3119414"/>
            <a:chExt cx="719407" cy="269304"/>
          </a:xfrm>
        </p:grpSpPr>
        <p:cxnSp>
          <p:nvCxnSpPr>
            <p:cNvPr id="69" name="Straight Arrow Connector 68">
              <a:extLst>
                <a:ext uri="{FF2B5EF4-FFF2-40B4-BE49-F238E27FC236}">
                  <a16:creationId xmlns:a16="http://schemas.microsoft.com/office/drawing/2014/main" id="{E2865630-6485-4CA0-AE33-D85DD2F851F7}"/>
                </a:ext>
              </a:extLst>
            </p:cNvPr>
            <p:cNvCxnSpPr>
              <a:cxnSpLocks/>
              <a:stCxn id="70" idx="1"/>
              <a:endCxn id="74" idx="3"/>
            </p:cNvCxnSpPr>
            <p:nvPr/>
          </p:nvCxnSpPr>
          <p:spPr>
            <a:xfrm flipH="1">
              <a:off x="7902774" y="3250892"/>
              <a:ext cx="471122" cy="3174"/>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74" name="Freeform: Shape 73">
              <a:extLst>
                <a:ext uri="{FF2B5EF4-FFF2-40B4-BE49-F238E27FC236}">
                  <a16:creationId xmlns:a16="http://schemas.microsoft.com/office/drawing/2014/main" id="{14FA08D6-6D9D-46D5-BA0A-0C773B708A1E}"/>
                </a:ext>
              </a:extLst>
            </p:cNvPr>
            <p:cNvSpPr/>
            <p:nvPr/>
          </p:nvSpPr>
          <p:spPr bwMode="auto">
            <a:xfrm rot="10800000">
              <a:off x="7654489" y="3119414"/>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8CF9FC34-4CC4-48E3-A6FA-BA1C3FAF39B6}"/>
              </a:ext>
            </a:extLst>
          </p:cNvPr>
          <p:cNvGrpSpPr/>
          <p:nvPr/>
        </p:nvGrpSpPr>
        <p:grpSpPr>
          <a:xfrm>
            <a:off x="5377899" y="2401450"/>
            <a:ext cx="483745" cy="78199"/>
            <a:chOff x="7170531" y="3201933"/>
            <a:chExt cx="644993" cy="104265"/>
          </a:xfrm>
        </p:grpSpPr>
        <p:sp>
          <p:nvSpPr>
            <p:cNvPr id="75" name="Oval 74">
              <a:extLst>
                <a:ext uri="{FF2B5EF4-FFF2-40B4-BE49-F238E27FC236}">
                  <a16:creationId xmlns:a16="http://schemas.microsoft.com/office/drawing/2014/main" id="{E6EEB8F5-C81A-4D31-A130-E254FF7C7649}"/>
                </a:ext>
              </a:extLst>
            </p:cNvPr>
            <p:cNvSpPr/>
            <p:nvPr/>
          </p:nvSpPr>
          <p:spPr bwMode="auto">
            <a:xfrm rot="10800000">
              <a:off x="7711260" y="3201933"/>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cxnSp>
          <p:nvCxnSpPr>
            <p:cNvPr id="73" name="Straight Arrow Connector 72">
              <a:extLst>
                <a:ext uri="{FF2B5EF4-FFF2-40B4-BE49-F238E27FC236}">
                  <a16:creationId xmlns:a16="http://schemas.microsoft.com/office/drawing/2014/main" id="{2CBC542E-88C1-4AE7-A92C-DE33B26D8127}"/>
                </a:ext>
              </a:extLst>
            </p:cNvPr>
            <p:cNvCxnSpPr>
              <a:cxnSpLocks/>
              <a:stCxn id="75" idx="6"/>
              <a:endCxn id="39" idx="3"/>
            </p:cNvCxnSpPr>
            <p:nvPr/>
          </p:nvCxnSpPr>
          <p:spPr>
            <a:xfrm flipH="1">
              <a:off x="7170531" y="3254065"/>
              <a:ext cx="540729"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DB768DC9-AD5B-47CA-8E48-7B940CAACA4C}"/>
              </a:ext>
            </a:extLst>
          </p:cNvPr>
          <p:cNvGrpSpPr/>
          <p:nvPr/>
        </p:nvGrpSpPr>
        <p:grpSpPr>
          <a:xfrm>
            <a:off x="7452696" y="179503"/>
            <a:ext cx="1249132" cy="1457321"/>
            <a:chOff x="9936928" y="239338"/>
            <a:chExt cx="1665509" cy="1943094"/>
          </a:xfrm>
        </p:grpSpPr>
        <p:pic>
          <p:nvPicPr>
            <p:cNvPr id="67" name="Graphic 66">
              <a:extLst>
                <a:ext uri="{FF2B5EF4-FFF2-40B4-BE49-F238E27FC236}">
                  <a16:creationId xmlns:a16="http://schemas.microsoft.com/office/drawing/2014/main" id="{4452DCD7-8685-404B-BDD5-3DE55E2B1485}"/>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936928" y="239338"/>
              <a:ext cx="1665509" cy="1943094"/>
            </a:xfrm>
            <a:prstGeom prst="rect">
              <a:avLst/>
            </a:prstGeom>
          </p:spPr>
        </p:pic>
        <p:sp>
          <p:nvSpPr>
            <p:cNvPr id="77" name="TextBox 76">
              <a:extLst>
                <a:ext uri="{FF2B5EF4-FFF2-40B4-BE49-F238E27FC236}">
                  <a16:creationId xmlns:a16="http://schemas.microsoft.com/office/drawing/2014/main" id="{22D76897-BDA4-476C-9D98-91DBD46A9D4E}"/>
                </a:ext>
              </a:extLst>
            </p:cNvPr>
            <p:cNvSpPr txBox="1"/>
            <p:nvPr/>
          </p:nvSpPr>
          <p:spPr>
            <a:xfrm>
              <a:off x="10188981" y="815842"/>
              <a:ext cx="1084400" cy="307776"/>
            </a:xfrm>
            <a:prstGeom prst="rect">
              <a:avLst/>
            </a:prstGeom>
            <a:noFill/>
          </p:spPr>
          <p:txBody>
            <a:bodyPr wrap="none" lIns="0" tIns="0" rIns="0" bIns="0" rtlCol="0">
              <a:spAutoFit/>
            </a:bodyPr>
            <a:lstStyle/>
            <a:p>
              <a:pPr algn="ctr"/>
              <a:r>
                <a:rPr lang="en-US" sz="1500">
                  <a:solidFill>
                    <a:srgbClr val="202192"/>
                  </a:solidFill>
                  <a:latin typeface="+mj-lt"/>
                </a:rPr>
                <a:t>Service A</a:t>
              </a:r>
            </a:p>
          </p:txBody>
        </p:sp>
      </p:grpSp>
      <p:pic>
        <p:nvPicPr>
          <p:cNvPr id="79" name="Graphic 78">
            <a:extLst>
              <a:ext uri="{FF2B5EF4-FFF2-40B4-BE49-F238E27FC236}">
                <a16:creationId xmlns:a16="http://schemas.microsoft.com/office/drawing/2014/main" id="{3B307F0C-A23A-4438-ABDB-BF733E8D7A30}"/>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280422" y="539755"/>
            <a:ext cx="632550" cy="737975"/>
          </a:xfrm>
          <a:prstGeom prst="rect">
            <a:avLst/>
          </a:prstGeom>
          <a:effectLst>
            <a:outerShdw blurRad="50800" dist="25400" dir="13500000" algn="br" rotWithShape="0">
              <a:prstClr val="black">
                <a:alpha val="40000"/>
              </a:prstClr>
            </a:outerShdw>
          </a:effectLst>
        </p:spPr>
      </p:pic>
      <p:cxnSp>
        <p:nvCxnSpPr>
          <p:cNvPr id="80" name="Straight Arrow Connector 79">
            <a:extLst>
              <a:ext uri="{FF2B5EF4-FFF2-40B4-BE49-F238E27FC236}">
                <a16:creationId xmlns:a16="http://schemas.microsoft.com/office/drawing/2014/main" id="{CEE62859-6366-4950-996E-A6FA6905E74D}"/>
              </a:ext>
            </a:extLst>
          </p:cNvPr>
          <p:cNvCxnSpPr>
            <a:cxnSpLocks/>
            <a:stCxn id="79" idx="3"/>
            <a:endCxn id="67" idx="1"/>
          </p:cNvCxnSpPr>
          <p:nvPr/>
        </p:nvCxnSpPr>
        <p:spPr>
          <a:xfrm flipV="1">
            <a:off x="6912972" y="908164"/>
            <a:ext cx="539724" cy="578"/>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26762CB-E21E-4AE9-9D7E-AC0C0F1C16FC}"/>
              </a:ext>
            </a:extLst>
          </p:cNvPr>
          <p:cNvCxnSpPr>
            <a:cxnSpLocks/>
            <a:stCxn id="79" idx="1"/>
            <a:endCxn id="70" idx="1"/>
          </p:cNvCxnSpPr>
          <p:nvPr/>
        </p:nvCxnSpPr>
        <p:spPr>
          <a:xfrm rot="10800000" flipV="1">
            <a:off x="6280422" y="908742"/>
            <a:ext cx="9525" cy="1529427"/>
          </a:xfrm>
          <a:prstGeom prst="bentConnector3">
            <a:avLst>
              <a:gd name="adj1" fmla="val 1800000"/>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AA0B2007-F8D7-4819-B693-5B70AD84460A}"/>
              </a:ext>
            </a:extLst>
          </p:cNvPr>
          <p:cNvGrpSpPr/>
          <p:nvPr/>
        </p:nvGrpSpPr>
        <p:grpSpPr>
          <a:xfrm>
            <a:off x="209551" y="3319345"/>
            <a:ext cx="5004480" cy="1259549"/>
            <a:chOff x="279401" y="4425791"/>
            <a:chExt cx="6672640" cy="1679398"/>
          </a:xfrm>
        </p:grpSpPr>
        <p:sp>
          <p:nvSpPr>
            <p:cNvPr id="112" name="TextBox 111">
              <a:extLst>
                <a:ext uri="{FF2B5EF4-FFF2-40B4-BE49-F238E27FC236}">
                  <a16:creationId xmlns:a16="http://schemas.microsoft.com/office/drawing/2014/main" id="{B0B30B29-4BD0-49B3-9C08-7C4C89EBE45B}"/>
                </a:ext>
              </a:extLst>
            </p:cNvPr>
            <p:cNvSpPr txBox="1"/>
            <p:nvPr/>
          </p:nvSpPr>
          <p:spPr>
            <a:xfrm>
              <a:off x="279401" y="4425791"/>
              <a:ext cx="6672640" cy="553997"/>
            </a:xfrm>
            <a:prstGeom prst="rect">
              <a:avLst/>
            </a:prstGeom>
            <a:noFill/>
          </p:spPr>
          <p:txBody>
            <a:bodyPr wrap="square" lIns="0" tIns="0" rIns="0" bIns="0" rtlCol="0">
              <a:spAutoFit/>
            </a:bodyPr>
            <a:lstStyle/>
            <a:p>
              <a:pPr algn="ctr"/>
              <a:r>
                <a:rPr lang="en-US" sz="1500">
                  <a:solidFill>
                    <a:srgbClr val="202192"/>
                  </a:solidFill>
                  <a:latin typeface="+mj-lt"/>
                </a:rPr>
                <a:t>POST</a:t>
              </a:r>
              <a:endParaRPr lang="en-US" sz="1200">
                <a:solidFill>
                  <a:srgbClr val="202192"/>
                </a:solidFill>
                <a:latin typeface="+mj-lt"/>
              </a:endParaRPr>
            </a:p>
            <a:p>
              <a:pPr algn="ctr"/>
              <a:r>
                <a:rPr lang="en-US" sz="1200">
                  <a:solidFill>
                    <a:srgbClr val="202192"/>
                  </a:solidFill>
                  <a:latin typeface="Consolas" panose="020B0609020204030204" pitchFamily="49" charset="0"/>
                </a:rPr>
                <a:t>http://localhost:3500/v1.0/publish/orders/processed</a:t>
              </a:r>
            </a:p>
          </p:txBody>
        </p:sp>
        <p:sp>
          <p:nvSpPr>
            <p:cNvPr id="98" name="TextBox 97">
              <a:extLst>
                <a:ext uri="{FF2B5EF4-FFF2-40B4-BE49-F238E27FC236}">
                  <a16:creationId xmlns:a16="http://schemas.microsoft.com/office/drawing/2014/main" id="{41261ED5-BB8C-4930-9CA2-4A6B1434D795}"/>
                </a:ext>
              </a:extLst>
            </p:cNvPr>
            <p:cNvSpPr txBox="1"/>
            <p:nvPr/>
          </p:nvSpPr>
          <p:spPr>
            <a:xfrm>
              <a:off x="2163972" y="5489636"/>
              <a:ext cx="3075180" cy="615553"/>
            </a:xfrm>
            <a:prstGeom prst="rect">
              <a:avLst/>
            </a:prstGeom>
            <a:solidFill>
              <a:schemeClr val="bg1"/>
            </a:solidFill>
            <a:effectLst>
              <a:outerShdw blurRad="63500" algn="ctr" rotWithShape="0">
                <a:prstClr val="black">
                  <a:alpha val="40000"/>
                </a:prstClr>
              </a:outerShdw>
            </a:effectLst>
          </p:spPr>
          <p:txBody>
            <a:bodyPr wrap="square" lIns="137160" tIns="137160" rIns="137160" bIns="137160" anchor="ctr">
              <a:spAutoFit/>
            </a:bodyPr>
            <a:lstStyle/>
            <a:p>
              <a:pPr algn="ctr" fontAlgn="base"/>
              <a:r>
                <a:rPr lang="en-US" sz="1200">
                  <a:solidFill>
                    <a:srgbClr val="202192"/>
                  </a:solidFill>
                  <a:latin typeface="Consolas" panose="020B0609020204030204" pitchFamily="49" charset="0"/>
                  <a:ea typeface="Segoe UI Symbol" panose="020B0502040204020203" pitchFamily="34" charset="0"/>
                </a:rPr>
                <a:t>{"</a:t>
              </a:r>
              <a:r>
                <a:rPr lang="en-US" sz="1200" err="1">
                  <a:solidFill>
                    <a:srgbClr val="202192"/>
                  </a:solidFill>
                  <a:latin typeface="Consolas" panose="020B0609020204030204" pitchFamily="49" charset="0"/>
                  <a:ea typeface="Segoe UI Symbol" panose="020B0502040204020203" pitchFamily="34" charset="0"/>
                </a:rPr>
                <a:t>data":"Hello</a:t>
              </a:r>
              <a:r>
                <a:rPr lang="en-US" sz="1200">
                  <a:solidFill>
                    <a:srgbClr val="202192"/>
                  </a:solidFill>
                  <a:latin typeface="Consolas" panose="020B0609020204030204" pitchFamily="49" charset="0"/>
                  <a:ea typeface="Segoe UI Symbol" panose="020B0502040204020203" pitchFamily="34" charset="0"/>
                </a:rPr>
                <a:t> World"}</a:t>
              </a:r>
            </a:p>
          </p:txBody>
        </p:sp>
      </p:grpSp>
      <p:grpSp>
        <p:nvGrpSpPr>
          <p:cNvPr id="6" name="Group 5">
            <a:extLst>
              <a:ext uri="{FF2B5EF4-FFF2-40B4-BE49-F238E27FC236}">
                <a16:creationId xmlns:a16="http://schemas.microsoft.com/office/drawing/2014/main" id="{2DF0A2BE-8AB3-4693-AF5D-465DD7449EA5}"/>
              </a:ext>
            </a:extLst>
          </p:cNvPr>
          <p:cNvGrpSpPr/>
          <p:nvPr/>
        </p:nvGrpSpPr>
        <p:grpSpPr>
          <a:xfrm>
            <a:off x="5553151" y="3319345"/>
            <a:ext cx="3039554" cy="1259549"/>
            <a:chOff x="7404202" y="4425791"/>
            <a:chExt cx="4052738" cy="1679398"/>
          </a:xfrm>
        </p:grpSpPr>
        <p:sp>
          <p:nvSpPr>
            <p:cNvPr id="113" name="TextBox 112">
              <a:extLst>
                <a:ext uri="{FF2B5EF4-FFF2-40B4-BE49-F238E27FC236}">
                  <a16:creationId xmlns:a16="http://schemas.microsoft.com/office/drawing/2014/main" id="{D3A6C9AE-D340-4827-9176-F04706160F1A}"/>
                </a:ext>
              </a:extLst>
            </p:cNvPr>
            <p:cNvSpPr txBox="1"/>
            <p:nvPr/>
          </p:nvSpPr>
          <p:spPr>
            <a:xfrm>
              <a:off x="7404202" y="4425791"/>
              <a:ext cx="4052738" cy="800219"/>
            </a:xfrm>
            <a:prstGeom prst="rect">
              <a:avLst/>
            </a:prstGeom>
            <a:noFill/>
          </p:spPr>
          <p:txBody>
            <a:bodyPr wrap="square" lIns="0" tIns="0" rIns="0" bIns="0" rtlCol="0">
              <a:spAutoFit/>
            </a:bodyPr>
            <a:lstStyle/>
            <a:p>
              <a:pPr algn="ctr"/>
              <a:r>
                <a:rPr lang="en-US" sz="1500">
                  <a:solidFill>
                    <a:srgbClr val="202192"/>
                  </a:solidFill>
                  <a:latin typeface="+mj-lt"/>
                </a:rPr>
                <a:t>POST</a:t>
              </a:r>
              <a:endParaRPr lang="en-US" sz="1200">
                <a:solidFill>
                  <a:srgbClr val="202192"/>
                </a:solidFill>
                <a:latin typeface="+mj-lt"/>
              </a:endParaRPr>
            </a:p>
            <a:p>
              <a:pPr algn="ctr"/>
              <a:r>
                <a:rPr lang="en-US" sz="1200">
                  <a:solidFill>
                    <a:srgbClr val="202192"/>
                  </a:solidFill>
                  <a:latin typeface="Consolas" panose="020B0609020204030204" pitchFamily="49" charset="0"/>
                </a:rPr>
                <a:t>http://10.0.0.2:8000/orders</a:t>
              </a:r>
            </a:p>
            <a:p>
              <a:pPr algn="ctr"/>
              <a:r>
                <a:rPr lang="en-US" sz="1200">
                  <a:solidFill>
                    <a:srgbClr val="202192"/>
                  </a:solidFill>
                  <a:latin typeface="Consolas" panose="020B0609020204030204" pitchFamily="49" charset="0"/>
                </a:rPr>
                <a:t>http://10.0.0.4:8000/factory/orders</a:t>
              </a:r>
            </a:p>
          </p:txBody>
        </p:sp>
        <p:sp>
          <p:nvSpPr>
            <p:cNvPr id="99" name="TextBox 98">
              <a:extLst>
                <a:ext uri="{FF2B5EF4-FFF2-40B4-BE49-F238E27FC236}">
                  <a16:creationId xmlns:a16="http://schemas.microsoft.com/office/drawing/2014/main" id="{12674EE3-B22A-4CDB-A1A8-98AE52CCB5C5}"/>
                </a:ext>
              </a:extLst>
            </p:cNvPr>
            <p:cNvSpPr txBox="1"/>
            <p:nvPr/>
          </p:nvSpPr>
          <p:spPr>
            <a:xfrm>
              <a:off x="8039522" y="5489636"/>
              <a:ext cx="3075179" cy="615553"/>
            </a:xfrm>
            <a:prstGeom prst="rect">
              <a:avLst/>
            </a:prstGeom>
            <a:solidFill>
              <a:schemeClr val="bg1"/>
            </a:solidFill>
            <a:effectLst>
              <a:outerShdw blurRad="63500" algn="ctr" rotWithShape="0">
                <a:prstClr val="black">
                  <a:alpha val="40000"/>
                </a:prstClr>
              </a:outerShdw>
            </a:effectLst>
          </p:spPr>
          <p:txBody>
            <a:bodyPr wrap="square" lIns="137160" tIns="137160" rIns="137160" bIns="137160" anchor="ctr">
              <a:spAutoFit/>
            </a:bodyPr>
            <a:lstStyle/>
            <a:p>
              <a:pPr algn="ctr" fontAlgn="base"/>
              <a:r>
                <a:rPr lang="en-US" sz="1200">
                  <a:solidFill>
                    <a:srgbClr val="202192"/>
                  </a:solidFill>
                  <a:latin typeface="Consolas" panose="020B0609020204030204" pitchFamily="49" charset="0"/>
                  <a:ea typeface="Segoe UI Symbol" panose="020B0502040204020203" pitchFamily="34" charset="0"/>
                </a:rPr>
                <a:t>{"</a:t>
              </a:r>
              <a:r>
                <a:rPr lang="en-US" sz="1200" err="1">
                  <a:solidFill>
                    <a:srgbClr val="202192"/>
                  </a:solidFill>
                  <a:latin typeface="Consolas" panose="020B0609020204030204" pitchFamily="49" charset="0"/>
                  <a:ea typeface="Segoe UI Symbol" panose="020B0502040204020203" pitchFamily="34" charset="0"/>
                </a:rPr>
                <a:t>data":"Hello</a:t>
              </a:r>
              <a:r>
                <a:rPr lang="en-US" sz="1200">
                  <a:solidFill>
                    <a:srgbClr val="202192"/>
                  </a:solidFill>
                  <a:latin typeface="Consolas" panose="020B0609020204030204" pitchFamily="49" charset="0"/>
                  <a:ea typeface="Segoe UI Symbol" panose="020B0502040204020203" pitchFamily="34" charset="0"/>
                </a:rPr>
                <a:t> World"}</a:t>
              </a:r>
            </a:p>
          </p:txBody>
        </p:sp>
      </p:grpSp>
    </p:spTree>
    <p:extLst>
      <p:ext uri="{BB962C8B-B14F-4D97-AF65-F5344CB8AC3E}">
        <p14:creationId xmlns:p14="http://schemas.microsoft.com/office/powerpoint/2010/main" val="254555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0"/>
                                  </p:stCondLst>
                                  <p:childTnLst>
                                    <p:set>
                                      <p:cBhvr>
                                        <p:cTn id="11" dur="1" fill="hold">
                                          <p:stCondLst>
                                            <p:cond delay="0"/>
                                          </p:stCondLst>
                                        </p:cTn>
                                        <p:tgtEl>
                                          <p:spTgt spid="64"/>
                                        </p:tgtEl>
                                        <p:attrNameLst>
                                          <p:attrName>style.visibility</p:attrName>
                                        </p:attrNameLst>
                                      </p:cBhvr>
                                      <p:to>
                                        <p:strVal val="visible"/>
                                      </p:to>
                                    </p:set>
                                    <p:anim calcmode="lin" valueType="num">
                                      <p:cBhvr>
                                        <p:cTn id="12" dur="500" fill="hold"/>
                                        <p:tgtEl>
                                          <p:spTgt spid="64"/>
                                        </p:tgtEl>
                                        <p:attrNameLst>
                                          <p:attrName>ppt_w</p:attrName>
                                        </p:attrNameLst>
                                      </p:cBhvr>
                                      <p:tavLst>
                                        <p:tav tm="0">
                                          <p:val>
                                            <p:fltVal val="0"/>
                                          </p:val>
                                        </p:tav>
                                        <p:tav tm="100000">
                                          <p:val>
                                            <p:strVal val="#ppt_w"/>
                                          </p:val>
                                        </p:tav>
                                      </p:tavLst>
                                    </p:anim>
                                    <p:anim calcmode="lin" valueType="num">
                                      <p:cBhvr>
                                        <p:cTn id="13" dur="500" fill="hold"/>
                                        <p:tgtEl>
                                          <p:spTgt spid="64"/>
                                        </p:tgtEl>
                                        <p:attrNameLst>
                                          <p:attrName>ppt_h</p:attrName>
                                        </p:attrNameLst>
                                      </p:cBhvr>
                                      <p:tavLst>
                                        <p:tav tm="0">
                                          <p:val>
                                            <p:fltVal val="0"/>
                                          </p:val>
                                        </p:tav>
                                        <p:tav tm="100000">
                                          <p:val>
                                            <p:strVal val="#ppt_h"/>
                                          </p:val>
                                        </p:tav>
                                      </p:tavLst>
                                    </p:anim>
                                    <p:animEffect transition="in" filter="fade">
                                      <p:cBhvr>
                                        <p:cTn id="14" dur="500"/>
                                        <p:tgtEl>
                                          <p:spTgt spid="64"/>
                                        </p:tgtEl>
                                      </p:cBhvr>
                                    </p:animEffect>
                                  </p:childTnLst>
                                </p:cTn>
                              </p:par>
                              <p:par>
                                <p:cTn id="15" presetID="53" presetClass="entr" presetSubtype="16" fill="hold" nodeType="withEffect">
                                  <p:stCondLst>
                                    <p:cond delay="0"/>
                                  </p:stCondLst>
                                  <p:childTnLst>
                                    <p:set>
                                      <p:cBhvr>
                                        <p:cTn id="16" dur="1" fill="hold">
                                          <p:stCondLst>
                                            <p:cond delay="0"/>
                                          </p:stCondLst>
                                        </p:cTn>
                                        <p:tgtEl>
                                          <p:spTgt spid="70"/>
                                        </p:tgtEl>
                                        <p:attrNameLst>
                                          <p:attrName>style.visibility</p:attrName>
                                        </p:attrNameLst>
                                      </p:cBhvr>
                                      <p:to>
                                        <p:strVal val="visible"/>
                                      </p:to>
                                    </p:set>
                                    <p:anim calcmode="lin" valueType="num">
                                      <p:cBhvr>
                                        <p:cTn id="17" dur="500" fill="hold"/>
                                        <p:tgtEl>
                                          <p:spTgt spid="70"/>
                                        </p:tgtEl>
                                        <p:attrNameLst>
                                          <p:attrName>ppt_w</p:attrName>
                                        </p:attrNameLst>
                                      </p:cBhvr>
                                      <p:tavLst>
                                        <p:tav tm="0">
                                          <p:val>
                                            <p:fltVal val="0"/>
                                          </p:val>
                                        </p:tav>
                                        <p:tav tm="100000">
                                          <p:val>
                                            <p:strVal val="#ppt_w"/>
                                          </p:val>
                                        </p:tav>
                                      </p:tavLst>
                                    </p:anim>
                                    <p:anim calcmode="lin" valueType="num">
                                      <p:cBhvr>
                                        <p:cTn id="18" dur="500" fill="hold"/>
                                        <p:tgtEl>
                                          <p:spTgt spid="70"/>
                                        </p:tgtEl>
                                        <p:attrNameLst>
                                          <p:attrName>ppt_h</p:attrName>
                                        </p:attrNameLst>
                                      </p:cBhvr>
                                      <p:tavLst>
                                        <p:tav tm="0">
                                          <p:val>
                                            <p:fltVal val="0"/>
                                          </p:val>
                                        </p:tav>
                                        <p:tav tm="100000">
                                          <p:val>
                                            <p:strVal val="#ppt_h"/>
                                          </p:val>
                                        </p:tav>
                                      </p:tavLst>
                                    </p:anim>
                                    <p:animEffect transition="in" filter="fade">
                                      <p:cBhvr>
                                        <p:cTn id="19" dur="500"/>
                                        <p:tgtEl>
                                          <p:spTgt spid="70"/>
                                        </p:tgtEl>
                                      </p:cBhvr>
                                    </p:animEffect>
                                  </p:childTnLst>
                                </p:cTn>
                              </p:par>
                              <p:par>
                                <p:cTn id="20" presetID="53" presetClass="entr" presetSubtype="16"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p:cTn id="22" dur="500" fill="hold"/>
                                        <p:tgtEl>
                                          <p:spTgt spid="27"/>
                                        </p:tgtEl>
                                        <p:attrNameLst>
                                          <p:attrName>ppt_w</p:attrName>
                                        </p:attrNameLst>
                                      </p:cBhvr>
                                      <p:tavLst>
                                        <p:tav tm="0">
                                          <p:val>
                                            <p:fltVal val="0"/>
                                          </p:val>
                                        </p:tav>
                                        <p:tav tm="100000">
                                          <p:val>
                                            <p:strVal val="#ppt_w"/>
                                          </p:val>
                                        </p:tav>
                                      </p:tavLst>
                                    </p:anim>
                                    <p:anim calcmode="lin" valueType="num">
                                      <p:cBhvr>
                                        <p:cTn id="23" dur="500" fill="hold"/>
                                        <p:tgtEl>
                                          <p:spTgt spid="27"/>
                                        </p:tgtEl>
                                        <p:attrNameLst>
                                          <p:attrName>ppt_h</p:attrName>
                                        </p:attrNameLst>
                                      </p:cBhvr>
                                      <p:tavLst>
                                        <p:tav tm="0">
                                          <p:val>
                                            <p:fltVal val="0"/>
                                          </p:val>
                                        </p:tav>
                                        <p:tav tm="100000">
                                          <p:val>
                                            <p:strVal val="#ppt_h"/>
                                          </p:val>
                                        </p:tav>
                                      </p:tavLst>
                                    </p:anim>
                                    <p:animEffect transition="in" filter="fade">
                                      <p:cBhvr>
                                        <p:cTn id="24" dur="500"/>
                                        <p:tgtEl>
                                          <p:spTgt spid="27"/>
                                        </p:tgtEl>
                                      </p:cBhvr>
                                    </p:animEffect>
                                  </p:childTnLst>
                                </p:cTn>
                              </p:par>
                              <p:par>
                                <p:cTn id="25" presetID="5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500" fill="hold"/>
                                        <p:tgtEl>
                                          <p:spTgt spid="3"/>
                                        </p:tgtEl>
                                        <p:attrNameLst>
                                          <p:attrName>ppt_w</p:attrName>
                                        </p:attrNameLst>
                                      </p:cBhvr>
                                      <p:tavLst>
                                        <p:tav tm="0">
                                          <p:val>
                                            <p:fltVal val="0"/>
                                          </p:val>
                                        </p:tav>
                                        <p:tav tm="100000">
                                          <p:val>
                                            <p:strVal val="#ppt_w"/>
                                          </p:val>
                                        </p:tav>
                                      </p:tavLst>
                                    </p:anim>
                                    <p:anim calcmode="lin" valueType="num">
                                      <p:cBhvr>
                                        <p:cTn id="28" dur="500" fill="hold"/>
                                        <p:tgtEl>
                                          <p:spTgt spid="3"/>
                                        </p:tgtEl>
                                        <p:attrNameLst>
                                          <p:attrName>ppt_h</p:attrName>
                                        </p:attrNameLst>
                                      </p:cBhvr>
                                      <p:tavLst>
                                        <p:tav tm="0">
                                          <p:val>
                                            <p:fltVal val="0"/>
                                          </p:val>
                                        </p:tav>
                                        <p:tav tm="100000">
                                          <p:val>
                                            <p:strVal val="#ppt_h"/>
                                          </p:val>
                                        </p:tav>
                                      </p:tavLst>
                                    </p:anim>
                                    <p:animEffect transition="in" filter="fade">
                                      <p:cBhvr>
                                        <p:cTn id="29" dur="500"/>
                                        <p:tgtEl>
                                          <p:spTgt spid="3"/>
                                        </p:tgtEl>
                                      </p:cBhvr>
                                    </p:animEffect>
                                  </p:childTnLst>
                                </p:cTn>
                              </p:par>
                              <p:par>
                                <p:cTn id="30" presetID="53" presetClass="entr" presetSubtype="16" fill="hold" nodeType="withEffect">
                                  <p:stCondLst>
                                    <p:cond delay="0"/>
                                  </p:stCondLst>
                                  <p:childTnLst>
                                    <p:set>
                                      <p:cBhvr>
                                        <p:cTn id="31" dur="1" fill="hold">
                                          <p:stCondLst>
                                            <p:cond delay="0"/>
                                          </p:stCondLst>
                                        </p:cTn>
                                        <p:tgtEl>
                                          <p:spTgt spid="79"/>
                                        </p:tgtEl>
                                        <p:attrNameLst>
                                          <p:attrName>style.visibility</p:attrName>
                                        </p:attrNameLst>
                                      </p:cBhvr>
                                      <p:to>
                                        <p:strVal val="visible"/>
                                      </p:to>
                                    </p:set>
                                    <p:anim calcmode="lin" valueType="num">
                                      <p:cBhvr>
                                        <p:cTn id="32" dur="500" fill="hold"/>
                                        <p:tgtEl>
                                          <p:spTgt spid="79"/>
                                        </p:tgtEl>
                                        <p:attrNameLst>
                                          <p:attrName>ppt_w</p:attrName>
                                        </p:attrNameLst>
                                      </p:cBhvr>
                                      <p:tavLst>
                                        <p:tav tm="0">
                                          <p:val>
                                            <p:fltVal val="0"/>
                                          </p:val>
                                        </p:tav>
                                        <p:tav tm="100000">
                                          <p:val>
                                            <p:strVal val="#ppt_w"/>
                                          </p:val>
                                        </p:tav>
                                      </p:tavLst>
                                    </p:anim>
                                    <p:anim calcmode="lin" valueType="num">
                                      <p:cBhvr>
                                        <p:cTn id="33" dur="500" fill="hold"/>
                                        <p:tgtEl>
                                          <p:spTgt spid="79"/>
                                        </p:tgtEl>
                                        <p:attrNameLst>
                                          <p:attrName>ppt_h</p:attrName>
                                        </p:attrNameLst>
                                      </p:cBhvr>
                                      <p:tavLst>
                                        <p:tav tm="0">
                                          <p:val>
                                            <p:fltVal val="0"/>
                                          </p:val>
                                        </p:tav>
                                        <p:tav tm="100000">
                                          <p:val>
                                            <p:strVal val="#ppt_h"/>
                                          </p:val>
                                        </p:tav>
                                      </p:tavLst>
                                    </p:anim>
                                    <p:animEffect transition="in" filter="fade">
                                      <p:cBhvr>
                                        <p:cTn id="34" dur="500"/>
                                        <p:tgtEl>
                                          <p:spTgt spid="79"/>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500" fill="hold"/>
                                        <p:tgtEl>
                                          <p:spTgt spid="21"/>
                                        </p:tgtEl>
                                        <p:attrNameLst>
                                          <p:attrName>ppt_w</p:attrName>
                                        </p:attrNameLst>
                                      </p:cBhvr>
                                      <p:tavLst>
                                        <p:tav tm="0">
                                          <p:val>
                                            <p:fltVal val="0"/>
                                          </p:val>
                                        </p:tav>
                                        <p:tav tm="100000">
                                          <p:val>
                                            <p:strVal val="#ppt_w"/>
                                          </p:val>
                                        </p:tav>
                                      </p:tavLst>
                                    </p:anim>
                                    <p:anim calcmode="lin" valueType="num">
                                      <p:cBhvr>
                                        <p:cTn id="40" dur="500" fill="hold"/>
                                        <p:tgtEl>
                                          <p:spTgt spid="21"/>
                                        </p:tgtEl>
                                        <p:attrNameLst>
                                          <p:attrName>ppt_h</p:attrName>
                                        </p:attrNameLst>
                                      </p:cBhvr>
                                      <p:tavLst>
                                        <p:tav tm="0">
                                          <p:val>
                                            <p:fltVal val="0"/>
                                          </p:val>
                                        </p:tav>
                                        <p:tav tm="100000">
                                          <p:val>
                                            <p:strVal val="#ppt_h"/>
                                          </p:val>
                                        </p:tav>
                                      </p:tavLst>
                                    </p:anim>
                                    <p:animEffect transition="in" filter="fade">
                                      <p:cBhvr>
                                        <p:cTn id="41" dur="500"/>
                                        <p:tgtEl>
                                          <p:spTgt spid="21"/>
                                        </p:tgtEl>
                                      </p:cBhvr>
                                    </p:animEffect>
                                  </p:childTnLst>
                                </p:cTn>
                              </p:par>
                            </p:childTnLst>
                          </p:cTn>
                        </p:par>
                        <p:par>
                          <p:cTn id="42" fill="hold">
                            <p:stCondLst>
                              <p:cond delay="500"/>
                            </p:stCondLst>
                            <p:childTnLst>
                              <p:par>
                                <p:cTn id="43" presetID="22" presetClass="entr" presetSubtype="2" fill="hold" nodeType="after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right)">
                                      <p:cBhvr>
                                        <p:cTn id="45" dur="500"/>
                                        <p:tgtEl>
                                          <p:spTgt spid="7"/>
                                        </p:tgtEl>
                                      </p:cBhvr>
                                    </p:animEffect>
                                  </p:childTnLst>
                                </p:cTn>
                              </p:par>
                              <p:par>
                                <p:cTn id="46" presetID="22" presetClass="entr" presetSubtype="8" fill="hold"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wipe(left)">
                                      <p:cBhvr>
                                        <p:cTn id="48" dur="500"/>
                                        <p:tgtEl>
                                          <p:spTgt spid="9"/>
                                        </p:tgtEl>
                                      </p:cBhvr>
                                    </p:animEffect>
                                  </p:childTnLst>
                                </p:cTn>
                              </p:par>
                              <p:par>
                                <p:cTn id="49" presetID="22" presetClass="entr" presetSubtype="1" fill="hold" nodeType="withEffect">
                                  <p:stCondLst>
                                    <p:cond delay="0"/>
                                  </p:stCondLst>
                                  <p:childTnLst>
                                    <p:set>
                                      <p:cBhvr>
                                        <p:cTn id="50" dur="1" fill="hold">
                                          <p:stCondLst>
                                            <p:cond delay="0"/>
                                          </p:stCondLst>
                                        </p:cTn>
                                        <p:tgtEl>
                                          <p:spTgt spid="84"/>
                                        </p:tgtEl>
                                        <p:attrNameLst>
                                          <p:attrName>style.visibility</p:attrName>
                                        </p:attrNameLst>
                                      </p:cBhvr>
                                      <p:to>
                                        <p:strVal val="visible"/>
                                      </p:to>
                                    </p:set>
                                    <p:animEffect transition="in" filter="wipe(up)">
                                      <p:cBhvr>
                                        <p:cTn id="51" dur="500"/>
                                        <p:tgtEl>
                                          <p:spTgt spid="84"/>
                                        </p:tgtEl>
                                      </p:cBhvr>
                                    </p:animEffect>
                                  </p:childTnLst>
                                </p:cTn>
                              </p:par>
                              <p:par>
                                <p:cTn id="52" presetID="22" presetClass="entr" presetSubtype="8" fill="hold" nodeType="with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wipe(left)">
                                      <p:cBhvr>
                                        <p:cTn id="54" dur="500"/>
                                        <p:tgtEl>
                                          <p:spTgt spid="8"/>
                                        </p:tgtEl>
                                      </p:cBhvr>
                                    </p:animEffect>
                                  </p:childTnLst>
                                </p:cTn>
                              </p:par>
                              <p:par>
                                <p:cTn id="55" presetID="22" presetClass="entr" presetSubtype="2" fill="hold" nodeType="with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right)">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22" presetClass="entr" presetSubtype="8" fill="hold" nodeType="clickEffect">
                                  <p:stCondLst>
                                    <p:cond delay="0"/>
                                  </p:stCondLst>
                                  <p:childTnLst>
                                    <p:set>
                                      <p:cBhvr>
                                        <p:cTn id="61" dur="1" fill="hold">
                                          <p:stCondLst>
                                            <p:cond delay="0"/>
                                          </p:stCondLst>
                                        </p:cTn>
                                        <p:tgtEl>
                                          <p:spTgt spid="58"/>
                                        </p:tgtEl>
                                        <p:attrNameLst>
                                          <p:attrName>style.visibility</p:attrName>
                                        </p:attrNameLst>
                                      </p:cBhvr>
                                      <p:to>
                                        <p:strVal val="visible"/>
                                      </p:to>
                                    </p:set>
                                    <p:animEffect transition="in" filter="wipe(left)">
                                      <p:cBhvr>
                                        <p:cTn id="62" dur="500"/>
                                        <p:tgtEl>
                                          <p:spTgt spid="58"/>
                                        </p:tgtEl>
                                      </p:cBhvr>
                                    </p:animEffect>
                                  </p:childTnLst>
                                </p:cTn>
                              </p:par>
                              <p:par>
                                <p:cTn id="63" presetID="10" presetClass="entr" presetSubtype="0" fill="hold" nodeType="withEffect">
                                  <p:stCondLst>
                                    <p:cond delay="100"/>
                                  </p:stCondLst>
                                  <p:childTnLst>
                                    <p:set>
                                      <p:cBhvr>
                                        <p:cTn id="64" dur="1" fill="hold">
                                          <p:stCondLst>
                                            <p:cond delay="0"/>
                                          </p:stCondLst>
                                        </p:cTn>
                                        <p:tgtEl>
                                          <p:spTgt spid="5"/>
                                        </p:tgtEl>
                                        <p:attrNameLst>
                                          <p:attrName>style.visibility</p:attrName>
                                        </p:attrNameLst>
                                      </p:cBhvr>
                                      <p:to>
                                        <p:strVal val="visible"/>
                                      </p:to>
                                    </p:set>
                                    <p:animEffect transition="in" filter="fade">
                                      <p:cBhvr>
                                        <p:cTn id="65" dur="500"/>
                                        <p:tgtEl>
                                          <p:spTgt spid="5"/>
                                        </p:tgtEl>
                                      </p:cBhvr>
                                    </p:animEffect>
                                  </p:childTnLst>
                                </p:cTn>
                              </p:par>
                              <p:par>
                                <p:cTn id="66" presetID="42" presetClass="path" presetSubtype="0" decel="100000" fill="hold" nodeType="withEffect">
                                  <p:stCondLst>
                                    <p:cond delay="100"/>
                                  </p:stCondLst>
                                  <p:childTnLst>
                                    <p:animMotion origin="layout" path="M 4.16667E-6 -4.44444E-6 L 4.16667E-6 0.03774 " pathEditMode="relative" rAng="0" ptsTypes="AA">
                                      <p:cBhvr>
                                        <p:cTn id="67" dur="750" spd="-100000" fill="hold"/>
                                        <p:tgtEl>
                                          <p:spTgt spid="5"/>
                                        </p:tgtEl>
                                        <p:attrNameLst>
                                          <p:attrName>ppt_x</p:attrName>
                                          <p:attrName>ppt_y</p:attrName>
                                        </p:attrNameLst>
                                      </p:cBhvr>
                                      <p:rCtr x="0" y="1875"/>
                                    </p:animMotion>
                                  </p:childTnLst>
                                </p:cTn>
                              </p:par>
                            </p:childTnLst>
                          </p:cTn>
                        </p:par>
                      </p:childTnLst>
                    </p:cTn>
                  </p:par>
                  <p:par>
                    <p:cTn id="68" fill="hold">
                      <p:stCondLst>
                        <p:cond delay="indefinite"/>
                      </p:stCondLst>
                      <p:childTnLst>
                        <p:par>
                          <p:cTn id="69" fill="hold">
                            <p:stCondLst>
                              <p:cond delay="0"/>
                            </p:stCondLst>
                            <p:childTnLst>
                              <p:par>
                                <p:cTn id="70" presetID="22" presetClass="entr" presetSubtype="8" fill="hold" nodeType="clickEffect">
                                  <p:stCondLst>
                                    <p:cond delay="0"/>
                                  </p:stCondLst>
                                  <p:childTnLst>
                                    <p:set>
                                      <p:cBhvr>
                                        <p:cTn id="71" dur="1" fill="hold">
                                          <p:stCondLst>
                                            <p:cond delay="0"/>
                                          </p:stCondLst>
                                        </p:cTn>
                                        <p:tgtEl>
                                          <p:spTgt spid="72"/>
                                        </p:tgtEl>
                                        <p:attrNameLst>
                                          <p:attrName>style.visibility</p:attrName>
                                        </p:attrNameLst>
                                      </p:cBhvr>
                                      <p:to>
                                        <p:strVal val="visible"/>
                                      </p:to>
                                    </p:set>
                                    <p:animEffect transition="in" filter="wipe(left)">
                                      <p:cBhvr>
                                        <p:cTn id="72" dur="500"/>
                                        <p:tgtEl>
                                          <p:spTgt spid="72"/>
                                        </p:tgtEl>
                                      </p:cBhvr>
                                    </p:animEffect>
                                  </p:childTnLst>
                                </p:cTn>
                              </p:par>
                              <p:par>
                                <p:cTn id="73" presetID="22" presetClass="entr" presetSubtype="8" fill="hold" nodeType="withEffect">
                                  <p:stCondLst>
                                    <p:cond delay="0"/>
                                  </p:stCondLst>
                                  <p:childTnLst>
                                    <p:set>
                                      <p:cBhvr>
                                        <p:cTn id="74" dur="1" fill="hold">
                                          <p:stCondLst>
                                            <p:cond delay="0"/>
                                          </p:stCondLst>
                                        </p:cTn>
                                        <p:tgtEl>
                                          <p:spTgt spid="80"/>
                                        </p:tgtEl>
                                        <p:attrNameLst>
                                          <p:attrName>style.visibility</p:attrName>
                                        </p:attrNameLst>
                                      </p:cBhvr>
                                      <p:to>
                                        <p:strVal val="visible"/>
                                      </p:to>
                                    </p:set>
                                    <p:animEffect transition="in" filter="wipe(left)">
                                      <p:cBhvr>
                                        <p:cTn id="75" dur="500"/>
                                        <p:tgtEl>
                                          <p:spTgt spid="80"/>
                                        </p:tgtEl>
                                      </p:cBhvr>
                                    </p:animEffect>
                                  </p:childTnLst>
                                </p:cTn>
                              </p:par>
                              <p:par>
                                <p:cTn id="76" presetID="10" presetClass="entr" presetSubtype="0" fill="hold" nodeType="withEffect">
                                  <p:stCondLst>
                                    <p:cond delay="100"/>
                                  </p:stCondLst>
                                  <p:childTnLst>
                                    <p:set>
                                      <p:cBhvr>
                                        <p:cTn id="77" dur="1" fill="hold">
                                          <p:stCondLst>
                                            <p:cond delay="0"/>
                                          </p:stCondLst>
                                        </p:cTn>
                                        <p:tgtEl>
                                          <p:spTgt spid="6"/>
                                        </p:tgtEl>
                                        <p:attrNameLst>
                                          <p:attrName>style.visibility</p:attrName>
                                        </p:attrNameLst>
                                      </p:cBhvr>
                                      <p:to>
                                        <p:strVal val="visible"/>
                                      </p:to>
                                    </p:set>
                                    <p:animEffect transition="in" filter="fade">
                                      <p:cBhvr>
                                        <p:cTn id="78" dur="500"/>
                                        <p:tgtEl>
                                          <p:spTgt spid="6"/>
                                        </p:tgtEl>
                                      </p:cBhvr>
                                    </p:animEffect>
                                  </p:childTnLst>
                                </p:cTn>
                              </p:par>
                              <p:par>
                                <p:cTn id="79" presetID="42" presetClass="path" presetSubtype="0" decel="100000" fill="hold" nodeType="withEffect">
                                  <p:stCondLst>
                                    <p:cond delay="100"/>
                                  </p:stCondLst>
                                  <p:childTnLst>
                                    <p:animMotion origin="layout" path="M 4.16667E-6 -4.44444E-6 L 4.16667E-6 0.03774 " pathEditMode="relative" rAng="0" ptsTypes="AA">
                                      <p:cBhvr>
                                        <p:cTn id="80" dur="750" spd="-100000" fill="hold"/>
                                        <p:tgtEl>
                                          <p:spTgt spid="6"/>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974641" y="277561"/>
            <a:ext cx="7727187" cy="415499"/>
          </a:xfrm>
        </p:spPr>
        <p:txBody>
          <a:bodyPr/>
          <a:lstStyle/>
          <a:p>
            <a:r>
              <a:rPr lang="en-US" dirty="0"/>
              <a:t>Publish and subscribe </a:t>
            </a:r>
            <a:br>
              <a:rPr lang="en-US" dirty="0"/>
            </a:br>
            <a:r>
              <a:rPr lang="en-US" dirty="0"/>
              <a:t>components</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335158" y="356185"/>
            <a:ext cx="501628" cy="254994"/>
          </a:xfrm>
          <a:prstGeom prst="rect">
            <a:avLst/>
          </a:prstGeom>
        </p:spPr>
      </p:pic>
      <p:grpSp>
        <p:nvGrpSpPr>
          <p:cNvPr id="27" name="Group 26">
            <a:extLst>
              <a:ext uri="{FF2B5EF4-FFF2-40B4-BE49-F238E27FC236}">
                <a16:creationId xmlns:a16="http://schemas.microsoft.com/office/drawing/2014/main" id="{098C2CC1-1B19-4AC8-BFFC-D7DAF6265E67}"/>
              </a:ext>
            </a:extLst>
          </p:cNvPr>
          <p:cNvGrpSpPr/>
          <p:nvPr/>
        </p:nvGrpSpPr>
        <p:grpSpPr>
          <a:xfrm>
            <a:off x="7452696" y="1848548"/>
            <a:ext cx="1249132" cy="1457318"/>
            <a:chOff x="7316373" y="1954650"/>
            <a:chExt cx="1400542" cy="1633964"/>
          </a:xfrm>
        </p:grpSpPr>
        <p:pic>
          <p:nvPicPr>
            <p:cNvPr id="29" name="Graphic 28">
              <a:extLst>
                <a:ext uri="{FF2B5EF4-FFF2-40B4-BE49-F238E27FC236}">
                  <a16:creationId xmlns:a16="http://schemas.microsoft.com/office/drawing/2014/main" id="{49EE5BD3-3277-48E9-BA2D-0146C7F55F3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316373" y="1954650"/>
              <a:ext cx="1400542" cy="1633964"/>
            </a:xfrm>
            <a:prstGeom prst="rect">
              <a:avLst/>
            </a:prstGeom>
          </p:spPr>
        </p:pic>
        <p:sp>
          <p:nvSpPr>
            <p:cNvPr id="30" name="TextBox 29">
              <a:extLst>
                <a:ext uri="{FF2B5EF4-FFF2-40B4-BE49-F238E27FC236}">
                  <a16:creationId xmlns:a16="http://schemas.microsoft.com/office/drawing/2014/main" id="{A37557AD-7973-490E-8B85-FC5A40C0124E}"/>
                </a:ext>
              </a:extLst>
            </p:cNvPr>
            <p:cNvSpPr txBox="1"/>
            <p:nvPr/>
          </p:nvSpPr>
          <p:spPr>
            <a:xfrm>
              <a:off x="7527173" y="2525411"/>
              <a:ext cx="923816" cy="258812"/>
            </a:xfrm>
            <a:prstGeom prst="rect">
              <a:avLst/>
            </a:prstGeom>
            <a:noFill/>
          </p:spPr>
          <p:txBody>
            <a:bodyPr wrap="none" lIns="0" tIns="0" rIns="0" bIns="0" rtlCol="0">
              <a:spAutoFit/>
            </a:bodyPr>
            <a:lstStyle/>
            <a:p>
              <a:pPr algn="ctr"/>
              <a:r>
                <a:rPr lang="en-US" sz="1500">
                  <a:solidFill>
                    <a:srgbClr val="202192"/>
                  </a:solidFill>
                  <a:latin typeface="+mj-lt"/>
                </a:rPr>
                <a:t>Service B</a:t>
              </a:r>
            </a:p>
          </p:txBody>
        </p:sp>
      </p:grpSp>
      <p:grpSp>
        <p:nvGrpSpPr>
          <p:cNvPr id="13" name="!!AppA">
            <a:extLst>
              <a:ext uri="{FF2B5EF4-FFF2-40B4-BE49-F238E27FC236}">
                <a16:creationId xmlns:a16="http://schemas.microsoft.com/office/drawing/2014/main" id="{84E5AC79-DC80-4CEC-8559-2C80EC45A927}"/>
              </a:ext>
            </a:extLst>
          </p:cNvPr>
          <p:cNvGrpSpPr/>
          <p:nvPr/>
        </p:nvGrpSpPr>
        <p:grpSpPr>
          <a:xfrm>
            <a:off x="789748" y="1851940"/>
            <a:ext cx="1249849" cy="1458155"/>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750520" y="2525411"/>
              <a:ext cx="719158" cy="258663"/>
            </a:xfrm>
            <a:prstGeom prst="rect">
              <a:avLst/>
            </a:prstGeom>
            <a:noFill/>
          </p:spPr>
          <p:txBody>
            <a:bodyPr wrap="none" lIns="0" tIns="0" rIns="0" bIns="0" rtlCol="0">
              <a:spAutoFit/>
            </a:bodyPr>
            <a:lstStyle/>
            <a:p>
              <a:pPr algn="ctr"/>
              <a:r>
                <a:rPr lang="en-US" sz="1500">
                  <a:solidFill>
                    <a:schemeClr val="bg1"/>
                  </a:solidFill>
                  <a:latin typeface="+mj-lt"/>
                </a:rPr>
                <a:t>My App</a:t>
              </a:r>
            </a:p>
          </p:txBody>
        </p:sp>
      </p:grpSp>
      <p:cxnSp>
        <p:nvCxnSpPr>
          <p:cNvPr id="58" name="Straight Arrow Connector 57">
            <a:extLst>
              <a:ext uri="{FF2B5EF4-FFF2-40B4-BE49-F238E27FC236}">
                <a16:creationId xmlns:a16="http://schemas.microsoft.com/office/drawing/2014/main" id="{20901D22-E7D9-416D-BC2E-DDF9B51DFCBC}"/>
              </a:ext>
            </a:extLst>
          </p:cNvPr>
          <p:cNvCxnSpPr>
            <a:cxnSpLocks/>
          </p:cNvCxnSpPr>
          <p:nvPr/>
        </p:nvCxnSpPr>
        <p:spPr>
          <a:xfrm>
            <a:off x="2039597" y="2579735"/>
            <a:ext cx="539724" cy="2562"/>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2579321" y="2212030"/>
            <a:ext cx="632550" cy="737975"/>
          </a:xfrm>
          <a:prstGeom prst="rect">
            <a:avLst/>
          </a:prstGeom>
          <a:effectLst>
            <a:outerShdw blurRad="50800" dist="25400" dir="13500000" algn="br" rotWithShape="0">
              <a:prstClr val="black">
                <a:alpha val="40000"/>
              </a:prstClr>
            </a:outerShdw>
          </a:effectLst>
        </p:spPr>
      </p:pic>
      <p:pic>
        <p:nvPicPr>
          <p:cNvPr id="70" name="Graphic 69">
            <a:extLst>
              <a:ext uri="{FF2B5EF4-FFF2-40B4-BE49-F238E27FC236}">
                <a16:creationId xmlns:a16="http://schemas.microsoft.com/office/drawing/2014/main" id="{EBF31009-6270-45AB-9B1E-808C0BE62DFC}"/>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280422" y="2209648"/>
            <a:ext cx="632550" cy="737975"/>
          </a:xfrm>
          <a:prstGeom prst="rect">
            <a:avLst/>
          </a:prstGeom>
          <a:effectLst>
            <a:outerShdw blurRad="50800" dist="25400" dir="13500000" algn="br" rotWithShape="0">
              <a:prstClr val="black">
                <a:alpha val="40000"/>
              </a:prstClr>
            </a:outerShdw>
          </a:effectLst>
        </p:spPr>
      </p:pic>
      <p:cxnSp>
        <p:nvCxnSpPr>
          <p:cNvPr id="72" name="Straight Arrow Connector 71">
            <a:extLst>
              <a:ext uri="{FF2B5EF4-FFF2-40B4-BE49-F238E27FC236}">
                <a16:creationId xmlns:a16="http://schemas.microsoft.com/office/drawing/2014/main" id="{5833B4E7-BB29-49C3-B156-A9461A5DB139}"/>
              </a:ext>
            </a:extLst>
          </p:cNvPr>
          <p:cNvCxnSpPr>
            <a:cxnSpLocks/>
            <a:stCxn id="70" idx="3"/>
            <a:endCxn id="29" idx="1"/>
          </p:cNvCxnSpPr>
          <p:nvPr/>
        </p:nvCxnSpPr>
        <p:spPr>
          <a:xfrm flipV="1">
            <a:off x="6912972" y="2577207"/>
            <a:ext cx="539724" cy="1429"/>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9F74D8B-8335-463C-BD78-7CDB5B1F70D8}"/>
              </a:ext>
            </a:extLst>
          </p:cNvPr>
          <p:cNvGrpSpPr/>
          <p:nvPr/>
        </p:nvGrpSpPr>
        <p:grpSpPr>
          <a:xfrm>
            <a:off x="3211871" y="2480027"/>
            <a:ext cx="524484" cy="201978"/>
            <a:chOff x="4282494" y="3119414"/>
            <a:chExt cx="699312" cy="269304"/>
          </a:xfrm>
        </p:grpSpPr>
        <p:cxnSp>
          <p:nvCxnSpPr>
            <p:cNvPr id="33" name="Straight Arrow Connector 32">
              <a:extLst>
                <a:ext uri="{FF2B5EF4-FFF2-40B4-BE49-F238E27FC236}">
                  <a16:creationId xmlns:a16="http://schemas.microsoft.com/office/drawing/2014/main" id="{DC746011-A8A4-4E1D-86C1-3B1E74447B9B}"/>
                </a:ext>
              </a:extLst>
            </p:cNvPr>
            <p:cNvCxnSpPr>
              <a:cxnSpLocks/>
            </p:cNvCxnSpPr>
            <p:nvPr/>
          </p:nvCxnSpPr>
          <p:spPr>
            <a:xfrm>
              <a:off x="4282494" y="3263960"/>
              <a:ext cx="451027" cy="0"/>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DF473C8B-AB59-4999-A8D0-2CCD377CD8F8}"/>
                </a:ext>
              </a:extLst>
            </p:cNvPr>
            <p:cNvSpPr/>
            <p:nvPr/>
          </p:nvSpPr>
          <p:spPr bwMode="auto">
            <a:xfrm>
              <a:off x="4733521" y="3119414"/>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E5B6206A-ED5A-4EDD-8EF4-748C00D9AD00}"/>
              </a:ext>
            </a:extLst>
          </p:cNvPr>
          <p:cNvGrpSpPr/>
          <p:nvPr/>
        </p:nvGrpSpPr>
        <p:grpSpPr>
          <a:xfrm>
            <a:off x="3615579" y="2541918"/>
            <a:ext cx="514250" cy="78199"/>
            <a:chOff x="4820771" y="3201934"/>
            <a:chExt cx="685667" cy="104265"/>
          </a:xfrm>
        </p:grpSpPr>
        <p:sp>
          <p:nvSpPr>
            <p:cNvPr id="41" name="Oval 40">
              <a:extLst>
                <a:ext uri="{FF2B5EF4-FFF2-40B4-BE49-F238E27FC236}">
                  <a16:creationId xmlns:a16="http://schemas.microsoft.com/office/drawing/2014/main" id="{7D8832ED-2FE5-4F96-BD8D-960139CD7B1D}"/>
                </a:ext>
              </a:extLst>
            </p:cNvPr>
            <p:cNvSpPr/>
            <p:nvPr/>
          </p:nvSpPr>
          <p:spPr bwMode="auto">
            <a:xfrm>
              <a:off x="4820771" y="3201934"/>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cxnSp>
          <p:nvCxnSpPr>
            <p:cNvPr id="42" name="Straight Arrow Connector 41">
              <a:extLst>
                <a:ext uri="{FF2B5EF4-FFF2-40B4-BE49-F238E27FC236}">
                  <a16:creationId xmlns:a16="http://schemas.microsoft.com/office/drawing/2014/main" id="{61E545AE-A94F-48AF-BBA6-EDEE957650D7}"/>
                </a:ext>
              </a:extLst>
            </p:cNvPr>
            <p:cNvCxnSpPr>
              <a:cxnSpLocks/>
              <a:stCxn id="41" idx="6"/>
              <a:endCxn id="39" idx="1"/>
            </p:cNvCxnSpPr>
            <p:nvPr/>
          </p:nvCxnSpPr>
          <p:spPr>
            <a:xfrm flipV="1">
              <a:off x="4925035" y="3254066"/>
              <a:ext cx="581403"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2A6B6C85-3FB3-4AEE-BB30-CA4883E282A5}"/>
              </a:ext>
            </a:extLst>
          </p:cNvPr>
          <p:cNvGrpSpPr/>
          <p:nvPr/>
        </p:nvGrpSpPr>
        <p:grpSpPr>
          <a:xfrm>
            <a:off x="4129829" y="2258750"/>
            <a:ext cx="1248070" cy="644532"/>
            <a:chOff x="5626289" y="3065947"/>
            <a:chExt cx="1664093" cy="859376"/>
          </a:xfrm>
        </p:grpSpPr>
        <p:sp>
          <p:nvSpPr>
            <p:cNvPr id="39" name="Rounded Rectangle 5">
              <a:extLst>
                <a:ext uri="{FF2B5EF4-FFF2-40B4-BE49-F238E27FC236}">
                  <a16:creationId xmlns:a16="http://schemas.microsoft.com/office/drawing/2014/main" id="{F3D499F9-2CA0-4A01-B019-0484C19CC656}"/>
                </a:ext>
              </a:extLst>
            </p:cNvPr>
            <p:cNvSpPr/>
            <p:nvPr/>
          </p:nvSpPr>
          <p:spPr bwMode="auto">
            <a:xfrm>
              <a:off x="5626289" y="3065947"/>
              <a:ext cx="1664093"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1500">
                  <a:solidFill>
                    <a:srgbClr val="000000"/>
                  </a:solidFill>
                  <a:latin typeface="Segoe UI Semibold"/>
                </a:rPr>
                <a:t>Redis</a:t>
              </a:r>
            </a:p>
            <a:p>
              <a:pPr defTabSz="699354" fontAlgn="base">
                <a:spcBef>
                  <a:spcPct val="0"/>
                </a:spcBef>
                <a:spcAft>
                  <a:spcPct val="0"/>
                </a:spcAft>
                <a:defRPr/>
              </a:pPr>
              <a:r>
                <a:rPr lang="en-US" sz="1500">
                  <a:solidFill>
                    <a:srgbClr val="000000"/>
                  </a:solidFill>
                  <a:latin typeface="Segoe UI Semibold"/>
                </a:rPr>
                <a:t>Cache</a:t>
              </a:r>
            </a:p>
          </p:txBody>
        </p:sp>
        <p:pic>
          <p:nvPicPr>
            <p:cNvPr id="38" name="Picture 2" descr="See the source image">
              <a:extLst>
                <a:ext uri="{FF2B5EF4-FFF2-40B4-BE49-F238E27FC236}">
                  <a16:creationId xmlns:a16="http://schemas.microsoft.com/office/drawing/2014/main" id="{AE264FE7-87D0-4ABD-8F93-12CA9AFDDDF0}"/>
                </a:ext>
              </a:extLst>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5788419" y="3277330"/>
              <a:ext cx="522408" cy="4398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B22BF400-E49F-40F0-B721-5EB23E1EBE80}"/>
              </a:ext>
            </a:extLst>
          </p:cNvPr>
          <p:cNvGrpSpPr/>
          <p:nvPr/>
        </p:nvGrpSpPr>
        <p:grpSpPr>
          <a:xfrm>
            <a:off x="5740867" y="2480027"/>
            <a:ext cx="539555" cy="201978"/>
            <a:chOff x="7654489" y="3119414"/>
            <a:chExt cx="719407" cy="269304"/>
          </a:xfrm>
        </p:grpSpPr>
        <p:cxnSp>
          <p:nvCxnSpPr>
            <p:cNvPr id="69" name="Straight Arrow Connector 68">
              <a:extLst>
                <a:ext uri="{FF2B5EF4-FFF2-40B4-BE49-F238E27FC236}">
                  <a16:creationId xmlns:a16="http://schemas.microsoft.com/office/drawing/2014/main" id="{E2865630-6485-4CA0-AE33-D85DD2F851F7}"/>
                </a:ext>
              </a:extLst>
            </p:cNvPr>
            <p:cNvCxnSpPr>
              <a:cxnSpLocks/>
              <a:stCxn id="70" idx="1"/>
              <a:endCxn id="74" idx="3"/>
            </p:cNvCxnSpPr>
            <p:nvPr/>
          </p:nvCxnSpPr>
          <p:spPr>
            <a:xfrm flipH="1" flipV="1">
              <a:off x="7902774" y="3254066"/>
              <a:ext cx="471122" cy="7843"/>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74" name="Freeform: Shape 73">
              <a:extLst>
                <a:ext uri="{FF2B5EF4-FFF2-40B4-BE49-F238E27FC236}">
                  <a16:creationId xmlns:a16="http://schemas.microsoft.com/office/drawing/2014/main" id="{14FA08D6-6D9D-46D5-BA0A-0C773B708A1E}"/>
                </a:ext>
              </a:extLst>
            </p:cNvPr>
            <p:cNvSpPr/>
            <p:nvPr/>
          </p:nvSpPr>
          <p:spPr bwMode="auto">
            <a:xfrm rot="10800000">
              <a:off x="7654489" y="3119414"/>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8CF9FC34-4CC4-48E3-A6FA-BA1C3FAF39B6}"/>
              </a:ext>
            </a:extLst>
          </p:cNvPr>
          <p:cNvGrpSpPr/>
          <p:nvPr/>
        </p:nvGrpSpPr>
        <p:grpSpPr>
          <a:xfrm>
            <a:off x="5377899" y="2541917"/>
            <a:ext cx="483745" cy="78199"/>
            <a:chOff x="7170531" y="3201933"/>
            <a:chExt cx="644993" cy="104265"/>
          </a:xfrm>
        </p:grpSpPr>
        <p:sp>
          <p:nvSpPr>
            <p:cNvPr id="75" name="Oval 74">
              <a:extLst>
                <a:ext uri="{FF2B5EF4-FFF2-40B4-BE49-F238E27FC236}">
                  <a16:creationId xmlns:a16="http://schemas.microsoft.com/office/drawing/2014/main" id="{E6EEB8F5-C81A-4D31-A130-E254FF7C7649}"/>
                </a:ext>
              </a:extLst>
            </p:cNvPr>
            <p:cNvSpPr/>
            <p:nvPr/>
          </p:nvSpPr>
          <p:spPr bwMode="auto">
            <a:xfrm rot="10800000">
              <a:off x="7711260" y="3201933"/>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cxnSp>
          <p:nvCxnSpPr>
            <p:cNvPr id="73" name="Straight Arrow Connector 72">
              <a:extLst>
                <a:ext uri="{FF2B5EF4-FFF2-40B4-BE49-F238E27FC236}">
                  <a16:creationId xmlns:a16="http://schemas.microsoft.com/office/drawing/2014/main" id="{2CBC542E-88C1-4AE7-A92C-DE33B26D8127}"/>
                </a:ext>
              </a:extLst>
            </p:cNvPr>
            <p:cNvCxnSpPr>
              <a:cxnSpLocks/>
              <a:stCxn id="75" idx="6"/>
              <a:endCxn id="39" idx="3"/>
            </p:cNvCxnSpPr>
            <p:nvPr/>
          </p:nvCxnSpPr>
          <p:spPr>
            <a:xfrm flipH="1">
              <a:off x="7170531" y="3254065"/>
              <a:ext cx="540729" cy="11018"/>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DB768DC9-AD5B-47CA-8E48-7B940CAACA4C}"/>
              </a:ext>
            </a:extLst>
          </p:cNvPr>
          <p:cNvGrpSpPr/>
          <p:nvPr/>
        </p:nvGrpSpPr>
        <p:grpSpPr>
          <a:xfrm>
            <a:off x="7452696" y="319970"/>
            <a:ext cx="1249132" cy="1457321"/>
            <a:chOff x="9936928" y="239338"/>
            <a:chExt cx="1665509" cy="1943094"/>
          </a:xfrm>
        </p:grpSpPr>
        <p:pic>
          <p:nvPicPr>
            <p:cNvPr id="67" name="Graphic 66">
              <a:extLst>
                <a:ext uri="{FF2B5EF4-FFF2-40B4-BE49-F238E27FC236}">
                  <a16:creationId xmlns:a16="http://schemas.microsoft.com/office/drawing/2014/main" id="{4452DCD7-8685-404B-BDD5-3DE55E2B1485}"/>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9936928" y="239338"/>
              <a:ext cx="1665509" cy="1943094"/>
            </a:xfrm>
            <a:prstGeom prst="rect">
              <a:avLst/>
            </a:prstGeom>
          </p:spPr>
        </p:pic>
        <p:sp>
          <p:nvSpPr>
            <p:cNvPr id="77" name="TextBox 76">
              <a:extLst>
                <a:ext uri="{FF2B5EF4-FFF2-40B4-BE49-F238E27FC236}">
                  <a16:creationId xmlns:a16="http://schemas.microsoft.com/office/drawing/2014/main" id="{22D76897-BDA4-476C-9D98-91DBD46A9D4E}"/>
                </a:ext>
              </a:extLst>
            </p:cNvPr>
            <p:cNvSpPr txBox="1"/>
            <p:nvPr/>
          </p:nvSpPr>
          <p:spPr>
            <a:xfrm>
              <a:off x="10188981" y="815842"/>
              <a:ext cx="1084400" cy="307776"/>
            </a:xfrm>
            <a:prstGeom prst="rect">
              <a:avLst/>
            </a:prstGeom>
            <a:noFill/>
          </p:spPr>
          <p:txBody>
            <a:bodyPr wrap="none" lIns="0" tIns="0" rIns="0" bIns="0" rtlCol="0">
              <a:spAutoFit/>
            </a:bodyPr>
            <a:lstStyle/>
            <a:p>
              <a:pPr algn="ctr"/>
              <a:r>
                <a:rPr lang="en-US" sz="1500">
                  <a:solidFill>
                    <a:srgbClr val="202192"/>
                  </a:solidFill>
                  <a:latin typeface="+mj-lt"/>
                </a:rPr>
                <a:t>Service A</a:t>
              </a:r>
            </a:p>
          </p:txBody>
        </p:sp>
      </p:grpSp>
      <p:pic>
        <p:nvPicPr>
          <p:cNvPr id="79" name="Graphic 78">
            <a:extLst>
              <a:ext uri="{FF2B5EF4-FFF2-40B4-BE49-F238E27FC236}">
                <a16:creationId xmlns:a16="http://schemas.microsoft.com/office/drawing/2014/main" id="{3B307F0C-A23A-4438-ABDB-BF733E8D7A30}"/>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6280422" y="680221"/>
            <a:ext cx="632550" cy="737975"/>
          </a:xfrm>
          <a:prstGeom prst="rect">
            <a:avLst/>
          </a:prstGeom>
          <a:effectLst>
            <a:outerShdw blurRad="50800" dist="25400" dir="13500000" algn="br" rotWithShape="0">
              <a:prstClr val="black">
                <a:alpha val="40000"/>
              </a:prstClr>
            </a:outerShdw>
          </a:effectLst>
        </p:spPr>
      </p:pic>
      <p:cxnSp>
        <p:nvCxnSpPr>
          <p:cNvPr id="80" name="Straight Arrow Connector 79">
            <a:extLst>
              <a:ext uri="{FF2B5EF4-FFF2-40B4-BE49-F238E27FC236}">
                <a16:creationId xmlns:a16="http://schemas.microsoft.com/office/drawing/2014/main" id="{CEE62859-6366-4950-996E-A6FA6905E74D}"/>
              </a:ext>
            </a:extLst>
          </p:cNvPr>
          <p:cNvCxnSpPr>
            <a:cxnSpLocks/>
            <a:stCxn id="79" idx="3"/>
            <a:endCxn id="67" idx="1"/>
          </p:cNvCxnSpPr>
          <p:nvPr/>
        </p:nvCxnSpPr>
        <p:spPr>
          <a:xfrm flipV="1">
            <a:off x="6912972" y="1048631"/>
            <a:ext cx="539724" cy="578"/>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26762CB-E21E-4AE9-9D7E-AC0C0F1C16FC}"/>
              </a:ext>
            </a:extLst>
          </p:cNvPr>
          <p:cNvCxnSpPr>
            <a:cxnSpLocks/>
            <a:stCxn id="79" idx="1"/>
            <a:endCxn id="70" idx="1"/>
          </p:cNvCxnSpPr>
          <p:nvPr/>
        </p:nvCxnSpPr>
        <p:spPr>
          <a:xfrm rot="10800000" flipV="1">
            <a:off x="6280422" y="1049209"/>
            <a:ext cx="9525" cy="1529427"/>
          </a:xfrm>
          <a:prstGeom prst="bentConnector3">
            <a:avLst>
              <a:gd name="adj1" fmla="val 1800000"/>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0BDB728F-06AC-CF27-4727-D2E1F01B1A33}"/>
              </a:ext>
            </a:extLst>
          </p:cNvPr>
          <p:cNvGrpSpPr/>
          <p:nvPr/>
        </p:nvGrpSpPr>
        <p:grpSpPr>
          <a:xfrm>
            <a:off x="4129829" y="2987828"/>
            <a:ext cx="1251843" cy="2100362"/>
            <a:chOff x="5506438" y="3796482"/>
            <a:chExt cx="1669124" cy="2800482"/>
          </a:xfrm>
        </p:grpSpPr>
        <p:sp>
          <p:nvSpPr>
            <p:cNvPr id="45" name="Rounded Rectangle 5">
              <a:extLst>
                <a:ext uri="{FF2B5EF4-FFF2-40B4-BE49-F238E27FC236}">
                  <a16:creationId xmlns:a16="http://schemas.microsoft.com/office/drawing/2014/main" id="{28DE269C-D327-43F9-8013-3CAAC0031D99}"/>
                </a:ext>
              </a:extLst>
            </p:cNvPr>
            <p:cNvSpPr/>
            <p:nvPr/>
          </p:nvSpPr>
          <p:spPr bwMode="auto">
            <a:xfrm>
              <a:off x="5506438" y="3796482"/>
              <a:ext cx="1664093"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1500" dirty="0">
                  <a:solidFill>
                    <a:srgbClr val="000000"/>
                  </a:solidFill>
                  <a:latin typeface="Segoe UI Semibold"/>
                </a:rPr>
                <a:t>NATS</a:t>
              </a:r>
            </a:p>
          </p:txBody>
        </p:sp>
        <p:pic>
          <p:nvPicPr>
            <p:cNvPr id="46" name="Picture 2">
              <a:extLst>
                <a:ext uri="{FF2B5EF4-FFF2-40B4-BE49-F238E27FC236}">
                  <a16:creationId xmlns:a16="http://schemas.microsoft.com/office/drawing/2014/main" id="{01BA67AA-D083-4180-A3FE-1BB27CA4F463}"/>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p:blipFill>
          <p:spPr bwMode="auto">
            <a:xfrm>
              <a:off x="5707290" y="4007865"/>
              <a:ext cx="444964" cy="439850"/>
            </a:xfrm>
            <a:prstGeom prst="rect">
              <a:avLst/>
            </a:prstGeom>
            <a:noFill/>
            <a:extLst>
              <a:ext uri="{909E8E84-426E-40DD-AFC4-6F175D3DCCD1}">
                <a14:hiddenFill xmlns:a14="http://schemas.microsoft.com/office/drawing/2010/main">
                  <a:solidFill>
                    <a:srgbClr val="FFFFFF"/>
                  </a:solidFill>
                </a14:hiddenFill>
              </a:ext>
            </a:extLst>
          </p:spPr>
        </p:pic>
        <p:sp>
          <p:nvSpPr>
            <p:cNvPr id="17" name="Rounded Rectangle 5">
              <a:extLst>
                <a:ext uri="{FF2B5EF4-FFF2-40B4-BE49-F238E27FC236}">
                  <a16:creationId xmlns:a16="http://schemas.microsoft.com/office/drawing/2014/main" id="{F7BA41EE-531B-4A76-A518-EF1B971125A8}"/>
                </a:ext>
              </a:extLst>
            </p:cNvPr>
            <p:cNvSpPr/>
            <p:nvPr/>
          </p:nvSpPr>
          <p:spPr bwMode="auto">
            <a:xfrm>
              <a:off x="5511469" y="4765485"/>
              <a:ext cx="1664093"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1500" dirty="0">
                  <a:solidFill>
                    <a:srgbClr val="000000"/>
                  </a:solidFill>
                  <a:latin typeface="Segoe UI Semibold"/>
                </a:rPr>
                <a:t>Azure Service Bus</a:t>
              </a:r>
            </a:p>
          </p:txBody>
        </p:sp>
        <p:sp>
          <p:nvSpPr>
            <p:cNvPr id="18" name="Rounded Rectangle 5">
              <a:extLst>
                <a:ext uri="{FF2B5EF4-FFF2-40B4-BE49-F238E27FC236}">
                  <a16:creationId xmlns:a16="http://schemas.microsoft.com/office/drawing/2014/main" id="{E1749C65-AF47-46EE-B257-E9E67A3095C9}"/>
                </a:ext>
              </a:extLst>
            </p:cNvPr>
            <p:cNvSpPr/>
            <p:nvPr/>
          </p:nvSpPr>
          <p:spPr bwMode="auto">
            <a:xfrm>
              <a:off x="5511469" y="5737588"/>
              <a:ext cx="1664093"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1500" dirty="0">
                  <a:solidFill>
                    <a:srgbClr val="000000"/>
                  </a:solidFill>
                  <a:latin typeface="Segoe UI Semibold"/>
                </a:rPr>
                <a:t>GCP Pub/</a:t>
              </a:r>
            </a:p>
            <a:p>
              <a:pPr defTabSz="699354" fontAlgn="base">
                <a:spcBef>
                  <a:spcPct val="0"/>
                </a:spcBef>
                <a:spcAft>
                  <a:spcPct val="0"/>
                </a:spcAft>
                <a:defRPr/>
              </a:pPr>
              <a:r>
                <a:rPr lang="en-US" sz="1500" dirty="0">
                  <a:solidFill>
                    <a:srgbClr val="000000"/>
                  </a:solidFill>
                  <a:latin typeface="Segoe UI Semibold"/>
                </a:rPr>
                <a:t>Sub</a:t>
              </a:r>
            </a:p>
          </p:txBody>
        </p:sp>
        <p:pic>
          <p:nvPicPr>
            <p:cNvPr id="19" name="Picture 6" descr="Image result for Service Bus Logo">
              <a:extLst>
                <a:ext uri="{FF2B5EF4-FFF2-40B4-BE49-F238E27FC236}">
                  <a16:creationId xmlns:a16="http://schemas.microsoft.com/office/drawing/2014/main" id="{8CEBAC7A-0B6C-45FF-8308-91C470A3A8CF}"/>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630721" y="4910914"/>
              <a:ext cx="608165" cy="618532"/>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84999922-1558-4B5C-B280-1369CA1ADD58}"/>
                </a:ext>
              </a:extLst>
            </p:cNvPr>
            <p:cNvPicPr>
              <a:picLocks noChangeAspect="1"/>
            </p:cNvPicPr>
            <p:nvPr/>
          </p:nvPicPr>
          <p:blipFill>
            <a:blip r:embed="rId16"/>
            <a:stretch>
              <a:fillRect/>
            </a:stretch>
          </p:blipFill>
          <p:spPr>
            <a:xfrm>
              <a:off x="5538776" y="5821805"/>
              <a:ext cx="792054" cy="690941"/>
            </a:xfrm>
            <a:prstGeom prst="rect">
              <a:avLst/>
            </a:prstGeom>
          </p:spPr>
        </p:pic>
      </p:grpSp>
      <p:grpSp>
        <p:nvGrpSpPr>
          <p:cNvPr id="23" name="Group 22">
            <a:extLst>
              <a:ext uri="{FF2B5EF4-FFF2-40B4-BE49-F238E27FC236}">
                <a16:creationId xmlns:a16="http://schemas.microsoft.com/office/drawing/2014/main" id="{3FD3B50B-3B06-E7DA-8C99-FE633D1A30E6}"/>
              </a:ext>
            </a:extLst>
          </p:cNvPr>
          <p:cNvGrpSpPr/>
          <p:nvPr/>
        </p:nvGrpSpPr>
        <p:grpSpPr>
          <a:xfrm>
            <a:off x="4107497" y="802920"/>
            <a:ext cx="1266290" cy="1388158"/>
            <a:chOff x="5476663" y="1070559"/>
            <a:chExt cx="1688386" cy="1850877"/>
          </a:xfrm>
        </p:grpSpPr>
        <p:pic>
          <p:nvPicPr>
            <p:cNvPr id="3080" name="Picture 8" descr="MQTT Specification">
              <a:extLst>
                <a:ext uri="{FF2B5EF4-FFF2-40B4-BE49-F238E27FC236}">
                  <a16:creationId xmlns:a16="http://schemas.microsoft.com/office/drawing/2014/main" id="{B6F9A08B-8894-3FD1-6DAC-65BFA960330F}"/>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5476663" y="1998950"/>
              <a:ext cx="1688386" cy="922486"/>
            </a:xfrm>
            <a:prstGeom prst="rect">
              <a:avLst/>
            </a:prstGeom>
            <a:solidFill>
              <a:schemeClr val="bg1"/>
            </a:solidFill>
            <a:ln>
              <a:noFill/>
            </a:ln>
            <a:effectLst>
              <a:outerShdw blurRad="63500" sx="102000" sy="102000" algn="ctr" rotWithShape="0">
                <a:prstClr val="black">
                  <a:alpha val="40000"/>
                </a:prstClr>
              </a:outerShdw>
            </a:effectLst>
          </p:spPr>
        </p:pic>
        <p:sp>
          <p:nvSpPr>
            <p:cNvPr id="48" name="Rounded Rectangle 5">
              <a:extLst>
                <a:ext uri="{FF2B5EF4-FFF2-40B4-BE49-F238E27FC236}">
                  <a16:creationId xmlns:a16="http://schemas.microsoft.com/office/drawing/2014/main" id="{7929FA1E-64DD-F63B-8597-4AF39AEBD894}"/>
                </a:ext>
              </a:extLst>
            </p:cNvPr>
            <p:cNvSpPr/>
            <p:nvPr/>
          </p:nvSpPr>
          <p:spPr bwMode="auto">
            <a:xfrm>
              <a:off x="5500956" y="1070559"/>
              <a:ext cx="1664093"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1500" dirty="0">
                  <a:solidFill>
                    <a:srgbClr val="000000"/>
                  </a:solidFill>
                  <a:latin typeface="Segoe UI Semibold"/>
                </a:rPr>
                <a:t>AWS SNS</a:t>
              </a:r>
            </a:p>
          </p:txBody>
        </p:sp>
        <p:pic>
          <p:nvPicPr>
            <p:cNvPr id="3082" name="Picture 10" descr="Amazon SNS | AWS Messaging">
              <a:extLst>
                <a:ext uri="{FF2B5EF4-FFF2-40B4-BE49-F238E27FC236}">
                  <a16:creationId xmlns:a16="http://schemas.microsoft.com/office/drawing/2014/main" id="{274891FE-8D37-CE3A-6045-8EA5D400CFAC}"/>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557757" y="1174936"/>
              <a:ext cx="689476" cy="689476"/>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2" descr="Image result for logo kafka">
            <a:extLst>
              <a:ext uri="{FF2B5EF4-FFF2-40B4-BE49-F238E27FC236}">
                <a16:creationId xmlns:a16="http://schemas.microsoft.com/office/drawing/2014/main" id="{368D52DB-FFA7-3B55-905F-8A7B6C8329AB}"/>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4063297" y="39136"/>
            <a:ext cx="1388679" cy="729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67169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0"/>
                                  </p:stCondLst>
                                  <p:childTnLst>
                                    <p:set>
                                      <p:cBhvr>
                                        <p:cTn id="11" dur="1" fill="hold">
                                          <p:stCondLst>
                                            <p:cond delay="0"/>
                                          </p:stCondLst>
                                        </p:cTn>
                                        <p:tgtEl>
                                          <p:spTgt spid="64"/>
                                        </p:tgtEl>
                                        <p:attrNameLst>
                                          <p:attrName>style.visibility</p:attrName>
                                        </p:attrNameLst>
                                      </p:cBhvr>
                                      <p:to>
                                        <p:strVal val="visible"/>
                                      </p:to>
                                    </p:set>
                                    <p:anim calcmode="lin" valueType="num">
                                      <p:cBhvr>
                                        <p:cTn id="12" dur="500" fill="hold"/>
                                        <p:tgtEl>
                                          <p:spTgt spid="64"/>
                                        </p:tgtEl>
                                        <p:attrNameLst>
                                          <p:attrName>ppt_w</p:attrName>
                                        </p:attrNameLst>
                                      </p:cBhvr>
                                      <p:tavLst>
                                        <p:tav tm="0">
                                          <p:val>
                                            <p:fltVal val="0"/>
                                          </p:val>
                                        </p:tav>
                                        <p:tav tm="100000">
                                          <p:val>
                                            <p:strVal val="#ppt_w"/>
                                          </p:val>
                                        </p:tav>
                                      </p:tavLst>
                                    </p:anim>
                                    <p:anim calcmode="lin" valueType="num">
                                      <p:cBhvr>
                                        <p:cTn id="13" dur="500" fill="hold"/>
                                        <p:tgtEl>
                                          <p:spTgt spid="64"/>
                                        </p:tgtEl>
                                        <p:attrNameLst>
                                          <p:attrName>ppt_h</p:attrName>
                                        </p:attrNameLst>
                                      </p:cBhvr>
                                      <p:tavLst>
                                        <p:tav tm="0">
                                          <p:val>
                                            <p:fltVal val="0"/>
                                          </p:val>
                                        </p:tav>
                                        <p:tav tm="100000">
                                          <p:val>
                                            <p:strVal val="#ppt_h"/>
                                          </p:val>
                                        </p:tav>
                                      </p:tavLst>
                                    </p:anim>
                                    <p:animEffect transition="in" filter="fade">
                                      <p:cBhvr>
                                        <p:cTn id="14" dur="500"/>
                                        <p:tgtEl>
                                          <p:spTgt spid="64"/>
                                        </p:tgtEl>
                                      </p:cBhvr>
                                    </p:animEffect>
                                  </p:childTnLst>
                                </p:cTn>
                              </p:par>
                              <p:par>
                                <p:cTn id="15" presetID="53" presetClass="entr" presetSubtype="16" fill="hold" nodeType="withEffect">
                                  <p:stCondLst>
                                    <p:cond delay="0"/>
                                  </p:stCondLst>
                                  <p:childTnLst>
                                    <p:set>
                                      <p:cBhvr>
                                        <p:cTn id="16" dur="1" fill="hold">
                                          <p:stCondLst>
                                            <p:cond delay="0"/>
                                          </p:stCondLst>
                                        </p:cTn>
                                        <p:tgtEl>
                                          <p:spTgt spid="70"/>
                                        </p:tgtEl>
                                        <p:attrNameLst>
                                          <p:attrName>style.visibility</p:attrName>
                                        </p:attrNameLst>
                                      </p:cBhvr>
                                      <p:to>
                                        <p:strVal val="visible"/>
                                      </p:to>
                                    </p:set>
                                    <p:anim calcmode="lin" valueType="num">
                                      <p:cBhvr>
                                        <p:cTn id="17" dur="500" fill="hold"/>
                                        <p:tgtEl>
                                          <p:spTgt spid="70"/>
                                        </p:tgtEl>
                                        <p:attrNameLst>
                                          <p:attrName>ppt_w</p:attrName>
                                        </p:attrNameLst>
                                      </p:cBhvr>
                                      <p:tavLst>
                                        <p:tav tm="0">
                                          <p:val>
                                            <p:fltVal val="0"/>
                                          </p:val>
                                        </p:tav>
                                        <p:tav tm="100000">
                                          <p:val>
                                            <p:strVal val="#ppt_w"/>
                                          </p:val>
                                        </p:tav>
                                      </p:tavLst>
                                    </p:anim>
                                    <p:anim calcmode="lin" valueType="num">
                                      <p:cBhvr>
                                        <p:cTn id="18" dur="500" fill="hold"/>
                                        <p:tgtEl>
                                          <p:spTgt spid="70"/>
                                        </p:tgtEl>
                                        <p:attrNameLst>
                                          <p:attrName>ppt_h</p:attrName>
                                        </p:attrNameLst>
                                      </p:cBhvr>
                                      <p:tavLst>
                                        <p:tav tm="0">
                                          <p:val>
                                            <p:fltVal val="0"/>
                                          </p:val>
                                        </p:tav>
                                        <p:tav tm="100000">
                                          <p:val>
                                            <p:strVal val="#ppt_h"/>
                                          </p:val>
                                        </p:tav>
                                      </p:tavLst>
                                    </p:anim>
                                    <p:animEffect transition="in" filter="fade">
                                      <p:cBhvr>
                                        <p:cTn id="19" dur="500"/>
                                        <p:tgtEl>
                                          <p:spTgt spid="70"/>
                                        </p:tgtEl>
                                      </p:cBhvr>
                                    </p:animEffect>
                                  </p:childTnLst>
                                </p:cTn>
                              </p:par>
                              <p:par>
                                <p:cTn id="20" presetID="53" presetClass="entr" presetSubtype="16"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p:cTn id="22" dur="500" fill="hold"/>
                                        <p:tgtEl>
                                          <p:spTgt spid="27"/>
                                        </p:tgtEl>
                                        <p:attrNameLst>
                                          <p:attrName>ppt_w</p:attrName>
                                        </p:attrNameLst>
                                      </p:cBhvr>
                                      <p:tavLst>
                                        <p:tav tm="0">
                                          <p:val>
                                            <p:fltVal val="0"/>
                                          </p:val>
                                        </p:tav>
                                        <p:tav tm="100000">
                                          <p:val>
                                            <p:strVal val="#ppt_w"/>
                                          </p:val>
                                        </p:tav>
                                      </p:tavLst>
                                    </p:anim>
                                    <p:anim calcmode="lin" valueType="num">
                                      <p:cBhvr>
                                        <p:cTn id="23" dur="500" fill="hold"/>
                                        <p:tgtEl>
                                          <p:spTgt spid="27"/>
                                        </p:tgtEl>
                                        <p:attrNameLst>
                                          <p:attrName>ppt_h</p:attrName>
                                        </p:attrNameLst>
                                      </p:cBhvr>
                                      <p:tavLst>
                                        <p:tav tm="0">
                                          <p:val>
                                            <p:fltVal val="0"/>
                                          </p:val>
                                        </p:tav>
                                        <p:tav tm="100000">
                                          <p:val>
                                            <p:strVal val="#ppt_h"/>
                                          </p:val>
                                        </p:tav>
                                      </p:tavLst>
                                    </p:anim>
                                    <p:animEffect transition="in" filter="fade">
                                      <p:cBhvr>
                                        <p:cTn id="24" dur="500"/>
                                        <p:tgtEl>
                                          <p:spTgt spid="27"/>
                                        </p:tgtEl>
                                      </p:cBhvr>
                                    </p:animEffect>
                                  </p:childTnLst>
                                </p:cTn>
                              </p:par>
                              <p:par>
                                <p:cTn id="25" presetID="53" presetClass="entr" presetSubtype="16"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 calcmode="lin" valueType="num">
                                      <p:cBhvr>
                                        <p:cTn id="27" dur="500" fill="hold"/>
                                        <p:tgtEl>
                                          <p:spTgt spid="3"/>
                                        </p:tgtEl>
                                        <p:attrNameLst>
                                          <p:attrName>ppt_w</p:attrName>
                                        </p:attrNameLst>
                                      </p:cBhvr>
                                      <p:tavLst>
                                        <p:tav tm="0">
                                          <p:val>
                                            <p:fltVal val="0"/>
                                          </p:val>
                                        </p:tav>
                                        <p:tav tm="100000">
                                          <p:val>
                                            <p:strVal val="#ppt_w"/>
                                          </p:val>
                                        </p:tav>
                                      </p:tavLst>
                                    </p:anim>
                                    <p:anim calcmode="lin" valueType="num">
                                      <p:cBhvr>
                                        <p:cTn id="28" dur="500" fill="hold"/>
                                        <p:tgtEl>
                                          <p:spTgt spid="3"/>
                                        </p:tgtEl>
                                        <p:attrNameLst>
                                          <p:attrName>ppt_h</p:attrName>
                                        </p:attrNameLst>
                                      </p:cBhvr>
                                      <p:tavLst>
                                        <p:tav tm="0">
                                          <p:val>
                                            <p:fltVal val="0"/>
                                          </p:val>
                                        </p:tav>
                                        <p:tav tm="100000">
                                          <p:val>
                                            <p:strVal val="#ppt_h"/>
                                          </p:val>
                                        </p:tav>
                                      </p:tavLst>
                                    </p:anim>
                                    <p:animEffect transition="in" filter="fade">
                                      <p:cBhvr>
                                        <p:cTn id="29" dur="500"/>
                                        <p:tgtEl>
                                          <p:spTgt spid="3"/>
                                        </p:tgtEl>
                                      </p:cBhvr>
                                    </p:animEffect>
                                  </p:childTnLst>
                                </p:cTn>
                              </p:par>
                              <p:par>
                                <p:cTn id="30" presetID="53" presetClass="entr" presetSubtype="16" fill="hold" nodeType="withEffect">
                                  <p:stCondLst>
                                    <p:cond delay="0"/>
                                  </p:stCondLst>
                                  <p:childTnLst>
                                    <p:set>
                                      <p:cBhvr>
                                        <p:cTn id="31" dur="1" fill="hold">
                                          <p:stCondLst>
                                            <p:cond delay="0"/>
                                          </p:stCondLst>
                                        </p:cTn>
                                        <p:tgtEl>
                                          <p:spTgt spid="79"/>
                                        </p:tgtEl>
                                        <p:attrNameLst>
                                          <p:attrName>style.visibility</p:attrName>
                                        </p:attrNameLst>
                                      </p:cBhvr>
                                      <p:to>
                                        <p:strVal val="visible"/>
                                      </p:to>
                                    </p:set>
                                    <p:anim calcmode="lin" valueType="num">
                                      <p:cBhvr>
                                        <p:cTn id="32" dur="500" fill="hold"/>
                                        <p:tgtEl>
                                          <p:spTgt spid="79"/>
                                        </p:tgtEl>
                                        <p:attrNameLst>
                                          <p:attrName>ppt_w</p:attrName>
                                        </p:attrNameLst>
                                      </p:cBhvr>
                                      <p:tavLst>
                                        <p:tav tm="0">
                                          <p:val>
                                            <p:fltVal val="0"/>
                                          </p:val>
                                        </p:tav>
                                        <p:tav tm="100000">
                                          <p:val>
                                            <p:strVal val="#ppt_w"/>
                                          </p:val>
                                        </p:tav>
                                      </p:tavLst>
                                    </p:anim>
                                    <p:anim calcmode="lin" valueType="num">
                                      <p:cBhvr>
                                        <p:cTn id="33" dur="500" fill="hold"/>
                                        <p:tgtEl>
                                          <p:spTgt spid="79"/>
                                        </p:tgtEl>
                                        <p:attrNameLst>
                                          <p:attrName>ppt_h</p:attrName>
                                        </p:attrNameLst>
                                      </p:cBhvr>
                                      <p:tavLst>
                                        <p:tav tm="0">
                                          <p:val>
                                            <p:fltVal val="0"/>
                                          </p:val>
                                        </p:tav>
                                        <p:tav tm="100000">
                                          <p:val>
                                            <p:strVal val="#ppt_h"/>
                                          </p:val>
                                        </p:tav>
                                      </p:tavLst>
                                    </p:anim>
                                    <p:animEffect transition="in" filter="fade">
                                      <p:cBhvr>
                                        <p:cTn id="34" dur="500"/>
                                        <p:tgtEl>
                                          <p:spTgt spid="79"/>
                                        </p:tgtEl>
                                      </p:cBhvr>
                                    </p:animEffect>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500" fill="hold"/>
                                        <p:tgtEl>
                                          <p:spTgt spid="21"/>
                                        </p:tgtEl>
                                        <p:attrNameLst>
                                          <p:attrName>ppt_w</p:attrName>
                                        </p:attrNameLst>
                                      </p:cBhvr>
                                      <p:tavLst>
                                        <p:tav tm="0">
                                          <p:val>
                                            <p:fltVal val="0"/>
                                          </p:val>
                                        </p:tav>
                                        <p:tav tm="100000">
                                          <p:val>
                                            <p:strVal val="#ppt_w"/>
                                          </p:val>
                                        </p:tav>
                                      </p:tavLst>
                                    </p:anim>
                                    <p:anim calcmode="lin" valueType="num">
                                      <p:cBhvr>
                                        <p:cTn id="40" dur="500" fill="hold"/>
                                        <p:tgtEl>
                                          <p:spTgt spid="21"/>
                                        </p:tgtEl>
                                        <p:attrNameLst>
                                          <p:attrName>ppt_h</p:attrName>
                                        </p:attrNameLst>
                                      </p:cBhvr>
                                      <p:tavLst>
                                        <p:tav tm="0">
                                          <p:val>
                                            <p:fltVal val="0"/>
                                          </p:val>
                                        </p:tav>
                                        <p:tav tm="100000">
                                          <p:val>
                                            <p:strVal val="#ppt_h"/>
                                          </p:val>
                                        </p:tav>
                                      </p:tavLst>
                                    </p:anim>
                                    <p:animEffect transition="in" filter="fade">
                                      <p:cBhvr>
                                        <p:cTn id="41" dur="500"/>
                                        <p:tgtEl>
                                          <p:spTgt spid="21"/>
                                        </p:tgtEl>
                                      </p:cBhvr>
                                    </p:animEffect>
                                  </p:childTnLst>
                                </p:cTn>
                              </p:par>
                            </p:childTnLst>
                          </p:cTn>
                        </p:par>
                        <p:par>
                          <p:cTn id="42" fill="hold">
                            <p:stCondLst>
                              <p:cond delay="500"/>
                            </p:stCondLst>
                            <p:childTnLst>
                              <p:par>
                                <p:cTn id="43" presetID="22" presetClass="entr" presetSubtype="2" fill="hold" nodeType="afterEffect">
                                  <p:stCondLst>
                                    <p:cond delay="0"/>
                                  </p:stCondLst>
                                  <p:childTnLst>
                                    <p:set>
                                      <p:cBhvr>
                                        <p:cTn id="44" dur="1" fill="hold">
                                          <p:stCondLst>
                                            <p:cond delay="0"/>
                                          </p:stCondLst>
                                        </p:cTn>
                                        <p:tgtEl>
                                          <p:spTgt spid="7"/>
                                        </p:tgtEl>
                                        <p:attrNameLst>
                                          <p:attrName>style.visibility</p:attrName>
                                        </p:attrNameLst>
                                      </p:cBhvr>
                                      <p:to>
                                        <p:strVal val="visible"/>
                                      </p:to>
                                    </p:set>
                                    <p:animEffect transition="in" filter="wipe(right)">
                                      <p:cBhvr>
                                        <p:cTn id="45" dur="500"/>
                                        <p:tgtEl>
                                          <p:spTgt spid="7"/>
                                        </p:tgtEl>
                                      </p:cBhvr>
                                    </p:animEffect>
                                  </p:childTnLst>
                                </p:cTn>
                              </p:par>
                              <p:par>
                                <p:cTn id="46" presetID="22" presetClass="entr" presetSubtype="8" fill="hold" nodeType="withEffect">
                                  <p:stCondLst>
                                    <p:cond delay="0"/>
                                  </p:stCondLst>
                                  <p:childTnLst>
                                    <p:set>
                                      <p:cBhvr>
                                        <p:cTn id="47" dur="1" fill="hold">
                                          <p:stCondLst>
                                            <p:cond delay="0"/>
                                          </p:stCondLst>
                                        </p:cTn>
                                        <p:tgtEl>
                                          <p:spTgt spid="9"/>
                                        </p:tgtEl>
                                        <p:attrNameLst>
                                          <p:attrName>style.visibility</p:attrName>
                                        </p:attrNameLst>
                                      </p:cBhvr>
                                      <p:to>
                                        <p:strVal val="visible"/>
                                      </p:to>
                                    </p:set>
                                    <p:animEffect transition="in" filter="wipe(left)">
                                      <p:cBhvr>
                                        <p:cTn id="48" dur="500"/>
                                        <p:tgtEl>
                                          <p:spTgt spid="9"/>
                                        </p:tgtEl>
                                      </p:cBhvr>
                                    </p:animEffect>
                                  </p:childTnLst>
                                </p:cTn>
                              </p:par>
                              <p:par>
                                <p:cTn id="49" presetID="22" presetClass="entr" presetSubtype="1" fill="hold" nodeType="withEffect">
                                  <p:stCondLst>
                                    <p:cond delay="0"/>
                                  </p:stCondLst>
                                  <p:childTnLst>
                                    <p:set>
                                      <p:cBhvr>
                                        <p:cTn id="50" dur="1" fill="hold">
                                          <p:stCondLst>
                                            <p:cond delay="0"/>
                                          </p:stCondLst>
                                        </p:cTn>
                                        <p:tgtEl>
                                          <p:spTgt spid="84"/>
                                        </p:tgtEl>
                                        <p:attrNameLst>
                                          <p:attrName>style.visibility</p:attrName>
                                        </p:attrNameLst>
                                      </p:cBhvr>
                                      <p:to>
                                        <p:strVal val="visible"/>
                                      </p:to>
                                    </p:set>
                                    <p:animEffect transition="in" filter="wipe(up)">
                                      <p:cBhvr>
                                        <p:cTn id="51" dur="500"/>
                                        <p:tgtEl>
                                          <p:spTgt spid="84"/>
                                        </p:tgtEl>
                                      </p:cBhvr>
                                    </p:animEffect>
                                  </p:childTnLst>
                                </p:cTn>
                              </p:par>
                              <p:par>
                                <p:cTn id="52" presetID="22" presetClass="entr" presetSubtype="8" fill="hold" nodeType="with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wipe(left)">
                                      <p:cBhvr>
                                        <p:cTn id="54" dur="500"/>
                                        <p:tgtEl>
                                          <p:spTgt spid="8"/>
                                        </p:tgtEl>
                                      </p:cBhvr>
                                    </p:animEffect>
                                  </p:childTnLst>
                                </p:cTn>
                              </p:par>
                              <p:par>
                                <p:cTn id="55" presetID="22" presetClass="entr" presetSubtype="2" fill="hold" nodeType="with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wipe(right)">
                                      <p:cBhvr>
                                        <p:cTn id="57" dur="500"/>
                                        <p:tgtEl>
                                          <p:spTgt spid="10"/>
                                        </p:tgtEl>
                                      </p:cBhvr>
                                    </p:animEffect>
                                  </p:childTnLst>
                                </p:cTn>
                              </p:par>
                            </p:childTnLst>
                          </p:cTn>
                        </p:par>
                      </p:childTnLst>
                    </p:cTn>
                  </p:par>
                  <p:par>
                    <p:cTn id="58" fill="hold">
                      <p:stCondLst>
                        <p:cond delay="indefinite"/>
                      </p:stCondLst>
                      <p:childTnLst>
                        <p:par>
                          <p:cTn id="59" fill="hold">
                            <p:stCondLst>
                              <p:cond delay="0"/>
                            </p:stCondLst>
                            <p:childTnLst>
                              <p:par>
                                <p:cTn id="60" presetID="1" presetClass="entr" presetSubtype="0" fill="hold" nodeType="clickEffect">
                                  <p:stCondLst>
                                    <p:cond delay="0"/>
                                  </p:stCondLst>
                                  <p:childTnLst>
                                    <p:set>
                                      <p:cBhvr>
                                        <p:cTn id="61" dur="1" fill="hold">
                                          <p:stCondLst>
                                            <p:cond delay="0"/>
                                          </p:stCondLst>
                                        </p:cTn>
                                        <p:tgtEl>
                                          <p:spTgt spid="5"/>
                                        </p:tgtEl>
                                        <p:attrNameLst>
                                          <p:attrName>style.visibility</p:attrName>
                                        </p:attrNameLst>
                                      </p:cBhvr>
                                      <p:to>
                                        <p:strVal val="visible"/>
                                      </p:to>
                                    </p:set>
                                  </p:childTnLst>
                                </p:cTn>
                              </p:par>
                              <p:par>
                                <p:cTn id="62" presetID="10" presetClass="entr" presetSubtype="0" fill="hold" nodeType="withEffect">
                                  <p:stCondLst>
                                    <p:cond delay="0"/>
                                  </p:stCondLst>
                                  <p:childTnLst>
                                    <p:set>
                                      <p:cBhvr>
                                        <p:cTn id="63" dur="1" fill="hold">
                                          <p:stCondLst>
                                            <p:cond delay="0"/>
                                          </p:stCondLst>
                                        </p:cTn>
                                        <p:tgtEl>
                                          <p:spTgt spid="6"/>
                                        </p:tgtEl>
                                        <p:attrNameLst>
                                          <p:attrName>style.visibility</p:attrName>
                                        </p:attrNameLst>
                                      </p:cBhvr>
                                      <p:to>
                                        <p:strVal val="visible"/>
                                      </p:to>
                                    </p:set>
                                    <p:animEffect transition="in" filter="fade">
                                      <p:cBhvr>
                                        <p:cTn id="64" dur="500"/>
                                        <p:tgtEl>
                                          <p:spTgt spid="6"/>
                                        </p:tgtEl>
                                      </p:cBhvr>
                                    </p:animEffect>
                                  </p:childTnLst>
                                </p:cTn>
                              </p:par>
                              <p:par>
                                <p:cTn id="65" presetID="1" presetClass="entr" presetSubtype="0"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nodeType="clickEffect">
                                  <p:stCondLst>
                                    <p:cond delay="0"/>
                                  </p:stCondLst>
                                  <p:childTnLst>
                                    <p:set>
                                      <p:cBhvr>
                                        <p:cTn id="70" dur="1" fill="hold">
                                          <p:stCondLst>
                                            <p:cond delay="0"/>
                                          </p:stCondLst>
                                        </p:cTn>
                                        <p:tgtEl>
                                          <p:spTgt spid="58"/>
                                        </p:tgtEl>
                                        <p:attrNameLst>
                                          <p:attrName>style.visibility</p:attrName>
                                        </p:attrNameLst>
                                      </p:cBhvr>
                                      <p:to>
                                        <p:strVal val="visible"/>
                                      </p:to>
                                    </p:set>
                                    <p:animEffect transition="in" filter="wipe(left)">
                                      <p:cBhvr>
                                        <p:cTn id="71" dur="500"/>
                                        <p:tgtEl>
                                          <p:spTgt spid="58"/>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8" fill="hold" nodeType="clickEffect">
                                  <p:stCondLst>
                                    <p:cond delay="0"/>
                                  </p:stCondLst>
                                  <p:childTnLst>
                                    <p:set>
                                      <p:cBhvr>
                                        <p:cTn id="75" dur="1" fill="hold">
                                          <p:stCondLst>
                                            <p:cond delay="0"/>
                                          </p:stCondLst>
                                        </p:cTn>
                                        <p:tgtEl>
                                          <p:spTgt spid="72"/>
                                        </p:tgtEl>
                                        <p:attrNameLst>
                                          <p:attrName>style.visibility</p:attrName>
                                        </p:attrNameLst>
                                      </p:cBhvr>
                                      <p:to>
                                        <p:strVal val="visible"/>
                                      </p:to>
                                    </p:set>
                                    <p:animEffect transition="in" filter="wipe(left)">
                                      <p:cBhvr>
                                        <p:cTn id="76" dur="500"/>
                                        <p:tgtEl>
                                          <p:spTgt spid="72"/>
                                        </p:tgtEl>
                                      </p:cBhvr>
                                    </p:animEffect>
                                  </p:childTnLst>
                                </p:cTn>
                              </p:par>
                              <p:par>
                                <p:cTn id="77" presetID="22" presetClass="entr" presetSubtype="8" fill="hold" nodeType="withEffect">
                                  <p:stCondLst>
                                    <p:cond delay="0"/>
                                  </p:stCondLst>
                                  <p:childTnLst>
                                    <p:set>
                                      <p:cBhvr>
                                        <p:cTn id="78" dur="1" fill="hold">
                                          <p:stCondLst>
                                            <p:cond delay="0"/>
                                          </p:stCondLst>
                                        </p:cTn>
                                        <p:tgtEl>
                                          <p:spTgt spid="80"/>
                                        </p:tgtEl>
                                        <p:attrNameLst>
                                          <p:attrName>style.visibility</p:attrName>
                                        </p:attrNameLst>
                                      </p:cBhvr>
                                      <p:to>
                                        <p:strVal val="visible"/>
                                      </p:to>
                                    </p:set>
                                    <p:animEffect transition="in" filter="wipe(left)">
                                      <p:cBhvr>
                                        <p:cTn id="79"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977900" y="342900"/>
            <a:ext cx="7727187" cy="415499"/>
          </a:xfrm>
        </p:spPr>
        <p:txBody>
          <a:bodyPr/>
          <a:lstStyle/>
          <a:p>
            <a:r>
              <a:rPr lang="en-US" dirty="0"/>
              <a:t>Input Bindings (triggers)</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97750" y="316145"/>
            <a:ext cx="582962" cy="465753"/>
          </a:xfrm>
          <a:prstGeom prst="rect">
            <a:avLst/>
          </a:prstGeom>
        </p:spPr>
      </p:pic>
      <p:grpSp>
        <p:nvGrpSpPr>
          <p:cNvPr id="13" name="!!AppA">
            <a:extLst>
              <a:ext uri="{FF2B5EF4-FFF2-40B4-BE49-F238E27FC236}">
                <a16:creationId xmlns:a16="http://schemas.microsoft.com/office/drawing/2014/main" id="{84E5AC79-DC80-4CEC-8559-2C80EC45A927}"/>
              </a:ext>
            </a:extLst>
          </p:cNvPr>
          <p:cNvGrpSpPr/>
          <p:nvPr/>
        </p:nvGrpSpPr>
        <p:grpSpPr>
          <a:xfrm>
            <a:off x="6319944" y="1413023"/>
            <a:ext cx="1249849" cy="1458155"/>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750520" y="2525411"/>
              <a:ext cx="719158" cy="258663"/>
            </a:xfrm>
            <a:prstGeom prst="rect">
              <a:avLst/>
            </a:prstGeom>
            <a:noFill/>
          </p:spPr>
          <p:txBody>
            <a:bodyPr wrap="none" lIns="0" tIns="0" rIns="0" bIns="0" rtlCol="0">
              <a:spAutoFit/>
            </a:bodyPr>
            <a:lstStyle/>
            <a:p>
              <a:pPr algn="ctr"/>
              <a:r>
                <a:rPr lang="en-US" sz="1500">
                  <a:solidFill>
                    <a:schemeClr val="bg1"/>
                  </a:solidFill>
                  <a:latin typeface="+mj-lt"/>
                </a:rPr>
                <a:t>My App</a:t>
              </a:r>
            </a:p>
          </p:txBody>
        </p:sp>
      </p:grpSp>
      <p:cxnSp>
        <p:nvCxnSpPr>
          <p:cNvPr id="58" name="Straight Arrow Connector 57">
            <a:extLst>
              <a:ext uri="{FF2B5EF4-FFF2-40B4-BE49-F238E27FC236}">
                <a16:creationId xmlns:a16="http://schemas.microsoft.com/office/drawing/2014/main" id="{20901D22-E7D9-416D-BC2E-DDF9B51DFCBC}"/>
              </a:ext>
            </a:extLst>
          </p:cNvPr>
          <p:cNvCxnSpPr>
            <a:cxnSpLocks/>
            <a:stCxn id="64" idx="3"/>
            <a:endCxn id="14" idx="1"/>
          </p:cNvCxnSpPr>
          <p:nvPr/>
        </p:nvCxnSpPr>
        <p:spPr>
          <a:xfrm>
            <a:off x="5482774" y="2140819"/>
            <a:ext cx="837170" cy="1282"/>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850224" y="1771831"/>
            <a:ext cx="632550" cy="737975"/>
          </a:xfrm>
          <a:prstGeom prst="rect">
            <a:avLst/>
          </a:prstGeom>
          <a:effectLst>
            <a:outerShdw blurRad="50800" dist="25400" dir="13500000" algn="br" rotWithShape="0">
              <a:prstClr val="black">
                <a:alpha val="40000"/>
              </a:prstClr>
            </a:outerShdw>
          </a:effectLst>
        </p:spPr>
      </p:pic>
      <p:grpSp>
        <p:nvGrpSpPr>
          <p:cNvPr id="5" name="Group 4">
            <a:extLst>
              <a:ext uri="{FF2B5EF4-FFF2-40B4-BE49-F238E27FC236}">
                <a16:creationId xmlns:a16="http://schemas.microsoft.com/office/drawing/2014/main" id="{7E7445FC-6437-43F0-9473-8A863AD138BB}"/>
              </a:ext>
            </a:extLst>
          </p:cNvPr>
          <p:cNvGrpSpPr/>
          <p:nvPr/>
        </p:nvGrpSpPr>
        <p:grpSpPr>
          <a:xfrm>
            <a:off x="3357446" y="2039829"/>
            <a:ext cx="839496" cy="201978"/>
            <a:chOff x="4476594" y="2719772"/>
            <a:chExt cx="1119328" cy="269304"/>
          </a:xfrm>
        </p:grpSpPr>
        <p:cxnSp>
          <p:nvCxnSpPr>
            <p:cNvPr id="33" name="Straight Arrow Connector 32">
              <a:extLst>
                <a:ext uri="{FF2B5EF4-FFF2-40B4-BE49-F238E27FC236}">
                  <a16:creationId xmlns:a16="http://schemas.microsoft.com/office/drawing/2014/main" id="{DC746011-A8A4-4E1D-86C1-3B1E74447B9B}"/>
                </a:ext>
              </a:extLst>
            </p:cNvPr>
            <p:cNvCxnSpPr>
              <a:cxnSpLocks/>
              <a:stCxn id="39" idx="3"/>
              <a:endCxn id="35" idx="3"/>
            </p:cNvCxnSpPr>
            <p:nvPr/>
          </p:nvCxnSpPr>
          <p:spPr>
            <a:xfrm>
              <a:off x="4476594" y="2854424"/>
              <a:ext cx="871043" cy="0"/>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DF473C8B-AB59-4999-A8D0-2CCD377CD8F8}"/>
                </a:ext>
              </a:extLst>
            </p:cNvPr>
            <p:cNvSpPr/>
            <p:nvPr/>
          </p:nvSpPr>
          <p:spPr bwMode="auto">
            <a:xfrm>
              <a:off x="5347637" y="2719772"/>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F68F93A1-9D96-4DA3-94E5-729C4CAFAD75}"/>
              </a:ext>
            </a:extLst>
          </p:cNvPr>
          <p:cNvGrpSpPr/>
          <p:nvPr/>
        </p:nvGrpSpPr>
        <p:grpSpPr>
          <a:xfrm>
            <a:off x="4076165" y="2101719"/>
            <a:ext cx="774059" cy="78199"/>
            <a:chOff x="5434887" y="2802292"/>
            <a:chExt cx="1032078" cy="104265"/>
          </a:xfrm>
        </p:grpSpPr>
        <p:sp>
          <p:nvSpPr>
            <p:cNvPr id="41" name="Oval 40">
              <a:extLst>
                <a:ext uri="{FF2B5EF4-FFF2-40B4-BE49-F238E27FC236}">
                  <a16:creationId xmlns:a16="http://schemas.microsoft.com/office/drawing/2014/main" id="{7D8832ED-2FE5-4F96-BD8D-960139CD7B1D}"/>
                </a:ext>
              </a:extLst>
            </p:cNvPr>
            <p:cNvSpPr/>
            <p:nvPr/>
          </p:nvSpPr>
          <p:spPr bwMode="auto">
            <a:xfrm>
              <a:off x="5434887" y="2802292"/>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cxnSp>
          <p:nvCxnSpPr>
            <p:cNvPr id="42" name="Straight Arrow Connector 41">
              <a:extLst>
                <a:ext uri="{FF2B5EF4-FFF2-40B4-BE49-F238E27FC236}">
                  <a16:creationId xmlns:a16="http://schemas.microsoft.com/office/drawing/2014/main" id="{61E545AE-A94F-48AF-BBA6-EDEE957650D7}"/>
                </a:ext>
              </a:extLst>
            </p:cNvPr>
            <p:cNvCxnSpPr>
              <a:cxnSpLocks/>
              <a:stCxn id="41" idx="6"/>
              <a:endCxn id="64" idx="1"/>
            </p:cNvCxnSpPr>
            <p:nvPr/>
          </p:nvCxnSpPr>
          <p:spPr>
            <a:xfrm>
              <a:off x="5539151" y="2854425"/>
              <a:ext cx="927814" cy="0"/>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2A6B6C85-3FB3-4AEE-BB30-CA4883E282A5}"/>
              </a:ext>
            </a:extLst>
          </p:cNvPr>
          <p:cNvGrpSpPr/>
          <p:nvPr/>
        </p:nvGrpSpPr>
        <p:grpSpPr>
          <a:xfrm>
            <a:off x="1928729" y="1818552"/>
            <a:ext cx="1428717" cy="644532"/>
            <a:chOff x="5626289" y="3065947"/>
            <a:chExt cx="1904956" cy="859376"/>
          </a:xfrm>
        </p:grpSpPr>
        <p:sp>
          <p:nvSpPr>
            <p:cNvPr id="39" name="Rounded Rectangle 5">
              <a:extLst>
                <a:ext uri="{FF2B5EF4-FFF2-40B4-BE49-F238E27FC236}">
                  <a16:creationId xmlns:a16="http://schemas.microsoft.com/office/drawing/2014/main" id="{F3D499F9-2CA0-4A01-B019-0484C19CC656}"/>
                </a:ext>
              </a:extLst>
            </p:cNvPr>
            <p:cNvSpPr/>
            <p:nvPr/>
          </p:nvSpPr>
          <p:spPr bwMode="auto">
            <a:xfrm>
              <a:off x="5626289" y="3065947"/>
              <a:ext cx="1904956"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1500">
                  <a:solidFill>
                    <a:srgbClr val="000000"/>
                  </a:solidFill>
                  <a:latin typeface="Segoe UI Semibold"/>
                </a:rPr>
                <a:t>Twitter</a:t>
              </a:r>
            </a:p>
          </p:txBody>
        </p:sp>
        <p:pic>
          <p:nvPicPr>
            <p:cNvPr id="38" name="Picture 2">
              <a:extLst>
                <a:ext uri="{FF2B5EF4-FFF2-40B4-BE49-F238E27FC236}">
                  <a16:creationId xmlns:a16="http://schemas.microsoft.com/office/drawing/2014/main" id="{AE264FE7-87D0-4ABD-8F93-12CA9AFDDDF0}"/>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t="-829" b="-829"/>
            <a:stretch/>
          </p:blipFill>
          <p:spPr bwMode="auto">
            <a:xfrm>
              <a:off x="5788419" y="3229103"/>
              <a:ext cx="522408" cy="5363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a:extLst>
              <a:ext uri="{FF2B5EF4-FFF2-40B4-BE49-F238E27FC236}">
                <a16:creationId xmlns:a16="http://schemas.microsoft.com/office/drawing/2014/main" id="{48EA26E9-0C89-4FE6-AFAD-65B738593A17}"/>
              </a:ext>
            </a:extLst>
          </p:cNvPr>
          <p:cNvGrpSpPr/>
          <p:nvPr/>
        </p:nvGrpSpPr>
        <p:grpSpPr>
          <a:xfrm>
            <a:off x="4514005" y="3171249"/>
            <a:ext cx="3039554" cy="1222027"/>
            <a:chOff x="5764374" y="4298667"/>
            <a:chExt cx="4052738" cy="1629369"/>
          </a:xfrm>
        </p:grpSpPr>
        <p:sp>
          <p:nvSpPr>
            <p:cNvPr id="113" name="TextBox 112">
              <a:extLst>
                <a:ext uri="{FF2B5EF4-FFF2-40B4-BE49-F238E27FC236}">
                  <a16:creationId xmlns:a16="http://schemas.microsoft.com/office/drawing/2014/main" id="{D3A6C9AE-D340-4827-9176-F04706160F1A}"/>
                </a:ext>
              </a:extLst>
            </p:cNvPr>
            <p:cNvSpPr txBox="1"/>
            <p:nvPr/>
          </p:nvSpPr>
          <p:spPr>
            <a:xfrm>
              <a:off x="5764374" y="4298667"/>
              <a:ext cx="4052738" cy="553997"/>
            </a:xfrm>
            <a:prstGeom prst="rect">
              <a:avLst/>
            </a:prstGeom>
            <a:noFill/>
          </p:spPr>
          <p:txBody>
            <a:bodyPr wrap="square" lIns="0" tIns="0" rIns="0" bIns="0" rtlCol="0">
              <a:spAutoFit/>
            </a:bodyPr>
            <a:lstStyle/>
            <a:p>
              <a:pPr algn="ctr"/>
              <a:r>
                <a:rPr lang="en-US" sz="1500">
                  <a:solidFill>
                    <a:srgbClr val="202192"/>
                  </a:solidFill>
                  <a:latin typeface="+mj-lt"/>
                </a:rPr>
                <a:t>POST</a:t>
              </a:r>
              <a:endParaRPr lang="en-US" sz="1200">
                <a:solidFill>
                  <a:srgbClr val="202192"/>
                </a:solidFill>
                <a:latin typeface="+mj-lt"/>
              </a:endParaRPr>
            </a:p>
            <a:p>
              <a:pPr algn="ctr"/>
              <a:r>
                <a:rPr lang="en-US" sz="1200">
                  <a:solidFill>
                    <a:srgbClr val="202192"/>
                  </a:solidFill>
                  <a:latin typeface="Consolas" panose="020B0609020204030204" pitchFamily="49" charset="0"/>
                </a:rPr>
                <a:t>http://10.0.0.2:8000/newtweet</a:t>
              </a:r>
            </a:p>
          </p:txBody>
        </p:sp>
        <p:sp>
          <p:nvSpPr>
            <p:cNvPr id="3" name="TextBox 2">
              <a:extLst>
                <a:ext uri="{FF2B5EF4-FFF2-40B4-BE49-F238E27FC236}">
                  <a16:creationId xmlns:a16="http://schemas.microsoft.com/office/drawing/2014/main" id="{F75BDAA0-4FCE-4986-8EB8-DE588E13F44A}"/>
                </a:ext>
              </a:extLst>
            </p:cNvPr>
            <p:cNvSpPr txBox="1"/>
            <p:nvPr/>
          </p:nvSpPr>
          <p:spPr>
            <a:xfrm>
              <a:off x="6059839" y="5066262"/>
              <a:ext cx="3341334" cy="861774"/>
            </a:xfrm>
            <a:prstGeom prst="rect">
              <a:avLst/>
            </a:prstGeom>
            <a:solidFill>
              <a:schemeClr val="bg1"/>
            </a:solidFill>
            <a:effectLst>
              <a:outerShdw blurRad="63500" algn="ctr" rotWithShape="0">
                <a:prstClr val="black">
                  <a:alpha val="40000"/>
                </a:prstClr>
              </a:outerShdw>
            </a:effectLst>
          </p:spPr>
          <p:txBody>
            <a:bodyPr wrap="square" lIns="137160" tIns="137160" rIns="137160" bIns="137160" anchor="ctr">
              <a:spAutoFit/>
            </a:bodyPr>
            <a:lstStyle/>
            <a:p>
              <a:pPr algn="ctr" fontAlgn="base"/>
              <a:r>
                <a:rPr lang="en-US" sz="1200">
                  <a:solidFill>
                    <a:srgbClr val="202192"/>
                  </a:solidFill>
                  <a:latin typeface="Consolas" panose="020B0609020204030204" pitchFamily="49" charset="0"/>
                  <a:ea typeface="Segoe UI Symbol" panose="020B0502040204020203" pitchFamily="34" charset="0"/>
                </a:rPr>
                <a:t>{"data":“📢 We are excited to announce the …"}</a:t>
              </a:r>
            </a:p>
          </p:txBody>
        </p:sp>
      </p:grpSp>
      <p:pic>
        <p:nvPicPr>
          <p:cNvPr id="9" name="Picture 8">
            <a:extLst>
              <a:ext uri="{FF2B5EF4-FFF2-40B4-BE49-F238E27FC236}">
                <a16:creationId xmlns:a16="http://schemas.microsoft.com/office/drawing/2014/main" id="{5CB9FCEF-B2B5-4BD8-A4A4-D1AEB4F00943}"/>
              </a:ext>
            </a:extLst>
          </p:cNvPr>
          <p:cNvPicPr>
            <a:picLocks noChangeAspect="1"/>
          </p:cNvPicPr>
          <p:nvPr/>
        </p:nvPicPr>
        <p:blipFill>
          <a:blip r:embed="rId10"/>
          <a:stretch>
            <a:fillRect/>
          </a:stretch>
        </p:blipFill>
        <p:spPr>
          <a:xfrm>
            <a:off x="1188798" y="3548824"/>
            <a:ext cx="3008144" cy="844451"/>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852167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64"/>
                                        </p:tgtEl>
                                        <p:attrNameLst>
                                          <p:attrName>style.visibility</p:attrName>
                                        </p:attrNameLst>
                                      </p:cBhvr>
                                      <p:to>
                                        <p:strVal val="visible"/>
                                      </p:to>
                                    </p:set>
                                    <p:anim calcmode="lin" valueType="num">
                                      <p:cBhvr>
                                        <p:cTn id="7" dur="500" fill="hold"/>
                                        <p:tgtEl>
                                          <p:spTgt spid="64"/>
                                        </p:tgtEl>
                                        <p:attrNameLst>
                                          <p:attrName>ppt_w</p:attrName>
                                        </p:attrNameLst>
                                      </p:cBhvr>
                                      <p:tavLst>
                                        <p:tav tm="0">
                                          <p:val>
                                            <p:fltVal val="0"/>
                                          </p:val>
                                        </p:tav>
                                        <p:tav tm="100000">
                                          <p:val>
                                            <p:strVal val="#ppt_w"/>
                                          </p:val>
                                        </p:tav>
                                      </p:tavLst>
                                    </p:anim>
                                    <p:anim calcmode="lin" valueType="num">
                                      <p:cBhvr>
                                        <p:cTn id="8" dur="500" fill="hold"/>
                                        <p:tgtEl>
                                          <p:spTgt spid="64"/>
                                        </p:tgtEl>
                                        <p:attrNameLst>
                                          <p:attrName>ppt_h</p:attrName>
                                        </p:attrNameLst>
                                      </p:cBhvr>
                                      <p:tavLst>
                                        <p:tav tm="0">
                                          <p:val>
                                            <p:fltVal val="0"/>
                                          </p:val>
                                        </p:tav>
                                        <p:tav tm="100000">
                                          <p:val>
                                            <p:strVal val="#ppt_h"/>
                                          </p:val>
                                        </p:tav>
                                      </p:tavLst>
                                    </p:anim>
                                    <p:animEffect transition="in" filter="fade">
                                      <p:cBhvr>
                                        <p:cTn id="9" dur="500"/>
                                        <p:tgtEl>
                                          <p:spTgt spid="64"/>
                                        </p:tgtEl>
                                      </p:cBhvr>
                                    </p:animEffect>
                                  </p:childTnLst>
                                </p:cTn>
                              </p:par>
                              <p:par>
                                <p:cTn id="10" presetID="53" presetClass="entr" presetSubtype="16" fill="hold" nodeType="withEffect">
                                  <p:stCondLst>
                                    <p:cond delay="0"/>
                                  </p:stCondLst>
                                  <p:childTnLst>
                                    <p:set>
                                      <p:cBhvr>
                                        <p:cTn id="11" dur="1" fill="hold">
                                          <p:stCondLst>
                                            <p:cond delay="0"/>
                                          </p:stCondLst>
                                        </p:cTn>
                                        <p:tgtEl>
                                          <p:spTgt spid="13"/>
                                        </p:tgtEl>
                                        <p:attrNameLst>
                                          <p:attrName>style.visibility</p:attrName>
                                        </p:attrNameLst>
                                      </p:cBhvr>
                                      <p:to>
                                        <p:strVal val="visible"/>
                                      </p:to>
                                    </p:set>
                                    <p:anim calcmode="lin" valueType="num">
                                      <p:cBhvr>
                                        <p:cTn id="12" dur="500" fill="hold"/>
                                        <p:tgtEl>
                                          <p:spTgt spid="13"/>
                                        </p:tgtEl>
                                        <p:attrNameLst>
                                          <p:attrName>ppt_w</p:attrName>
                                        </p:attrNameLst>
                                      </p:cBhvr>
                                      <p:tavLst>
                                        <p:tav tm="0">
                                          <p:val>
                                            <p:fltVal val="0"/>
                                          </p:val>
                                        </p:tav>
                                        <p:tav tm="100000">
                                          <p:val>
                                            <p:strVal val="#ppt_w"/>
                                          </p:val>
                                        </p:tav>
                                      </p:tavLst>
                                    </p:anim>
                                    <p:anim calcmode="lin" valueType="num">
                                      <p:cBhvr>
                                        <p:cTn id="13" dur="500" fill="hold"/>
                                        <p:tgtEl>
                                          <p:spTgt spid="13"/>
                                        </p:tgtEl>
                                        <p:attrNameLst>
                                          <p:attrName>ppt_h</p:attrName>
                                        </p:attrNameLst>
                                      </p:cBhvr>
                                      <p:tavLst>
                                        <p:tav tm="0">
                                          <p:val>
                                            <p:fltVal val="0"/>
                                          </p:val>
                                        </p:tav>
                                        <p:tav tm="100000">
                                          <p:val>
                                            <p:strVal val="#ppt_h"/>
                                          </p:val>
                                        </p:tav>
                                      </p:tavLst>
                                    </p:anim>
                                    <p:animEffect transition="in" filter="fade">
                                      <p:cBhvr>
                                        <p:cTn id="14" dur="500"/>
                                        <p:tgtEl>
                                          <p:spTgt spid="13"/>
                                        </p:tgtEl>
                                      </p:cBhvr>
                                    </p:animEffect>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p:cTn id="18" dur="500" fill="hold"/>
                                        <p:tgtEl>
                                          <p:spTgt spid="21"/>
                                        </p:tgtEl>
                                        <p:attrNameLst>
                                          <p:attrName>ppt_w</p:attrName>
                                        </p:attrNameLst>
                                      </p:cBhvr>
                                      <p:tavLst>
                                        <p:tav tm="0">
                                          <p:val>
                                            <p:fltVal val="0"/>
                                          </p:val>
                                        </p:tav>
                                        <p:tav tm="100000">
                                          <p:val>
                                            <p:strVal val="#ppt_w"/>
                                          </p:val>
                                        </p:tav>
                                      </p:tavLst>
                                    </p:anim>
                                    <p:anim calcmode="lin" valueType="num">
                                      <p:cBhvr>
                                        <p:cTn id="19" dur="500" fill="hold"/>
                                        <p:tgtEl>
                                          <p:spTgt spid="21"/>
                                        </p:tgtEl>
                                        <p:attrNameLst>
                                          <p:attrName>ppt_h</p:attrName>
                                        </p:attrNameLst>
                                      </p:cBhvr>
                                      <p:tavLst>
                                        <p:tav tm="0">
                                          <p:val>
                                            <p:fltVal val="0"/>
                                          </p:val>
                                        </p:tav>
                                        <p:tav tm="100000">
                                          <p:val>
                                            <p:strVal val="#ppt_h"/>
                                          </p:val>
                                        </p:tav>
                                      </p:tavLst>
                                    </p:anim>
                                    <p:animEffect transition="in" filter="fade">
                                      <p:cBhvr>
                                        <p:cTn id="20" dur="500"/>
                                        <p:tgtEl>
                                          <p:spTgt spid="21"/>
                                        </p:tgtEl>
                                      </p:cBhvr>
                                    </p:animEffect>
                                  </p:childTnLst>
                                </p:cTn>
                              </p:par>
                            </p:childTnLst>
                          </p:cTn>
                        </p:par>
                        <p:par>
                          <p:cTn id="21" fill="hold">
                            <p:stCondLst>
                              <p:cond delay="1000"/>
                            </p:stCondLst>
                            <p:childTnLst>
                              <p:par>
                                <p:cTn id="22" presetID="22" presetClass="entr" presetSubtype="8" fill="hold"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left)">
                                      <p:cBhvr>
                                        <p:cTn id="24" dur="500"/>
                                        <p:tgtEl>
                                          <p:spTgt spid="5"/>
                                        </p:tgtEl>
                                      </p:cBhvr>
                                    </p:animEffect>
                                  </p:childTnLst>
                                </p:cTn>
                              </p:par>
                              <p:par>
                                <p:cTn id="25" presetID="22" presetClass="entr" presetSubtype="2" fill="hold" nodeType="with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right)">
                                      <p:cBhvr>
                                        <p:cTn id="27" dur="500"/>
                                        <p:tgtEl>
                                          <p:spTgt spid="6"/>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42" presetClass="path" presetSubtype="0" decel="100000" fill="hold" nodeType="withEffect">
                                  <p:stCondLst>
                                    <p:cond delay="0"/>
                                  </p:stCondLst>
                                  <p:childTnLst>
                                    <p:animMotion origin="layout" path="M 4.375E-6 3.33333E-6 L 4.375E-6 0.03773 " pathEditMode="relative" rAng="0" ptsTypes="AA">
                                      <p:cBhvr>
                                        <p:cTn id="34" dur="750" spd="-100000" fill="hold"/>
                                        <p:tgtEl>
                                          <p:spTgt spid="9"/>
                                        </p:tgtEl>
                                        <p:attrNameLst>
                                          <p:attrName>ppt_x</p:attrName>
                                          <p:attrName>ppt_y</p:attrName>
                                        </p:attrNameLst>
                                      </p:cBhvr>
                                      <p:rCtr x="0" y="1875"/>
                                    </p:animMotion>
                                  </p:childTnLst>
                                </p:cTn>
                              </p:par>
                            </p:childTnLst>
                          </p:cTn>
                        </p:par>
                        <p:par>
                          <p:cTn id="35" fill="hold">
                            <p:stCondLst>
                              <p:cond delay="750"/>
                            </p:stCondLst>
                            <p:childTnLst>
                              <p:par>
                                <p:cTn id="36" presetID="22" presetClass="entr" presetSubtype="8" fill="hold" nodeType="after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wipe(left)">
                                      <p:cBhvr>
                                        <p:cTn id="38" dur="500"/>
                                        <p:tgtEl>
                                          <p:spTgt spid="58"/>
                                        </p:tgtEl>
                                      </p:cBhvr>
                                    </p:animEffect>
                                  </p:childTnLst>
                                </p:cTn>
                              </p:par>
                              <p:par>
                                <p:cTn id="39" presetID="10" presetClass="entr" presetSubtype="0" fill="hold" nodeType="withEffect">
                                  <p:stCondLst>
                                    <p:cond delay="100"/>
                                  </p:stCondLst>
                                  <p:childTnLst>
                                    <p:set>
                                      <p:cBhvr>
                                        <p:cTn id="40" dur="1" fill="hold">
                                          <p:stCondLst>
                                            <p:cond delay="0"/>
                                          </p:stCondLst>
                                        </p:cTn>
                                        <p:tgtEl>
                                          <p:spTgt spid="7"/>
                                        </p:tgtEl>
                                        <p:attrNameLst>
                                          <p:attrName>style.visibility</p:attrName>
                                        </p:attrNameLst>
                                      </p:cBhvr>
                                      <p:to>
                                        <p:strVal val="visible"/>
                                      </p:to>
                                    </p:set>
                                    <p:animEffect transition="in" filter="fade">
                                      <p:cBhvr>
                                        <p:cTn id="41" dur="500"/>
                                        <p:tgtEl>
                                          <p:spTgt spid="7"/>
                                        </p:tgtEl>
                                      </p:cBhvr>
                                    </p:animEffect>
                                  </p:childTnLst>
                                </p:cTn>
                              </p:par>
                              <p:par>
                                <p:cTn id="42" presetID="42" presetClass="path" presetSubtype="0" decel="100000" fill="hold" nodeType="withEffect">
                                  <p:stCondLst>
                                    <p:cond delay="100"/>
                                  </p:stCondLst>
                                  <p:childTnLst>
                                    <p:animMotion origin="layout" path="M 4.375E-6 3.33333E-6 L 4.375E-6 0.03773 " pathEditMode="relative" rAng="0" ptsTypes="AA">
                                      <p:cBhvr>
                                        <p:cTn id="43" dur="750" spd="-100000" fill="hold"/>
                                        <p:tgtEl>
                                          <p:spTgt spid="7"/>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977900" y="342900"/>
            <a:ext cx="7727187" cy="415499"/>
          </a:xfrm>
        </p:spPr>
        <p:txBody>
          <a:bodyPr/>
          <a:lstStyle/>
          <a:p>
            <a:r>
              <a:rPr lang="en-US"/>
              <a:t>Output bindings</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297750" y="316145"/>
            <a:ext cx="582962" cy="465753"/>
          </a:xfrm>
          <a:prstGeom prst="rect">
            <a:avLst/>
          </a:prstGeom>
        </p:spPr>
      </p:pic>
      <p:grpSp>
        <p:nvGrpSpPr>
          <p:cNvPr id="13" name="!!AppA">
            <a:extLst>
              <a:ext uri="{FF2B5EF4-FFF2-40B4-BE49-F238E27FC236}">
                <a16:creationId xmlns:a16="http://schemas.microsoft.com/office/drawing/2014/main" id="{84E5AC79-DC80-4CEC-8559-2C80EC45A927}"/>
              </a:ext>
            </a:extLst>
          </p:cNvPr>
          <p:cNvGrpSpPr/>
          <p:nvPr/>
        </p:nvGrpSpPr>
        <p:grpSpPr>
          <a:xfrm>
            <a:off x="2169618" y="1411741"/>
            <a:ext cx="1249849" cy="1458155"/>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750520" y="2525411"/>
              <a:ext cx="719158" cy="258663"/>
            </a:xfrm>
            <a:prstGeom prst="rect">
              <a:avLst/>
            </a:prstGeom>
            <a:noFill/>
          </p:spPr>
          <p:txBody>
            <a:bodyPr wrap="none" lIns="0" tIns="0" rIns="0" bIns="0" rtlCol="0">
              <a:spAutoFit/>
            </a:bodyPr>
            <a:lstStyle/>
            <a:p>
              <a:pPr algn="ctr"/>
              <a:r>
                <a:rPr lang="en-US" sz="1500">
                  <a:solidFill>
                    <a:schemeClr val="bg1"/>
                  </a:solidFill>
                  <a:latin typeface="+mj-lt"/>
                </a:rPr>
                <a:t>My App</a:t>
              </a:r>
            </a:p>
          </p:txBody>
        </p:sp>
      </p:grpSp>
      <p:cxnSp>
        <p:nvCxnSpPr>
          <p:cNvPr id="58" name="Straight Arrow Connector 57">
            <a:extLst>
              <a:ext uri="{FF2B5EF4-FFF2-40B4-BE49-F238E27FC236}">
                <a16:creationId xmlns:a16="http://schemas.microsoft.com/office/drawing/2014/main" id="{20901D22-E7D9-416D-BC2E-DDF9B51DFCBC}"/>
              </a:ext>
            </a:extLst>
          </p:cNvPr>
          <p:cNvCxnSpPr>
            <a:cxnSpLocks/>
          </p:cNvCxnSpPr>
          <p:nvPr/>
        </p:nvCxnSpPr>
        <p:spPr>
          <a:xfrm>
            <a:off x="3419466" y="2140818"/>
            <a:ext cx="795757" cy="1"/>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215223" y="1771831"/>
            <a:ext cx="632550" cy="737975"/>
          </a:xfrm>
          <a:prstGeom prst="rect">
            <a:avLst/>
          </a:prstGeom>
          <a:effectLst>
            <a:outerShdw blurRad="50800" dist="25400" dir="13500000" algn="br" rotWithShape="0">
              <a:prstClr val="black">
                <a:alpha val="40000"/>
              </a:prstClr>
            </a:outerShdw>
          </a:effectLst>
        </p:spPr>
      </p:pic>
      <p:grpSp>
        <p:nvGrpSpPr>
          <p:cNvPr id="5" name="Group 4">
            <a:extLst>
              <a:ext uri="{FF2B5EF4-FFF2-40B4-BE49-F238E27FC236}">
                <a16:creationId xmlns:a16="http://schemas.microsoft.com/office/drawing/2014/main" id="{A5EEE168-91E3-47CC-ADE4-A307D87DD70A}"/>
              </a:ext>
            </a:extLst>
          </p:cNvPr>
          <p:cNvGrpSpPr/>
          <p:nvPr/>
        </p:nvGrpSpPr>
        <p:grpSpPr>
          <a:xfrm>
            <a:off x="4847773" y="2039828"/>
            <a:ext cx="801043" cy="201978"/>
            <a:chOff x="6463697" y="2719771"/>
            <a:chExt cx="1068057" cy="269304"/>
          </a:xfrm>
        </p:grpSpPr>
        <p:cxnSp>
          <p:nvCxnSpPr>
            <p:cNvPr id="33" name="Straight Arrow Connector 32">
              <a:extLst>
                <a:ext uri="{FF2B5EF4-FFF2-40B4-BE49-F238E27FC236}">
                  <a16:creationId xmlns:a16="http://schemas.microsoft.com/office/drawing/2014/main" id="{DC746011-A8A4-4E1D-86C1-3B1E74447B9B}"/>
                </a:ext>
              </a:extLst>
            </p:cNvPr>
            <p:cNvCxnSpPr>
              <a:cxnSpLocks/>
              <a:stCxn id="64" idx="3"/>
              <a:endCxn id="35" idx="3"/>
            </p:cNvCxnSpPr>
            <p:nvPr/>
          </p:nvCxnSpPr>
          <p:spPr>
            <a:xfrm flipV="1">
              <a:off x="6463697" y="2854423"/>
              <a:ext cx="81977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DF473C8B-AB59-4999-A8D0-2CCD377CD8F8}"/>
                </a:ext>
              </a:extLst>
            </p:cNvPr>
            <p:cNvSpPr/>
            <p:nvPr/>
          </p:nvSpPr>
          <p:spPr bwMode="auto">
            <a:xfrm>
              <a:off x="7283469" y="2719771"/>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grpSp>
      <p:grpSp>
        <p:nvGrpSpPr>
          <p:cNvPr id="3" name="Group 2">
            <a:extLst>
              <a:ext uri="{FF2B5EF4-FFF2-40B4-BE49-F238E27FC236}">
                <a16:creationId xmlns:a16="http://schemas.microsoft.com/office/drawing/2014/main" id="{83204D96-9FD3-4537-97AD-850ED8B5E35D}"/>
              </a:ext>
            </a:extLst>
          </p:cNvPr>
          <p:cNvGrpSpPr/>
          <p:nvPr/>
        </p:nvGrpSpPr>
        <p:grpSpPr>
          <a:xfrm>
            <a:off x="5528039" y="2101719"/>
            <a:ext cx="872367" cy="78199"/>
            <a:chOff x="7370719" y="2802291"/>
            <a:chExt cx="1163156" cy="104265"/>
          </a:xfrm>
        </p:grpSpPr>
        <p:sp>
          <p:nvSpPr>
            <p:cNvPr id="41" name="Oval 40">
              <a:extLst>
                <a:ext uri="{FF2B5EF4-FFF2-40B4-BE49-F238E27FC236}">
                  <a16:creationId xmlns:a16="http://schemas.microsoft.com/office/drawing/2014/main" id="{7D8832ED-2FE5-4F96-BD8D-960139CD7B1D}"/>
                </a:ext>
              </a:extLst>
            </p:cNvPr>
            <p:cNvSpPr/>
            <p:nvPr/>
          </p:nvSpPr>
          <p:spPr bwMode="auto">
            <a:xfrm>
              <a:off x="7370719" y="2802291"/>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cxnSp>
          <p:nvCxnSpPr>
            <p:cNvPr id="42" name="Straight Arrow Connector 41">
              <a:extLst>
                <a:ext uri="{FF2B5EF4-FFF2-40B4-BE49-F238E27FC236}">
                  <a16:creationId xmlns:a16="http://schemas.microsoft.com/office/drawing/2014/main" id="{61E545AE-A94F-48AF-BBA6-EDEE957650D7}"/>
                </a:ext>
              </a:extLst>
            </p:cNvPr>
            <p:cNvCxnSpPr>
              <a:cxnSpLocks/>
              <a:stCxn id="41" idx="6"/>
              <a:endCxn id="39" idx="1"/>
            </p:cNvCxnSpPr>
            <p:nvPr/>
          </p:nvCxnSpPr>
          <p:spPr>
            <a:xfrm flipV="1">
              <a:off x="7474983" y="2854423"/>
              <a:ext cx="105889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2A6B6C85-3FB3-4AEE-BB30-CA4883E282A5}"/>
              </a:ext>
            </a:extLst>
          </p:cNvPr>
          <p:cNvGrpSpPr/>
          <p:nvPr/>
        </p:nvGrpSpPr>
        <p:grpSpPr>
          <a:xfrm>
            <a:off x="6400407" y="1818551"/>
            <a:ext cx="1329131" cy="644532"/>
            <a:chOff x="5626289" y="3065947"/>
            <a:chExt cx="1772175" cy="859376"/>
          </a:xfrm>
        </p:grpSpPr>
        <p:sp>
          <p:nvSpPr>
            <p:cNvPr id="39" name="Rounded Rectangle 5">
              <a:extLst>
                <a:ext uri="{FF2B5EF4-FFF2-40B4-BE49-F238E27FC236}">
                  <a16:creationId xmlns:a16="http://schemas.microsoft.com/office/drawing/2014/main" id="{F3D499F9-2CA0-4A01-B019-0484C19CC656}"/>
                </a:ext>
              </a:extLst>
            </p:cNvPr>
            <p:cNvSpPr/>
            <p:nvPr/>
          </p:nvSpPr>
          <p:spPr bwMode="auto">
            <a:xfrm>
              <a:off x="5626289" y="3065947"/>
              <a:ext cx="1772175"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1500">
                  <a:solidFill>
                    <a:srgbClr val="000000"/>
                  </a:solidFill>
                  <a:latin typeface="Segoe UI Semibold"/>
                </a:rPr>
                <a:t>Twilio</a:t>
              </a:r>
            </a:p>
          </p:txBody>
        </p:sp>
        <p:pic>
          <p:nvPicPr>
            <p:cNvPr id="38" name="Picture 2">
              <a:extLst>
                <a:ext uri="{FF2B5EF4-FFF2-40B4-BE49-F238E27FC236}">
                  <a16:creationId xmlns:a16="http://schemas.microsoft.com/office/drawing/2014/main" id="{AE264FE7-87D0-4ABD-8F93-12CA9AFDDDF0}"/>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5767331" y="3231352"/>
              <a:ext cx="564584" cy="53180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3D3CA77D-F51E-4813-A39F-6796BDF9C5F3}"/>
              </a:ext>
            </a:extLst>
          </p:cNvPr>
          <p:cNvGrpSpPr/>
          <p:nvPr/>
        </p:nvGrpSpPr>
        <p:grpSpPr>
          <a:xfrm>
            <a:off x="1901057" y="3049592"/>
            <a:ext cx="3832575" cy="1089753"/>
            <a:chOff x="2534742" y="4066123"/>
            <a:chExt cx="5110100" cy="1453005"/>
          </a:xfrm>
        </p:grpSpPr>
        <p:sp>
          <p:nvSpPr>
            <p:cNvPr id="113" name="TextBox 112">
              <a:extLst>
                <a:ext uri="{FF2B5EF4-FFF2-40B4-BE49-F238E27FC236}">
                  <a16:creationId xmlns:a16="http://schemas.microsoft.com/office/drawing/2014/main" id="{D3A6C9AE-D340-4827-9176-F04706160F1A}"/>
                </a:ext>
              </a:extLst>
            </p:cNvPr>
            <p:cNvSpPr txBox="1"/>
            <p:nvPr/>
          </p:nvSpPr>
          <p:spPr>
            <a:xfrm>
              <a:off x="2534742" y="4066123"/>
              <a:ext cx="5110100" cy="553997"/>
            </a:xfrm>
            <a:prstGeom prst="rect">
              <a:avLst/>
            </a:prstGeom>
            <a:noFill/>
          </p:spPr>
          <p:txBody>
            <a:bodyPr wrap="square" lIns="0" tIns="0" rIns="0" bIns="0" rtlCol="0">
              <a:spAutoFit/>
            </a:bodyPr>
            <a:lstStyle/>
            <a:p>
              <a:pPr algn="ctr"/>
              <a:r>
                <a:rPr lang="en-US" sz="1500">
                  <a:solidFill>
                    <a:srgbClr val="202192"/>
                  </a:solidFill>
                  <a:latin typeface="+mj-lt"/>
                </a:rPr>
                <a:t>POST</a:t>
              </a:r>
              <a:endParaRPr lang="en-US" sz="1200">
                <a:solidFill>
                  <a:srgbClr val="202192"/>
                </a:solidFill>
                <a:latin typeface="+mj-lt"/>
              </a:endParaRPr>
            </a:p>
            <a:p>
              <a:pPr algn="ctr"/>
              <a:r>
                <a:rPr lang="en-US" sz="1200">
                  <a:solidFill>
                    <a:srgbClr val="202192"/>
                  </a:solidFill>
                  <a:latin typeface="Consolas" panose="020B0609020204030204" pitchFamily="49" charset="0"/>
                </a:rPr>
                <a:t>http://localhost:3500/v1.0/bindings/twilio</a:t>
              </a:r>
            </a:p>
          </p:txBody>
        </p:sp>
        <p:sp>
          <p:nvSpPr>
            <p:cNvPr id="20" name="TextBox 19">
              <a:extLst>
                <a:ext uri="{FF2B5EF4-FFF2-40B4-BE49-F238E27FC236}">
                  <a16:creationId xmlns:a16="http://schemas.microsoft.com/office/drawing/2014/main" id="{7093E260-D76A-4114-A42E-3E058FAAD2B2}"/>
                </a:ext>
              </a:extLst>
            </p:cNvPr>
            <p:cNvSpPr txBox="1"/>
            <p:nvPr/>
          </p:nvSpPr>
          <p:spPr>
            <a:xfrm>
              <a:off x="3552202" y="4903575"/>
              <a:ext cx="3075180" cy="615553"/>
            </a:xfrm>
            <a:prstGeom prst="rect">
              <a:avLst/>
            </a:prstGeom>
            <a:solidFill>
              <a:schemeClr val="bg1"/>
            </a:solidFill>
            <a:effectLst>
              <a:outerShdw blurRad="63500" algn="ctr" rotWithShape="0">
                <a:prstClr val="black">
                  <a:alpha val="40000"/>
                </a:prstClr>
              </a:outerShdw>
            </a:effectLst>
          </p:spPr>
          <p:txBody>
            <a:bodyPr wrap="square" lIns="137160" tIns="137160" rIns="137160" bIns="137160" anchor="ctr">
              <a:spAutoFit/>
            </a:bodyPr>
            <a:lstStyle/>
            <a:p>
              <a:pPr algn="ctr" fontAlgn="base"/>
              <a:r>
                <a:rPr lang="en-US" sz="1200">
                  <a:solidFill>
                    <a:srgbClr val="202192"/>
                  </a:solidFill>
                  <a:latin typeface="Consolas" panose="020B0609020204030204" pitchFamily="49" charset="0"/>
                  <a:ea typeface="Segoe UI Symbol" panose="020B0502040204020203" pitchFamily="34" charset="0"/>
                </a:rPr>
                <a:t>{"</a:t>
              </a:r>
              <a:r>
                <a:rPr lang="en-US" sz="1200" err="1">
                  <a:solidFill>
                    <a:srgbClr val="202192"/>
                  </a:solidFill>
                  <a:latin typeface="Consolas" panose="020B0609020204030204" pitchFamily="49" charset="0"/>
                  <a:ea typeface="Segoe UI Symbol" panose="020B0502040204020203" pitchFamily="34" charset="0"/>
                </a:rPr>
                <a:t>data":"Hello</a:t>
              </a:r>
              <a:r>
                <a:rPr lang="en-US" sz="1200">
                  <a:solidFill>
                    <a:srgbClr val="202192"/>
                  </a:solidFill>
                  <a:latin typeface="Consolas" panose="020B0609020204030204" pitchFamily="49" charset="0"/>
                  <a:ea typeface="Segoe UI Symbol" panose="020B0502040204020203" pitchFamily="34" charset="0"/>
                </a:rPr>
                <a:t> World"}</a:t>
              </a:r>
            </a:p>
          </p:txBody>
        </p:sp>
      </p:grpSp>
      <p:sp>
        <p:nvSpPr>
          <p:cNvPr id="7" name="Speech Bubble: Rectangle 6">
            <a:extLst>
              <a:ext uri="{FF2B5EF4-FFF2-40B4-BE49-F238E27FC236}">
                <a16:creationId xmlns:a16="http://schemas.microsoft.com/office/drawing/2014/main" id="{F084A501-33DC-421B-B95F-C267AAA6DB1E}"/>
              </a:ext>
            </a:extLst>
          </p:cNvPr>
          <p:cNvSpPr/>
          <p:nvPr/>
        </p:nvSpPr>
        <p:spPr bwMode="auto">
          <a:xfrm>
            <a:off x="6400407" y="3257342"/>
            <a:ext cx="1329131" cy="531596"/>
          </a:xfrm>
          <a:prstGeom prst="wedgeRectCallout">
            <a:avLst>
              <a:gd name="adj1" fmla="val -41233"/>
              <a:gd name="adj2" fmla="val 96088"/>
            </a:avLst>
          </a:prstGeom>
          <a:solidFill>
            <a:srgbClr val="202192"/>
          </a:solidFill>
          <a:ln>
            <a:noFill/>
            <a:headEnd type="none" w="med" len="med"/>
            <a:tailEnd type="none" w="med" len="med"/>
          </a:ln>
          <a:effectLst>
            <a:outerShdw blurRad="50800" dist="38100" dir="5400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500">
                <a:solidFill>
                  <a:srgbClr val="FFFFFF"/>
                </a:solidFill>
                <a:ea typeface="Segoe UI" pitchFamily="34" charset="0"/>
                <a:cs typeface="Segoe UI" pitchFamily="34" charset="0"/>
              </a:rPr>
              <a:t>Hello World</a:t>
            </a:r>
          </a:p>
        </p:txBody>
      </p:sp>
    </p:spTree>
    <p:extLst>
      <p:ext uri="{BB962C8B-B14F-4D97-AF65-F5344CB8AC3E}">
        <p14:creationId xmlns:p14="http://schemas.microsoft.com/office/powerpoint/2010/main" val="5286580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0"/>
                                  </p:stCondLst>
                                  <p:childTnLst>
                                    <p:set>
                                      <p:cBhvr>
                                        <p:cTn id="11" dur="1" fill="hold">
                                          <p:stCondLst>
                                            <p:cond delay="0"/>
                                          </p:stCondLst>
                                        </p:cTn>
                                        <p:tgtEl>
                                          <p:spTgt spid="64"/>
                                        </p:tgtEl>
                                        <p:attrNameLst>
                                          <p:attrName>style.visibility</p:attrName>
                                        </p:attrNameLst>
                                      </p:cBhvr>
                                      <p:to>
                                        <p:strVal val="visible"/>
                                      </p:to>
                                    </p:set>
                                    <p:anim calcmode="lin" valueType="num">
                                      <p:cBhvr>
                                        <p:cTn id="12" dur="500" fill="hold"/>
                                        <p:tgtEl>
                                          <p:spTgt spid="64"/>
                                        </p:tgtEl>
                                        <p:attrNameLst>
                                          <p:attrName>ppt_w</p:attrName>
                                        </p:attrNameLst>
                                      </p:cBhvr>
                                      <p:tavLst>
                                        <p:tav tm="0">
                                          <p:val>
                                            <p:fltVal val="0"/>
                                          </p:val>
                                        </p:tav>
                                        <p:tav tm="100000">
                                          <p:val>
                                            <p:strVal val="#ppt_w"/>
                                          </p:val>
                                        </p:tav>
                                      </p:tavLst>
                                    </p:anim>
                                    <p:anim calcmode="lin" valueType="num">
                                      <p:cBhvr>
                                        <p:cTn id="13" dur="500" fill="hold"/>
                                        <p:tgtEl>
                                          <p:spTgt spid="64"/>
                                        </p:tgtEl>
                                        <p:attrNameLst>
                                          <p:attrName>ppt_h</p:attrName>
                                        </p:attrNameLst>
                                      </p:cBhvr>
                                      <p:tavLst>
                                        <p:tav tm="0">
                                          <p:val>
                                            <p:fltVal val="0"/>
                                          </p:val>
                                        </p:tav>
                                        <p:tav tm="100000">
                                          <p:val>
                                            <p:strVal val="#ppt_h"/>
                                          </p:val>
                                        </p:tav>
                                      </p:tavLst>
                                    </p:anim>
                                    <p:animEffect transition="in" filter="fade">
                                      <p:cBhvr>
                                        <p:cTn id="14" dur="500"/>
                                        <p:tgtEl>
                                          <p:spTgt spid="64"/>
                                        </p:tgtEl>
                                      </p:cBhvr>
                                    </p:animEffect>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p:cTn id="18" dur="500" fill="hold"/>
                                        <p:tgtEl>
                                          <p:spTgt spid="21"/>
                                        </p:tgtEl>
                                        <p:attrNameLst>
                                          <p:attrName>ppt_w</p:attrName>
                                        </p:attrNameLst>
                                      </p:cBhvr>
                                      <p:tavLst>
                                        <p:tav tm="0">
                                          <p:val>
                                            <p:fltVal val="0"/>
                                          </p:val>
                                        </p:tav>
                                        <p:tav tm="100000">
                                          <p:val>
                                            <p:strVal val="#ppt_w"/>
                                          </p:val>
                                        </p:tav>
                                      </p:tavLst>
                                    </p:anim>
                                    <p:anim calcmode="lin" valueType="num">
                                      <p:cBhvr>
                                        <p:cTn id="19" dur="500" fill="hold"/>
                                        <p:tgtEl>
                                          <p:spTgt spid="21"/>
                                        </p:tgtEl>
                                        <p:attrNameLst>
                                          <p:attrName>ppt_h</p:attrName>
                                        </p:attrNameLst>
                                      </p:cBhvr>
                                      <p:tavLst>
                                        <p:tav tm="0">
                                          <p:val>
                                            <p:fltVal val="0"/>
                                          </p:val>
                                        </p:tav>
                                        <p:tav tm="100000">
                                          <p:val>
                                            <p:strVal val="#ppt_h"/>
                                          </p:val>
                                        </p:tav>
                                      </p:tavLst>
                                    </p:anim>
                                    <p:animEffect transition="in" filter="fade">
                                      <p:cBhvr>
                                        <p:cTn id="20" dur="500"/>
                                        <p:tgtEl>
                                          <p:spTgt spid="21"/>
                                        </p:tgtEl>
                                      </p:cBhvr>
                                    </p:animEffect>
                                  </p:childTnLst>
                                </p:cTn>
                              </p:par>
                            </p:childTnLst>
                          </p:cTn>
                        </p:par>
                        <p:par>
                          <p:cTn id="21" fill="hold">
                            <p:stCondLst>
                              <p:cond delay="1000"/>
                            </p:stCondLst>
                            <p:childTnLst>
                              <p:par>
                                <p:cTn id="22" presetID="22" presetClass="entr" presetSubtype="2"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right)">
                                      <p:cBhvr>
                                        <p:cTn id="24" dur="500"/>
                                        <p:tgtEl>
                                          <p:spTgt spid="3"/>
                                        </p:tgtEl>
                                      </p:cBhvr>
                                    </p:animEffect>
                                  </p:childTnLst>
                                </p:cTn>
                              </p:par>
                              <p:par>
                                <p:cTn id="25" presetID="22" presetClass="entr" presetSubtype="8" fill="hold" nodeType="with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58"/>
                                        </p:tgtEl>
                                        <p:attrNameLst>
                                          <p:attrName>style.visibility</p:attrName>
                                        </p:attrNameLst>
                                      </p:cBhvr>
                                      <p:to>
                                        <p:strVal val="visible"/>
                                      </p:to>
                                    </p:set>
                                    <p:animEffect transition="in" filter="wipe(left)">
                                      <p:cBhvr>
                                        <p:cTn id="32" dur="500"/>
                                        <p:tgtEl>
                                          <p:spTgt spid="58"/>
                                        </p:tgtEl>
                                      </p:cBhvr>
                                    </p:animEffect>
                                  </p:childTnLst>
                                </p:cTn>
                              </p:par>
                              <p:par>
                                <p:cTn id="33" presetID="10" presetClass="entr" presetSubtype="0"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fade">
                                      <p:cBhvr>
                                        <p:cTn id="35" dur="500"/>
                                        <p:tgtEl>
                                          <p:spTgt spid="6"/>
                                        </p:tgtEl>
                                      </p:cBhvr>
                                    </p:animEffect>
                                  </p:childTnLst>
                                </p:cTn>
                              </p:par>
                              <p:par>
                                <p:cTn id="36" presetID="42" presetClass="path" presetSubtype="0" decel="100000" fill="hold" nodeType="withEffect">
                                  <p:stCondLst>
                                    <p:cond delay="0"/>
                                  </p:stCondLst>
                                  <p:childTnLst>
                                    <p:animMotion origin="layout" path="M 2.70833E-6 2.59259E-6 L 2.70833E-6 0.03773 " pathEditMode="relative" rAng="0" ptsTypes="AA">
                                      <p:cBhvr>
                                        <p:cTn id="37" dur="750" spd="-100000" fill="hold"/>
                                        <p:tgtEl>
                                          <p:spTgt spid="6"/>
                                        </p:tgtEl>
                                        <p:attrNameLst>
                                          <p:attrName>ppt_x</p:attrName>
                                          <p:attrName>ppt_y</p:attrName>
                                        </p:attrNameLst>
                                      </p:cBhvr>
                                      <p:rCtr x="0" y="1875"/>
                                    </p:animMotion>
                                  </p:childTnLst>
                                </p:cTn>
                              </p:par>
                              <p:par>
                                <p:cTn id="38" presetID="10" presetClass="entr" presetSubtype="0" fill="hold" grpId="0" nodeType="with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500"/>
                                        <p:tgtEl>
                                          <p:spTgt spid="7"/>
                                        </p:tgtEl>
                                      </p:cBhvr>
                                    </p:animEffect>
                                  </p:childTnLst>
                                </p:cTn>
                              </p:par>
                              <p:par>
                                <p:cTn id="41" presetID="42" presetClass="path" presetSubtype="0" decel="100000" fill="hold" grpId="1" nodeType="withEffect">
                                  <p:stCondLst>
                                    <p:cond delay="0"/>
                                  </p:stCondLst>
                                  <p:childTnLst>
                                    <p:animMotion origin="layout" path="M 2.70833E-6 2.59259E-6 L 2.70833E-6 0.03773 " pathEditMode="relative" rAng="0" ptsTypes="AA">
                                      <p:cBhvr>
                                        <p:cTn id="42" dur="750" spd="-100000" fill="hold"/>
                                        <p:tgtEl>
                                          <p:spTgt spid="7"/>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7DFCB-2058-C154-A07A-2E592D46A978}"/>
              </a:ext>
            </a:extLst>
          </p:cNvPr>
          <p:cNvSpPr>
            <a:spLocks noGrp="1"/>
          </p:cNvSpPr>
          <p:nvPr>
            <p:ph type="title"/>
          </p:nvPr>
        </p:nvSpPr>
        <p:spPr/>
        <p:txBody>
          <a:bodyPr/>
          <a:lstStyle/>
          <a:p>
            <a:r>
              <a:rPr lang="en-US" dirty="0" err="1"/>
              <a:t>Dapr</a:t>
            </a:r>
            <a:r>
              <a:rPr lang="en-US" dirty="0"/>
              <a:t> Sidecar can forward requests to many different components through output bindings</a:t>
            </a:r>
          </a:p>
        </p:txBody>
      </p:sp>
      <p:sp>
        <p:nvSpPr>
          <p:cNvPr id="4" name="Footer Placeholder 3">
            <a:extLst>
              <a:ext uri="{FF2B5EF4-FFF2-40B4-BE49-F238E27FC236}">
                <a16:creationId xmlns:a16="http://schemas.microsoft.com/office/drawing/2014/main" id="{B766F7D1-CD93-DADA-225A-53914C3BEA16}"/>
              </a:ext>
            </a:extLst>
          </p:cNvPr>
          <p:cNvSpPr>
            <a:spLocks noGrp="1"/>
          </p:cNvSpPr>
          <p:nvPr>
            <p:ph type="ftr" sz="quarter" idx="11"/>
          </p:nvPr>
        </p:nvSpPr>
        <p:spPr/>
        <p:txBody>
          <a:bodyPr/>
          <a:lstStyle/>
          <a:p>
            <a:r>
              <a:rPr lang="en-US"/>
              <a:t>Microservices, Messaging, Kafka and Dapr - Fontys - November 2022</a:t>
            </a:r>
            <a:endParaRPr lang="nl-NL"/>
          </a:p>
        </p:txBody>
      </p:sp>
      <p:pic>
        <p:nvPicPr>
          <p:cNvPr id="5" name="Graphic 4">
            <a:extLst>
              <a:ext uri="{FF2B5EF4-FFF2-40B4-BE49-F238E27FC236}">
                <a16:creationId xmlns:a16="http://schemas.microsoft.com/office/drawing/2014/main" id="{5E614B8C-BA54-3D59-A94E-CB47E0ECBC19}"/>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074762" y="2890757"/>
            <a:ext cx="632550" cy="737975"/>
          </a:xfrm>
          <a:prstGeom prst="rect">
            <a:avLst/>
          </a:prstGeom>
          <a:effectLst>
            <a:outerShdw blurRad="50800" dist="25400" dir="13500000" algn="br" rotWithShape="0">
              <a:prstClr val="black">
                <a:alpha val="40000"/>
              </a:prstClr>
            </a:outerShdw>
          </a:effectLst>
        </p:spPr>
      </p:pic>
      <p:sp>
        <p:nvSpPr>
          <p:cNvPr id="6" name="Rectangle 5">
            <a:extLst>
              <a:ext uri="{FF2B5EF4-FFF2-40B4-BE49-F238E27FC236}">
                <a16:creationId xmlns:a16="http://schemas.microsoft.com/office/drawing/2014/main" id="{9CEE25A1-C082-7823-609B-09E4FC3F60DF}"/>
              </a:ext>
            </a:extLst>
          </p:cNvPr>
          <p:cNvSpPr/>
          <p:nvPr/>
        </p:nvSpPr>
        <p:spPr>
          <a:xfrm>
            <a:off x="3745228" y="3758807"/>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cxnSp>
        <p:nvCxnSpPr>
          <p:cNvPr id="7" name="Connector: Elbow 6">
            <a:extLst>
              <a:ext uri="{FF2B5EF4-FFF2-40B4-BE49-F238E27FC236}">
                <a16:creationId xmlns:a16="http://schemas.microsoft.com/office/drawing/2014/main" id="{6935A6C3-B003-5CD2-C475-C56BABDC3957}"/>
              </a:ext>
            </a:extLst>
          </p:cNvPr>
          <p:cNvCxnSpPr>
            <a:endCxn id="6" idx="0"/>
          </p:cNvCxnSpPr>
          <p:nvPr/>
        </p:nvCxnSpPr>
        <p:spPr>
          <a:xfrm>
            <a:off x="3660879" y="3383105"/>
            <a:ext cx="293079" cy="375702"/>
          </a:xfrm>
          <a:prstGeom prst="bentConnector2">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20B22BCE-2C5B-FBBD-4D84-843361D4EE75}"/>
              </a:ext>
            </a:extLst>
          </p:cNvPr>
          <p:cNvSpPr txBox="1"/>
          <p:nvPr/>
        </p:nvSpPr>
        <p:spPr>
          <a:xfrm>
            <a:off x="3494782" y="4312563"/>
            <a:ext cx="1077218" cy="123111"/>
          </a:xfrm>
          <a:prstGeom prst="rect">
            <a:avLst/>
          </a:prstGeom>
          <a:noFill/>
        </p:spPr>
        <p:txBody>
          <a:bodyPr wrap="none" lIns="0" tIns="0" rIns="0" bIns="0" rtlCol="0">
            <a:spAutoFit/>
          </a:bodyPr>
          <a:lstStyle/>
          <a:p>
            <a:r>
              <a:rPr lang="en-US" sz="800" i="1" dirty="0" err="1"/>
              <a:t>dapr-components.yaml</a:t>
            </a:r>
            <a:endParaRPr lang="en-US" sz="800" i="1" dirty="0"/>
          </a:p>
        </p:txBody>
      </p:sp>
      <p:sp>
        <p:nvSpPr>
          <p:cNvPr id="10" name="Rectangle: Rounded Corners 9">
            <a:extLst>
              <a:ext uri="{FF2B5EF4-FFF2-40B4-BE49-F238E27FC236}">
                <a16:creationId xmlns:a16="http://schemas.microsoft.com/office/drawing/2014/main" id="{2507A6E7-2DCA-6304-C6C5-F26537C31766}"/>
              </a:ext>
            </a:extLst>
          </p:cNvPr>
          <p:cNvSpPr/>
          <p:nvPr/>
        </p:nvSpPr>
        <p:spPr>
          <a:xfrm>
            <a:off x="374717" y="2401354"/>
            <a:ext cx="1323833" cy="737975"/>
          </a:xfrm>
          <a:prstGeom prst="round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your application</a:t>
            </a:r>
          </a:p>
        </p:txBody>
      </p:sp>
      <p:grpSp>
        <p:nvGrpSpPr>
          <p:cNvPr id="11" name="Group 10">
            <a:extLst>
              <a:ext uri="{FF2B5EF4-FFF2-40B4-BE49-F238E27FC236}">
                <a16:creationId xmlns:a16="http://schemas.microsoft.com/office/drawing/2014/main" id="{76E0BF33-9750-96F9-CB85-BC126CF7A8AF}"/>
              </a:ext>
            </a:extLst>
          </p:cNvPr>
          <p:cNvGrpSpPr/>
          <p:nvPr/>
        </p:nvGrpSpPr>
        <p:grpSpPr>
          <a:xfrm rot="13479090">
            <a:off x="2920799" y="2864953"/>
            <a:ext cx="196409" cy="208343"/>
            <a:chOff x="6207667" y="1018040"/>
            <a:chExt cx="248285" cy="269304"/>
          </a:xfrm>
        </p:grpSpPr>
        <p:sp>
          <p:nvSpPr>
            <p:cNvPr id="12" name="Rectangle 11">
              <a:extLst>
                <a:ext uri="{FF2B5EF4-FFF2-40B4-BE49-F238E27FC236}">
                  <a16:creationId xmlns:a16="http://schemas.microsoft.com/office/drawing/2014/main" id="{EB10648E-927E-1A8E-5E95-66D37BE85199}"/>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solidFill>
                  <a:srgbClr val="FFFFFF"/>
                </a:solidFill>
                <a:ea typeface="Segoe UI" pitchFamily="34" charset="0"/>
                <a:cs typeface="Segoe UI" pitchFamily="34" charset="0"/>
              </a:endParaRPr>
            </a:p>
          </p:txBody>
        </p:sp>
        <p:sp>
          <p:nvSpPr>
            <p:cNvPr id="13" name="Freeform: Shape 12">
              <a:extLst>
                <a:ext uri="{FF2B5EF4-FFF2-40B4-BE49-F238E27FC236}">
                  <a16:creationId xmlns:a16="http://schemas.microsoft.com/office/drawing/2014/main" id="{14956C0F-8C60-D488-1951-1FB6AE9B442A}"/>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0B081E45-C9FC-79E3-E12A-632B23A8544A}"/>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solidFill>
                  <a:srgbClr val="FFFFFF"/>
                </a:solidFill>
                <a:ea typeface="Segoe UI" pitchFamily="34" charset="0"/>
                <a:cs typeface="Segoe UI" pitchFamily="34" charset="0"/>
              </a:endParaRPr>
            </a:p>
          </p:txBody>
        </p:sp>
      </p:grpSp>
      <p:sp>
        <p:nvSpPr>
          <p:cNvPr id="15" name="Rectangle: Rounded Corners 14">
            <a:extLst>
              <a:ext uri="{FF2B5EF4-FFF2-40B4-BE49-F238E27FC236}">
                <a16:creationId xmlns:a16="http://schemas.microsoft.com/office/drawing/2014/main" id="{0B0538F0-C1E8-C4FC-C17A-8193EEE2D0C5}"/>
              </a:ext>
            </a:extLst>
          </p:cNvPr>
          <p:cNvSpPr/>
          <p:nvPr/>
        </p:nvSpPr>
        <p:spPr>
          <a:xfrm>
            <a:off x="1276732" y="1266197"/>
            <a:ext cx="1323833" cy="7379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some tool that “speaks” HTTP </a:t>
            </a:r>
          </a:p>
        </p:txBody>
      </p:sp>
      <p:cxnSp>
        <p:nvCxnSpPr>
          <p:cNvPr id="17" name="Straight Arrow Connector 16">
            <a:extLst>
              <a:ext uri="{FF2B5EF4-FFF2-40B4-BE49-F238E27FC236}">
                <a16:creationId xmlns:a16="http://schemas.microsoft.com/office/drawing/2014/main" id="{D9BAB680-A1D8-601F-71DB-16BFE70FFD46}"/>
              </a:ext>
            </a:extLst>
          </p:cNvPr>
          <p:cNvCxnSpPr/>
          <p:nvPr/>
        </p:nvCxnSpPr>
        <p:spPr>
          <a:xfrm>
            <a:off x="2385048" y="2004172"/>
            <a:ext cx="566369" cy="886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AA2AE98-0B29-2A4C-4657-361BB13A64FB}"/>
              </a:ext>
            </a:extLst>
          </p:cNvPr>
          <p:cNvCxnSpPr>
            <a:cxnSpLocks/>
          </p:cNvCxnSpPr>
          <p:nvPr/>
        </p:nvCxnSpPr>
        <p:spPr>
          <a:xfrm flipV="1">
            <a:off x="1698550" y="2906619"/>
            <a:ext cx="1252867" cy="40491"/>
          </a:xfrm>
          <a:prstGeom prst="straightConnector1">
            <a:avLst/>
          </a:prstGeom>
          <a:ln>
            <a:tailEnd type="triangle"/>
          </a:ln>
        </p:spPr>
        <p:style>
          <a:lnRef idx="1">
            <a:schemeClr val="accent4"/>
          </a:lnRef>
          <a:fillRef idx="0">
            <a:schemeClr val="accent4"/>
          </a:fillRef>
          <a:effectRef idx="0">
            <a:schemeClr val="accent4"/>
          </a:effectRef>
          <a:fontRef idx="minor">
            <a:schemeClr val="tx1"/>
          </a:fontRef>
        </p:style>
      </p:cxnSp>
      <p:sp>
        <p:nvSpPr>
          <p:cNvPr id="21" name="TextBox 20">
            <a:extLst>
              <a:ext uri="{FF2B5EF4-FFF2-40B4-BE49-F238E27FC236}">
                <a16:creationId xmlns:a16="http://schemas.microsoft.com/office/drawing/2014/main" id="{37EA076B-9496-0B90-7C4D-B1C8ED17A4FC}"/>
              </a:ext>
            </a:extLst>
          </p:cNvPr>
          <p:cNvSpPr txBox="1"/>
          <p:nvPr/>
        </p:nvSpPr>
        <p:spPr>
          <a:xfrm rot="20289618">
            <a:off x="891637" y="3645630"/>
            <a:ext cx="2180084" cy="415498"/>
          </a:xfrm>
          <a:prstGeom prst="rect">
            <a:avLst/>
          </a:prstGeom>
          <a:solidFill>
            <a:schemeClr val="bg2">
              <a:lumMod val="20000"/>
              <a:lumOff val="80000"/>
            </a:schemeClr>
          </a:solidFill>
        </p:spPr>
        <p:txBody>
          <a:bodyPr wrap="none" lIns="0" tIns="0" rIns="0" bIns="0" rtlCol="0">
            <a:spAutoFit/>
          </a:bodyPr>
          <a:lstStyle/>
          <a:p>
            <a:pPr algn="r"/>
            <a:r>
              <a:rPr lang="nl-NL" sz="900" b="0" dirty="0" err="1">
                <a:solidFill>
                  <a:srgbClr val="000000"/>
                </a:solidFill>
                <a:effectLst/>
                <a:latin typeface="Consolas" panose="020B0609020204030204" pitchFamily="49" charset="0"/>
              </a:rPr>
              <a:t>dapr</a:t>
            </a:r>
            <a:r>
              <a:rPr lang="nl-NL" sz="900" b="0" dirty="0">
                <a:solidFill>
                  <a:srgbClr val="000000"/>
                </a:solidFill>
                <a:effectLst/>
                <a:latin typeface="Consolas" panose="020B0609020204030204" pitchFamily="49" charset="0"/>
              </a:rPr>
              <a:t> run --app-</a:t>
            </a:r>
            <a:r>
              <a:rPr lang="nl-NL" sz="900" b="0" dirty="0" err="1">
                <a:solidFill>
                  <a:srgbClr val="000000"/>
                </a:solidFill>
                <a:effectLst/>
                <a:latin typeface="Consolas" panose="020B0609020204030204" pitchFamily="49" charset="0"/>
              </a:rPr>
              <a:t>id</a:t>
            </a:r>
            <a:r>
              <a:rPr lang="nl-NL" sz="900" b="0" dirty="0">
                <a:solidFill>
                  <a:srgbClr val="000000"/>
                </a:solidFill>
                <a:effectLst/>
                <a:latin typeface="Consolas" panose="020B0609020204030204" pitchFamily="49" charset="0"/>
              </a:rPr>
              <a:t> dummy</a:t>
            </a:r>
          </a:p>
          <a:p>
            <a:pPr algn="r"/>
            <a:r>
              <a:rPr lang="nl-NL" sz="900" b="0" dirty="0">
                <a:solidFill>
                  <a:srgbClr val="000000"/>
                </a:solidFill>
                <a:effectLst/>
                <a:latin typeface="Consolas" panose="020B0609020204030204" pitchFamily="49" charset="0"/>
              </a:rPr>
              <a:t> --</a:t>
            </a:r>
            <a:r>
              <a:rPr lang="nl-NL" sz="900" b="0" dirty="0" err="1">
                <a:solidFill>
                  <a:srgbClr val="000000"/>
                </a:solidFill>
                <a:effectLst/>
                <a:latin typeface="Consolas" panose="020B0609020204030204" pitchFamily="49" charset="0"/>
              </a:rPr>
              <a:t>dapr</a:t>
            </a:r>
            <a:r>
              <a:rPr lang="nl-NL" sz="900" b="0" dirty="0">
                <a:solidFill>
                  <a:srgbClr val="000000"/>
                </a:solidFill>
                <a:effectLst/>
                <a:latin typeface="Consolas" panose="020B0609020204030204" pitchFamily="49" charset="0"/>
              </a:rPr>
              <a:t>-http-port $DAPR_HTTP_PORT </a:t>
            </a:r>
            <a:br>
              <a:rPr lang="nl-NL" sz="900" b="0" dirty="0">
                <a:solidFill>
                  <a:srgbClr val="000000"/>
                </a:solidFill>
                <a:effectLst/>
                <a:latin typeface="Consolas" panose="020B0609020204030204" pitchFamily="49" charset="0"/>
              </a:rPr>
            </a:br>
            <a:r>
              <a:rPr lang="nl-NL" sz="900" b="0" dirty="0">
                <a:solidFill>
                  <a:srgbClr val="000000"/>
                </a:solidFill>
                <a:effectLst/>
                <a:latin typeface="Consolas" panose="020B0609020204030204" pitchFamily="49" charset="0"/>
              </a:rPr>
              <a:t>--components-</a:t>
            </a:r>
            <a:r>
              <a:rPr lang="nl-NL" sz="900" b="0" dirty="0" err="1">
                <a:solidFill>
                  <a:srgbClr val="000000"/>
                </a:solidFill>
                <a:effectLst/>
                <a:latin typeface="Consolas" panose="020B0609020204030204" pitchFamily="49" charset="0"/>
              </a:rPr>
              <a:t>path</a:t>
            </a:r>
            <a:r>
              <a:rPr lang="nl-NL" sz="900" b="0" dirty="0">
                <a:solidFill>
                  <a:srgbClr val="000000"/>
                </a:solidFill>
                <a:effectLst/>
                <a:latin typeface="Consolas" panose="020B0609020204030204" pitchFamily="49" charset="0"/>
              </a:rPr>
              <a:t> </a:t>
            </a:r>
            <a:r>
              <a:rPr lang="nl-NL" sz="900" b="0" dirty="0" err="1">
                <a:solidFill>
                  <a:srgbClr val="000000"/>
                </a:solidFill>
                <a:effectLst/>
                <a:latin typeface="Consolas" panose="020B0609020204030204" pitchFamily="49" charset="0"/>
              </a:rPr>
              <a:t>dapr-components</a:t>
            </a:r>
            <a:endParaRPr lang="nl-NL" sz="900" b="0" dirty="0">
              <a:solidFill>
                <a:srgbClr val="000000"/>
              </a:solidFill>
              <a:effectLst/>
              <a:latin typeface="Consolas" panose="020B0609020204030204" pitchFamily="49" charset="0"/>
            </a:endParaRPr>
          </a:p>
        </p:txBody>
      </p:sp>
      <p:grpSp>
        <p:nvGrpSpPr>
          <p:cNvPr id="22" name="Group 21">
            <a:extLst>
              <a:ext uri="{FF2B5EF4-FFF2-40B4-BE49-F238E27FC236}">
                <a16:creationId xmlns:a16="http://schemas.microsoft.com/office/drawing/2014/main" id="{279F88A6-B6B8-59A3-0049-5FA916FE658F}"/>
              </a:ext>
            </a:extLst>
          </p:cNvPr>
          <p:cNvGrpSpPr/>
          <p:nvPr/>
        </p:nvGrpSpPr>
        <p:grpSpPr>
          <a:xfrm>
            <a:off x="5597091" y="2021578"/>
            <a:ext cx="323704" cy="550172"/>
            <a:chOff x="10011219" y="3278059"/>
            <a:chExt cx="262893" cy="558400"/>
          </a:xfrm>
        </p:grpSpPr>
        <p:sp>
          <p:nvSpPr>
            <p:cNvPr id="23" name="TextBox 22">
              <a:extLst>
                <a:ext uri="{FF2B5EF4-FFF2-40B4-BE49-F238E27FC236}">
                  <a16:creationId xmlns:a16="http://schemas.microsoft.com/office/drawing/2014/main" id="{D51BB55A-50C8-FB3B-06D1-277E14023C58}"/>
                </a:ext>
              </a:extLst>
            </p:cNvPr>
            <p:cNvSpPr txBox="1"/>
            <p:nvPr/>
          </p:nvSpPr>
          <p:spPr>
            <a:xfrm>
              <a:off x="10011219" y="3713348"/>
              <a:ext cx="262893" cy="123111"/>
            </a:xfrm>
            <a:prstGeom prst="rect">
              <a:avLst/>
            </a:prstGeom>
            <a:noFill/>
          </p:spPr>
          <p:txBody>
            <a:bodyPr wrap="none" lIns="0" tIns="0" rIns="0" bIns="0" rtlCol="0" anchor="ctr">
              <a:spAutoFit/>
            </a:bodyPr>
            <a:lstStyle/>
            <a:p>
              <a:pPr algn="ctr" defTabSz="685775">
                <a:defRPr/>
              </a:pPr>
              <a:r>
                <a:rPr lang="en-US" sz="600">
                  <a:gradFill>
                    <a:gsLst>
                      <a:gs pos="2917">
                        <a:srgbClr val="000000"/>
                      </a:gs>
                      <a:gs pos="30000">
                        <a:srgbClr val="000000"/>
                      </a:gs>
                    </a:gsLst>
                    <a:lin ang="5400000" scaled="0"/>
                  </a:gradFill>
                  <a:latin typeface="+mj-lt"/>
                </a:rPr>
                <a:t>Kafka</a:t>
              </a:r>
            </a:p>
          </p:txBody>
        </p:sp>
        <p:pic>
          <p:nvPicPr>
            <p:cNvPr id="24" name="Picture 23" descr="A close up of a logo&#10;&#10;Description automatically generated">
              <a:extLst>
                <a:ext uri="{FF2B5EF4-FFF2-40B4-BE49-F238E27FC236}">
                  <a16:creationId xmlns:a16="http://schemas.microsoft.com/office/drawing/2014/main" id="{DA1E10F4-C69C-1D63-2ABB-3B8B9C2A177A}"/>
                </a:ext>
              </a:extLst>
            </p:cNvPr>
            <p:cNvPicPr>
              <a:picLocks noChangeAspect="1"/>
            </p:cNvPicPr>
            <p:nvPr/>
          </p:nvPicPr>
          <p:blipFill>
            <a:blip r:embed="rId4" cstate="print">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10037286" y="3278059"/>
              <a:ext cx="210761" cy="342135"/>
            </a:xfrm>
            <a:prstGeom prst="rect">
              <a:avLst/>
            </a:prstGeom>
          </p:spPr>
        </p:pic>
      </p:grpSp>
      <p:grpSp>
        <p:nvGrpSpPr>
          <p:cNvPr id="25" name="Group 24">
            <a:extLst>
              <a:ext uri="{FF2B5EF4-FFF2-40B4-BE49-F238E27FC236}">
                <a16:creationId xmlns:a16="http://schemas.microsoft.com/office/drawing/2014/main" id="{7042B587-3045-10C3-9157-20FCB848764C}"/>
              </a:ext>
            </a:extLst>
          </p:cNvPr>
          <p:cNvGrpSpPr/>
          <p:nvPr/>
        </p:nvGrpSpPr>
        <p:grpSpPr>
          <a:xfrm>
            <a:off x="5901193" y="2885498"/>
            <a:ext cx="394938" cy="470434"/>
            <a:chOff x="9821876" y="953897"/>
            <a:chExt cx="320745" cy="477469"/>
          </a:xfrm>
          <a:solidFill>
            <a:schemeClr val="bg1"/>
          </a:solidFill>
        </p:grpSpPr>
        <p:pic>
          <p:nvPicPr>
            <p:cNvPr id="26" name="Picture 25">
              <a:extLst>
                <a:ext uri="{FF2B5EF4-FFF2-40B4-BE49-F238E27FC236}">
                  <a16:creationId xmlns:a16="http://schemas.microsoft.com/office/drawing/2014/main" id="{D566B837-A76B-554E-AEA5-96E3C56D4240}"/>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9821876" y="953897"/>
              <a:ext cx="320745" cy="268531"/>
            </a:xfrm>
            <a:prstGeom prst="rect">
              <a:avLst/>
            </a:prstGeom>
            <a:grpFill/>
          </p:spPr>
        </p:pic>
        <p:sp>
          <p:nvSpPr>
            <p:cNvPr id="27" name="TextBox 26">
              <a:extLst>
                <a:ext uri="{FF2B5EF4-FFF2-40B4-BE49-F238E27FC236}">
                  <a16:creationId xmlns:a16="http://schemas.microsoft.com/office/drawing/2014/main" id="{9A959CB5-73C4-609B-46A4-80DE7927CBC6}"/>
                </a:ext>
              </a:extLst>
            </p:cNvPr>
            <p:cNvSpPr txBox="1"/>
            <p:nvPr/>
          </p:nvSpPr>
          <p:spPr>
            <a:xfrm>
              <a:off x="9849733" y="1308255"/>
              <a:ext cx="265030" cy="123111"/>
            </a:xfrm>
            <a:prstGeom prst="rect">
              <a:avLst/>
            </a:prstGeom>
            <a:grpFill/>
          </p:spPr>
          <p:txBody>
            <a:bodyPr wrap="none" lIns="0" tIns="0" rIns="0" bIns="0" rtlCol="0" anchor="ctr">
              <a:spAutoFit/>
            </a:bodyPr>
            <a:lstStyle/>
            <a:p>
              <a:pPr algn="ctr" defTabSz="685775">
                <a:defRPr/>
              </a:pPr>
              <a:r>
                <a:rPr lang="en-US" sz="600">
                  <a:gradFill>
                    <a:gsLst>
                      <a:gs pos="2917">
                        <a:srgbClr val="000000"/>
                      </a:gs>
                      <a:gs pos="30000">
                        <a:srgbClr val="000000"/>
                      </a:gs>
                    </a:gsLst>
                    <a:lin ang="5400000" scaled="0"/>
                  </a:gradFill>
                  <a:latin typeface="+mj-lt"/>
                </a:rPr>
                <a:t>Redis</a:t>
              </a:r>
            </a:p>
          </p:txBody>
        </p:sp>
      </p:grpSp>
      <p:grpSp>
        <p:nvGrpSpPr>
          <p:cNvPr id="28" name="Group 27">
            <a:extLst>
              <a:ext uri="{FF2B5EF4-FFF2-40B4-BE49-F238E27FC236}">
                <a16:creationId xmlns:a16="http://schemas.microsoft.com/office/drawing/2014/main" id="{2DB01D01-A17D-FCE1-2C41-EC57DE7D6843}"/>
              </a:ext>
            </a:extLst>
          </p:cNvPr>
          <p:cNvGrpSpPr/>
          <p:nvPr/>
        </p:nvGrpSpPr>
        <p:grpSpPr>
          <a:xfrm>
            <a:off x="5389980" y="3203505"/>
            <a:ext cx="571086" cy="470434"/>
            <a:chOff x="9750347" y="953897"/>
            <a:chExt cx="463803" cy="477469"/>
          </a:xfrm>
          <a:solidFill>
            <a:schemeClr val="bg1"/>
          </a:solidFill>
        </p:grpSpPr>
        <p:pic>
          <p:nvPicPr>
            <p:cNvPr id="29" name="Picture 28">
              <a:extLst>
                <a:ext uri="{FF2B5EF4-FFF2-40B4-BE49-F238E27FC236}">
                  <a16:creationId xmlns:a16="http://schemas.microsoft.com/office/drawing/2014/main" id="{6C1B0D26-CA7F-D113-C657-1E5F3AEFC7D8}"/>
                </a:ext>
              </a:extLst>
            </p:cNvPr>
            <p:cNvPicPr>
              <a:picLocks noChangeAspect="1"/>
            </p:cNvPicPr>
            <p:nvPr/>
          </p:nvPicPr>
          <p:blipFill>
            <a:blip r:embed="rId6">
              <a:extLst>
                <a:ext uri="{28A0092B-C50C-407E-A947-70E740481C1C}">
                  <a14:useLocalDpi xmlns:a14="http://schemas.microsoft.com/office/drawing/2010/main"/>
                </a:ext>
              </a:extLst>
            </a:blip>
            <a:srcRect/>
            <a:stretch/>
          </p:blipFill>
          <p:spPr>
            <a:xfrm>
              <a:off x="9845586" y="953897"/>
              <a:ext cx="273325" cy="268531"/>
            </a:xfrm>
            <a:prstGeom prst="rect">
              <a:avLst/>
            </a:prstGeom>
            <a:grpFill/>
          </p:spPr>
        </p:pic>
        <p:sp>
          <p:nvSpPr>
            <p:cNvPr id="30" name="TextBox 29">
              <a:extLst>
                <a:ext uri="{FF2B5EF4-FFF2-40B4-BE49-F238E27FC236}">
                  <a16:creationId xmlns:a16="http://schemas.microsoft.com/office/drawing/2014/main" id="{142EC783-B4B7-08C4-6655-DAAABEDC6FF1}"/>
                </a:ext>
              </a:extLst>
            </p:cNvPr>
            <p:cNvSpPr txBox="1"/>
            <p:nvPr/>
          </p:nvSpPr>
          <p:spPr>
            <a:xfrm>
              <a:off x="9750347" y="1308255"/>
              <a:ext cx="463803" cy="123111"/>
            </a:xfrm>
            <a:prstGeom prst="rect">
              <a:avLst/>
            </a:prstGeom>
            <a:grpFill/>
          </p:spPr>
          <p:txBody>
            <a:bodyPr wrap="none" lIns="0" tIns="0" rIns="0" bIns="0" rtlCol="0" anchor="ctr">
              <a:spAutoFit/>
            </a:bodyPr>
            <a:lstStyle/>
            <a:p>
              <a:pPr algn="ctr" defTabSz="685775">
                <a:defRPr/>
              </a:pPr>
              <a:r>
                <a:rPr lang="en-US" sz="600">
                  <a:gradFill>
                    <a:gsLst>
                      <a:gs pos="2917">
                        <a:srgbClr val="000000"/>
                      </a:gs>
                      <a:gs pos="30000">
                        <a:srgbClr val="000000"/>
                      </a:gs>
                    </a:gsLst>
                    <a:lin ang="5400000" scaled="0"/>
                  </a:gradFill>
                  <a:latin typeface="+mj-lt"/>
                </a:rPr>
                <a:t>RabbitMQ</a:t>
              </a:r>
            </a:p>
          </p:txBody>
        </p:sp>
      </p:grpSp>
      <p:grpSp>
        <p:nvGrpSpPr>
          <p:cNvPr id="31" name="Group 30">
            <a:extLst>
              <a:ext uri="{FF2B5EF4-FFF2-40B4-BE49-F238E27FC236}">
                <a16:creationId xmlns:a16="http://schemas.microsoft.com/office/drawing/2014/main" id="{F2232F39-434F-C433-D1EF-EB4964904854}"/>
              </a:ext>
            </a:extLst>
          </p:cNvPr>
          <p:cNvGrpSpPr/>
          <p:nvPr/>
        </p:nvGrpSpPr>
        <p:grpSpPr>
          <a:xfrm>
            <a:off x="5646544" y="3703152"/>
            <a:ext cx="544829" cy="648650"/>
            <a:chOff x="11147028" y="3239662"/>
            <a:chExt cx="442479" cy="658350"/>
          </a:xfrm>
          <a:solidFill>
            <a:schemeClr val="bg1"/>
          </a:solidFill>
        </p:grpSpPr>
        <p:sp>
          <p:nvSpPr>
            <p:cNvPr id="32" name="TextBox 31">
              <a:extLst>
                <a:ext uri="{FF2B5EF4-FFF2-40B4-BE49-F238E27FC236}">
                  <a16:creationId xmlns:a16="http://schemas.microsoft.com/office/drawing/2014/main" id="{A892AFF4-AFA0-5802-E337-7DF633708204}"/>
                </a:ext>
              </a:extLst>
            </p:cNvPr>
            <p:cNvSpPr txBox="1"/>
            <p:nvPr/>
          </p:nvSpPr>
          <p:spPr>
            <a:xfrm>
              <a:off x="11170563" y="3651791"/>
              <a:ext cx="395408" cy="246221"/>
            </a:xfrm>
            <a:prstGeom prst="rect">
              <a:avLst/>
            </a:prstGeom>
            <a:grpFill/>
          </p:spPr>
          <p:txBody>
            <a:bodyPr wrap="none" lIns="0" tIns="0" rIns="0" bIns="0" rtlCol="0" anchor="ctr">
              <a:spAutoFit/>
            </a:bodyPr>
            <a:lstStyle/>
            <a:p>
              <a:pPr algn="ctr" defTabSz="685775">
                <a:defRPr/>
              </a:pPr>
              <a:r>
                <a:rPr lang="en-US" sz="600">
                  <a:gradFill>
                    <a:gsLst>
                      <a:gs pos="2917">
                        <a:srgbClr val="000000"/>
                      </a:gs>
                      <a:gs pos="30000">
                        <a:srgbClr val="000000"/>
                      </a:gs>
                    </a:gsLst>
                    <a:lin ang="5400000" scaled="0"/>
                  </a:gradFill>
                  <a:latin typeface="+mj-lt"/>
                </a:rPr>
                <a:t>GCP</a:t>
              </a:r>
            </a:p>
            <a:p>
              <a:pPr algn="ctr" defTabSz="685775">
                <a:defRPr/>
              </a:pPr>
              <a:r>
                <a:rPr lang="en-US" sz="600">
                  <a:gradFill>
                    <a:gsLst>
                      <a:gs pos="2917">
                        <a:srgbClr val="000000"/>
                      </a:gs>
                      <a:gs pos="30000">
                        <a:srgbClr val="000000"/>
                      </a:gs>
                    </a:gsLst>
                    <a:lin ang="5400000" scaled="0"/>
                  </a:gradFill>
                  <a:latin typeface="+mj-lt"/>
                </a:rPr>
                <a:t>Pub/Sub</a:t>
              </a:r>
            </a:p>
          </p:txBody>
        </p:sp>
        <p:pic>
          <p:nvPicPr>
            <p:cNvPr id="33" name="Picture 32">
              <a:extLst>
                <a:ext uri="{FF2B5EF4-FFF2-40B4-BE49-F238E27FC236}">
                  <a16:creationId xmlns:a16="http://schemas.microsoft.com/office/drawing/2014/main" id="{7752F17D-476B-123C-EE25-D66475637912}"/>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1147028" y="3239662"/>
              <a:ext cx="442479" cy="442479"/>
            </a:xfrm>
            <a:prstGeom prst="rect">
              <a:avLst/>
            </a:prstGeom>
            <a:grpFill/>
          </p:spPr>
        </p:pic>
      </p:grpSp>
      <p:grpSp>
        <p:nvGrpSpPr>
          <p:cNvPr id="34" name="Group 33">
            <a:extLst>
              <a:ext uri="{FF2B5EF4-FFF2-40B4-BE49-F238E27FC236}">
                <a16:creationId xmlns:a16="http://schemas.microsoft.com/office/drawing/2014/main" id="{26239E21-C8D8-FBF8-AF7F-A7BEEEC6F612}"/>
              </a:ext>
            </a:extLst>
          </p:cNvPr>
          <p:cNvGrpSpPr/>
          <p:nvPr/>
        </p:nvGrpSpPr>
        <p:grpSpPr>
          <a:xfrm>
            <a:off x="6811405" y="2890757"/>
            <a:ext cx="676355" cy="586472"/>
            <a:chOff x="9161280" y="897678"/>
            <a:chExt cx="549296" cy="595242"/>
          </a:xfrm>
        </p:grpSpPr>
        <p:pic>
          <p:nvPicPr>
            <p:cNvPr id="35" name="Graphic 34">
              <a:extLst>
                <a:ext uri="{FF2B5EF4-FFF2-40B4-BE49-F238E27FC236}">
                  <a16:creationId xmlns:a16="http://schemas.microsoft.com/office/drawing/2014/main" id="{4C058F87-39C7-7E31-7404-736A26471E82}"/>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9270832" y="897678"/>
              <a:ext cx="330190" cy="330190"/>
            </a:xfrm>
            <a:prstGeom prst="rect">
              <a:avLst/>
            </a:prstGeom>
          </p:spPr>
        </p:pic>
        <p:sp>
          <p:nvSpPr>
            <p:cNvPr id="36" name="TextBox 35">
              <a:extLst>
                <a:ext uri="{FF2B5EF4-FFF2-40B4-BE49-F238E27FC236}">
                  <a16:creationId xmlns:a16="http://schemas.microsoft.com/office/drawing/2014/main" id="{E7C47323-B5C7-4157-F606-1D127588AFD8}"/>
                </a:ext>
              </a:extLst>
            </p:cNvPr>
            <p:cNvSpPr txBox="1"/>
            <p:nvPr/>
          </p:nvSpPr>
          <p:spPr>
            <a:xfrm>
              <a:off x="9161280" y="1246699"/>
              <a:ext cx="549296" cy="246221"/>
            </a:xfrm>
            <a:prstGeom prst="rect">
              <a:avLst/>
            </a:prstGeom>
            <a:noFill/>
          </p:spPr>
          <p:txBody>
            <a:bodyPr wrap="none" lIns="0" tIns="0" rIns="0" bIns="0" rtlCol="0" anchor="ctr">
              <a:spAutoFit/>
            </a:bodyPr>
            <a:lstStyle/>
            <a:p>
              <a:pPr algn="ctr" defTabSz="685775">
                <a:defRPr/>
              </a:pPr>
              <a:r>
                <a:rPr lang="en-US" sz="600" dirty="0">
                  <a:gradFill>
                    <a:gsLst>
                      <a:gs pos="2917">
                        <a:srgbClr val="000000"/>
                      </a:gs>
                      <a:gs pos="30000">
                        <a:srgbClr val="000000"/>
                      </a:gs>
                    </a:gsLst>
                    <a:lin ang="5400000" scaled="0"/>
                  </a:gradFill>
                  <a:latin typeface="+mj-lt"/>
                </a:rPr>
                <a:t>Azure </a:t>
              </a:r>
            </a:p>
            <a:p>
              <a:pPr algn="ctr" defTabSz="685775">
                <a:defRPr/>
              </a:pPr>
              <a:r>
                <a:rPr lang="en-US" sz="600" dirty="0">
                  <a:gradFill>
                    <a:gsLst>
                      <a:gs pos="2917">
                        <a:srgbClr val="000000"/>
                      </a:gs>
                      <a:gs pos="30000">
                        <a:srgbClr val="000000"/>
                      </a:gs>
                    </a:gsLst>
                    <a:lin ang="5400000" scaled="0"/>
                  </a:gradFill>
                  <a:latin typeface="+mj-lt"/>
                </a:rPr>
                <a:t>Service Bus</a:t>
              </a:r>
            </a:p>
          </p:txBody>
        </p:sp>
      </p:grpSp>
      <p:pic>
        <p:nvPicPr>
          <p:cNvPr id="40" name="Picture 2">
            <a:extLst>
              <a:ext uri="{FF2B5EF4-FFF2-40B4-BE49-F238E27FC236}">
                <a16:creationId xmlns:a16="http://schemas.microsoft.com/office/drawing/2014/main" id="{1A0E78F6-C685-7698-2442-5E28DA6DDD5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72498" y="3600315"/>
            <a:ext cx="1250915" cy="27018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a:extLst>
              <a:ext uri="{FF2B5EF4-FFF2-40B4-BE49-F238E27FC236}">
                <a16:creationId xmlns:a16="http://schemas.microsoft.com/office/drawing/2014/main" id="{044750B2-AF71-10DB-DEC4-E9EC469BB65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989086" y="1933068"/>
            <a:ext cx="1407127" cy="898997"/>
          </a:xfrm>
          <a:prstGeom prst="rect">
            <a:avLst/>
          </a:prstGeom>
          <a:noFill/>
          <a:extLst>
            <a:ext uri="{909E8E84-426E-40DD-AFC4-6F175D3DCCD1}">
              <a14:hiddenFill xmlns:a14="http://schemas.microsoft.com/office/drawing/2010/main">
                <a:solidFill>
                  <a:srgbClr val="FFFFFF"/>
                </a:solidFill>
              </a14:hiddenFill>
            </a:ext>
          </a:extLst>
        </p:spPr>
      </p:pic>
      <p:grpSp>
        <p:nvGrpSpPr>
          <p:cNvPr id="45" name="Group 44">
            <a:extLst>
              <a:ext uri="{FF2B5EF4-FFF2-40B4-BE49-F238E27FC236}">
                <a16:creationId xmlns:a16="http://schemas.microsoft.com/office/drawing/2014/main" id="{42C419F5-F89C-D71C-C907-0A23DF09553A}"/>
              </a:ext>
            </a:extLst>
          </p:cNvPr>
          <p:cNvGrpSpPr/>
          <p:nvPr/>
        </p:nvGrpSpPr>
        <p:grpSpPr>
          <a:xfrm>
            <a:off x="8153096" y="3344562"/>
            <a:ext cx="427530" cy="478298"/>
            <a:chOff x="11007913" y="891566"/>
            <a:chExt cx="423691" cy="537918"/>
          </a:xfrm>
        </p:grpSpPr>
        <p:pic>
          <p:nvPicPr>
            <p:cNvPr id="58" name="Picture 4">
              <a:extLst>
                <a:ext uri="{FF2B5EF4-FFF2-40B4-BE49-F238E27FC236}">
                  <a16:creationId xmlns:a16="http://schemas.microsoft.com/office/drawing/2014/main" id="{303217A7-E953-E4EA-6E6D-618E5D84DA4D}"/>
                </a:ext>
              </a:extLst>
            </p:cNvPr>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a:stretch/>
          </p:blipFill>
          <p:spPr bwMode="auto">
            <a:xfrm>
              <a:off x="11061106" y="891566"/>
              <a:ext cx="317304" cy="361795"/>
            </a:xfrm>
            <a:prstGeom prst="rect">
              <a:avLst/>
            </a:prstGeom>
            <a:noFill/>
            <a:extLst>
              <a:ext uri="{909E8E84-426E-40DD-AFC4-6F175D3DCCD1}">
                <a14:hiddenFill xmlns:a14="http://schemas.microsoft.com/office/drawing/2010/main">
                  <a:solidFill>
                    <a:srgbClr val="FFFFFF"/>
                  </a:solidFill>
                </a14:hiddenFill>
              </a:ext>
            </a:extLst>
          </p:spPr>
        </p:pic>
        <p:sp>
          <p:nvSpPr>
            <p:cNvPr id="59" name="TextBox 58">
              <a:extLst>
                <a:ext uri="{FF2B5EF4-FFF2-40B4-BE49-F238E27FC236}">
                  <a16:creationId xmlns:a16="http://schemas.microsoft.com/office/drawing/2014/main" id="{89FF16AE-7A24-747D-05FC-9AA7258AEBEA}"/>
                </a:ext>
              </a:extLst>
            </p:cNvPr>
            <p:cNvSpPr txBox="1"/>
            <p:nvPr/>
          </p:nvSpPr>
          <p:spPr>
            <a:xfrm>
              <a:off x="11007913" y="1310135"/>
              <a:ext cx="423691" cy="11934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Firebase</a:t>
              </a:r>
            </a:p>
          </p:txBody>
        </p:sp>
      </p:grpSp>
      <p:grpSp>
        <p:nvGrpSpPr>
          <p:cNvPr id="46" name="Group 45">
            <a:extLst>
              <a:ext uri="{FF2B5EF4-FFF2-40B4-BE49-F238E27FC236}">
                <a16:creationId xmlns:a16="http://schemas.microsoft.com/office/drawing/2014/main" id="{7FD35E19-D04E-E789-F760-0C9B0B04E252}"/>
              </a:ext>
            </a:extLst>
          </p:cNvPr>
          <p:cNvGrpSpPr/>
          <p:nvPr/>
        </p:nvGrpSpPr>
        <p:grpSpPr>
          <a:xfrm>
            <a:off x="6910681" y="4127034"/>
            <a:ext cx="532139" cy="420245"/>
            <a:chOff x="10323071" y="956855"/>
            <a:chExt cx="527360" cy="472629"/>
          </a:xfrm>
        </p:grpSpPr>
        <p:pic>
          <p:nvPicPr>
            <p:cNvPr id="56" name="Picture 12" descr="Image result for Cassandra Logo">
              <a:extLst>
                <a:ext uri="{FF2B5EF4-FFF2-40B4-BE49-F238E27FC236}">
                  <a16:creationId xmlns:a16="http://schemas.microsoft.com/office/drawing/2014/main" id="{3FD7000F-E1DE-9FAE-90BC-7A24D0C8ED18}"/>
                </a:ext>
              </a:extLst>
            </p:cNvPr>
            <p:cNvPicPr>
              <a:picLocks noChangeAspect="1" noChangeArrowheads="1"/>
            </p:cNvPicPr>
            <p:nvPr/>
          </p:nvPicPr>
          <p:blipFill rotWithShape="1">
            <a:blip r:embed="rId13" cstate="print">
              <a:extLst>
                <a:ext uri="{28A0092B-C50C-407E-A947-70E740481C1C}">
                  <a14:useLocalDpi xmlns:a14="http://schemas.microsoft.com/office/drawing/2010/main"/>
                </a:ext>
              </a:extLst>
            </a:blip>
            <a:srcRect/>
            <a:stretch/>
          </p:blipFill>
          <p:spPr bwMode="auto">
            <a:xfrm>
              <a:off x="10410839" y="956855"/>
              <a:ext cx="351824" cy="247873"/>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CE910864-26D7-9534-E488-6FA20F14896A}"/>
                </a:ext>
              </a:extLst>
            </p:cNvPr>
            <p:cNvSpPr txBox="1"/>
            <p:nvPr/>
          </p:nvSpPr>
          <p:spPr>
            <a:xfrm>
              <a:off x="10323071" y="1310135"/>
              <a:ext cx="527360" cy="11934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Cassandra</a:t>
              </a:r>
            </a:p>
          </p:txBody>
        </p:sp>
      </p:grpSp>
      <p:grpSp>
        <p:nvGrpSpPr>
          <p:cNvPr id="48" name="Group 47">
            <a:extLst>
              <a:ext uri="{FF2B5EF4-FFF2-40B4-BE49-F238E27FC236}">
                <a16:creationId xmlns:a16="http://schemas.microsoft.com/office/drawing/2014/main" id="{9FB4A95A-40A0-3490-AE8E-463D5FECF09E}"/>
              </a:ext>
            </a:extLst>
          </p:cNvPr>
          <p:cNvGrpSpPr/>
          <p:nvPr/>
        </p:nvGrpSpPr>
        <p:grpSpPr>
          <a:xfrm>
            <a:off x="7623413" y="2790457"/>
            <a:ext cx="554877" cy="525924"/>
            <a:chOff x="9160979" y="897678"/>
            <a:chExt cx="549895" cy="591481"/>
          </a:xfrm>
        </p:grpSpPr>
        <p:pic>
          <p:nvPicPr>
            <p:cNvPr id="52" name="Graphic 51">
              <a:extLst>
                <a:ext uri="{FF2B5EF4-FFF2-40B4-BE49-F238E27FC236}">
                  <a16:creationId xmlns:a16="http://schemas.microsoft.com/office/drawing/2014/main" id="{5B720287-907E-1976-08F7-C292009FD531}"/>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9270832" y="897678"/>
              <a:ext cx="330190" cy="330190"/>
            </a:xfrm>
            <a:prstGeom prst="rect">
              <a:avLst/>
            </a:prstGeom>
          </p:spPr>
        </p:pic>
        <p:sp>
          <p:nvSpPr>
            <p:cNvPr id="53" name="TextBox 52">
              <a:extLst>
                <a:ext uri="{FF2B5EF4-FFF2-40B4-BE49-F238E27FC236}">
                  <a16:creationId xmlns:a16="http://schemas.microsoft.com/office/drawing/2014/main" id="{50E46B73-E28E-A07F-F4A8-1A0622041CB6}"/>
                </a:ext>
              </a:extLst>
            </p:cNvPr>
            <p:cNvSpPr txBox="1"/>
            <p:nvPr/>
          </p:nvSpPr>
          <p:spPr>
            <a:xfrm>
              <a:off x="9160979" y="1250460"/>
              <a:ext cx="549895"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CosmosDB</a:t>
              </a:r>
            </a:p>
          </p:txBody>
        </p:sp>
      </p:grpSp>
      <p:grpSp>
        <p:nvGrpSpPr>
          <p:cNvPr id="49" name="Group 48">
            <a:extLst>
              <a:ext uri="{FF2B5EF4-FFF2-40B4-BE49-F238E27FC236}">
                <a16:creationId xmlns:a16="http://schemas.microsoft.com/office/drawing/2014/main" id="{67CD6DA1-6E86-CE0C-4D02-D2E5C8286A08}"/>
              </a:ext>
            </a:extLst>
          </p:cNvPr>
          <p:cNvGrpSpPr/>
          <p:nvPr/>
        </p:nvGrpSpPr>
        <p:grpSpPr>
          <a:xfrm>
            <a:off x="7213075" y="2136601"/>
            <a:ext cx="561700" cy="523565"/>
            <a:chOff x="8492360" y="900329"/>
            <a:chExt cx="556657" cy="588829"/>
          </a:xfrm>
        </p:grpSpPr>
        <p:pic>
          <p:nvPicPr>
            <p:cNvPr id="50" name="Picture 114">
              <a:extLst>
                <a:ext uri="{FF2B5EF4-FFF2-40B4-BE49-F238E27FC236}">
                  <a16:creationId xmlns:a16="http://schemas.microsoft.com/office/drawing/2014/main" id="{9F2D0A34-8521-A9AD-5CAC-43E7FEEC36D9}"/>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rcRect/>
            <a:stretch/>
          </p:blipFill>
          <p:spPr>
            <a:xfrm>
              <a:off x="8604473" y="900329"/>
              <a:ext cx="332433" cy="332433"/>
            </a:xfrm>
            <a:prstGeom prst="rect">
              <a:avLst/>
            </a:prstGeom>
          </p:spPr>
        </p:pic>
        <p:sp>
          <p:nvSpPr>
            <p:cNvPr id="51" name="TextBox 50">
              <a:extLst>
                <a:ext uri="{FF2B5EF4-FFF2-40B4-BE49-F238E27FC236}">
                  <a16:creationId xmlns:a16="http://schemas.microsoft.com/office/drawing/2014/main" id="{5EA5AB6F-78AA-3F0A-4E45-10CB0D0DC33C}"/>
                </a:ext>
              </a:extLst>
            </p:cNvPr>
            <p:cNvSpPr txBox="1"/>
            <p:nvPr/>
          </p:nvSpPr>
          <p:spPr>
            <a:xfrm>
              <a:off x="8492360" y="1250459"/>
              <a:ext cx="556657"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DynamoDB</a:t>
              </a:r>
            </a:p>
          </p:txBody>
        </p:sp>
      </p:grpSp>
      <p:pic>
        <p:nvPicPr>
          <p:cNvPr id="60" name="Picture 2" descr="postgresql-logo | Unixmen">
            <a:extLst>
              <a:ext uri="{FF2B5EF4-FFF2-40B4-BE49-F238E27FC236}">
                <a16:creationId xmlns:a16="http://schemas.microsoft.com/office/drawing/2014/main" id="{9685D455-AE03-005A-D487-D71647D98EDE}"/>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8265972" y="2269074"/>
            <a:ext cx="468924" cy="521384"/>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descr="aws-logo">
            <a:extLst>
              <a:ext uri="{FF2B5EF4-FFF2-40B4-BE49-F238E27FC236}">
                <a16:creationId xmlns:a16="http://schemas.microsoft.com/office/drawing/2014/main" id="{ED72A531-C7A0-E582-3C80-2C5E7AC47DFD}"/>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816539" y="1349900"/>
            <a:ext cx="1019330" cy="764497"/>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6">
            <a:extLst>
              <a:ext uri="{FF2B5EF4-FFF2-40B4-BE49-F238E27FC236}">
                <a16:creationId xmlns:a16="http://schemas.microsoft.com/office/drawing/2014/main" id="{5526A8A4-2791-026B-3596-EA246CF47398}"/>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856663" y="1533703"/>
            <a:ext cx="1079599" cy="312260"/>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62" descr="oraclecloud | SUSE Communities">
            <a:extLst>
              <a:ext uri="{FF2B5EF4-FFF2-40B4-BE49-F238E27FC236}">
                <a16:creationId xmlns:a16="http://schemas.microsoft.com/office/drawing/2014/main" id="{44D3D50F-1307-4F77-CDAC-28F1E112C2C0}"/>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7956318" y="964558"/>
            <a:ext cx="880288" cy="50400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8" descr="Google Cloud Logo, history, meaning, symbol, PNG">
            <a:extLst>
              <a:ext uri="{FF2B5EF4-FFF2-40B4-BE49-F238E27FC236}">
                <a16:creationId xmlns:a16="http://schemas.microsoft.com/office/drawing/2014/main" id="{386EEDCE-19D2-E217-F292-C92AD1E7C925}"/>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6421318" y="884283"/>
            <a:ext cx="1331804" cy="749140"/>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 descr="MySQL - Logos Download">
            <a:extLst>
              <a:ext uri="{FF2B5EF4-FFF2-40B4-BE49-F238E27FC236}">
                <a16:creationId xmlns:a16="http://schemas.microsoft.com/office/drawing/2014/main" id="{4AB49A47-3CD2-ED91-46FA-1DEDE8A1FD09}"/>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5920417" y="1560250"/>
            <a:ext cx="608708" cy="359303"/>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Straight Arrow Connector 66">
            <a:extLst>
              <a:ext uri="{FF2B5EF4-FFF2-40B4-BE49-F238E27FC236}">
                <a16:creationId xmlns:a16="http://schemas.microsoft.com/office/drawing/2014/main" id="{C4B43AF7-B8C2-BFC9-A9C5-BE2A4CC40618}"/>
              </a:ext>
            </a:extLst>
          </p:cNvPr>
          <p:cNvCxnSpPr/>
          <p:nvPr/>
        </p:nvCxnSpPr>
        <p:spPr>
          <a:xfrm flipV="1">
            <a:off x="3707312" y="2269074"/>
            <a:ext cx="1367567" cy="751882"/>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68" name="Straight Arrow Connector 67">
            <a:extLst>
              <a:ext uri="{FF2B5EF4-FFF2-40B4-BE49-F238E27FC236}">
                <a16:creationId xmlns:a16="http://schemas.microsoft.com/office/drawing/2014/main" id="{FA5B6A86-B82E-02D2-B1F0-7121E7FAD99A}"/>
              </a:ext>
            </a:extLst>
          </p:cNvPr>
          <p:cNvCxnSpPr>
            <a:cxnSpLocks/>
          </p:cNvCxnSpPr>
          <p:nvPr/>
        </p:nvCxnSpPr>
        <p:spPr>
          <a:xfrm flipV="1">
            <a:off x="3745228" y="2511101"/>
            <a:ext cx="1452640" cy="572949"/>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71" name="Straight Arrow Connector 70">
            <a:extLst>
              <a:ext uri="{FF2B5EF4-FFF2-40B4-BE49-F238E27FC236}">
                <a16:creationId xmlns:a16="http://schemas.microsoft.com/office/drawing/2014/main" id="{006A4645-A544-5F34-A0C3-D300119D2BAE}"/>
              </a:ext>
            </a:extLst>
          </p:cNvPr>
          <p:cNvCxnSpPr>
            <a:cxnSpLocks/>
          </p:cNvCxnSpPr>
          <p:nvPr/>
        </p:nvCxnSpPr>
        <p:spPr>
          <a:xfrm flipV="1">
            <a:off x="3757270" y="2753128"/>
            <a:ext cx="1478514" cy="386201"/>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73" name="Straight Arrow Connector 72">
            <a:extLst>
              <a:ext uri="{FF2B5EF4-FFF2-40B4-BE49-F238E27FC236}">
                <a16:creationId xmlns:a16="http://schemas.microsoft.com/office/drawing/2014/main" id="{769DF165-C3D7-278A-FFC4-D7E1418A9C50}"/>
              </a:ext>
            </a:extLst>
          </p:cNvPr>
          <p:cNvCxnSpPr>
            <a:cxnSpLocks/>
          </p:cNvCxnSpPr>
          <p:nvPr/>
        </p:nvCxnSpPr>
        <p:spPr>
          <a:xfrm flipV="1">
            <a:off x="3752184" y="2995155"/>
            <a:ext cx="1495642" cy="197344"/>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31D825A7-50E6-CFCD-483E-5F9ED1714E0A}"/>
              </a:ext>
            </a:extLst>
          </p:cNvPr>
          <p:cNvCxnSpPr>
            <a:cxnSpLocks/>
          </p:cNvCxnSpPr>
          <p:nvPr/>
        </p:nvCxnSpPr>
        <p:spPr>
          <a:xfrm flipV="1">
            <a:off x="3758950" y="3223892"/>
            <a:ext cx="1423232" cy="28793"/>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78" name="Speech Bubble: Rectangle 77">
            <a:extLst>
              <a:ext uri="{FF2B5EF4-FFF2-40B4-BE49-F238E27FC236}">
                <a16:creationId xmlns:a16="http://schemas.microsoft.com/office/drawing/2014/main" id="{8155EB3A-14AF-FFCE-582B-D98FBDB73972}"/>
              </a:ext>
            </a:extLst>
          </p:cNvPr>
          <p:cNvSpPr/>
          <p:nvPr/>
        </p:nvSpPr>
        <p:spPr>
          <a:xfrm>
            <a:off x="2797631" y="1652861"/>
            <a:ext cx="1819362" cy="441781"/>
          </a:xfrm>
          <a:prstGeom prst="wedgeRectCallout">
            <a:avLst>
              <a:gd name="adj1" fmla="val -62820"/>
              <a:gd name="adj2" fmla="val 87546"/>
            </a:avLst>
          </a:prstGeom>
          <a:solidFill>
            <a:schemeClr val="accent3">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dirty="0">
                <a:solidFill>
                  <a:schemeClr val="tx1"/>
                </a:solidFill>
              </a:rPr>
              <a:t>simple HTTP communication is converted to component specific interactions</a:t>
            </a:r>
          </a:p>
        </p:txBody>
      </p:sp>
      <p:sp>
        <p:nvSpPr>
          <p:cNvPr id="79" name="Speech Bubble: Rectangle 78">
            <a:extLst>
              <a:ext uri="{FF2B5EF4-FFF2-40B4-BE49-F238E27FC236}">
                <a16:creationId xmlns:a16="http://schemas.microsoft.com/office/drawing/2014/main" id="{FAEB2217-6BD6-A085-7970-282A63E4E74E}"/>
              </a:ext>
            </a:extLst>
          </p:cNvPr>
          <p:cNvSpPr/>
          <p:nvPr/>
        </p:nvSpPr>
        <p:spPr>
          <a:xfrm>
            <a:off x="4544457" y="4458972"/>
            <a:ext cx="1495642" cy="441781"/>
          </a:xfrm>
          <a:prstGeom prst="wedgeRectCallout">
            <a:avLst>
              <a:gd name="adj1" fmla="val -77003"/>
              <a:gd name="adj2" fmla="val -113256"/>
            </a:avLst>
          </a:prstGeom>
          <a:solidFill>
            <a:schemeClr val="accent3">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00" dirty="0">
                <a:solidFill>
                  <a:schemeClr val="tx1"/>
                </a:solidFill>
              </a:rPr>
              <a:t>define output bindings (with endpoints, credentials, configuration)</a:t>
            </a:r>
          </a:p>
        </p:txBody>
      </p:sp>
      <p:sp>
        <p:nvSpPr>
          <p:cNvPr id="80" name="Speech Bubble: Rectangle 79">
            <a:extLst>
              <a:ext uri="{FF2B5EF4-FFF2-40B4-BE49-F238E27FC236}">
                <a16:creationId xmlns:a16="http://schemas.microsoft.com/office/drawing/2014/main" id="{A9038526-1FEF-541B-55B2-14F26DF37BE0}"/>
              </a:ext>
            </a:extLst>
          </p:cNvPr>
          <p:cNvSpPr/>
          <p:nvPr/>
        </p:nvSpPr>
        <p:spPr>
          <a:xfrm>
            <a:off x="1579120" y="4424847"/>
            <a:ext cx="1495642" cy="441781"/>
          </a:xfrm>
          <a:prstGeom prst="wedgeRectCallout">
            <a:avLst>
              <a:gd name="adj1" fmla="val -13128"/>
              <a:gd name="adj2" fmla="val -147238"/>
            </a:avLst>
          </a:prstGeom>
          <a:solidFill>
            <a:schemeClr val="accent3">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00" dirty="0">
                <a:solidFill>
                  <a:schemeClr val="tx1"/>
                </a:solidFill>
              </a:rPr>
              <a:t>run </a:t>
            </a:r>
            <a:r>
              <a:rPr lang="en-US" sz="900" dirty="0" err="1">
                <a:solidFill>
                  <a:schemeClr val="tx1"/>
                </a:solidFill>
              </a:rPr>
              <a:t>Dapr</a:t>
            </a:r>
            <a:r>
              <a:rPr lang="en-US" sz="900" dirty="0">
                <a:solidFill>
                  <a:schemeClr val="tx1"/>
                </a:solidFill>
              </a:rPr>
              <a:t> sidecar – without actual application to the companion for</a:t>
            </a:r>
          </a:p>
        </p:txBody>
      </p:sp>
    </p:spTree>
    <p:extLst>
      <p:ext uri="{BB962C8B-B14F-4D97-AF65-F5344CB8AC3E}">
        <p14:creationId xmlns:p14="http://schemas.microsoft.com/office/powerpoint/2010/main" val="3365337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fade">
                                      <p:cBhvr>
                                        <p:cTn id="39" dur="500"/>
                                        <p:tgtEl>
                                          <p:spTgt spid="15"/>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78"/>
                                        </p:tgtEl>
                                        <p:attrNameLst>
                                          <p:attrName>style.visibility</p:attrName>
                                        </p:attrNameLst>
                                      </p:cBhvr>
                                      <p:to>
                                        <p:strVal val="visible"/>
                                      </p:to>
                                    </p:set>
                                    <p:animEffect transition="in" filter="fade">
                                      <p:cBhvr>
                                        <p:cTn id="42" dur="500"/>
                                        <p:tgtEl>
                                          <p:spTgt spid="78"/>
                                        </p:tgtEl>
                                      </p:cBhvr>
                                    </p:animEffect>
                                  </p:childTnLst>
                                </p:cTn>
                              </p:par>
                              <p:par>
                                <p:cTn id="43" presetID="10" presetClass="entr" presetSubtype="0"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fade">
                                      <p:cBhvr>
                                        <p:cTn id="45" dur="500"/>
                                        <p:tgtEl>
                                          <p:spTgt spid="17"/>
                                        </p:tgtEl>
                                      </p:cBhvr>
                                    </p:animEffect>
                                  </p:childTnLst>
                                </p:cTn>
                              </p:par>
                              <p:par>
                                <p:cTn id="46" presetID="10" presetClass="entr" presetSubtype="0" fill="hold"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fade">
                                      <p:cBhvr>
                                        <p:cTn id="48" dur="500"/>
                                        <p:tgtEl>
                                          <p:spTgt spid="18"/>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0"/>
                                        </p:tgtEl>
                                        <p:attrNameLst>
                                          <p:attrName>style.visibility</p:attrName>
                                        </p:attrNameLst>
                                      </p:cBhvr>
                                      <p:to>
                                        <p:strVal val="visible"/>
                                      </p:to>
                                    </p:set>
                                    <p:animEffect transition="in" filter="fade">
                                      <p:cBhvr>
                                        <p:cTn id="51"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10" grpId="0" animBg="1"/>
      <p:bldP spid="15" grpId="0" animBg="1"/>
      <p:bldP spid="21" grpId="0" animBg="1"/>
      <p:bldP spid="78" grpId="0" animBg="1"/>
      <p:bldP spid="79" grpId="0" animBg="1"/>
      <p:bldP spid="8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does the Twitter for System Driven Event Interaction look like?</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Microservices, Messaging, Kafka and Dapr - Fontys - November 2022</a:t>
            </a:r>
            <a:endParaRPr lang="nl-NL" dirty="0"/>
          </a:p>
        </p:txBody>
      </p:sp>
      <p:pic>
        <p:nvPicPr>
          <p:cNvPr id="7"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160821" y="917650"/>
            <a:ext cx="4005563" cy="2105488"/>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p:cNvSpPr txBox="1"/>
          <p:nvPr/>
        </p:nvSpPr>
        <p:spPr>
          <a:xfrm>
            <a:off x="255181" y="3372559"/>
            <a:ext cx="4877297" cy="1477328"/>
          </a:xfrm>
          <a:prstGeom prst="rect">
            <a:avLst/>
          </a:prstGeom>
          <a:noFill/>
        </p:spPr>
        <p:txBody>
          <a:bodyPr wrap="none" lIns="0" tIns="0" rIns="0" bIns="0" rtlCol="0">
            <a:spAutoFit/>
          </a:bodyPr>
          <a:lstStyle/>
          <a:p>
            <a:pPr marL="285750" indent="-285750">
              <a:buFont typeface="Arial" panose="020B0604020202020204" pitchFamily="34" charset="0"/>
              <a:buChar char="•"/>
            </a:pPr>
            <a:r>
              <a:rPr lang="en-US" sz="1600" dirty="0"/>
              <a:t>Decoupled communication – organized per topic</a:t>
            </a:r>
          </a:p>
          <a:p>
            <a:pPr marL="285750" indent="-285750">
              <a:buFont typeface="Arial" panose="020B0604020202020204" pitchFamily="34" charset="0"/>
              <a:buChar char="•"/>
            </a:pPr>
            <a:r>
              <a:rPr lang="en-US" sz="1600" dirty="0"/>
              <a:t>0, 1 or many Consumers per Topic</a:t>
            </a:r>
          </a:p>
          <a:p>
            <a:pPr marL="285750" indent="-285750">
              <a:buFont typeface="Arial" panose="020B0604020202020204" pitchFamily="34" charset="0"/>
              <a:buChar char="•"/>
            </a:pPr>
            <a:r>
              <a:rPr lang="en-US" sz="1600" dirty="0"/>
              <a:t>Scalable number of messages (and parties)</a:t>
            </a:r>
          </a:p>
          <a:p>
            <a:pPr marL="285750" indent="-285750">
              <a:buFont typeface="Arial" panose="020B0604020202020204" pitchFamily="34" charset="0"/>
              <a:buChar char="•"/>
            </a:pPr>
            <a:r>
              <a:rPr lang="en-US" sz="1600" dirty="0"/>
              <a:t>Reliable (distributed)</a:t>
            </a:r>
          </a:p>
          <a:p>
            <a:pPr marL="285750" indent="-285750">
              <a:buFont typeface="Arial" panose="020B0604020202020204" pitchFamily="34" charset="0"/>
              <a:buChar char="•"/>
            </a:pPr>
            <a:r>
              <a:rPr lang="en-US" sz="1600" dirty="0"/>
              <a:t>Full history</a:t>
            </a:r>
          </a:p>
          <a:p>
            <a:pPr marL="285750" indent="-285750">
              <a:buFont typeface="Arial" panose="020B0604020202020204" pitchFamily="34" charset="0"/>
              <a:buChar char="•"/>
            </a:pPr>
            <a:r>
              <a:rPr lang="en-US" sz="1600" dirty="0"/>
              <a:t>Open: libraries in many technologies &amp; REST APIs</a:t>
            </a:r>
            <a:endParaRPr lang="nl-NL" sz="1600" dirty="0" err="1"/>
          </a:p>
        </p:txBody>
      </p:sp>
      <p:sp>
        <p:nvSpPr>
          <p:cNvPr id="9" name="TextBox 8"/>
          <p:cNvSpPr txBox="1"/>
          <p:nvPr/>
        </p:nvSpPr>
        <p:spPr>
          <a:xfrm>
            <a:off x="4847645" y="3372559"/>
            <a:ext cx="4113307" cy="1477328"/>
          </a:xfrm>
          <a:prstGeom prst="rect">
            <a:avLst/>
          </a:prstGeom>
          <a:noFill/>
        </p:spPr>
        <p:txBody>
          <a:bodyPr wrap="none" lIns="0" tIns="0" rIns="0" bIns="0" rtlCol="0">
            <a:spAutoFit/>
          </a:bodyPr>
          <a:lstStyle/>
          <a:p>
            <a:pPr marL="285750" indent="-285750" algn="r">
              <a:buFont typeface="Arial" panose="020B0604020202020204" pitchFamily="34" charset="0"/>
              <a:buChar char="•"/>
            </a:pPr>
            <a:r>
              <a:rPr lang="en-US" sz="1600" dirty="0"/>
              <a:t>Near real-time fast</a:t>
            </a:r>
          </a:p>
          <a:p>
            <a:pPr marL="285750" indent="-285750" algn="r">
              <a:buFont typeface="Arial" panose="020B0604020202020204" pitchFamily="34" charset="0"/>
              <a:buChar char="•"/>
            </a:pPr>
            <a:r>
              <a:rPr lang="en-US" sz="1600" dirty="0"/>
              <a:t>No Rate Limit</a:t>
            </a:r>
          </a:p>
          <a:p>
            <a:pPr marL="285750" indent="-285750" algn="r">
              <a:buFont typeface="Arial" panose="020B0604020202020204" pitchFamily="34" charset="0"/>
              <a:buChar char="•"/>
            </a:pPr>
            <a:r>
              <a:rPr lang="en-US" sz="1600" dirty="0"/>
              <a:t>No enforced size limit</a:t>
            </a:r>
          </a:p>
          <a:p>
            <a:pPr marL="285750" indent="-285750" algn="r">
              <a:buFont typeface="Arial" panose="020B0604020202020204" pitchFamily="34" charset="0"/>
              <a:buChar char="•"/>
            </a:pPr>
            <a:r>
              <a:rPr lang="en-US" sz="1600" dirty="0"/>
              <a:t>Anything goes (it’s all byte[])</a:t>
            </a:r>
          </a:p>
          <a:p>
            <a:pPr marL="285750" indent="-285750" algn="r">
              <a:buFont typeface="Arial" panose="020B0604020202020204" pitchFamily="34" charset="0"/>
              <a:buChar char="•"/>
            </a:pPr>
            <a:r>
              <a:rPr lang="en-US" sz="1600" dirty="0"/>
              <a:t>On premises or in cloud, private or trusted</a:t>
            </a:r>
          </a:p>
          <a:p>
            <a:pPr marL="285750" indent="-285750" algn="r">
              <a:buFont typeface="Arial" panose="020B0604020202020204" pitchFamily="34" charset="0"/>
              <a:buChar char="•"/>
            </a:pPr>
            <a:r>
              <a:rPr lang="en-US" sz="1600" dirty="0"/>
              <a:t>Very much for programmatic use</a:t>
            </a:r>
            <a:endParaRPr lang="nl-NL" sz="1600" dirty="0" err="1"/>
          </a:p>
        </p:txBody>
      </p:sp>
    </p:spTree>
    <p:extLst>
      <p:ext uri="{BB962C8B-B14F-4D97-AF65-F5344CB8AC3E}">
        <p14:creationId xmlns:p14="http://schemas.microsoft.com/office/powerpoint/2010/main" val="2889561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A7DFCB-2058-C154-A07A-2E592D46A978}"/>
              </a:ext>
            </a:extLst>
          </p:cNvPr>
          <p:cNvSpPr>
            <a:spLocks noGrp="1"/>
          </p:cNvSpPr>
          <p:nvPr>
            <p:ph type="title"/>
          </p:nvPr>
        </p:nvSpPr>
        <p:spPr/>
        <p:txBody>
          <a:bodyPr/>
          <a:lstStyle/>
          <a:p>
            <a:r>
              <a:rPr lang="en-US" dirty="0"/>
              <a:t>Curl talking to MySQL – through </a:t>
            </a:r>
            <a:r>
              <a:rPr lang="en-US" dirty="0" err="1"/>
              <a:t>Dapr</a:t>
            </a:r>
            <a:r>
              <a:rPr lang="en-US" dirty="0"/>
              <a:t> Sidecar &amp; Output Binding</a:t>
            </a:r>
          </a:p>
        </p:txBody>
      </p:sp>
      <p:sp>
        <p:nvSpPr>
          <p:cNvPr id="4" name="Footer Placeholder 3">
            <a:extLst>
              <a:ext uri="{FF2B5EF4-FFF2-40B4-BE49-F238E27FC236}">
                <a16:creationId xmlns:a16="http://schemas.microsoft.com/office/drawing/2014/main" id="{B766F7D1-CD93-DADA-225A-53914C3BEA16}"/>
              </a:ext>
            </a:extLst>
          </p:cNvPr>
          <p:cNvSpPr>
            <a:spLocks noGrp="1"/>
          </p:cNvSpPr>
          <p:nvPr>
            <p:ph type="ftr" sz="quarter" idx="11"/>
          </p:nvPr>
        </p:nvSpPr>
        <p:spPr/>
        <p:txBody>
          <a:bodyPr/>
          <a:lstStyle/>
          <a:p>
            <a:r>
              <a:rPr lang="en-US"/>
              <a:t>Microservices, Messaging, Kafka and Dapr - Fontys - November 2022</a:t>
            </a:r>
            <a:endParaRPr lang="nl-NL"/>
          </a:p>
        </p:txBody>
      </p:sp>
      <p:pic>
        <p:nvPicPr>
          <p:cNvPr id="5" name="Graphic 4">
            <a:extLst>
              <a:ext uri="{FF2B5EF4-FFF2-40B4-BE49-F238E27FC236}">
                <a16:creationId xmlns:a16="http://schemas.microsoft.com/office/drawing/2014/main" id="{5E614B8C-BA54-3D59-A94E-CB47E0ECBC19}"/>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074762" y="2890757"/>
            <a:ext cx="632550" cy="737975"/>
          </a:xfrm>
          <a:prstGeom prst="rect">
            <a:avLst/>
          </a:prstGeom>
          <a:effectLst>
            <a:outerShdw blurRad="50800" dist="25400" dir="13500000" algn="br" rotWithShape="0">
              <a:prstClr val="black">
                <a:alpha val="40000"/>
              </a:prstClr>
            </a:outerShdw>
          </a:effectLst>
        </p:spPr>
      </p:pic>
      <p:sp>
        <p:nvSpPr>
          <p:cNvPr id="6" name="Rectangle 5">
            <a:extLst>
              <a:ext uri="{FF2B5EF4-FFF2-40B4-BE49-F238E27FC236}">
                <a16:creationId xmlns:a16="http://schemas.microsoft.com/office/drawing/2014/main" id="{9CEE25A1-C082-7823-609B-09E4FC3F60DF}"/>
              </a:ext>
            </a:extLst>
          </p:cNvPr>
          <p:cNvSpPr/>
          <p:nvPr/>
        </p:nvSpPr>
        <p:spPr>
          <a:xfrm>
            <a:off x="3745228" y="3758807"/>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cxnSp>
        <p:nvCxnSpPr>
          <p:cNvPr id="7" name="Connector: Elbow 6">
            <a:extLst>
              <a:ext uri="{FF2B5EF4-FFF2-40B4-BE49-F238E27FC236}">
                <a16:creationId xmlns:a16="http://schemas.microsoft.com/office/drawing/2014/main" id="{6935A6C3-B003-5CD2-C475-C56BABDC3957}"/>
              </a:ext>
            </a:extLst>
          </p:cNvPr>
          <p:cNvCxnSpPr>
            <a:endCxn id="6" idx="0"/>
          </p:cNvCxnSpPr>
          <p:nvPr/>
        </p:nvCxnSpPr>
        <p:spPr>
          <a:xfrm>
            <a:off x="3660879" y="3383105"/>
            <a:ext cx="293079" cy="375702"/>
          </a:xfrm>
          <a:prstGeom prst="bentConnector2">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20B22BCE-2C5B-FBBD-4D84-843361D4EE75}"/>
              </a:ext>
            </a:extLst>
          </p:cNvPr>
          <p:cNvSpPr txBox="1"/>
          <p:nvPr/>
        </p:nvSpPr>
        <p:spPr>
          <a:xfrm>
            <a:off x="3494782" y="4312563"/>
            <a:ext cx="1077218" cy="123111"/>
          </a:xfrm>
          <a:prstGeom prst="rect">
            <a:avLst/>
          </a:prstGeom>
          <a:noFill/>
        </p:spPr>
        <p:txBody>
          <a:bodyPr wrap="none" lIns="0" tIns="0" rIns="0" bIns="0" rtlCol="0">
            <a:spAutoFit/>
          </a:bodyPr>
          <a:lstStyle/>
          <a:p>
            <a:r>
              <a:rPr lang="en-US" sz="800" i="1" dirty="0" err="1"/>
              <a:t>dapr-components.yaml</a:t>
            </a:r>
            <a:endParaRPr lang="en-US" sz="800" i="1" dirty="0"/>
          </a:p>
        </p:txBody>
      </p:sp>
      <p:grpSp>
        <p:nvGrpSpPr>
          <p:cNvPr id="11" name="Group 10">
            <a:extLst>
              <a:ext uri="{FF2B5EF4-FFF2-40B4-BE49-F238E27FC236}">
                <a16:creationId xmlns:a16="http://schemas.microsoft.com/office/drawing/2014/main" id="{76E0BF33-9750-96F9-CB85-BC126CF7A8AF}"/>
              </a:ext>
            </a:extLst>
          </p:cNvPr>
          <p:cNvGrpSpPr/>
          <p:nvPr/>
        </p:nvGrpSpPr>
        <p:grpSpPr>
          <a:xfrm rot="13479090">
            <a:off x="2920799" y="2864953"/>
            <a:ext cx="196409" cy="208343"/>
            <a:chOff x="6207667" y="1018040"/>
            <a:chExt cx="248285" cy="269304"/>
          </a:xfrm>
        </p:grpSpPr>
        <p:sp>
          <p:nvSpPr>
            <p:cNvPr id="12" name="Rectangle 11">
              <a:extLst>
                <a:ext uri="{FF2B5EF4-FFF2-40B4-BE49-F238E27FC236}">
                  <a16:creationId xmlns:a16="http://schemas.microsoft.com/office/drawing/2014/main" id="{EB10648E-927E-1A8E-5E95-66D37BE85199}"/>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solidFill>
                  <a:srgbClr val="FFFFFF"/>
                </a:solidFill>
                <a:ea typeface="Segoe UI" pitchFamily="34" charset="0"/>
                <a:cs typeface="Segoe UI" pitchFamily="34" charset="0"/>
              </a:endParaRPr>
            </a:p>
          </p:txBody>
        </p:sp>
        <p:sp>
          <p:nvSpPr>
            <p:cNvPr id="13" name="Freeform: Shape 12">
              <a:extLst>
                <a:ext uri="{FF2B5EF4-FFF2-40B4-BE49-F238E27FC236}">
                  <a16:creationId xmlns:a16="http://schemas.microsoft.com/office/drawing/2014/main" id="{14956C0F-8C60-D488-1951-1FB6AE9B442A}"/>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solidFill>
                  <a:srgbClr val="FFFFFF"/>
                </a:solidFill>
                <a:ea typeface="Segoe UI" pitchFamily="34" charset="0"/>
                <a:cs typeface="Segoe UI" pitchFamily="34" charset="0"/>
              </a:endParaRPr>
            </a:p>
          </p:txBody>
        </p:sp>
        <p:sp>
          <p:nvSpPr>
            <p:cNvPr id="14" name="Oval 13">
              <a:extLst>
                <a:ext uri="{FF2B5EF4-FFF2-40B4-BE49-F238E27FC236}">
                  <a16:creationId xmlns:a16="http://schemas.microsoft.com/office/drawing/2014/main" id="{0B081E45-C9FC-79E3-E12A-632B23A8544A}"/>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solidFill>
                  <a:srgbClr val="FFFFFF"/>
                </a:solidFill>
                <a:ea typeface="Segoe UI" pitchFamily="34" charset="0"/>
                <a:cs typeface="Segoe UI" pitchFamily="34" charset="0"/>
              </a:endParaRPr>
            </a:p>
          </p:txBody>
        </p:sp>
      </p:grpSp>
      <p:sp>
        <p:nvSpPr>
          <p:cNvPr id="15" name="Rectangle: Rounded Corners 14">
            <a:extLst>
              <a:ext uri="{FF2B5EF4-FFF2-40B4-BE49-F238E27FC236}">
                <a16:creationId xmlns:a16="http://schemas.microsoft.com/office/drawing/2014/main" id="{0B0538F0-C1E8-C4FC-C17A-8193EEE2D0C5}"/>
              </a:ext>
            </a:extLst>
          </p:cNvPr>
          <p:cNvSpPr/>
          <p:nvPr/>
        </p:nvSpPr>
        <p:spPr>
          <a:xfrm>
            <a:off x="1022401" y="1436851"/>
            <a:ext cx="748618" cy="3041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curl</a:t>
            </a:r>
          </a:p>
        </p:txBody>
      </p:sp>
      <p:cxnSp>
        <p:nvCxnSpPr>
          <p:cNvPr id="17" name="Straight Arrow Connector 16">
            <a:extLst>
              <a:ext uri="{FF2B5EF4-FFF2-40B4-BE49-F238E27FC236}">
                <a16:creationId xmlns:a16="http://schemas.microsoft.com/office/drawing/2014/main" id="{D9BAB680-A1D8-601F-71DB-16BFE70FFD46}"/>
              </a:ext>
            </a:extLst>
          </p:cNvPr>
          <p:cNvCxnSpPr>
            <a:cxnSpLocks/>
          </p:cNvCxnSpPr>
          <p:nvPr/>
        </p:nvCxnSpPr>
        <p:spPr>
          <a:xfrm>
            <a:off x="1630907" y="1741045"/>
            <a:ext cx="1320510" cy="11497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37EA076B-9496-0B90-7C4D-B1C8ED17A4FC}"/>
              </a:ext>
            </a:extLst>
          </p:cNvPr>
          <p:cNvSpPr txBox="1"/>
          <p:nvPr/>
        </p:nvSpPr>
        <p:spPr>
          <a:xfrm rot="20289618">
            <a:off x="891637" y="3645630"/>
            <a:ext cx="2180084" cy="415498"/>
          </a:xfrm>
          <a:prstGeom prst="rect">
            <a:avLst/>
          </a:prstGeom>
          <a:solidFill>
            <a:schemeClr val="bg2">
              <a:lumMod val="20000"/>
              <a:lumOff val="80000"/>
            </a:schemeClr>
          </a:solidFill>
        </p:spPr>
        <p:txBody>
          <a:bodyPr wrap="none" lIns="0" tIns="0" rIns="0" bIns="0" rtlCol="0">
            <a:spAutoFit/>
          </a:bodyPr>
          <a:lstStyle/>
          <a:p>
            <a:pPr algn="r"/>
            <a:r>
              <a:rPr lang="nl-NL" sz="900" b="0" dirty="0" err="1">
                <a:solidFill>
                  <a:srgbClr val="000000"/>
                </a:solidFill>
                <a:effectLst/>
                <a:latin typeface="Consolas" panose="020B0609020204030204" pitchFamily="49" charset="0"/>
              </a:rPr>
              <a:t>dapr</a:t>
            </a:r>
            <a:r>
              <a:rPr lang="nl-NL" sz="900" b="0" dirty="0">
                <a:solidFill>
                  <a:srgbClr val="000000"/>
                </a:solidFill>
                <a:effectLst/>
                <a:latin typeface="Consolas" panose="020B0609020204030204" pitchFamily="49" charset="0"/>
              </a:rPr>
              <a:t> run --app-</a:t>
            </a:r>
            <a:r>
              <a:rPr lang="nl-NL" sz="900" b="0" dirty="0" err="1">
                <a:solidFill>
                  <a:srgbClr val="000000"/>
                </a:solidFill>
                <a:effectLst/>
                <a:latin typeface="Consolas" panose="020B0609020204030204" pitchFamily="49" charset="0"/>
              </a:rPr>
              <a:t>id</a:t>
            </a:r>
            <a:r>
              <a:rPr lang="nl-NL" sz="900" b="0" dirty="0">
                <a:solidFill>
                  <a:srgbClr val="000000"/>
                </a:solidFill>
                <a:effectLst/>
                <a:latin typeface="Consolas" panose="020B0609020204030204" pitchFamily="49" charset="0"/>
              </a:rPr>
              <a:t> dummy</a:t>
            </a:r>
          </a:p>
          <a:p>
            <a:pPr algn="r"/>
            <a:r>
              <a:rPr lang="nl-NL" sz="900" b="0" dirty="0">
                <a:solidFill>
                  <a:srgbClr val="000000"/>
                </a:solidFill>
                <a:effectLst/>
                <a:latin typeface="Consolas" panose="020B0609020204030204" pitchFamily="49" charset="0"/>
              </a:rPr>
              <a:t> --</a:t>
            </a:r>
            <a:r>
              <a:rPr lang="nl-NL" sz="900" b="0" dirty="0" err="1">
                <a:solidFill>
                  <a:srgbClr val="000000"/>
                </a:solidFill>
                <a:effectLst/>
                <a:latin typeface="Consolas" panose="020B0609020204030204" pitchFamily="49" charset="0"/>
              </a:rPr>
              <a:t>dapr</a:t>
            </a:r>
            <a:r>
              <a:rPr lang="nl-NL" sz="900" b="0" dirty="0">
                <a:solidFill>
                  <a:srgbClr val="000000"/>
                </a:solidFill>
                <a:effectLst/>
                <a:latin typeface="Consolas" panose="020B0609020204030204" pitchFamily="49" charset="0"/>
              </a:rPr>
              <a:t>-http-port $DAPR_HTTP_PORT </a:t>
            </a:r>
            <a:br>
              <a:rPr lang="nl-NL" sz="900" b="0" dirty="0">
                <a:solidFill>
                  <a:srgbClr val="000000"/>
                </a:solidFill>
                <a:effectLst/>
                <a:latin typeface="Consolas" panose="020B0609020204030204" pitchFamily="49" charset="0"/>
              </a:rPr>
            </a:br>
            <a:r>
              <a:rPr lang="nl-NL" sz="900" b="0" dirty="0">
                <a:solidFill>
                  <a:srgbClr val="000000"/>
                </a:solidFill>
                <a:effectLst/>
                <a:latin typeface="Consolas" panose="020B0609020204030204" pitchFamily="49" charset="0"/>
              </a:rPr>
              <a:t>--components-</a:t>
            </a:r>
            <a:r>
              <a:rPr lang="nl-NL" sz="900" b="0" dirty="0" err="1">
                <a:solidFill>
                  <a:srgbClr val="000000"/>
                </a:solidFill>
                <a:effectLst/>
                <a:latin typeface="Consolas" panose="020B0609020204030204" pitchFamily="49" charset="0"/>
              </a:rPr>
              <a:t>path</a:t>
            </a:r>
            <a:r>
              <a:rPr lang="nl-NL" sz="900" b="0" dirty="0">
                <a:solidFill>
                  <a:srgbClr val="000000"/>
                </a:solidFill>
                <a:effectLst/>
                <a:latin typeface="Consolas" panose="020B0609020204030204" pitchFamily="49" charset="0"/>
              </a:rPr>
              <a:t> </a:t>
            </a:r>
            <a:r>
              <a:rPr lang="nl-NL" sz="900" b="0" dirty="0" err="1">
                <a:solidFill>
                  <a:srgbClr val="000000"/>
                </a:solidFill>
                <a:effectLst/>
                <a:latin typeface="Consolas" panose="020B0609020204030204" pitchFamily="49" charset="0"/>
              </a:rPr>
              <a:t>dapr-components</a:t>
            </a:r>
            <a:endParaRPr lang="nl-NL" sz="900" b="0" dirty="0">
              <a:solidFill>
                <a:srgbClr val="000000"/>
              </a:solidFill>
              <a:effectLst/>
              <a:latin typeface="Consolas" panose="020B0609020204030204" pitchFamily="49" charset="0"/>
            </a:endParaRPr>
          </a:p>
        </p:txBody>
      </p:sp>
      <p:pic>
        <p:nvPicPr>
          <p:cNvPr id="65" name="Picture 2" descr="MySQL - Logos Download">
            <a:extLst>
              <a:ext uri="{FF2B5EF4-FFF2-40B4-BE49-F238E27FC236}">
                <a16:creationId xmlns:a16="http://schemas.microsoft.com/office/drawing/2014/main" id="{4AB49A47-3CD2-ED91-46FA-1DEDE8A1FD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52123" y="1788868"/>
            <a:ext cx="905814" cy="534676"/>
          </a:xfrm>
          <a:prstGeom prst="rect">
            <a:avLst/>
          </a:prstGeom>
          <a:noFill/>
          <a:extLst>
            <a:ext uri="{909E8E84-426E-40DD-AFC4-6F175D3DCCD1}">
              <a14:hiddenFill xmlns:a14="http://schemas.microsoft.com/office/drawing/2010/main">
                <a:solidFill>
                  <a:srgbClr val="FFFFFF"/>
                </a:solidFill>
              </a14:hiddenFill>
            </a:ext>
          </a:extLst>
        </p:spPr>
      </p:pic>
      <p:cxnSp>
        <p:nvCxnSpPr>
          <p:cNvPr id="67" name="Straight Arrow Connector 66">
            <a:extLst>
              <a:ext uri="{FF2B5EF4-FFF2-40B4-BE49-F238E27FC236}">
                <a16:creationId xmlns:a16="http://schemas.microsoft.com/office/drawing/2014/main" id="{C4B43AF7-B8C2-BFC9-A9C5-BE2A4CC40618}"/>
              </a:ext>
            </a:extLst>
          </p:cNvPr>
          <p:cNvCxnSpPr>
            <a:cxnSpLocks/>
          </p:cNvCxnSpPr>
          <p:nvPr/>
        </p:nvCxnSpPr>
        <p:spPr>
          <a:xfrm flipV="1">
            <a:off x="3707312" y="2311324"/>
            <a:ext cx="1594843" cy="709632"/>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78" name="Speech Bubble: Rectangle 77">
            <a:extLst>
              <a:ext uri="{FF2B5EF4-FFF2-40B4-BE49-F238E27FC236}">
                <a16:creationId xmlns:a16="http://schemas.microsoft.com/office/drawing/2014/main" id="{8155EB3A-14AF-FFCE-582B-D98FBDB73972}"/>
              </a:ext>
            </a:extLst>
          </p:cNvPr>
          <p:cNvSpPr/>
          <p:nvPr/>
        </p:nvSpPr>
        <p:spPr>
          <a:xfrm>
            <a:off x="1981678" y="769008"/>
            <a:ext cx="5586005" cy="1019860"/>
          </a:xfrm>
          <a:prstGeom prst="wedgeRectCallout">
            <a:avLst>
              <a:gd name="adj1" fmla="val -44133"/>
              <a:gd name="adj2" fmla="val 99582"/>
            </a:avLst>
          </a:prstGeom>
          <a:solidFill>
            <a:schemeClr val="accent3">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r>
              <a:rPr lang="en-US" sz="900" b="0" dirty="0">
                <a:solidFill>
                  <a:srgbClr val="000000"/>
                </a:solidFill>
                <a:effectLst/>
                <a:latin typeface="Consolas" panose="020B0609020204030204" pitchFamily="49" charset="0"/>
              </a:rPr>
              <a:t>curl -X POST -H 'Content-Type: application/</a:t>
            </a:r>
            <a:r>
              <a:rPr lang="en-US" sz="900" b="0" dirty="0" err="1">
                <a:solidFill>
                  <a:srgbClr val="000000"/>
                </a:solidFill>
                <a:effectLst/>
                <a:latin typeface="Consolas" panose="020B0609020204030204" pitchFamily="49" charset="0"/>
              </a:rPr>
              <a:t>json</a:t>
            </a:r>
            <a:r>
              <a:rPr lang="en-US" sz="900" b="0" dirty="0">
                <a:solidFill>
                  <a:srgbClr val="000000"/>
                </a:solidFill>
                <a:effectLst/>
                <a:latin typeface="Consolas" panose="020B0609020204030204" pitchFamily="49" charset="0"/>
              </a:rPr>
              <a:t>' http://localhost:$DAPR_HTTP_PORT/v1.0/bindings/durable-data-store -d </a:t>
            </a:r>
            <a:br>
              <a:rPr lang="en-US" sz="900" b="0" dirty="0">
                <a:solidFill>
                  <a:srgbClr val="000000"/>
                </a:solidFill>
                <a:effectLst/>
                <a:latin typeface="Consolas" panose="020B0609020204030204" pitchFamily="49" charset="0"/>
              </a:rPr>
            </a:br>
            <a:r>
              <a:rPr lang="en-US" sz="900" b="0" dirty="0">
                <a:solidFill>
                  <a:srgbClr val="000000"/>
                </a:solidFill>
                <a:effectLst/>
                <a:latin typeface="Consolas" panose="020B0609020204030204" pitchFamily="49" charset="0"/>
              </a:rPr>
              <a:t>'{ "metadata": { "</a:t>
            </a:r>
            <a:r>
              <a:rPr lang="en-US" sz="900" b="0" dirty="0" err="1">
                <a:solidFill>
                  <a:srgbClr val="000000"/>
                </a:solidFill>
                <a:effectLst/>
                <a:latin typeface="Consolas" panose="020B0609020204030204" pitchFamily="49" charset="0"/>
              </a:rPr>
              <a:t>sql</a:t>
            </a:r>
            <a:r>
              <a:rPr lang="en-US" sz="900" b="0" dirty="0">
                <a:solidFill>
                  <a:srgbClr val="000000"/>
                </a:solidFill>
                <a:effectLst/>
                <a:latin typeface="Consolas" panose="020B0609020204030204" pitchFamily="49" charset="0"/>
              </a:rPr>
              <a:t>": "INSERT INTO people (</a:t>
            </a:r>
            <a:r>
              <a:rPr lang="en-US" sz="900" b="0" dirty="0" err="1">
                <a:solidFill>
                  <a:srgbClr val="000000"/>
                </a:solidFill>
                <a:effectLst/>
                <a:latin typeface="Consolas" panose="020B0609020204030204" pitchFamily="49" charset="0"/>
              </a:rPr>
              <a:t>PersonID</a:t>
            </a:r>
            <a:r>
              <a:rPr lang="en-US" sz="900" b="0" dirty="0">
                <a:solidFill>
                  <a:srgbClr val="000000"/>
                </a:solidFill>
                <a:effectLst/>
                <a:latin typeface="Consolas" panose="020B0609020204030204" pitchFamily="49" charset="0"/>
              </a:rPr>
              <a:t>, </a:t>
            </a:r>
            <a:r>
              <a:rPr lang="en-US" sz="900" b="0" dirty="0" err="1">
                <a:solidFill>
                  <a:srgbClr val="000000"/>
                </a:solidFill>
                <a:effectLst/>
                <a:latin typeface="Consolas" panose="020B0609020204030204" pitchFamily="49" charset="0"/>
              </a:rPr>
              <a:t>LastName</a:t>
            </a:r>
            <a:r>
              <a:rPr lang="en-US" sz="900" b="0" dirty="0">
                <a:solidFill>
                  <a:srgbClr val="000000"/>
                </a:solidFill>
                <a:effectLst/>
                <a:latin typeface="Consolas" panose="020B0609020204030204" pitchFamily="49" charset="0"/>
              </a:rPr>
              <a:t>, FirstName, City)           </a:t>
            </a:r>
          </a:p>
          <a:p>
            <a:r>
              <a:rPr lang="en-US" sz="900" dirty="0">
                <a:solidFill>
                  <a:srgbClr val="000000"/>
                </a:solidFill>
                <a:latin typeface="Consolas" panose="020B0609020204030204" pitchFamily="49" charset="0"/>
              </a:rPr>
              <a:t>                       </a:t>
            </a:r>
            <a:r>
              <a:rPr lang="en-US" sz="900" b="0" dirty="0">
                <a:solidFill>
                  <a:srgbClr val="000000"/>
                </a:solidFill>
                <a:effectLst/>
                <a:latin typeface="Consolas" panose="020B0609020204030204" pitchFamily="49" charset="0"/>
              </a:rPr>
              <a:t>  VALUES (42, \"Jefferson\", \"Thomas\", \"Washington\")"   </a:t>
            </a:r>
            <a:br>
              <a:rPr lang="en-US" sz="900" b="0" dirty="0">
                <a:solidFill>
                  <a:srgbClr val="000000"/>
                </a:solidFill>
                <a:effectLst/>
                <a:latin typeface="Consolas" panose="020B0609020204030204" pitchFamily="49" charset="0"/>
              </a:rPr>
            </a:br>
            <a:r>
              <a:rPr lang="en-US" sz="900" b="0" dirty="0">
                <a:solidFill>
                  <a:srgbClr val="000000"/>
                </a:solidFill>
                <a:effectLst/>
                <a:latin typeface="Consolas" panose="020B0609020204030204" pitchFamily="49" charset="0"/>
              </a:rPr>
              <a:t>               }</a:t>
            </a:r>
            <a:br>
              <a:rPr lang="en-US" sz="900" b="0" dirty="0">
                <a:solidFill>
                  <a:srgbClr val="000000"/>
                </a:solidFill>
                <a:effectLst/>
                <a:latin typeface="Consolas" panose="020B0609020204030204" pitchFamily="49" charset="0"/>
              </a:rPr>
            </a:br>
            <a:r>
              <a:rPr lang="en-US" sz="900" b="0" dirty="0">
                <a:solidFill>
                  <a:srgbClr val="000000"/>
                </a:solidFill>
                <a:effectLst/>
                <a:latin typeface="Consolas" panose="020B0609020204030204" pitchFamily="49" charset="0"/>
              </a:rPr>
              <a:t>, "operation": "exec" }'</a:t>
            </a:r>
          </a:p>
        </p:txBody>
      </p:sp>
      <p:sp>
        <p:nvSpPr>
          <p:cNvPr id="79" name="Speech Bubble: Rectangle 78">
            <a:extLst>
              <a:ext uri="{FF2B5EF4-FFF2-40B4-BE49-F238E27FC236}">
                <a16:creationId xmlns:a16="http://schemas.microsoft.com/office/drawing/2014/main" id="{FAEB2217-6BD6-A085-7970-282A63E4E74E}"/>
              </a:ext>
            </a:extLst>
          </p:cNvPr>
          <p:cNvSpPr/>
          <p:nvPr/>
        </p:nvSpPr>
        <p:spPr>
          <a:xfrm>
            <a:off x="4544457" y="4458972"/>
            <a:ext cx="1495642" cy="441781"/>
          </a:xfrm>
          <a:prstGeom prst="wedgeRectCallout">
            <a:avLst>
              <a:gd name="adj1" fmla="val -77003"/>
              <a:gd name="adj2" fmla="val -113256"/>
            </a:avLst>
          </a:prstGeom>
          <a:solidFill>
            <a:schemeClr val="accent3">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00" dirty="0">
                <a:solidFill>
                  <a:schemeClr val="tx1"/>
                </a:solidFill>
              </a:rPr>
              <a:t>define output binding for MySQL database (with endpoints, credentials)</a:t>
            </a:r>
          </a:p>
        </p:txBody>
      </p:sp>
    </p:spTree>
    <p:extLst>
      <p:ext uri="{BB962C8B-B14F-4D97-AF65-F5344CB8AC3E}">
        <p14:creationId xmlns:p14="http://schemas.microsoft.com/office/powerpoint/2010/main" val="4024409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par>
                                <p:cTn id="17" presetID="10" presetClass="entr" presetSubtype="0" fill="hold" nodeType="with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fade">
                                      <p:cBhvr>
                                        <p:cTn id="19" dur="500"/>
                                        <p:tgtEl>
                                          <p:spTgt spid="1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500"/>
                                        <p:tgtEl>
                                          <p:spTgt spid="79"/>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p:bldP spid="21" grpId="0" animBg="1"/>
      <p:bldP spid="78" grpId="0" animBg="1"/>
      <p:bldP spid="7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977900" y="342900"/>
            <a:ext cx="7727187" cy="415499"/>
          </a:xfrm>
        </p:spPr>
        <p:txBody>
          <a:bodyPr/>
          <a:lstStyle/>
          <a:p>
            <a:r>
              <a:rPr lang="en-US"/>
              <a:t>Secrets</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377445" y="316145"/>
            <a:ext cx="423572" cy="465753"/>
          </a:xfrm>
          <a:prstGeom prst="rect">
            <a:avLst/>
          </a:prstGeom>
        </p:spPr>
      </p:pic>
      <p:grpSp>
        <p:nvGrpSpPr>
          <p:cNvPr id="13" name="!!AppA">
            <a:extLst>
              <a:ext uri="{FF2B5EF4-FFF2-40B4-BE49-F238E27FC236}">
                <a16:creationId xmlns:a16="http://schemas.microsoft.com/office/drawing/2014/main" id="{84E5AC79-DC80-4CEC-8559-2C80EC45A927}"/>
              </a:ext>
            </a:extLst>
          </p:cNvPr>
          <p:cNvGrpSpPr/>
          <p:nvPr/>
        </p:nvGrpSpPr>
        <p:grpSpPr>
          <a:xfrm>
            <a:off x="2169618" y="1411741"/>
            <a:ext cx="1249849" cy="1458155"/>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750520" y="2525411"/>
              <a:ext cx="719158" cy="258663"/>
            </a:xfrm>
            <a:prstGeom prst="rect">
              <a:avLst/>
            </a:prstGeom>
            <a:noFill/>
          </p:spPr>
          <p:txBody>
            <a:bodyPr wrap="none" lIns="0" tIns="0" rIns="0" bIns="0" rtlCol="0">
              <a:spAutoFit/>
            </a:bodyPr>
            <a:lstStyle/>
            <a:p>
              <a:pPr algn="ctr"/>
              <a:r>
                <a:rPr lang="en-US" sz="1500">
                  <a:solidFill>
                    <a:schemeClr val="bg1"/>
                  </a:solidFill>
                  <a:latin typeface="+mj-lt"/>
                </a:rPr>
                <a:t>My App</a:t>
              </a:r>
            </a:p>
          </p:txBody>
        </p:sp>
      </p:grpSp>
      <p:cxnSp>
        <p:nvCxnSpPr>
          <p:cNvPr id="58" name="Straight Arrow Connector 57">
            <a:extLst>
              <a:ext uri="{FF2B5EF4-FFF2-40B4-BE49-F238E27FC236}">
                <a16:creationId xmlns:a16="http://schemas.microsoft.com/office/drawing/2014/main" id="{20901D22-E7D9-416D-BC2E-DDF9B51DFCBC}"/>
              </a:ext>
            </a:extLst>
          </p:cNvPr>
          <p:cNvCxnSpPr>
            <a:cxnSpLocks/>
          </p:cNvCxnSpPr>
          <p:nvPr/>
        </p:nvCxnSpPr>
        <p:spPr>
          <a:xfrm>
            <a:off x="3419466" y="2140818"/>
            <a:ext cx="795757" cy="1"/>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215223" y="1771831"/>
            <a:ext cx="632550" cy="737975"/>
          </a:xfrm>
          <a:prstGeom prst="rect">
            <a:avLst/>
          </a:prstGeom>
          <a:effectLst>
            <a:outerShdw blurRad="50800" dist="25400" dir="13500000" algn="br" rotWithShape="0">
              <a:prstClr val="black">
                <a:alpha val="40000"/>
              </a:prstClr>
            </a:outerShdw>
          </a:effectLst>
        </p:spPr>
      </p:pic>
      <p:grpSp>
        <p:nvGrpSpPr>
          <p:cNvPr id="7" name="Group 6">
            <a:extLst>
              <a:ext uri="{FF2B5EF4-FFF2-40B4-BE49-F238E27FC236}">
                <a16:creationId xmlns:a16="http://schemas.microsoft.com/office/drawing/2014/main" id="{016EBF48-EF12-4937-85DE-9492955601BF}"/>
              </a:ext>
            </a:extLst>
          </p:cNvPr>
          <p:cNvGrpSpPr/>
          <p:nvPr/>
        </p:nvGrpSpPr>
        <p:grpSpPr>
          <a:xfrm>
            <a:off x="4847773" y="2039828"/>
            <a:ext cx="801043" cy="201978"/>
            <a:chOff x="6463697" y="2719771"/>
            <a:chExt cx="1068057" cy="269304"/>
          </a:xfrm>
        </p:grpSpPr>
        <p:cxnSp>
          <p:nvCxnSpPr>
            <p:cNvPr id="33" name="Straight Arrow Connector 32">
              <a:extLst>
                <a:ext uri="{FF2B5EF4-FFF2-40B4-BE49-F238E27FC236}">
                  <a16:creationId xmlns:a16="http://schemas.microsoft.com/office/drawing/2014/main" id="{DC746011-A8A4-4E1D-86C1-3B1E74447B9B}"/>
                </a:ext>
              </a:extLst>
            </p:cNvPr>
            <p:cNvCxnSpPr>
              <a:cxnSpLocks/>
              <a:stCxn id="64" idx="3"/>
              <a:endCxn id="35" idx="3"/>
            </p:cNvCxnSpPr>
            <p:nvPr/>
          </p:nvCxnSpPr>
          <p:spPr>
            <a:xfrm flipV="1">
              <a:off x="6463697" y="2854423"/>
              <a:ext cx="81977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DF473C8B-AB59-4999-A8D0-2CCD377CD8F8}"/>
                </a:ext>
              </a:extLst>
            </p:cNvPr>
            <p:cNvSpPr/>
            <p:nvPr/>
          </p:nvSpPr>
          <p:spPr bwMode="auto">
            <a:xfrm>
              <a:off x="7283469" y="2719771"/>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49782D0D-5071-4CDB-B919-89B45F4C5D8B}"/>
              </a:ext>
            </a:extLst>
          </p:cNvPr>
          <p:cNvGrpSpPr/>
          <p:nvPr/>
        </p:nvGrpSpPr>
        <p:grpSpPr>
          <a:xfrm>
            <a:off x="5528040" y="2101719"/>
            <a:ext cx="872368" cy="78199"/>
            <a:chOff x="7370719" y="2802291"/>
            <a:chExt cx="1163157" cy="104265"/>
          </a:xfrm>
        </p:grpSpPr>
        <p:sp>
          <p:nvSpPr>
            <p:cNvPr id="41" name="Oval 40">
              <a:extLst>
                <a:ext uri="{FF2B5EF4-FFF2-40B4-BE49-F238E27FC236}">
                  <a16:creationId xmlns:a16="http://schemas.microsoft.com/office/drawing/2014/main" id="{7D8832ED-2FE5-4F96-BD8D-960139CD7B1D}"/>
                </a:ext>
              </a:extLst>
            </p:cNvPr>
            <p:cNvSpPr/>
            <p:nvPr/>
          </p:nvSpPr>
          <p:spPr bwMode="auto">
            <a:xfrm>
              <a:off x="7370719" y="2802291"/>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cxnSp>
          <p:nvCxnSpPr>
            <p:cNvPr id="42" name="Straight Arrow Connector 41">
              <a:extLst>
                <a:ext uri="{FF2B5EF4-FFF2-40B4-BE49-F238E27FC236}">
                  <a16:creationId xmlns:a16="http://schemas.microsoft.com/office/drawing/2014/main" id="{61E545AE-A94F-48AF-BBA6-EDEE957650D7}"/>
                </a:ext>
              </a:extLst>
            </p:cNvPr>
            <p:cNvCxnSpPr>
              <a:cxnSpLocks/>
              <a:stCxn id="41" idx="6"/>
              <a:endCxn id="39" idx="1"/>
            </p:cNvCxnSpPr>
            <p:nvPr/>
          </p:nvCxnSpPr>
          <p:spPr>
            <a:xfrm flipV="1">
              <a:off x="7474983" y="2854423"/>
              <a:ext cx="1058893"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2361907B-CA59-45B2-880C-1D2DF3311E12}"/>
              </a:ext>
            </a:extLst>
          </p:cNvPr>
          <p:cNvGrpSpPr/>
          <p:nvPr/>
        </p:nvGrpSpPr>
        <p:grpSpPr>
          <a:xfrm>
            <a:off x="1234281" y="3049593"/>
            <a:ext cx="5166126" cy="1079943"/>
            <a:chOff x="1645708" y="4066123"/>
            <a:chExt cx="6888168" cy="1439923"/>
          </a:xfrm>
        </p:grpSpPr>
        <p:sp>
          <p:nvSpPr>
            <p:cNvPr id="113" name="TextBox 112">
              <a:extLst>
                <a:ext uri="{FF2B5EF4-FFF2-40B4-BE49-F238E27FC236}">
                  <a16:creationId xmlns:a16="http://schemas.microsoft.com/office/drawing/2014/main" id="{D3A6C9AE-D340-4827-9176-F04706160F1A}"/>
                </a:ext>
              </a:extLst>
            </p:cNvPr>
            <p:cNvSpPr txBox="1"/>
            <p:nvPr/>
          </p:nvSpPr>
          <p:spPr>
            <a:xfrm>
              <a:off x="1645708" y="4066123"/>
              <a:ext cx="6888168" cy="515612"/>
            </a:xfrm>
            <a:prstGeom prst="rect">
              <a:avLst/>
            </a:prstGeom>
            <a:noFill/>
          </p:spPr>
          <p:txBody>
            <a:bodyPr wrap="square" lIns="0" tIns="0" rIns="0" bIns="0" rtlCol="0">
              <a:spAutoFit/>
            </a:bodyPr>
            <a:lstStyle/>
            <a:p>
              <a:pPr algn="ctr"/>
              <a:r>
                <a:rPr lang="en-US" sz="1500">
                  <a:solidFill>
                    <a:srgbClr val="202192"/>
                  </a:solidFill>
                  <a:latin typeface="+mj-lt"/>
                </a:rPr>
                <a:t>GET</a:t>
              </a:r>
              <a:endParaRPr lang="en-US" sz="1200">
                <a:solidFill>
                  <a:srgbClr val="202192"/>
                </a:solidFill>
                <a:latin typeface="+mj-lt"/>
              </a:endParaRPr>
            </a:p>
            <a:p>
              <a:pPr algn="ctr"/>
              <a:r>
                <a:rPr lang="en-US" sz="1013">
                  <a:solidFill>
                    <a:srgbClr val="202192"/>
                  </a:solidFill>
                  <a:latin typeface="Consolas" panose="020B0609020204030204" pitchFamily="49" charset="0"/>
                </a:rPr>
                <a:t>http://localhost:3500/v1.0/secrets/vault/mysecret</a:t>
              </a:r>
            </a:p>
          </p:txBody>
        </p:sp>
        <p:sp>
          <p:nvSpPr>
            <p:cNvPr id="8" name="TextBox 7">
              <a:extLst>
                <a:ext uri="{FF2B5EF4-FFF2-40B4-BE49-F238E27FC236}">
                  <a16:creationId xmlns:a16="http://schemas.microsoft.com/office/drawing/2014/main" id="{C3FEC943-413F-465F-89D6-F497724F161E}"/>
                </a:ext>
              </a:extLst>
            </p:cNvPr>
            <p:cNvSpPr txBox="1"/>
            <p:nvPr/>
          </p:nvSpPr>
          <p:spPr>
            <a:xfrm>
              <a:off x="4129893" y="4890493"/>
              <a:ext cx="1919799" cy="615553"/>
            </a:xfrm>
            <a:prstGeom prst="rect">
              <a:avLst/>
            </a:prstGeom>
            <a:solidFill>
              <a:schemeClr val="bg1"/>
            </a:solidFill>
            <a:effectLst>
              <a:outerShdw blurRad="63500" algn="ctr" rotWithShape="0">
                <a:prstClr val="black">
                  <a:alpha val="40000"/>
                </a:prstClr>
              </a:outerShdw>
            </a:effectLst>
          </p:spPr>
          <p:txBody>
            <a:bodyPr wrap="square" lIns="137160" tIns="137160" rIns="137160" bIns="137160" anchor="ctr">
              <a:spAutoFit/>
            </a:bodyPr>
            <a:lstStyle/>
            <a:p>
              <a:pPr algn="ctr" fontAlgn="base"/>
              <a:r>
                <a:rPr lang="en-US" sz="1200">
                  <a:solidFill>
                    <a:srgbClr val="202192"/>
                  </a:solidFill>
                  <a:latin typeface="Consolas" panose="020B0609020204030204" pitchFamily="49" charset="0"/>
                  <a:ea typeface="Segoe UI Symbol" panose="020B0502040204020203" pitchFamily="34" charset="0"/>
                </a:rPr>
                <a:t>"supersecret"</a:t>
              </a:r>
            </a:p>
          </p:txBody>
        </p:sp>
      </p:grpSp>
      <p:grpSp>
        <p:nvGrpSpPr>
          <p:cNvPr id="3" name="Group 2">
            <a:extLst>
              <a:ext uri="{FF2B5EF4-FFF2-40B4-BE49-F238E27FC236}">
                <a16:creationId xmlns:a16="http://schemas.microsoft.com/office/drawing/2014/main" id="{8C471AA2-6E9D-4C6D-9680-0E827EC12B29}"/>
              </a:ext>
            </a:extLst>
          </p:cNvPr>
          <p:cNvGrpSpPr/>
          <p:nvPr/>
        </p:nvGrpSpPr>
        <p:grpSpPr>
          <a:xfrm>
            <a:off x="6400407" y="1818551"/>
            <a:ext cx="1843481" cy="644532"/>
            <a:chOff x="8533876" y="2424735"/>
            <a:chExt cx="2457974" cy="859376"/>
          </a:xfrm>
        </p:grpSpPr>
        <p:sp>
          <p:nvSpPr>
            <p:cNvPr id="39" name="Rounded Rectangle 5">
              <a:extLst>
                <a:ext uri="{FF2B5EF4-FFF2-40B4-BE49-F238E27FC236}">
                  <a16:creationId xmlns:a16="http://schemas.microsoft.com/office/drawing/2014/main" id="{F3D499F9-2CA0-4A01-B019-0484C19CC656}"/>
                </a:ext>
              </a:extLst>
            </p:cNvPr>
            <p:cNvSpPr/>
            <p:nvPr/>
          </p:nvSpPr>
          <p:spPr bwMode="auto">
            <a:xfrm>
              <a:off x="8533876" y="2424735"/>
              <a:ext cx="2457974"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1500" dirty="0" err="1">
                  <a:solidFill>
                    <a:srgbClr val="000000"/>
                  </a:solidFill>
                  <a:latin typeface="Segoe UI Semibold"/>
                </a:rPr>
                <a:t>HashiCorp</a:t>
              </a:r>
              <a:r>
                <a:rPr lang="en-US" sz="1500" dirty="0">
                  <a:solidFill>
                    <a:srgbClr val="000000"/>
                  </a:solidFill>
                  <a:latin typeface="Segoe UI Semibold"/>
                </a:rPr>
                <a:t> Vault</a:t>
              </a:r>
            </a:p>
          </p:txBody>
        </p:sp>
        <p:pic>
          <p:nvPicPr>
            <p:cNvPr id="9218" name="Picture 2" descr="See the source image">
              <a:extLst>
                <a:ext uri="{FF2B5EF4-FFF2-40B4-BE49-F238E27FC236}">
                  <a16:creationId xmlns:a16="http://schemas.microsoft.com/office/drawing/2014/main" id="{BC0E733D-ECE6-4EE9-90B2-9FF68B58D988}"/>
                </a:ext>
              </a:extLst>
            </p:cNvPr>
            <p:cNvPicPr>
              <a:picLocks noChangeAspect="1" noChangeArrowheads="1"/>
            </p:cNvPicPr>
            <p:nvPr/>
          </p:nvPicPr>
          <p:blipFill>
            <a:blip r:embed="rId9" cstate="print">
              <a:extLst>
                <a:ext uri="{28A0092B-C50C-407E-A947-70E740481C1C}">
                  <a14:useLocalDpi xmlns:a14="http://schemas.microsoft.com/office/drawing/2010/main"/>
                </a:ext>
              </a:extLst>
            </a:blip>
            <a:srcRect/>
            <a:stretch>
              <a:fillRect/>
            </a:stretch>
          </p:blipFill>
          <p:spPr bwMode="auto">
            <a:xfrm>
              <a:off x="8688975" y="2640764"/>
              <a:ext cx="492900" cy="482186"/>
            </a:xfrm>
            <a:prstGeom prst="rect">
              <a:avLst/>
            </a:prstGeom>
            <a:noFill/>
            <a:extLst>
              <a:ext uri="{909E8E84-426E-40DD-AFC4-6F175D3DCCD1}">
                <a14:hiddenFill xmlns:a14="http://schemas.microsoft.com/office/drawing/2010/main">
                  <a:solidFill>
                    <a:srgbClr val="FFFFFF"/>
                  </a:solidFill>
                </a14:hiddenFill>
              </a:ext>
            </a:extLst>
          </p:spPr>
        </p:pic>
      </p:grpSp>
      <p:sp>
        <p:nvSpPr>
          <p:cNvPr id="23" name="Rounded Rectangle 5">
            <a:extLst>
              <a:ext uri="{FF2B5EF4-FFF2-40B4-BE49-F238E27FC236}">
                <a16:creationId xmlns:a16="http://schemas.microsoft.com/office/drawing/2014/main" id="{0DCABD45-D8FE-4E09-8794-71B984E6757F}"/>
              </a:ext>
            </a:extLst>
          </p:cNvPr>
          <p:cNvSpPr/>
          <p:nvPr/>
        </p:nvSpPr>
        <p:spPr bwMode="auto">
          <a:xfrm>
            <a:off x="6400407" y="2463084"/>
            <a:ext cx="1843481" cy="609404"/>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endParaRPr lang="en-US" sz="1500">
              <a:solidFill>
                <a:srgbClr val="000000"/>
              </a:solidFill>
              <a:latin typeface="Segoe UI Semibold"/>
            </a:endParaRPr>
          </a:p>
        </p:txBody>
      </p:sp>
      <p:graphicFrame>
        <p:nvGraphicFramePr>
          <p:cNvPr id="24" name="Table 12">
            <a:extLst>
              <a:ext uri="{FF2B5EF4-FFF2-40B4-BE49-F238E27FC236}">
                <a16:creationId xmlns:a16="http://schemas.microsoft.com/office/drawing/2014/main" id="{B0123673-5332-4061-A109-B89AE3E0D587}"/>
              </a:ext>
            </a:extLst>
          </p:cNvPr>
          <p:cNvGraphicFramePr>
            <a:graphicFrameLocks noGrp="1"/>
          </p:cNvGraphicFramePr>
          <p:nvPr/>
        </p:nvGraphicFramePr>
        <p:xfrm>
          <a:off x="6400407" y="2463084"/>
          <a:ext cx="1843481" cy="622244"/>
        </p:xfrm>
        <a:graphic>
          <a:graphicData uri="http://schemas.openxmlformats.org/drawingml/2006/table">
            <a:tbl>
              <a:tblPr firstRow="1" bandRow="1">
                <a:effectLst/>
                <a:tableStyleId>{3B4B98B0-60AC-42C2-AFA5-B58CD77FA1E5}</a:tableStyleId>
              </a:tblPr>
              <a:tblGrid>
                <a:gridCol w="743343">
                  <a:extLst>
                    <a:ext uri="{9D8B030D-6E8A-4147-A177-3AD203B41FA5}">
                      <a16:colId xmlns:a16="http://schemas.microsoft.com/office/drawing/2014/main" val="3761039183"/>
                    </a:ext>
                  </a:extLst>
                </a:gridCol>
                <a:gridCol w="1100138">
                  <a:extLst>
                    <a:ext uri="{9D8B030D-6E8A-4147-A177-3AD203B41FA5}">
                      <a16:colId xmlns:a16="http://schemas.microsoft.com/office/drawing/2014/main" val="836788475"/>
                    </a:ext>
                  </a:extLst>
                </a:gridCol>
              </a:tblGrid>
              <a:tr h="282956">
                <a:tc>
                  <a:txBody>
                    <a:bodyPr/>
                    <a:lstStyle/>
                    <a:p>
                      <a:pPr marL="0" algn="l" defTabSz="914400" rtl="0" eaLnBrk="1" latinLnBrk="0" hangingPunct="1"/>
                      <a:r>
                        <a:rPr lang="en-US" sz="1100" kern="1200">
                          <a:solidFill>
                            <a:schemeClr val="bg1"/>
                          </a:solidFill>
                        </a:rPr>
                        <a:t>key</a:t>
                      </a:r>
                      <a:endParaRPr lang="en-US" sz="1100" b="1" kern="1200">
                        <a:solidFill>
                          <a:schemeClr val="bg1"/>
                        </a:solidFill>
                        <a:latin typeface="+mj-lt"/>
                        <a:ea typeface="+mn-ea"/>
                        <a:cs typeface="+mn-cs"/>
                      </a:endParaRPr>
                    </a:p>
                  </a:txBody>
                  <a:tcPr marL="68580" marR="0" marT="68580" marB="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100" kern="1200">
                          <a:solidFill>
                            <a:schemeClr val="bg1"/>
                          </a:solidFill>
                        </a:rPr>
                        <a:t>value</a:t>
                      </a:r>
                      <a:endParaRPr lang="en-US" sz="1100" b="1" kern="1200">
                        <a:solidFill>
                          <a:schemeClr val="bg1"/>
                        </a:solidFill>
                        <a:latin typeface="+mj-lt"/>
                        <a:ea typeface="+mn-ea"/>
                        <a:cs typeface="+mn-cs"/>
                      </a:endParaRPr>
                    </a:p>
                  </a:txBody>
                  <a:tcPr marL="68580" marR="0" marT="68580" marB="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339288">
                <a:tc>
                  <a:txBody>
                    <a:bodyPr/>
                    <a:lstStyle/>
                    <a:p>
                      <a:r>
                        <a:rPr lang="en-US" sz="1050" b="0" kern="1200" dirty="0" err="1">
                          <a:latin typeface="Consolas" panose="020B0609020204030204" pitchFamily="49" charset="0"/>
                        </a:rPr>
                        <a:t>mysecret</a:t>
                      </a:r>
                      <a:endParaRPr lang="en-US" sz="1050" b="0" kern="1200" dirty="0">
                        <a:solidFill>
                          <a:srgbClr val="1A1A1A"/>
                        </a:solidFill>
                        <a:latin typeface="Consolas" panose="020B0609020204030204" pitchFamily="49" charset="0"/>
                        <a:ea typeface="Segoe UI Symbol"/>
                        <a:cs typeface="+mn-cs"/>
                      </a:endParaRPr>
                    </a:p>
                  </a:txBody>
                  <a:tcPr marL="68580" marR="68580" marT="68580" marB="6858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050" b="0" kern="1200" dirty="0">
                          <a:latin typeface="Consolas" panose="020B0609020204030204" pitchFamily="49" charset="0"/>
                        </a:rPr>
                        <a:t>"supersecret"</a:t>
                      </a:r>
                      <a:endParaRPr lang="en-US" sz="1050" b="0" kern="1200" dirty="0">
                        <a:solidFill>
                          <a:srgbClr val="1A1A1A"/>
                        </a:solidFill>
                        <a:latin typeface="Consolas" panose="020B0609020204030204" pitchFamily="49" charset="0"/>
                        <a:ea typeface="Segoe UI Symbol"/>
                        <a:cs typeface="+mn-cs"/>
                      </a:endParaRPr>
                    </a:p>
                  </a:txBody>
                  <a:tcPr marL="68580" marR="68580" marT="68580" marB="6858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spTree>
    <p:extLst>
      <p:ext uri="{BB962C8B-B14F-4D97-AF65-F5344CB8AC3E}">
        <p14:creationId xmlns:p14="http://schemas.microsoft.com/office/powerpoint/2010/main" val="34331957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0"/>
                                  </p:stCondLst>
                                  <p:childTnLst>
                                    <p:set>
                                      <p:cBhvr>
                                        <p:cTn id="11" dur="1" fill="hold">
                                          <p:stCondLst>
                                            <p:cond delay="0"/>
                                          </p:stCondLst>
                                        </p:cTn>
                                        <p:tgtEl>
                                          <p:spTgt spid="64"/>
                                        </p:tgtEl>
                                        <p:attrNameLst>
                                          <p:attrName>style.visibility</p:attrName>
                                        </p:attrNameLst>
                                      </p:cBhvr>
                                      <p:to>
                                        <p:strVal val="visible"/>
                                      </p:to>
                                    </p:set>
                                    <p:anim calcmode="lin" valueType="num">
                                      <p:cBhvr>
                                        <p:cTn id="12" dur="500" fill="hold"/>
                                        <p:tgtEl>
                                          <p:spTgt spid="64"/>
                                        </p:tgtEl>
                                        <p:attrNameLst>
                                          <p:attrName>ppt_w</p:attrName>
                                        </p:attrNameLst>
                                      </p:cBhvr>
                                      <p:tavLst>
                                        <p:tav tm="0">
                                          <p:val>
                                            <p:fltVal val="0"/>
                                          </p:val>
                                        </p:tav>
                                        <p:tav tm="100000">
                                          <p:val>
                                            <p:strVal val="#ppt_w"/>
                                          </p:val>
                                        </p:tav>
                                      </p:tavLst>
                                    </p:anim>
                                    <p:anim calcmode="lin" valueType="num">
                                      <p:cBhvr>
                                        <p:cTn id="13" dur="500" fill="hold"/>
                                        <p:tgtEl>
                                          <p:spTgt spid="64"/>
                                        </p:tgtEl>
                                        <p:attrNameLst>
                                          <p:attrName>ppt_h</p:attrName>
                                        </p:attrNameLst>
                                      </p:cBhvr>
                                      <p:tavLst>
                                        <p:tav tm="0">
                                          <p:val>
                                            <p:fltVal val="0"/>
                                          </p:val>
                                        </p:tav>
                                        <p:tav tm="100000">
                                          <p:val>
                                            <p:strVal val="#ppt_h"/>
                                          </p:val>
                                        </p:tav>
                                      </p:tavLst>
                                    </p:anim>
                                    <p:animEffect transition="in" filter="fade">
                                      <p:cBhvr>
                                        <p:cTn id="14" dur="500"/>
                                        <p:tgtEl>
                                          <p:spTgt spid="64"/>
                                        </p:tgtEl>
                                      </p:cBhvr>
                                    </p:animEffect>
                                  </p:childTnLst>
                                </p:cTn>
                              </p:par>
                            </p:childTnLst>
                          </p:cTn>
                        </p:par>
                        <p:par>
                          <p:cTn id="15" fill="hold">
                            <p:stCondLst>
                              <p:cond delay="500"/>
                            </p:stCondLst>
                            <p:childTnLst>
                              <p:par>
                                <p:cTn id="16" presetID="53" presetClass="entr" presetSubtype="16" fill="hold" nodeType="after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p:cTn id="18" dur="500" fill="hold"/>
                                        <p:tgtEl>
                                          <p:spTgt spid="3"/>
                                        </p:tgtEl>
                                        <p:attrNameLst>
                                          <p:attrName>ppt_w</p:attrName>
                                        </p:attrNameLst>
                                      </p:cBhvr>
                                      <p:tavLst>
                                        <p:tav tm="0">
                                          <p:val>
                                            <p:fltVal val="0"/>
                                          </p:val>
                                        </p:tav>
                                        <p:tav tm="100000">
                                          <p:val>
                                            <p:strVal val="#ppt_w"/>
                                          </p:val>
                                        </p:tav>
                                      </p:tavLst>
                                    </p:anim>
                                    <p:anim calcmode="lin" valueType="num">
                                      <p:cBhvr>
                                        <p:cTn id="19" dur="500" fill="hold"/>
                                        <p:tgtEl>
                                          <p:spTgt spid="3"/>
                                        </p:tgtEl>
                                        <p:attrNameLst>
                                          <p:attrName>ppt_h</p:attrName>
                                        </p:attrNameLst>
                                      </p:cBhvr>
                                      <p:tavLst>
                                        <p:tav tm="0">
                                          <p:val>
                                            <p:fltVal val="0"/>
                                          </p:val>
                                        </p:tav>
                                        <p:tav tm="100000">
                                          <p:val>
                                            <p:strVal val="#ppt_h"/>
                                          </p:val>
                                        </p:tav>
                                      </p:tavLst>
                                    </p:anim>
                                    <p:animEffect transition="in" filter="fade">
                                      <p:cBhvr>
                                        <p:cTn id="20" dur="500"/>
                                        <p:tgtEl>
                                          <p:spTgt spid="3"/>
                                        </p:tgtEl>
                                      </p:cBhvr>
                                    </p:animEffect>
                                  </p:childTnLst>
                                </p:cTn>
                              </p:par>
                            </p:childTnLst>
                          </p:cTn>
                        </p:par>
                        <p:par>
                          <p:cTn id="21" fill="hold">
                            <p:stCondLst>
                              <p:cond delay="1000"/>
                            </p:stCondLst>
                            <p:childTnLst>
                              <p:par>
                                <p:cTn id="22" presetID="22" presetClass="entr" presetSubtype="1" fill="hold" grpId="0" nodeType="after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wipe(up)">
                                      <p:cBhvr>
                                        <p:cTn id="24" dur="500"/>
                                        <p:tgtEl>
                                          <p:spTgt spid="23"/>
                                        </p:tgtEl>
                                      </p:cBhvr>
                                    </p:animEffect>
                                  </p:childTnLst>
                                </p:cTn>
                              </p:par>
                              <p:par>
                                <p:cTn id="25" presetID="22" presetClass="entr" presetSubtype="1"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wipe(up)">
                                      <p:cBhvr>
                                        <p:cTn id="27" dur="500"/>
                                        <p:tgtEl>
                                          <p:spTgt spid="24"/>
                                        </p:tgtEl>
                                      </p:cBhvr>
                                    </p:animEffect>
                                  </p:childTnLst>
                                </p:cTn>
                              </p:par>
                            </p:childTnLst>
                          </p:cTn>
                        </p:par>
                        <p:par>
                          <p:cTn id="28" fill="hold">
                            <p:stCondLst>
                              <p:cond delay="1500"/>
                            </p:stCondLst>
                            <p:childTnLst>
                              <p:par>
                                <p:cTn id="29" presetID="22" presetClass="entr" presetSubtype="8" fill="hold"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wipe(left)">
                                      <p:cBhvr>
                                        <p:cTn id="31" dur="500"/>
                                        <p:tgtEl>
                                          <p:spTgt spid="7"/>
                                        </p:tgtEl>
                                      </p:cBhvr>
                                    </p:animEffect>
                                  </p:childTnLst>
                                </p:cTn>
                              </p:par>
                              <p:par>
                                <p:cTn id="32" presetID="22" presetClass="entr" presetSubtype="2"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right)">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nodeType="clickEffect">
                                  <p:stCondLst>
                                    <p:cond delay="0"/>
                                  </p:stCondLst>
                                  <p:childTnLst>
                                    <p:set>
                                      <p:cBhvr>
                                        <p:cTn id="38" dur="1" fill="hold">
                                          <p:stCondLst>
                                            <p:cond delay="0"/>
                                          </p:stCondLst>
                                        </p:cTn>
                                        <p:tgtEl>
                                          <p:spTgt spid="58"/>
                                        </p:tgtEl>
                                        <p:attrNameLst>
                                          <p:attrName>style.visibility</p:attrName>
                                        </p:attrNameLst>
                                      </p:cBhvr>
                                      <p:to>
                                        <p:strVal val="visible"/>
                                      </p:to>
                                    </p:set>
                                    <p:animEffect transition="in" filter="wipe(left)">
                                      <p:cBhvr>
                                        <p:cTn id="39" dur="500"/>
                                        <p:tgtEl>
                                          <p:spTgt spid="58"/>
                                        </p:tgtEl>
                                      </p:cBhvr>
                                    </p:animEffect>
                                  </p:childTnLst>
                                </p:cTn>
                              </p:par>
                              <p:par>
                                <p:cTn id="40" presetID="10" presetClass="entr" presetSubtype="0" fill="hold"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par>
                                <p:cTn id="43" presetID="42" presetClass="path" presetSubtype="0" decel="100000" fill="hold" nodeType="withEffect">
                                  <p:stCondLst>
                                    <p:cond delay="0"/>
                                  </p:stCondLst>
                                  <p:childTnLst>
                                    <p:animMotion origin="layout" path="M 2.08333E-6 4.81481E-6 L 2.08333E-6 0.03773 " pathEditMode="relative" rAng="0" ptsTypes="AA">
                                      <p:cBhvr>
                                        <p:cTn id="44" dur="750" spd="-100000" fill="hold"/>
                                        <p:tgtEl>
                                          <p:spTgt spid="5"/>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977900" y="342900"/>
            <a:ext cx="7727187" cy="415499"/>
          </a:xfrm>
        </p:spPr>
        <p:txBody>
          <a:bodyPr/>
          <a:lstStyle/>
          <a:p>
            <a:r>
              <a:rPr lang="en-US" dirty="0"/>
              <a:t>Configuration</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377445" y="316145"/>
            <a:ext cx="423572" cy="465753"/>
          </a:xfrm>
          <a:prstGeom prst="rect">
            <a:avLst/>
          </a:prstGeom>
        </p:spPr>
      </p:pic>
      <p:grpSp>
        <p:nvGrpSpPr>
          <p:cNvPr id="13" name="!!AppA">
            <a:extLst>
              <a:ext uri="{FF2B5EF4-FFF2-40B4-BE49-F238E27FC236}">
                <a16:creationId xmlns:a16="http://schemas.microsoft.com/office/drawing/2014/main" id="{84E5AC79-DC80-4CEC-8559-2C80EC45A927}"/>
              </a:ext>
            </a:extLst>
          </p:cNvPr>
          <p:cNvGrpSpPr/>
          <p:nvPr/>
        </p:nvGrpSpPr>
        <p:grpSpPr>
          <a:xfrm>
            <a:off x="2169618" y="1411741"/>
            <a:ext cx="1249849" cy="1458155"/>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750520" y="2525411"/>
              <a:ext cx="719158" cy="258663"/>
            </a:xfrm>
            <a:prstGeom prst="rect">
              <a:avLst/>
            </a:prstGeom>
            <a:noFill/>
          </p:spPr>
          <p:txBody>
            <a:bodyPr wrap="none" lIns="0" tIns="0" rIns="0" bIns="0" rtlCol="0">
              <a:spAutoFit/>
            </a:bodyPr>
            <a:lstStyle/>
            <a:p>
              <a:pPr algn="ctr"/>
              <a:r>
                <a:rPr lang="en-US" sz="1500">
                  <a:solidFill>
                    <a:schemeClr val="bg1"/>
                  </a:solidFill>
                  <a:latin typeface="+mj-lt"/>
                </a:rPr>
                <a:t>My App</a:t>
              </a:r>
            </a:p>
          </p:txBody>
        </p:sp>
      </p:grpSp>
      <p:cxnSp>
        <p:nvCxnSpPr>
          <p:cNvPr id="58" name="Straight Arrow Connector 57">
            <a:extLst>
              <a:ext uri="{FF2B5EF4-FFF2-40B4-BE49-F238E27FC236}">
                <a16:creationId xmlns:a16="http://schemas.microsoft.com/office/drawing/2014/main" id="{20901D22-E7D9-416D-BC2E-DDF9B51DFCBC}"/>
              </a:ext>
            </a:extLst>
          </p:cNvPr>
          <p:cNvCxnSpPr>
            <a:cxnSpLocks/>
          </p:cNvCxnSpPr>
          <p:nvPr/>
        </p:nvCxnSpPr>
        <p:spPr>
          <a:xfrm>
            <a:off x="3419466" y="2140818"/>
            <a:ext cx="795757" cy="1"/>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4215223" y="1771831"/>
            <a:ext cx="632550" cy="737975"/>
          </a:xfrm>
          <a:prstGeom prst="rect">
            <a:avLst/>
          </a:prstGeom>
          <a:effectLst>
            <a:outerShdw blurRad="50800" dist="25400" dir="13500000" algn="br" rotWithShape="0">
              <a:prstClr val="black">
                <a:alpha val="40000"/>
              </a:prstClr>
            </a:outerShdw>
          </a:effectLst>
        </p:spPr>
      </p:pic>
      <p:grpSp>
        <p:nvGrpSpPr>
          <p:cNvPr id="7" name="Group 6">
            <a:extLst>
              <a:ext uri="{FF2B5EF4-FFF2-40B4-BE49-F238E27FC236}">
                <a16:creationId xmlns:a16="http://schemas.microsoft.com/office/drawing/2014/main" id="{016EBF48-EF12-4937-85DE-9492955601BF}"/>
              </a:ext>
            </a:extLst>
          </p:cNvPr>
          <p:cNvGrpSpPr/>
          <p:nvPr/>
        </p:nvGrpSpPr>
        <p:grpSpPr>
          <a:xfrm>
            <a:off x="4847773" y="2039828"/>
            <a:ext cx="801043" cy="201978"/>
            <a:chOff x="6463697" y="2719771"/>
            <a:chExt cx="1068057" cy="269304"/>
          </a:xfrm>
        </p:grpSpPr>
        <p:cxnSp>
          <p:nvCxnSpPr>
            <p:cNvPr id="33" name="Straight Arrow Connector 32">
              <a:extLst>
                <a:ext uri="{FF2B5EF4-FFF2-40B4-BE49-F238E27FC236}">
                  <a16:creationId xmlns:a16="http://schemas.microsoft.com/office/drawing/2014/main" id="{DC746011-A8A4-4E1D-86C1-3B1E74447B9B}"/>
                </a:ext>
              </a:extLst>
            </p:cNvPr>
            <p:cNvCxnSpPr>
              <a:cxnSpLocks/>
              <a:stCxn id="64" idx="3"/>
              <a:endCxn id="35" idx="3"/>
            </p:cNvCxnSpPr>
            <p:nvPr/>
          </p:nvCxnSpPr>
          <p:spPr>
            <a:xfrm flipV="1">
              <a:off x="6463697" y="2854423"/>
              <a:ext cx="81977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DF473C8B-AB59-4999-A8D0-2CCD377CD8F8}"/>
                </a:ext>
              </a:extLst>
            </p:cNvPr>
            <p:cNvSpPr/>
            <p:nvPr/>
          </p:nvSpPr>
          <p:spPr bwMode="auto">
            <a:xfrm>
              <a:off x="7283469" y="2719771"/>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49782D0D-5071-4CDB-B919-89B45F4C5D8B}"/>
              </a:ext>
            </a:extLst>
          </p:cNvPr>
          <p:cNvGrpSpPr/>
          <p:nvPr/>
        </p:nvGrpSpPr>
        <p:grpSpPr>
          <a:xfrm>
            <a:off x="5528040" y="2101719"/>
            <a:ext cx="872368" cy="78199"/>
            <a:chOff x="7370719" y="2802291"/>
            <a:chExt cx="1163157" cy="104265"/>
          </a:xfrm>
        </p:grpSpPr>
        <p:sp>
          <p:nvSpPr>
            <p:cNvPr id="41" name="Oval 40">
              <a:extLst>
                <a:ext uri="{FF2B5EF4-FFF2-40B4-BE49-F238E27FC236}">
                  <a16:creationId xmlns:a16="http://schemas.microsoft.com/office/drawing/2014/main" id="{7D8832ED-2FE5-4F96-BD8D-960139CD7B1D}"/>
                </a:ext>
              </a:extLst>
            </p:cNvPr>
            <p:cNvSpPr/>
            <p:nvPr/>
          </p:nvSpPr>
          <p:spPr bwMode="auto">
            <a:xfrm>
              <a:off x="7370719" y="2802291"/>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cxnSp>
          <p:nvCxnSpPr>
            <p:cNvPr id="42" name="Straight Arrow Connector 41">
              <a:extLst>
                <a:ext uri="{FF2B5EF4-FFF2-40B4-BE49-F238E27FC236}">
                  <a16:creationId xmlns:a16="http://schemas.microsoft.com/office/drawing/2014/main" id="{61E545AE-A94F-48AF-BBA6-EDEE957650D7}"/>
                </a:ext>
              </a:extLst>
            </p:cNvPr>
            <p:cNvCxnSpPr>
              <a:cxnSpLocks/>
              <a:stCxn id="41" idx="6"/>
              <a:endCxn id="39" idx="1"/>
            </p:cNvCxnSpPr>
            <p:nvPr/>
          </p:nvCxnSpPr>
          <p:spPr>
            <a:xfrm flipV="1">
              <a:off x="7474983" y="2854423"/>
              <a:ext cx="1058893"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2361907B-CA59-45B2-880C-1D2DF3311E12}"/>
              </a:ext>
            </a:extLst>
          </p:cNvPr>
          <p:cNvGrpSpPr/>
          <p:nvPr/>
        </p:nvGrpSpPr>
        <p:grpSpPr>
          <a:xfrm>
            <a:off x="1234281" y="3049593"/>
            <a:ext cx="5560490" cy="1079943"/>
            <a:chOff x="1645708" y="4066123"/>
            <a:chExt cx="6888168" cy="1439923"/>
          </a:xfrm>
        </p:grpSpPr>
        <p:sp>
          <p:nvSpPr>
            <p:cNvPr id="113" name="TextBox 112">
              <a:extLst>
                <a:ext uri="{FF2B5EF4-FFF2-40B4-BE49-F238E27FC236}">
                  <a16:creationId xmlns:a16="http://schemas.microsoft.com/office/drawing/2014/main" id="{D3A6C9AE-D340-4827-9176-F04706160F1A}"/>
                </a:ext>
              </a:extLst>
            </p:cNvPr>
            <p:cNvSpPr txBox="1"/>
            <p:nvPr/>
          </p:nvSpPr>
          <p:spPr>
            <a:xfrm>
              <a:off x="1645708" y="4066123"/>
              <a:ext cx="6888168" cy="515612"/>
            </a:xfrm>
            <a:prstGeom prst="rect">
              <a:avLst/>
            </a:prstGeom>
            <a:noFill/>
          </p:spPr>
          <p:txBody>
            <a:bodyPr wrap="square" lIns="0" tIns="0" rIns="0" bIns="0" rtlCol="0">
              <a:spAutoFit/>
            </a:bodyPr>
            <a:lstStyle/>
            <a:p>
              <a:pPr algn="ctr"/>
              <a:r>
                <a:rPr lang="en-US" sz="1500" dirty="0">
                  <a:solidFill>
                    <a:srgbClr val="202192"/>
                  </a:solidFill>
                  <a:latin typeface="+mj-lt"/>
                </a:rPr>
                <a:t>GET</a:t>
              </a:r>
              <a:endParaRPr lang="en-US" sz="1200" dirty="0">
                <a:solidFill>
                  <a:srgbClr val="202192"/>
                </a:solidFill>
                <a:latin typeface="+mj-lt"/>
              </a:endParaRPr>
            </a:p>
            <a:p>
              <a:pPr algn="ctr"/>
              <a:r>
                <a:rPr lang="en-US" sz="1013" dirty="0">
                  <a:solidFill>
                    <a:srgbClr val="202192"/>
                  </a:solidFill>
                  <a:latin typeface="Consolas" panose="020B0609020204030204" pitchFamily="49" charset="0"/>
                </a:rPr>
                <a:t>http://localhost:3500/v1.0/configuration/store/appconfig1</a:t>
              </a:r>
            </a:p>
          </p:txBody>
        </p:sp>
        <p:sp>
          <p:nvSpPr>
            <p:cNvPr id="8" name="TextBox 7">
              <a:extLst>
                <a:ext uri="{FF2B5EF4-FFF2-40B4-BE49-F238E27FC236}">
                  <a16:creationId xmlns:a16="http://schemas.microsoft.com/office/drawing/2014/main" id="{C3FEC943-413F-465F-89D6-F497724F161E}"/>
                </a:ext>
              </a:extLst>
            </p:cNvPr>
            <p:cNvSpPr txBox="1"/>
            <p:nvPr/>
          </p:nvSpPr>
          <p:spPr>
            <a:xfrm>
              <a:off x="4129893" y="4890493"/>
              <a:ext cx="1919799" cy="615553"/>
            </a:xfrm>
            <a:prstGeom prst="rect">
              <a:avLst/>
            </a:prstGeom>
            <a:solidFill>
              <a:schemeClr val="bg1"/>
            </a:solidFill>
            <a:effectLst>
              <a:outerShdw blurRad="63500" algn="ctr" rotWithShape="0">
                <a:prstClr val="black">
                  <a:alpha val="40000"/>
                </a:prstClr>
              </a:outerShdw>
            </a:effectLst>
          </p:spPr>
          <p:txBody>
            <a:bodyPr wrap="square" lIns="137160" tIns="137160" rIns="137160" bIns="137160" anchor="ctr">
              <a:spAutoFit/>
            </a:bodyPr>
            <a:lstStyle/>
            <a:p>
              <a:pPr algn="ctr" fontAlgn="base"/>
              <a:r>
                <a:rPr lang="en-US" sz="1200" dirty="0">
                  <a:solidFill>
                    <a:srgbClr val="202192"/>
                  </a:solidFill>
                  <a:latin typeface="Consolas" panose="020B0609020204030204" pitchFamily="49" charset="0"/>
                  <a:ea typeface="Segoe UI Symbol" panose="020B0502040204020203" pitchFamily="34" charset="0"/>
                </a:rPr>
                <a:t>"setting A"</a:t>
              </a:r>
            </a:p>
          </p:txBody>
        </p:sp>
      </p:grpSp>
      <p:sp>
        <p:nvSpPr>
          <p:cNvPr id="23" name="Rounded Rectangle 5">
            <a:extLst>
              <a:ext uri="{FF2B5EF4-FFF2-40B4-BE49-F238E27FC236}">
                <a16:creationId xmlns:a16="http://schemas.microsoft.com/office/drawing/2014/main" id="{0DCABD45-D8FE-4E09-8794-71B984E6757F}"/>
              </a:ext>
            </a:extLst>
          </p:cNvPr>
          <p:cNvSpPr/>
          <p:nvPr/>
        </p:nvSpPr>
        <p:spPr bwMode="auto">
          <a:xfrm>
            <a:off x="6400407" y="2463084"/>
            <a:ext cx="1843481" cy="609404"/>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endParaRPr lang="en-US" sz="1500">
              <a:solidFill>
                <a:srgbClr val="000000"/>
              </a:solidFill>
              <a:latin typeface="Segoe UI Semibold"/>
            </a:endParaRPr>
          </a:p>
        </p:txBody>
      </p:sp>
      <p:graphicFrame>
        <p:nvGraphicFramePr>
          <p:cNvPr id="24" name="Table 12">
            <a:extLst>
              <a:ext uri="{FF2B5EF4-FFF2-40B4-BE49-F238E27FC236}">
                <a16:creationId xmlns:a16="http://schemas.microsoft.com/office/drawing/2014/main" id="{B0123673-5332-4061-A109-B89AE3E0D587}"/>
              </a:ext>
            </a:extLst>
          </p:cNvPr>
          <p:cNvGraphicFramePr>
            <a:graphicFrameLocks noGrp="1"/>
          </p:cNvGraphicFramePr>
          <p:nvPr>
            <p:extLst>
              <p:ext uri="{D42A27DB-BD31-4B8C-83A1-F6EECF244321}">
                <p14:modId xmlns:p14="http://schemas.microsoft.com/office/powerpoint/2010/main" val="174035045"/>
              </p:ext>
            </p:extLst>
          </p:nvPr>
        </p:nvGraphicFramePr>
        <p:xfrm>
          <a:off x="6400407" y="2463084"/>
          <a:ext cx="2052929" cy="622244"/>
        </p:xfrm>
        <a:graphic>
          <a:graphicData uri="http://schemas.openxmlformats.org/drawingml/2006/table">
            <a:tbl>
              <a:tblPr firstRow="1" bandRow="1">
                <a:effectLst/>
                <a:tableStyleId>{3B4B98B0-60AC-42C2-AFA5-B58CD77FA1E5}</a:tableStyleId>
              </a:tblPr>
              <a:tblGrid>
                <a:gridCol w="929385">
                  <a:extLst>
                    <a:ext uri="{9D8B030D-6E8A-4147-A177-3AD203B41FA5}">
                      <a16:colId xmlns:a16="http://schemas.microsoft.com/office/drawing/2014/main" val="3761039183"/>
                    </a:ext>
                  </a:extLst>
                </a:gridCol>
                <a:gridCol w="1123544">
                  <a:extLst>
                    <a:ext uri="{9D8B030D-6E8A-4147-A177-3AD203B41FA5}">
                      <a16:colId xmlns:a16="http://schemas.microsoft.com/office/drawing/2014/main" val="836788475"/>
                    </a:ext>
                  </a:extLst>
                </a:gridCol>
              </a:tblGrid>
              <a:tr h="282956">
                <a:tc>
                  <a:txBody>
                    <a:bodyPr/>
                    <a:lstStyle/>
                    <a:p>
                      <a:pPr marL="0" algn="l" defTabSz="914400" rtl="0" eaLnBrk="1" latinLnBrk="0" hangingPunct="1"/>
                      <a:r>
                        <a:rPr lang="en-US" sz="1100" kern="1200">
                          <a:solidFill>
                            <a:schemeClr val="bg1"/>
                          </a:solidFill>
                        </a:rPr>
                        <a:t>key</a:t>
                      </a:r>
                      <a:endParaRPr lang="en-US" sz="1100" b="1" kern="1200">
                        <a:solidFill>
                          <a:schemeClr val="bg1"/>
                        </a:solidFill>
                        <a:latin typeface="+mj-lt"/>
                        <a:ea typeface="+mn-ea"/>
                        <a:cs typeface="+mn-cs"/>
                      </a:endParaRPr>
                    </a:p>
                  </a:txBody>
                  <a:tcPr marL="68580" marR="0" marT="68580" marB="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100" kern="1200">
                          <a:solidFill>
                            <a:schemeClr val="bg1"/>
                          </a:solidFill>
                        </a:rPr>
                        <a:t>value</a:t>
                      </a:r>
                      <a:endParaRPr lang="en-US" sz="1100" b="1" kern="1200">
                        <a:solidFill>
                          <a:schemeClr val="bg1"/>
                        </a:solidFill>
                        <a:latin typeface="+mj-lt"/>
                        <a:ea typeface="+mn-ea"/>
                        <a:cs typeface="+mn-cs"/>
                      </a:endParaRPr>
                    </a:p>
                  </a:txBody>
                  <a:tcPr marL="68580" marR="0" marT="68580" marB="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339288">
                <a:tc>
                  <a:txBody>
                    <a:bodyPr/>
                    <a:lstStyle/>
                    <a:p>
                      <a:r>
                        <a:rPr lang="en-US" sz="1100" b="0" kern="1200" dirty="0">
                          <a:latin typeface="Consolas" panose="020B0609020204030204" pitchFamily="49" charset="0"/>
                        </a:rPr>
                        <a:t>appconfig1</a:t>
                      </a:r>
                      <a:endParaRPr lang="en-US" sz="1100" b="0" kern="1200" dirty="0">
                        <a:solidFill>
                          <a:srgbClr val="1A1A1A"/>
                        </a:solidFill>
                        <a:latin typeface="Consolas" panose="020B0609020204030204" pitchFamily="49" charset="0"/>
                        <a:ea typeface="Segoe UI Symbol"/>
                        <a:cs typeface="+mn-cs"/>
                      </a:endParaRPr>
                    </a:p>
                  </a:txBody>
                  <a:tcPr marL="68580" marR="68580" marT="68580" marB="6858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b="0" kern="1200" dirty="0">
                          <a:latin typeface="Consolas" panose="020B0609020204030204" pitchFamily="49" charset="0"/>
                        </a:rPr>
                        <a:t>"setting A"</a:t>
                      </a:r>
                      <a:endParaRPr lang="en-US" sz="1100" b="0" kern="1200" dirty="0">
                        <a:solidFill>
                          <a:srgbClr val="1A1A1A"/>
                        </a:solidFill>
                        <a:latin typeface="Consolas" panose="020B0609020204030204" pitchFamily="49" charset="0"/>
                        <a:ea typeface="Segoe UI Symbol"/>
                        <a:cs typeface="+mn-cs"/>
                      </a:endParaRPr>
                    </a:p>
                  </a:txBody>
                  <a:tcPr marL="68580" marR="68580" marT="68580" marB="6858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sp>
        <p:nvSpPr>
          <p:cNvPr id="25" name="Rounded Rectangle 5">
            <a:extLst>
              <a:ext uri="{FF2B5EF4-FFF2-40B4-BE49-F238E27FC236}">
                <a16:creationId xmlns:a16="http://schemas.microsoft.com/office/drawing/2014/main" id="{CDEEF636-8804-10B2-C1F9-B9AB8455ACDE}"/>
              </a:ext>
            </a:extLst>
          </p:cNvPr>
          <p:cNvSpPr/>
          <p:nvPr/>
        </p:nvSpPr>
        <p:spPr bwMode="auto">
          <a:xfrm>
            <a:off x="6400407" y="1816361"/>
            <a:ext cx="2052929" cy="644532"/>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1500" dirty="0">
                <a:solidFill>
                  <a:srgbClr val="000000"/>
                </a:solidFill>
                <a:latin typeface="Segoe UI Semibold"/>
              </a:rPr>
              <a:t>Redis Cache</a:t>
            </a:r>
          </a:p>
        </p:txBody>
      </p:sp>
      <p:pic>
        <p:nvPicPr>
          <p:cNvPr id="26" name="Picture 2" descr="See the source image">
            <a:extLst>
              <a:ext uri="{FF2B5EF4-FFF2-40B4-BE49-F238E27FC236}">
                <a16:creationId xmlns:a16="http://schemas.microsoft.com/office/drawing/2014/main" id="{081A30C9-F589-9E6C-DAAB-D4C6BD0D61C3}"/>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6529172" y="1973683"/>
            <a:ext cx="357515" cy="3298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48378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0"/>
                                  </p:stCondLst>
                                  <p:childTnLst>
                                    <p:set>
                                      <p:cBhvr>
                                        <p:cTn id="11" dur="1" fill="hold">
                                          <p:stCondLst>
                                            <p:cond delay="0"/>
                                          </p:stCondLst>
                                        </p:cTn>
                                        <p:tgtEl>
                                          <p:spTgt spid="64"/>
                                        </p:tgtEl>
                                        <p:attrNameLst>
                                          <p:attrName>style.visibility</p:attrName>
                                        </p:attrNameLst>
                                      </p:cBhvr>
                                      <p:to>
                                        <p:strVal val="visible"/>
                                      </p:to>
                                    </p:set>
                                    <p:anim calcmode="lin" valueType="num">
                                      <p:cBhvr>
                                        <p:cTn id="12" dur="500" fill="hold"/>
                                        <p:tgtEl>
                                          <p:spTgt spid="64"/>
                                        </p:tgtEl>
                                        <p:attrNameLst>
                                          <p:attrName>ppt_w</p:attrName>
                                        </p:attrNameLst>
                                      </p:cBhvr>
                                      <p:tavLst>
                                        <p:tav tm="0">
                                          <p:val>
                                            <p:fltVal val="0"/>
                                          </p:val>
                                        </p:tav>
                                        <p:tav tm="100000">
                                          <p:val>
                                            <p:strVal val="#ppt_w"/>
                                          </p:val>
                                        </p:tav>
                                      </p:tavLst>
                                    </p:anim>
                                    <p:anim calcmode="lin" valueType="num">
                                      <p:cBhvr>
                                        <p:cTn id="13" dur="500" fill="hold"/>
                                        <p:tgtEl>
                                          <p:spTgt spid="64"/>
                                        </p:tgtEl>
                                        <p:attrNameLst>
                                          <p:attrName>ppt_h</p:attrName>
                                        </p:attrNameLst>
                                      </p:cBhvr>
                                      <p:tavLst>
                                        <p:tav tm="0">
                                          <p:val>
                                            <p:fltVal val="0"/>
                                          </p:val>
                                        </p:tav>
                                        <p:tav tm="100000">
                                          <p:val>
                                            <p:strVal val="#ppt_h"/>
                                          </p:val>
                                        </p:tav>
                                      </p:tavLst>
                                    </p:anim>
                                    <p:animEffect transition="in" filter="fade">
                                      <p:cBhvr>
                                        <p:cTn id="14" dur="500"/>
                                        <p:tgtEl>
                                          <p:spTgt spid="64"/>
                                        </p:tgtEl>
                                      </p:cBhvr>
                                    </p:animEffect>
                                  </p:childTnLst>
                                </p:cTn>
                              </p:par>
                            </p:childTnLst>
                          </p:cTn>
                        </p:par>
                        <p:par>
                          <p:cTn id="15" fill="hold">
                            <p:stCondLst>
                              <p:cond delay="500"/>
                            </p:stCondLst>
                            <p:childTnLst>
                              <p:par>
                                <p:cTn id="16" presetID="22" presetClass="entr" presetSubtype="1" fill="hold" grpId="0" nodeType="after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up)">
                                      <p:cBhvr>
                                        <p:cTn id="18" dur="500"/>
                                        <p:tgtEl>
                                          <p:spTgt spid="23"/>
                                        </p:tgtEl>
                                      </p:cBhvr>
                                    </p:animEffect>
                                  </p:childTnLst>
                                </p:cTn>
                              </p:par>
                              <p:par>
                                <p:cTn id="19" presetID="22" presetClass="entr" presetSubtype="1"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animEffect transition="in" filter="wipe(up)">
                                      <p:cBhvr>
                                        <p:cTn id="21" dur="500"/>
                                        <p:tgtEl>
                                          <p:spTgt spid="24"/>
                                        </p:tgtEl>
                                      </p:cBhvr>
                                    </p:animEffect>
                                  </p:childTnLst>
                                </p:cTn>
                              </p:par>
                            </p:childTnLst>
                          </p:cTn>
                        </p:par>
                        <p:par>
                          <p:cTn id="22" fill="hold">
                            <p:stCondLst>
                              <p:cond delay="1000"/>
                            </p:stCondLst>
                            <p:childTnLst>
                              <p:par>
                                <p:cTn id="23" presetID="22" presetClass="entr" presetSubtype="8" fill="hold" nodeType="after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wipe(left)">
                                      <p:cBhvr>
                                        <p:cTn id="25" dur="500"/>
                                        <p:tgtEl>
                                          <p:spTgt spid="7"/>
                                        </p:tgtEl>
                                      </p:cBhvr>
                                    </p:animEffect>
                                  </p:childTnLst>
                                </p:cTn>
                              </p:par>
                              <p:par>
                                <p:cTn id="26" presetID="22" presetClass="entr" presetSubtype="2" fill="hold" nodeType="withEffect">
                                  <p:stCondLst>
                                    <p:cond delay="0"/>
                                  </p:stCondLst>
                                  <p:childTnLst>
                                    <p:set>
                                      <p:cBhvr>
                                        <p:cTn id="27" dur="1" fill="hold">
                                          <p:stCondLst>
                                            <p:cond delay="0"/>
                                          </p:stCondLst>
                                        </p:cTn>
                                        <p:tgtEl>
                                          <p:spTgt spid="6"/>
                                        </p:tgtEl>
                                        <p:attrNameLst>
                                          <p:attrName>style.visibility</p:attrName>
                                        </p:attrNameLst>
                                      </p:cBhvr>
                                      <p:to>
                                        <p:strVal val="visible"/>
                                      </p:to>
                                    </p:set>
                                    <p:animEffect transition="in" filter="wipe(right)">
                                      <p:cBhvr>
                                        <p:cTn id="28" dur="500"/>
                                        <p:tgtEl>
                                          <p:spTgt spid="6"/>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nodeType="clickEffect">
                                  <p:stCondLst>
                                    <p:cond delay="0"/>
                                  </p:stCondLst>
                                  <p:childTnLst>
                                    <p:set>
                                      <p:cBhvr>
                                        <p:cTn id="32" dur="1" fill="hold">
                                          <p:stCondLst>
                                            <p:cond delay="0"/>
                                          </p:stCondLst>
                                        </p:cTn>
                                        <p:tgtEl>
                                          <p:spTgt spid="58"/>
                                        </p:tgtEl>
                                        <p:attrNameLst>
                                          <p:attrName>style.visibility</p:attrName>
                                        </p:attrNameLst>
                                      </p:cBhvr>
                                      <p:to>
                                        <p:strVal val="visible"/>
                                      </p:to>
                                    </p:set>
                                    <p:animEffect transition="in" filter="wipe(left)">
                                      <p:cBhvr>
                                        <p:cTn id="33" dur="500"/>
                                        <p:tgtEl>
                                          <p:spTgt spid="58"/>
                                        </p:tgtEl>
                                      </p:cBhvr>
                                    </p:animEffect>
                                  </p:childTnLst>
                                </p:cTn>
                              </p:par>
                              <p:par>
                                <p:cTn id="34" presetID="10" presetClass="entr" presetSubtype="0" fill="hold" nodeType="withEffect">
                                  <p:stCondLst>
                                    <p:cond delay="0"/>
                                  </p:stCondLst>
                                  <p:childTnLst>
                                    <p:set>
                                      <p:cBhvr>
                                        <p:cTn id="35" dur="1" fill="hold">
                                          <p:stCondLst>
                                            <p:cond delay="0"/>
                                          </p:stCondLst>
                                        </p:cTn>
                                        <p:tgtEl>
                                          <p:spTgt spid="5"/>
                                        </p:tgtEl>
                                        <p:attrNameLst>
                                          <p:attrName>style.visibility</p:attrName>
                                        </p:attrNameLst>
                                      </p:cBhvr>
                                      <p:to>
                                        <p:strVal val="visible"/>
                                      </p:to>
                                    </p:set>
                                    <p:animEffect transition="in" filter="fade">
                                      <p:cBhvr>
                                        <p:cTn id="36" dur="500"/>
                                        <p:tgtEl>
                                          <p:spTgt spid="5"/>
                                        </p:tgtEl>
                                      </p:cBhvr>
                                    </p:animEffect>
                                  </p:childTnLst>
                                </p:cTn>
                              </p:par>
                              <p:par>
                                <p:cTn id="37" presetID="42" presetClass="path" presetSubtype="0" decel="100000" fill="hold" nodeType="withEffect">
                                  <p:stCondLst>
                                    <p:cond delay="0"/>
                                  </p:stCondLst>
                                  <p:childTnLst>
                                    <p:animMotion origin="layout" path="M -2.5E-6 4.81481E-6 L -2.5E-6 0.03773 " pathEditMode="relative" rAng="0" ptsTypes="AA">
                                      <p:cBhvr>
                                        <p:cTn id="38" dur="750" spd="-100000" fill="hold"/>
                                        <p:tgtEl>
                                          <p:spTgt spid="5"/>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 name="Rectangle 36">
            <a:extLst>
              <a:ext uri="{FF2B5EF4-FFF2-40B4-BE49-F238E27FC236}">
                <a16:creationId xmlns:a16="http://schemas.microsoft.com/office/drawing/2014/main" id="{30F8410B-CD2A-4961-88AD-B033C62E0914}"/>
              </a:ext>
            </a:extLst>
          </p:cNvPr>
          <p:cNvSpPr/>
          <p:nvPr/>
        </p:nvSpPr>
        <p:spPr bwMode="auto">
          <a:xfrm>
            <a:off x="6796845" y="1075132"/>
            <a:ext cx="1618812" cy="1536434"/>
          </a:xfrm>
          <a:prstGeom prst="rect">
            <a:avLst/>
          </a:prstGeom>
          <a:solidFill>
            <a:srgbClr val="FFFFFF">
              <a:lumMod val="95000"/>
            </a:srgbClr>
          </a:solidFill>
          <a:ln w="9525" cap="flat" cmpd="sng" algn="ctr">
            <a:noFill/>
            <a:prstDash val="solid"/>
            <a:headEnd type="none" w="med" len="med"/>
            <a:tailEnd type="none" w="med" len="med"/>
          </a:ln>
          <a:effectLst>
            <a:outerShdw blurRad="152400" sx="101000" sy="101000" algn="ctr" rotWithShape="0">
              <a:prstClr val="black">
                <a:alpha val="30000"/>
              </a:prstClr>
            </a:outerShdw>
          </a:effectLst>
        </p:spPr>
        <p:txBody>
          <a:bodyPr rot="0" spcFirstLastPara="0" vertOverflow="overflow" horzOverflow="overflow" vert="horz" wrap="square" lIns="137160" tIns="109728" rIns="137160" bIns="109728" numCol="1" spcCol="0" rtlCol="0" fromWordArt="0" anchor="b" anchorCtr="0" forceAA="0" compatLnSpc="1">
            <a:prstTxWarp prst="textNoShape">
              <a:avLst/>
            </a:prstTxWarp>
            <a:noAutofit/>
          </a:bodyPr>
          <a:lstStyle/>
          <a:p>
            <a:pPr algn="ctr" defTabSz="699354" fontAlgn="base">
              <a:spcBef>
                <a:spcPct val="0"/>
              </a:spcBef>
              <a:spcAft>
                <a:spcPct val="0"/>
              </a:spcAft>
              <a:defRPr/>
            </a:pPr>
            <a:r>
              <a:rPr lang="en-US" sz="1200" kern="0">
                <a:solidFill>
                  <a:srgbClr val="000000"/>
                </a:solidFill>
                <a:latin typeface="Segoe UI Semibold"/>
                <a:ea typeface="Segoe UI" pitchFamily="34" charset="0"/>
                <a:cs typeface="Segoe UI" pitchFamily="34" charset="0"/>
              </a:rPr>
              <a:t>Host/Pod</a:t>
            </a:r>
          </a:p>
        </p:txBody>
      </p:sp>
      <p:sp>
        <p:nvSpPr>
          <p:cNvPr id="38" name="Rectangle 15">
            <a:extLst>
              <a:ext uri="{FF2B5EF4-FFF2-40B4-BE49-F238E27FC236}">
                <a16:creationId xmlns:a16="http://schemas.microsoft.com/office/drawing/2014/main" id="{406C5FD8-78C7-4DF4-8C71-B2EB7F3D1033}"/>
              </a:ext>
            </a:extLst>
          </p:cNvPr>
          <p:cNvSpPr/>
          <p:nvPr/>
        </p:nvSpPr>
        <p:spPr bwMode="auto">
          <a:xfrm>
            <a:off x="4948714" y="1218721"/>
            <a:ext cx="2166461" cy="1964531"/>
          </a:xfrm>
          <a:custGeom>
            <a:avLst/>
            <a:gdLst>
              <a:gd name="connsiteX0" fmla="*/ 0 w 3192780"/>
              <a:gd name="connsiteY0" fmla="*/ 0 h 2026920"/>
              <a:gd name="connsiteX1" fmla="*/ 3192780 w 3192780"/>
              <a:gd name="connsiteY1" fmla="*/ 0 h 2026920"/>
              <a:gd name="connsiteX2" fmla="*/ 3192780 w 3192780"/>
              <a:gd name="connsiteY2" fmla="*/ 2026920 h 2026920"/>
              <a:gd name="connsiteX3" fmla="*/ 0 w 3192780"/>
              <a:gd name="connsiteY3" fmla="*/ 2026920 h 2026920"/>
              <a:gd name="connsiteX4" fmla="*/ 0 w 3192780"/>
              <a:gd name="connsiteY4" fmla="*/ 0 h 2026920"/>
              <a:gd name="connsiteX0" fmla="*/ 167640 w 3192780"/>
              <a:gd name="connsiteY0" fmla="*/ 1051560 h 2026920"/>
              <a:gd name="connsiteX1" fmla="*/ 3192780 w 3192780"/>
              <a:gd name="connsiteY1" fmla="*/ 0 h 2026920"/>
              <a:gd name="connsiteX2" fmla="*/ 3192780 w 3192780"/>
              <a:gd name="connsiteY2" fmla="*/ 2026920 h 2026920"/>
              <a:gd name="connsiteX3" fmla="*/ 0 w 3192780"/>
              <a:gd name="connsiteY3" fmla="*/ 2026920 h 2026920"/>
              <a:gd name="connsiteX4" fmla="*/ 167640 w 3192780"/>
              <a:gd name="connsiteY4" fmla="*/ 1051560 h 2026920"/>
              <a:gd name="connsiteX0" fmla="*/ 0 w 3025140"/>
              <a:gd name="connsiteY0" fmla="*/ 1051560 h 3162300"/>
              <a:gd name="connsiteX1" fmla="*/ 3025140 w 3025140"/>
              <a:gd name="connsiteY1" fmla="*/ 0 h 3162300"/>
              <a:gd name="connsiteX2" fmla="*/ 3025140 w 3025140"/>
              <a:gd name="connsiteY2" fmla="*/ 2026920 h 3162300"/>
              <a:gd name="connsiteX3" fmla="*/ 2095500 w 3025140"/>
              <a:gd name="connsiteY3" fmla="*/ 3162300 h 3162300"/>
              <a:gd name="connsiteX4" fmla="*/ 0 w 3025140"/>
              <a:gd name="connsiteY4" fmla="*/ 1051560 h 3162300"/>
              <a:gd name="connsiteX0" fmla="*/ 0 w 3558540"/>
              <a:gd name="connsiteY0" fmla="*/ 1051560 h 3162300"/>
              <a:gd name="connsiteX1" fmla="*/ 3025140 w 3558540"/>
              <a:gd name="connsiteY1" fmla="*/ 0 h 3162300"/>
              <a:gd name="connsiteX2" fmla="*/ 3558540 w 3558540"/>
              <a:gd name="connsiteY2" fmla="*/ 434340 h 3162300"/>
              <a:gd name="connsiteX3" fmla="*/ 2095500 w 3558540"/>
              <a:gd name="connsiteY3" fmla="*/ 3162300 h 3162300"/>
              <a:gd name="connsiteX4" fmla="*/ 0 w 3558540"/>
              <a:gd name="connsiteY4" fmla="*/ 1051560 h 3162300"/>
              <a:gd name="connsiteX0" fmla="*/ 0 w 3117215"/>
              <a:gd name="connsiteY0" fmla="*/ 800735 h 3162300"/>
              <a:gd name="connsiteX1" fmla="*/ 2583815 w 3117215"/>
              <a:gd name="connsiteY1" fmla="*/ 0 h 3162300"/>
              <a:gd name="connsiteX2" fmla="*/ 3117215 w 3117215"/>
              <a:gd name="connsiteY2" fmla="*/ 434340 h 3162300"/>
              <a:gd name="connsiteX3" fmla="*/ 1654175 w 3117215"/>
              <a:gd name="connsiteY3" fmla="*/ 3162300 h 3162300"/>
              <a:gd name="connsiteX4" fmla="*/ 0 w 3117215"/>
              <a:gd name="connsiteY4" fmla="*/ 800735 h 3162300"/>
              <a:gd name="connsiteX0" fmla="*/ 0 w 3117215"/>
              <a:gd name="connsiteY0" fmla="*/ 511810 h 2873375"/>
              <a:gd name="connsiteX1" fmla="*/ 2948940 w 3117215"/>
              <a:gd name="connsiteY1" fmla="*/ 0 h 2873375"/>
              <a:gd name="connsiteX2" fmla="*/ 3117215 w 3117215"/>
              <a:gd name="connsiteY2" fmla="*/ 145415 h 2873375"/>
              <a:gd name="connsiteX3" fmla="*/ 1654175 w 3117215"/>
              <a:gd name="connsiteY3" fmla="*/ 2873375 h 2873375"/>
              <a:gd name="connsiteX4" fmla="*/ 0 w 3117215"/>
              <a:gd name="connsiteY4" fmla="*/ 511810 h 2873375"/>
              <a:gd name="connsiteX0" fmla="*/ 0 w 2888615"/>
              <a:gd name="connsiteY0" fmla="*/ 448310 h 2873375"/>
              <a:gd name="connsiteX1" fmla="*/ 2720340 w 2888615"/>
              <a:gd name="connsiteY1" fmla="*/ 0 h 2873375"/>
              <a:gd name="connsiteX2" fmla="*/ 2888615 w 2888615"/>
              <a:gd name="connsiteY2" fmla="*/ 145415 h 2873375"/>
              <a:gd name="connsiteX3" fmla="*/ 1425575 w 2888615"/>
              <a:gd name="connsiteY3" fmla="*/ 2873375 h 2873375"/>
              <a:gd name="connsiteX4" fmla="*/ 0 w 2888615"/>
              <a:gd name="connsiteY4" fmla="*/ 448310 h 2873375"/>
              <a:gd name="connsiteX0" fmla="*/ 0 w 2888615"/>
              <a:gd name="connsiteY0" fmla="*/ 448310 h 2619375"/>
              <a:gd name="connsiteX1" fmla="*/ 2720340 w 2888615"/>
              <a:gd name="connsiteY1" fmla="*/ 0 h 2619375"/>
              <a:gd name="connsiteX2" fmla="*/ 2888615 w 2888615"/>
              <a:gd name="connsiteY2" fmla="*/ 145415 h 2619375"/>
              <a:gd name="connsiteX3" fmla="*/ 1619250 w 2888615"/>
              <a:gd name="connsiteY3" fmla="*/ 2619375 h 2619375"/>
              <a:gd name="connsiteX4" fmla="*/ 0 w 2888615"/>
              <a:gd name="connsiteY4" fmla="*/ 448310 h 26193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8615" h="2619375">
                <a:moveTo>
                  <a:pt x="0" y="448310"/>
                </a:moveTo>
                <a:lnTo>
                  <a:pt x="2720340" y="0"/>
                </a:lnTo>
                <a:lnTo>
                  <a:pt x="2888615" y="145415"/>
                </a:lnTo>
                <a:lnTo>
                  <a:pt x="1619250" y="2619375"/>
                </a:lnTo>
                <a:lnTo>
                  <a:pt x="0" y="448310"/>
                </a:lnTo>
                <a:close/>
              </a:path>
            </a:pathLst>
          </a:custGeom>
          <a:gradFill>
            <a:gsLst>
              <a:gs pos="100000">
                <a:srgbClr val="000000">
                  <a:lumMod val="65000"/>
                  <a:lumOff val="35000"/>
                </a:srgbClr>
              </a:gs>
              <a:gs pos="68000">
                <a:srgbClr val="FFFFFF">
                  <a:lumMod val="75000"/>
                </a:srgbClr>
              </a:gs>
              <a:gs pos="45000">
                <a:srgbClr val="FFFFFF">
                  <a:lumMod val="95000"/>
                </a:srgbClr>
              </a:gs>
            </a:gsLst>
            <a:lin ang="1800000" scaled="0"/>
          </a:gra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kern="0"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1" name="Group 40">
            <a:extLst>
              <a:ext uri="{FF2B5EF4-FFF2-40B4-BE49-F238E27FC236}">
                <a16:creationId xmlns:a16="http://schemas.microsoft.com/office/drawing/2014/main" id="{277EA813-66F0-4514-AF2E-2366AD41CA30}"/>
              </a:ext>
            </a:extLst>
          </p:cNvPr>
          <p:cNvGrpSpPr/>
          <p:nvPr/>
        </p:nvGrpSpPr>
        <p:grpSpPr>
          <a:xfrm>
            <a:off x="438149" y="1513284"/>
            <a:ext cx="2769395" cy="3188494"/>
            <a:chOff x="584199" y="2017712"/>
            <a:chExt cx="3692526" cy="4251325"/>
          </a:xfrm>
        </p:grpSpPr>
        <p:sp>
          <p:nvSpPr>
            <p:cNvPr id="42" name="Content Placeholder 39">
              <a:extLst>
                <a:ext uri="{FF2B5EF4-FFF2-40B4-BE49-F238E27FC236}">
                  <a16:creationId xmlns:a16="http://schemas.microsoft.com/office/drawing/2014/main" id="{C7DC6D29-4371-46BC-A7D0-1B9C80575A33}"/>
                </a:ext>
              </a:extLst>
            </p:cNvPr>
            <p:cNvSpPr txBox="1">
              <a:spLocks/>
            </p:cNvSpPr>
            <p:nvPr/>
          </p:nvSpPr>
          <p:spPr>
            <a:xfrm>
              <a:off x="584201" y="2017712"/>
              <a:ext cx="3692524" cy="4251325"/>
            </a:xfrm>
            <a:prstGeom prst="rect">
              <a:avLst/>
            </a:prstGeom>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buNone/>
                <a:defRPr/>
              </a:pPr>
              <a:r>
                <a:rPr lang="en-US" sz="1800">
                  <a:solidFill>
                    <a:srgbClr val="000000"/>
                  </a:solidFill>
                  <a:latin typeface="Segoe UI Semibold"/>
                </a:rPr>
                <a:t>Stateful, objects of storage and compute</a:t>
              </a:r>
            </a:p>
            <a:p>
              <a:pPr marL="171450" indent="-171450" defTabSz="699557">
                <a:defRPr/>
              </a:pPr>
              <a:endParaRPr lang="en-US" sz="1800">
                <a:solidFill>
                  <a:srgbClr val="0078D4"/>
                </a:solidFill>
                <a:latin typeface="Segoe UI"/>
              </a:endParaRPr>
            </a:p>
            <a:p>
              <a:pPr marL="0" indent="0" defTabSz="699557">
                <a:spcAft>
                  <a:spcPts val="900"/>
                </a:spcAft>
                <a:buNone/>
                <a:defRPr/>
              </a:pPr>
              <a:r>
                <a:rPr lang="en-US" sz="1350">
                  <a:solidFill>
                    <a:srgbClr val="0078D4"/>
                  </a:solidFill>
                  <a:latin typeface="Segoe UI Semibold"/>
                </a:rPr>
                <a:t>Dapr Actor features:</a:t>
              </a:r>
            </a:p>
            <a:p>
              <a:pPr marL="274320" lvl="1" indent="0" defTabSz="699557">
                <a:spcBef>
                  <a:spcPts val="450"/>
                </a:spcBef>
                <a:spcAft>
                  <a:spcPts val="900"/>
                </a:spcAft>
                <a:buNone/>
                <a:defRPr/>
              </a:pPr>
              <a:r>
                <a:rPr lang="en-US" sz="1350">
                  <a:solidFill>
                    <a:srgbClr val="000000"/>
                  </a:solidFill>
                  <a:latin typeface="Segoe UI"/>
                </a:rPr>
                <a:t>Distribution and failover</a:t>
              </a:r>
            </a:p>
            <a:p>
              <a:pPr marL="274320" lvl="1" indent="0" defTabSz="699557">
                <a:spcBef>
                  <a:spcPts val="450"/>
                </a:spcBef>
                <a:spcAft>
                  <a:spcPts val="900"/>
                </a:spcAft>
                <a:buNone/>
                <a:defRPr/>
              </a:pPr>
              <a:r>
                <a:rPr lang="en-US" sz="1350">
                  <a:solidFill>
                    <a:srgbClr val="000000"/>
                  </a:solidFill>
                  <a:latin typeface="Segoe UI"/>
                </a:rPr>
                <a:t>Turn-based concurrency</a:t>
              </a:r>
            </a:p>
            <a:p>
              <a:pPr marL="274320" lvl="1" indent="0" defTabSz="699557">
                <a:spcBef>
                  <a:spcPts val="450"/>
                </a:spcBef>
                <a:spcAft>
                  <a:spcPts val="900"/>
                </a:spcAft>
                <a:buNone/>
                <a:defRPr/>
              </a:pPr>
              <a:r>
                <a:rPr lang="en-US" sz="1350">
                  <a:solidFill>
                    <a:srgbClr val="000000"/>
                  </a:solidFill>
                  <a:latin typeface="Segoe UI"/>
                </a:rPr>
                <a:t>State management</a:t>
              </a:r>
            </a:p>
            <a:p>
              <a:pPr marL="274320" lvl="1" indent="0" defTabSz="699557">
                <a:spcBef>
                  <a:spcPts val="450"/>
                </a:spcBef>
                <a:spcAft>
                  <a:spcPts val="900"/>
                </a:spcAft>
                <a:buNone/>
                <a:defRPr/>
              </a:pPr>
              <a:r>
                <a:rPr lang="en-US" sz="1350">
                  <a:solidFill>
                    <a:srgbClr val="000000"/>
                  </a:solidFill>
                  <a:latin typeface="Segoe UI"/>
                </a:rPr>
                <a:t>Timers</a:t>
              </a:r>
            </a:p>
            <a:p>
              <a:pPr marL="274320" lvl="1" indent="0" defTabSz="699557">
                <a:spcBef>
                  <a:spcPts val="450"/>
                </a:spcBef>
                <a:spcAft>
                  <a:spcPts val="900"/>
                </a:spcAft>
                <a:buNone/>
                <a:defRPr/>
              </a:pPr>
              <a:r>
                <a:rPr lang="en-US" sz="1350">
                  <a:solidFill>
                    <a:srgbClr val="000000"/>
                  </a:solidFill>
                  <a:latin typeface="Segoe UI"/>
                </a:rPr>
                <a:t>Reminders</a:t>
              </a:r>
            </a:p>
          </p:txBody>
        </p:sp>
        <p:sp>
          <p:nvSpPr>
            <p:cNvPr id="43" name="Freeform: Shape 42">
              <a:extLst>
                <a:ext uri="{FF2B5EF4-FFF2-40B4-BE49-F238E27FC236}">
                  <a16:creationId xmlns:a16="http://schemas.microsoft.com/office/drawing/2014/main" id="{6CB2887B-AE2A-448D-99F2-C31DAFBDB7BD}"/>
                </a:ext>
              </a:extLst>
            </p:cNvPr>
            <p:cNvSpPr/>
            <p:nvPr/>
          </p:nvSpPr>
          <p:spPr>
            <a:xfrm>
              <a:off x="584199" y="3768141"/>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defTabSz="685775">
                <a:defRPr/>
              </a:pPr>
              <a:endParaRPr lang="en-US" sz="1800" kern="0">
                <a:solidFill>
                  <a:srgbClr val="FFFFFF"/>
                </a:solidFill>
              </a:endParaRPr>
            </a:p>
          </p:txBody>
        </p:sp>
        <p:sp>
          <p:nvSpPr>
            <p:cNvPr id="44" name="Freeform: Shape 43">
              <a:extLst>
                <a:ext uri="{FF2B5EF4-FFF2-40B4-BE49-F238E27FC236}">
                  <a16:creationId xmlns:a16="http://schemas.microsoft.com/office/drawing/2014/main" id="{8B106E2D-E6F8-496D-AD43-EB29CBDBEED2}"/>
                </a:ext>
              </a:extLst>
            </p:cNvPr>
            <p:cNvSpPr/>
            <p:nvPr/>
          </p:nvSpPr>
          <p:spPr>
            <a:xfrm>
              <a:off x="584199" y="4275348"/>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defTabSz="685775">
                <a:defRPr/>
              </a:pPr>
              <a:endParaRPr lang="en-US" sz="1800" kern="0">
                <a:solidFill>
                  <a:srgbClr val="FFFFFF"/>
                </a:solidFill>
              </a:endParaRPr>
            </a:p>
          </p:txBody>
        </p:sp>
        <p:sp>
          <p:nvSpPr>
            <p:cNvPr id="45" name="Freeform: Shape 44">
              <a:extLst>
                <a:ext uri="{FF2B5EF4-FFF2-40B4-BE49-F238E27FC236}">
                  <a16:creationId xmlns:a16="http://schemas.microsoft.com/office/drawing/2014/main" id="{B49A2C9F-CE11-4770-93E9-BBCF40FEE1E2}"/>
                </a:ext>
              </a:extLst>
            </p:cNvPr>
            <p:cNvSpPr/>
            <p:nvPr/>
          </p:nvSpPr>
          <p:spPr>
            <a:xfrm>
              <a:off x="584199" y="4782555"/>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defTabSz="685775">
                <a:defRPr/>
              </a:pPr>
              <a:endParaRPr lang="en-US" sz="1800" kern="0">
                <a:solidFill>
                  <a:srgbClr val="FFFFFF"/>
                </a:solidFill>
              </a:endParaRPr>
            </a:p>
          </p:txBody>
        </p:sp>
        <p:sp>
          <p:nvSpPr>
            <p:cNvPr id="46" name="Freeform: Shape 45">
              <a:extLst>
                <a:ext uri="{FF2B5EF4-FFF2-40B4-BE49-F238E27FC236}">
                  <a16:creationId xmlns:a16="http://schemas.microsoft.com/office/drawing/2014/main" id="{F068A9FE-37B3-4002-B0B9-FE4592210490}"/>
                </a:ext>
              </a:extLst>
            </p:cNvPr>
            <p:cNvSpPr/>
            <p:nvPr/>
          </p:nvSpPr>
          <p:spPr>
            <a:xfrm>
              <a:off x="584199" y="5289762"/>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defTabSz="685775">
                <a:defRPr/>
              </a:pPr>
              <a:endParaRPr lang="en-US" sz="1800" kern="0">
                <a:solidFill>
                  <a:srgbClr val="FFFFFF"/>
                </a:solidFill>
              </a:endParaRPr>
            </a:p>
          </p:txBody>
        </p:sp>
        <p:sp>
          <p:nvSpPr>
            <p:cNvPr id="47" name="Freeform: Shape 46">
              <a:extLst>
                <a:ext uri="{FF2B5EF4-FFF2-40B4-BE49-F238E27FC236}">
                  <a16:creationId xmlns:a16="http://schemas.microsoft.com/office/drawing/2014/main" id="{B2B26DB6-8F3E-4AD4-9868-B6952F9F6521}"/>
                </a:ext>
              </a:extLst>
            </p:cNvPr>
            <p:cNvSpPr/>
            <p:nvPr/>
          </p:nvSpPr>
          <p:spPr>
            <a:xfrm>
              <a:off x="584199" y="5796967"/>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defTabSz="685775">
                <a:defRPr/>
              </a:pPr>
              <a:endParaRPr lang="en-US" sz="1800" kern="0">
                <a:solidFill>
                  <a:srgbClr val="FFFFFF"/>
                </a:solidFill>
              </a:endParaRPr>
            </a:p>
          </p:txBody>
        </p:sp>
      </p:grpSp>
      <p:sp>
        <p:nvSpPr>
          <p:cNvPr id="48" name="Rectangle 47">
            <a:extLst>
              <a:ext uri="{FF2B5EF4-FFF2-40B4-BE49-F238E27FC236}">
                <a16:creationId xmlns:a16="http://schemas.microsoft.com/office/drawing/2014/main" id="{7CB431E5-98C2-4DF6-B8A7-BA449073BE2E}"/>
              </a:ext>
            </a:extLst>
          </p:cNvPr>
          <p:cNvSpPr/>
          <p:nvPr/>
        </p:nvSpPr>
        <p:spPr bwMode="auto">
          <a:xfrm>
            <a:off x="6809504" y="2727192"/>
            <a:ext cx="1618812" cy="1536434"/>
          </a:xfrm>
          <a:prstGeom prst="rect">
            <a:avLst/>
          </a:prstGeom>
          <a:solidFill>
            <a:srgbClr val="FFFFFF"/>
          </a:solidFill>
          <a:ln w="9525" cap="flat" cmpd="sng" algn="ctr">
            <a:noFill/>
            <a:prstDash val="solid"/>
            <a:headEnd type="none" w="med" len="med"/>
            <a:tailEnd type="none" w="med" len="med"/>
          </a:ln>
          <a:effectLst>
            <a:outerShdw blurRad="152400" sx="101000" sy="101000" algn="ctr" rotWithShape="0">
              <a:prstClr val="black">
                <a:alpha val="30000"/>
              </a:prstClr>
            </a:outerShdw>
          </a:effectLst>
        </p:spPr>
        <p:txBody>
          <a:bodyPr rot="0" spcFirstLastPara="0" vertOverflow="overflow" horzOverflow="overflow" vert="horz" wrap="square" lIns="137160" tIns="109728" rIns="137160" bIns="109728" numCol="1" spcCol="0" rtlCol="0" fromWordArt="0" anchor="b" anchorCtr="0" forceAA="0" compatLnSpc="1">
            <a:prstTxWarp prst="textNoShape">
              <a:avLst/>
            </a:prstTxWarp>
            <a:noAutofit/>
          </a:bodyPr>
          <a:lstStyle/>
          <a:p>
            <a:pPr algn="ctr" defTabSz="699354" fontAlgn="base">
              <a:spcBef>
                <a:spcPct val="0"/>
              </a:spcBef>
              <a:spcAft>
                <a:spcPct val="0"/>
              </a:spcAft>
              <a:defRPr/>
            </a:pPr>
            <a:r>
              <a:rPr lang="en-US" sz="1200" kern="0">
                <a:solidFill>
                  <a:srgbClr val="000000"/>
                </a:solidFill>
                <a:latin typeface="Segoe UI Semibold"/>
                <a:ea typeface="Segoe UI" pitchFamily="34" charset="0"/>
                <a:cs typeface="Segoe UI" pitchFamily="34" charset="0"/>
              </a:rPr>
              <a:t>Host/Pod</a:t>
            </a:r>
          </a:p>
        </p:txBody>
      </p:sp>
      <p:sp>
        <p:nvSpPr>
          <p:cNvPr id="49" name="Oval 48">
            <a:extLst>
              <a:ext uri="{FF2B5EF4-FFF2-40B4-BE49-F238E27FC236}">
                <a16:creationId xmlns:a16="http://schemas.microsoft.com/office/drawing/2014/main" id="{CD9DE6E2-16EC-4513-8A78-08EFEAC4AF39}"/>
              </a:ext>
            </a:extLst>
          </p:cNvPr>
          <p:cNvSpPr/>
          <p:nvPr/>
        </p:nvSpPr>
        <p:spPr bwMode="auto">
          <a:xfrm>
            <a:off x="8066188" y="3898762"/>
            <a:ext cx="180935" cy="175544"/>
          </a:xfrm>
          <a:prstGeom prst="ellipse">
            <a:avLst/>
          </a:prstGeom>
          <a:gradFill>
            <a:gsLst>
              <a:gs pos="100000">
                <a:srgbClr val="9BF00B"/>
              </a:gs>
              <a:gs pos="61000">
                <a:srgbClr val="50E6FF"/>
              </a:gs>
              <a:gs pos="16000">
                <a:srgbClr val="0078D4"/>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200" kern="0" err="1">
              <a:gradFill>
                <a:gsLst>
                  <a:gs pos="0">
                    <a:srgbClr val="FFFFFF"/>
                  </a:gs>
                  <a:gs pos="100000">
                    <a:srgbClr val="FFFFFF"/>
                  </a:gs>
                </a:gsLst>
                <a:lin ang="5400000" scaled="0"/>
              </a:gradFill>
              <a:ea typeface="Segoe UI" pitchFamily="34" charset="0"/>
              <a:cs typeface="Segoe UI" pitchFamily="34" charset="0"/>
            </a:endParaRPr>
          </a:p>
        </p:txBody>
      </p:sp>
      <p:sp>
        <p:nvSpPr>
          <p:cNvPr id="50" name="Oval 49">
            <a:extLst>
              <a:ext uri="{FF2B5EF4-FFF2-40B4-BE49-F238E27FC236}">
                <a16:creationId xmlns:a16="http://schemas.microsoft.com/office/drawing/2014/main" id="{DC67B15B-1C03-4075-B73B-A359D1C0F2DF}"/>
              </a:ext>
            </a:extLst>
          </p:cNvPr>
          <p:cNvSpPr/>
          <p:nvPr/>
        </p:nvSpPr>
        <p:spPr bwMode="auto">
          <a:xfrm>
            <a:off x="7821537" y="3201115"/>
            <a:ext cx="180935" cy="175544"/>
          </a:xfrm>
          <a:prstGeom prst="ellipse">
            <a:avLst/>
          </a:prstGeom>
          <a:gradFill>
            <a:gsLst>
              <a:gs pos="100000">
                <a:srgbClr val="9BF00B"/>
              </a:gs>
              <a:gs pos="61000">
                <a:srgbClr val="50E6FF"/>
              </a:gs>
              <a:gs pos="16000">
                <a:srgbClr val="0078D4"/>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200" kern="0" err="1">
              <a:gradFill>
                <a:gsLst>
                  <a:gs pos="0">
                    <a:srgbClr val="FFFFFF"/>
                  </a:gs>
                  <a:gs pos="100000">
                    <a:srgbClr val="FFFFFF"/>
                  </a:gs>
                </a:gsLst>
                <a:lin ang="5400000" scaled="0"/>
              </a:gradFill>
              <a:ea typeface="Segoe UI" pitchFamily="34" charset="0"/>
              <a:cs typeface="Segoe UI" pitchFamily="34" charset="0"/>
            </a:endParaRPr>
          </a:p>
        </p:txBody>
      </p:sp>
      <p:sp>
        <p:nvSpPr>
          <p:cNvPr id="51" name="Oval 50">
            <a:extLst>
              <a:ext uri="{FF2B5EF4-FFF2-40B4-BE49-F238E27FC236}">
                <a16:creationId xmlns:a16="http://schemas.microsoft.com/office/drawing/2014/main" id="{34C5E80F-06E6-4D65-8E08-369CC7CF1659}"/>
              </a:ext>
            </a:extLst>
          </p:cNvPr>
          <p:cNvSpPr/>
          <p:nvPr/>
        </p:nvSpPr>
        <p:spPr bwMode="auto">
          <a:xfrm>
            <a:off x="7138292" y="3543878"/>
            <a:ext cx="180935" cy="175544"/>
          </a:xfrm>
          <a:prstGeom prst="ellipse">
            <a:avLst/>
          </a:prstGeom>
          <a:gradFill>
            <a:gsLst>
              <a:gs pos="100000">
                <a:srgbClr val="9BF00B"/>
              </a:gs>
              <a:gs pos="61000">
                <a:srgbClr val="50E6FF"/>
              </a:gs>
              <a:gs pos="16000">
                <a:srgbClr val="0078D4"/>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200" kern="0" err="1">
              <a:gradFill>
                <a:gsLst>
                  <a:gs pos="0">
                    <a:srgbClr val="FFFFFF"/>
                  </a:gs>
                  <a:gs pos="100000">
                    <a:srgbClr val="FFFFFF"/>
                  </a:gs>
                </a:gsLst>
                <a:lin ang="5400000" scaled="0"/>
              </a:gradFill>
              <a:ea typeface="Segoe UI" pitchFamily="34" charset="0"/>
              <a:cs typeface="Segoe UI" pitchFamily="34" charset="0"/>
            </a:endParaRPr>
          </a:p>
        </p:txBody>
      </p:sp>
      <p:sp>
        <p:nvSpPr>
          <p:cNvPr id="52" name="Oval 51">
            <a:extLst>
              <a:ext uri="{FF2B5EF4-FFF2-40B4-BE49-F238E27FC236}">
                <a16:creationId xmlns:a16="http://schemas.microsoft.com/office/drawing/2014/main" id="{0EAE9C2E-D0C7-49ED-A063-3DE53D13281A}"/>
              </a:ext>
            </a:extLst>
          </p:cNvPr>
          <p:cNvSpPr/>
          <p:nvPr/>
        </p:nvSpPr>
        <p:spPr bwMode="auto">
          <a:xfrm>
            <a:off x="7740130" y="3641650"/>
            <a:ext cx="180935" cy="175544"/>
          </a:xfrm>
          <a:prstGeom prst="ellipse">
            <a:avLst/>
          </a:prstGeom>
          <a:gradFill>
            <a:gsLst>
              <a:gs pos="100000">
                <a:srgbClr val="9BF00B"/>
              </a:gs>
              <a:gs pos="61000">
                <a:srgbClr val="50E6FF"/>
              </a:gs>
              <a:gs pos="16000">
                <a:srgbClr val="0078D4"/>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200" kern="0" err="1">
              <a:gradFill>
                <a:gsLst>
                  <a:gs pos="0">
                    <a:srgbClr val="FFFFFF"/>
                  </a:gs>
                  <a:gs pos="100000">
                    <a:srgbClr val="FFFFFF"/>
                  </a:gs>
                </a:gsLst>
                <a:lin ang="5400000" scaled="0"/>
              </a:gradFill>
              <a:ea typeface="Segoe UI" pitchFamily="34" charset="0"/>
              <a:cs typeface="Segoe UI" pitchFamily="34" charset="0"/>
            </a:endParaRPr>
          </a:p>
        </p:txBody>
      </p:sp>
      <p:sp>
        <p:nvSpPr>
          <p:cNvPr id="53" name="Oval 52">
            <a:extLst>
              <a:ext uri="{FF2B5EF4-FFF2-40B4-BE49-F238E27FC236}">
                <a16:creationId xmlns:a16="http://schemas.microsoft.com/office/drawing/2014/main" id="{6C20CC20-B69D-43C6-9034-204F45796A19}"/>
              </a:ext>
            </a:extLst>
          </p:cNvPr>
          <p:cNvSpPr/>
          <p:nvPr/>
        </p:nvSpPr>
        <p:spPr bwMode="auto">
          <a:xfrm>
            <a:off x="7210873" y="3178027"/>
            <a:ext cx="180935" cy="175544"/>
          </a:xfrm>
          <a:prstGeom prst="ellipse">
            <a:avLst/>
          </a:prstGeom>
          <a:gradFill>
            <a:gsLst>
              <a:gs pos="100000">
                <a:srgbClr val="9BF00B"/>
              </a:gs>
              <a:gs pos="61000">
                <a:srgbClr val="50E6FF"/>
              </a:gs>
              <a:gs pos="16000">
                <a:srgbClr val="0078D4"/>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200" kern="0" err="1">
              <a:gradFill>
                <a:gsLst>
                  <a:gs pos="0">
                    <a:srgbClr val="FFFFFF"/>
                  </a:gs>
                  <a:gs pos="100000">
                    <a:srgbClr val="FFFFFF"/>
                  </a:gs>
                </a:gsLst>
                <a:lin ang="5400000" scaled="0"/>
              </a:gradFill>
              <a:ea typeface="Segoe UI" pitchFamily="34" charset="0"/>
              <a:cs typeface="Segoe UI" pitchFamily="34" charset="0"/>
            </a:endParaRPr>
          </a:p>
        </p:txBody>
      </p:sp>
      <p:sp>
        <p:nvSpPr>
          <p:cNvPr id="54" name="Oval 53">
            <a:extLst>
              <a:ext uri="{FF2B5EF4-FFF2-40B4-BE49-F238E27FC236}">
                <a16:creationId xmlns:a16="http://schemas.microsoft.com/office/drawing/2014/main" id="{C7962592-27AB-4837-8834-0D592CDB7CF1}"/>
              </a:ext>
            </a:extLst>
          </p:cNvPr>
          <p:cNvSpPr/>
          <p:nvPr/>
        </p:nvSpPr>
        <p:spPr bwMode="auto">
          <a:xfrm>
            <a:off x="7777548" y="1176415"/>
            <a:ext cx="180935" cy="175544"/>
          </a:xfrm>
          <a:prstGeom prst="ellipse">
            <a:avLst/>
          </a:prstGeom>
          <a:gradFill>
            <a:gsLst>
              <a:gs pos="100000">
                <a:srgbClr val="9BF00B"/>
              </a:gs>
              <a:gs pos="61000">
                <a:srgbClr val="50E6FF"/>
              </a:gs>
              <a:gs pos="16000">
                <a:srgbClr val="0078D4"/>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200" kern="0" err="1">
              <a:gradFill>
                <a:gsLst>
                  <a:gs pos="0">
                    <a:srgbClr val="FFFFFF"/>
                  </a:gs>
                  <a:gs pos="100000">
                    <a:srgbClr val="FFFFFF"/>
                  </a:gs>
                </a:gsLst>
                <a:lin ang="5400000" scaled="0"/>
              </a:gradFill>
              <a:ea typeface="Segoe UI" pitchFamily="34" charset="0"/>
              <a:cs typeface="Segoe UI" pitchFamily="34" charset="0"/>
            </a:endParaRPr>
          </a:p>
        </p:txBody>
      </p:sp>
      <p:sp>
        <p:nvSpPr>
          <p:cNvPr id="55" name="Oval 54">
            <a:extLst>
              <a:ext uri="{FF2B5EF4-FFF2-40B4-BE49-F238E27FC236}">
                <a16:creationId xmlns:a16="http://schemas.microsoft.com/office/drawing/2014/main" id="{CA0D8E70-3C43-4DF2-AF4A-E4B8A0D3B818}"/>
              </a:ext>
            </a:extLst>
          </p:cNvPr>
          <p:cNvSpPr/>
          <p:nvPr/>
        </p:nvSpPr>
        <p:spPr bwMode="auto">
          <a:xfrm>
            <a:off x="7446528" y="1429504"/>
            <a:ext cx="180935" cy="175544"/>
          </a:xfrm>
          <a:prstGeom prst="ellipse">
            <a:avLst/>
          </a:prstGeom>
          <a:gradFill>
            <a:gsLst>
              <a:gs pos="100000">
                <a:srgbClr val="9BF00B"/>
              </a:gs>
              <a:gs pos="61000">
                <a:srgbClr val="50E6FF"/>
              </a:gs>
              <a:gs pos="16000">
                <a:srgbClr val="0078D4"/>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200" kern="0" err="1">
              <a:gradFill>
                <a:gsLst>
                  <a:gs pos="0">
                    <a:srgbClr val="FFFFFF"/>
                  </a:gs>
                  <a:gs pos="100000">
                    <a:srgbClr val="FFFFFF"/>
                  </a:gs>
                </a:gsLst>
                <a:lin ang="5400000" scaled="0"/>
              </a:gradFill>
              <a:ea typeface="Segoe UI" pitchFamily="34" charset="0"/>
              <a:cs typeface="Segoe UI" pitchFamily="34" charset="0"/>
            </a:endParaRPr>
          </a:p>
        </p:txBody>
      </p:sp>
      <p:sp>
        <p:nvSpPr>
          <p:cNvPr id="56" name="Oval 55">
            <a:extLst>
              <a:ext uri="{FF2B5EF4-FFF2-40B4-BE49-F238E27FC236}">
                <a16:creationId xmlns:a16="http://schemas.microsoft.com/office/drawing/2014/main" id="{CC714BF1-F3B3-4A8D-B512-05ABCB1991FA}"/>
              </a:ext>
            </a:extLst>
          </p:cNvPr>
          <p:cNvSpPr/>
          <p:nvPr/>
        </p:nvSpPr>
        <p:spPr bwMode="auto">
          <a:xfrm>
            <a:off x="8116069" y="1915666"/>
            <a:ext cx="180935" cy="175544"/>
          </a:xfrm>
          <a:prstGeom prst="ellipse">
            <a:avLst/>
          </a:prstGeom>
          <a:gradFill>
            <a:gsLst>
              <a:gs pos="100000">
                <a:srgbClr val="9BF00B"/>
              </a:gs>
              <a:gs pos="61000">
                <a:srgbClr val="50E6FF"/>
              </a:gs>
              <a:gs pos="16000">
                <a:srgbClr val="0078D4"/>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200" kern="0" err="1">
              <a:gradFill>
                <a:gsLst>
                  <a:gs pos="0">
                    <a:srgbClr val="FFFFFF"/>
                  </a:gs>
                  <a:gs pos="100000">
                    <a:srgbClr val="FFFFFF"/>
                  </a:gs>
                </a:gsLst>
                <a:lin ang="5400000" scaled="0"/>
              </a:gradFill>
              <a:ea typeface="Segoe UI" pitchFamily="34" charset="0"/>
              <a:cs typeface="Segoe UI" pitchFamily="34" charset="0"/>
            </a:endParaRPr>
          </a:p>
        </p:txBody>
      </p:sp>
      <p:sp>
        <p:nvSpPr>
          <p:cNvPr id="57" name="Oval 56">
            <a:extLst>
              <a:ext uri="{FF2B5EF4-FFF2-40B4-BE49-F238E27FC236}">
                <a16:creationId xmlns:a16="http://schemas.microsoft.com/office/drawing/2014/main" id="{7371B8F9-C1FC-4C67-86F7-17BF86505307}"/>
              </a:ext>
            </a:extLst>
          </p:cNvPr>
          <p:cNvSpPr/>
          <p:nvPr/>
        </p:nvSpPr>
        <p:spPr bwMode="auto">
          <a:xfrm>
            <a:off x="6936742" y="1800100"/>
            <a:ext cx="180935" cy="175544"/>
          </a:xfrm>
          <a:prstGeom prst="ellipse">
            <a:avLst/>
          </a:prstGeom>
          <a:gradFill>
            <a:gsLst>
              <a:gs pos="100000">
                <a:srgbClr val="9BF00B"/>
              </a:gs>
              <a:gs pos="61000">
                <a:srgbClr val="50E6FF"/>
              </a:gs>
              <a:gs pos="16000">
                <a:srgbClr val="0078D4"/>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200" kern="0" err="1">
              <a:gradFill>
                <a:gsLst>
                  <a:gs pos="0">
                    <a:srgbClr val="FFFFFF"/>
                  </a:gs>
                  <a:gs pos="100000">
                    <a:srgbClr val="FFFFFF"/>
                  </a:gs>
                </a:gsLst>
                <a:lin ang="5400000" scaled="0"/>
              </a:gradFill>
              <a:ea typeface="Segoe UI" pitchFamily="34" charset="0"/>
              <a:cs typeface="Segoe UI" pitchFamily="34" charset="0"/>
            </a:endParaRPr>
          </a:p>
        </p:txBody>
      </p:sp>
      <p:sp>
        <p:nvSpPr>
          <p:cNvPr id="58" name="Oval 57">
            <a:extLst>
              <a:ext uri="{FF2B5EF4-FFF2-40B4-BE49-F238E27FC236}">
                <a16:creationId xmlns:a16="http://schemas.microsoft.com/office/drawing/2014/main" id="{5AC6C7B4-26F3-4501-914B-84D4E28502CF}"/>
              </a:ext>
            </a:extLst>
          </p:cNvPr>
          <p:cNvSpPr/>
          <p:nvPr/>
        </p:nvSpPr>
        <p:spPr bwMode="auto">
          <a:xfrm>
            <a:off x="7423084" y="2024689"/>
            <a:ext cx="180935" cy="175544"/>
          </a:xfrm>
          <a:prstGeom prst="ellipse">
            <a:avLst/>
          </a:prstGeom>
          <a:gradFill>
            <a:gsLst>
              <a:gs pos="100000">
                <a:srgbClr val="9BF00B"/>
              </a:gs>
              <a:gs pos="61000">
                <a:srgbClr val="50E6FF"/>
              </a:gs>
              <a:gs pos="16000">
                <a:srgbClr val="0078D4"/>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200" kern="0" err="1">
              <a:gradFill>
                <a:gsLst>
                  <a:gs pos="0">
                    <a:srgbClr val="FFFFFF"/>
                  </a:gs>
                  <a:gs pos="100000">
                    <a:srgbClr val="FFFFFF"/>
                  </a:gs>
                </a:gsLst>
                <a:lin ang="5400000" scaled="0"/>
              </a:gradFill>
              <a:ea typeface="Segoe UI" pitchFamily="34" charset="0"/>
              <a:cs typeface="Segoe UI" pitchFamily="34" charset="0"/>
            </a:endParaRPr>
          </a:p>
        </p:txBody>
      </p:sp>
      <p:sp>
        <p:nvSpPr>
          <p:cNvPr id="59" name="Oval 58">
            <a:extLst>
              <a:ext uri="{FF2B5EF4-FFF2-40B4-BE49-F238E27FC236}">
                <a16:creationId xmlns:a16="http://schemas.microsoft.com/office/drawing/2014/main" id="{88480F86-E45D-4185-BBED-07714855F6D4}"/>
              </a:ext>
            </a:extLst>
          </p:cNvPr>
          <p:cNvSpPr/>
          <p:nvPr/>
        </p:nvSpPr>
        <p:spPr bwMode="auto">
          <a:xfrm>
            <a:off x="6913344" y="2141381"/>
            <a:ext cx="180935" cy="175544"/>
          </a:xfrm>
          <a:prstGeom prst="ellipse">
            <a:avLst/>
          </a:prstGeom>
          <a:gradFill>
            <a:gsLst>
              <a:gs pos="100000">
                <a:srgbClr val="9BF00B"/>
              </a:gs>
              <a:gs pos="61000">
                <a:srgbClr val="50E6FF"/>
              </a:gs>
              <a:gs pos="16000">
                <a:srgbClr val="0078D4"/>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200" kern="0" err="1">
              <a:gradFill>
                <a:gsLst>
                  <a:gs pos="0">
                    <a:srgbClr val="FFFFFF"/>
                  </a:gs>
                  <a:gs pos="100000">
                    <a:srgbClr val="FFFFFF"/>
                  </a:gs>
                </a:gsLst>
                <a:lin ang="5400000" scaled="0"/>
              </a:gradFill>
              <a:ea typeface="Segoe UI" pitchFamily="34" charset="0"/>
              <a:cs typeface="Segoe UI" pitchFamily="34" charset="0"/>
            </a:endParaRPr>
          </a:p>
        </p:txBody>
      </p:sp>
      <p:sp>
        <p:nvSpPr>
          <p:cNvPr id="60" name="Oval 59">
            <a:extLst>
              <a:ext uri="{FF2B5EF4-FFF2-40B4-BE49-F238E27FC236}">
                <a16:creationId xmlns:a16="http://schemas.microsoft.com/office/drawing/2014/main" id="{B874DF1C-E34B-4517-B068-D3BFC7DA1D7F}"/>
              </a:ext>
            </a:extLst>
          </p:cNvPr>
          <p:cNvSpPr/>
          <p:nvPr/>
        </p:nvSpPr>
        <p:spPr bwMode="auto">
          <a:xfrm>
            <a:off x="7720762" y="1616950"/>
            <a:ext cx="180935" cy="175544"/>
          </a:xfrm>
          <a:prstGeom prst="ellipse">
            <a:avLst/>
          </a:prstGeom>
          <a:gradFill>
            <a:gsLst>
              <a:gs pos="100000">
                <a:srgbClr val="9BF00B"/>
              </a:gs>
              <a:gs pos="61000">
                <a:srgbClr val="50E6FF"/>
              </a:gs>
              <a:gs pos="16000">
                <a:srgbClr val="0078D4"/>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200" kern="0" err="1">
              <a:gradFill>
                <a:gsLst>
                  <a:gs pos="0">
                    <a:srgbClr val="FFFFFF"/>
                  </a:gs>
                  <a:gs pos="100000">
                    <a:srgbClr val="FFFFFF"/>
                  </a:gs>
                </a:gsLst>
                <a:lin ang="5400000" scaled="0"/>
              </a:gradFill>
              <a:ea typeface="Segoe UI" pitchFamily="34" charset="0"/>
              <a:cs typeface="Segoe UI" pitchFamily="34" charset="0"/>
            </a:endParaRPr>
          </a:p>
        </p:txBody>
      </p:sp>
      <p:grpSp>
        <p:nvGrpSpPr>
          <p:cNvPr id="61" name="Group 60">
            <a:extLst>
              <a:ext uri="{FF2B5EF4-FFF2-40B4-BE49-F238E27FC236}">
                <a16:creationId xmlns:a16="http://schemas.microsoft.com/office/drawing/2014/main" id="{90B879E7-A00E-49AA-AF0E-1C6DBA82257A}"/>
              </a:ext>
            </a:extLst>
          </p:cNvPr>
          <p:cNvGrpSpPr/>
          <p:nvPr/>
        </p:nvGrpSpPr>
        <p:grpSpPr>
          <a:xfrm>
            <a:off x="4033076" y="1536531"/>
            <a:ext cx="2275618" cy="2207816"/>
            <a:chOff x="5833854" y="1190095"/>
            <a:chExt cx="3034157" cy="2943754"/>
          </a:xfrm>
          <a:solidFill>
            <a:srgbClr val="FFC000"/>
          </a:solidFill>
        </p:grpSpPr>
        <p:sp>
          <p:nvSpPr>
            <p:cNvPr id="62" name="Oval 61">
              <a:extLst>
                <a:ext uri="{FF2B5EF4-FFF2-40B4-BE49-F238E27FC236}">
                  <a16:creationId xmlns:a16="http://schemas.microsoft.com/office/drawing/2014/main" id="{6A8B759E-D0E3-4181-ADFE-7597BAEC40A0}"/>
                </a:ext>
              </a:extLst>
            </p:cNvPr>
            <p:cNvSpPr/>
            <p:nvPr/>
          </p:nvSpPr>
          <p:spPr bwMode="auto">
            <a:xfrm>
              <a:off x="5833854" y="1190095"/>
              <a:ext cx="3034157" cy="2943754"/>
            </a:xfrm>
            <a:prstGeom prst="ellipse">
              <a:avLst/>
            </a:prstGeom>
            <a:gradFill>
              <a:gsLst>
                <a:gs pos="100000">
                  <a:srgbClr val="9BF00B"/>
                </a:gs>
                <a:gs pos="59000">
                  <a:srgbClr val="50E6FF"/>
                </a:gs>
                <a:gs pos="16000">
                  <a:srgbClr val="0078D4"/>
                </a:gs>
              </a:gsLst>
              <a:lin ang="3600000" scaled="0"/>
            </a:gradFill>
            <a:ln w="9525" cap="flat" cmpd="sng" algn="ctr">
              <a:noFill/>
              <a:prstDash val="solid"/>
              <a:headEnd type="none" w="med" len="med"/>
              <a:tailEnd type="none" w="med" len="med"/>
            </a:ln>
            <a:effectLst/>
          </p:spPr>
          <p:txBody>
            <a:bodyPr rot="0" spcFirstLastPara="0" vertOverflow="overflow" horzOverflow="overflow" vert="horz" wrap="square" lIns="137160" tIns="0"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defRPr/>
              </a:pPr>
              <a:r>
                <a:rPr lang="en-US" sz="1500" kern="0">
                  <a:solidFill>
                    <a:srgbClr val="FFFFFF"/>
                  </a:solidFill>
                  <a:latin typeface="Segoe UI Semibold"/>
                  <a:ea typeface="Segoe UI" pitchFamily="34" charset="0"/>
                  <a:cs typeface="Segoe UI" pitchFamily="34" charset="0"/>
                </a:rPr>
                <a:t>Video Game Enemy</a:t>
              </a:r>
            </a:p>
          </p:txBody>
        </p:sp>
        <p:sp>
          <p:nvSpPr>
            <p:cNvPr id="63" name="TextBox 62">
              <a:extLst>
                <a:ext uri="{FF2B5EF4-FFF2-40B4-BE49-F238E27FC236}">
                  <a16:creationId xmlns:a16="http://schemas.microsoft.com/office/drawing/2014/main" id="{117E5544-337C-43A5-814B-E9C8AC20F215}"/>
                </a:ext>
              </a:extLst>
            </p:cNvPr>
            <p:cNvSpPr txBox="1"/>
            <p:nvPr/>
          </p:nvSpPr>
          <p:spPr>
            <a:xfrm>
              <a:off x="6141258" y="2569533"/>
              <a:ext cx="685800" cy="646331"/>
            </a:xfrm>
            <a:prstGeom prst="rect">
              <a:avLst/>
            </a:prstGeom>
            <a:noFill/>
          </p:spPr>
          <p:txBody>
            <a:bodyPr wrap="square" lIns="0" tIns="0" rIns="0" bIns="0" rtlCol="0" anchor="ctr">
              <a:spAutoFit/>
            </a:bodyPr>
            <a:lstStyle/>
            <a:p>
              <a:pPr algn="ctr">
                <a:defRPr/>
              </a:pPr>
              <a:r>
                <a:rPr lang="en-US" sz="1050" kern="0">
                  <a:gradFill>
                    <a:gsLst>
                      <a:gs pos="2917">
                        <a:srgbClr val="000000"/>
                      </a:gs>
                      <a:gs pos="30000">
                        <a:srgbClr val="000000"/>
                      </a:gs>
                    </a:gsLst>
                    <a:lin ang="5400000" scaled="0"/>
                  </a:gradFill>
                  <a:latin typeface="Segoe UI Semibold"/>
                </a:rPr>
                <a:t>X pos</a:t>
              </a:r>
            </a:p>
            <a:p>
              <a:pPr algn="ctr">
                <a:defRPr/>
              </a:pPr>
              <a:r>
                <a:rPr lang="en-US" sz="1050" kern="0">
                  <a:gradFill>
                    <a:gsLst>
                      <a:gs pos="2917">
                        <a:srgbClr val="000000"/>
                      </a:gs>
                      <a:gs pos="30000">
                        <a:srgbClr val="000000"/>
                      </a:gs>
                    </a:gsLst>
                    <a:lin ang="5400000" scaled="0"/>
                  </a:gradFill>
                  <a:latin typeface="Segoe UI Semibold"/>
                </a:rPr>
                <a:t>Y pos</a:t>
              </a:r>
            </a:p>
            <a:p>
              <a:pPr algn="ctr">
                <a:defRPr/>
              </a:pPr>
              <a:r>
                <a:rPr lang="en-US" sz="1050" kern="0">
                  <a:gradFill>
                    <a:gsLst>
                      <a:gs pos="2917">
                        <a:srgbClr val="000000"/>
                      </a:gs>
                      <a:gs pos="30000">
                        <a:srgbClr val="000000"/>
                      </a:gs>
                    </a:gsLst>
                    <a:lin ang="5400000" scaled="0"/>
                  </a:gradFill>
                  <a:latin typeface="Segoe UI Semibold"/>
                </a:rPr>
                <a:t>Z pos</a:t>
              </a:r>
            </a:p>
          </p:txBody>
        </p:sp>
        <p:sp>
          <p:nvSpPr>
            <p:cNvPr id="64" name="TextBox 63">
              <a:extLst>
                <a:ext uri="{FF2B5EF4-FFF2-40B4-BE49-F238E27FC236}">
                  <a16:creationId xmlns:a16="http://schemas.microsoft.com/office/drawing/2014/main" id="{FAD7DD0F-16E3-4DC4-9F26-538089EA83A0}"/>
                </a:ext>
              </a:extLst>
            </p:cNvPr>
            <p:cNvSpPr txBox="1"/>
            <p:nvPr/>
          </p:nvSpPr>
          <p:spPr>
            <a:xfrm>
              <a:off x="7597140" y="2463587"/>
              <a:ext cx="839103" cy="215444"/>
            </a:xfrm>
            <a:prstGeom prst="rect">
              <a:avLst/>
            </a:prstGeom>
            <a:noFill/>
          </p:spPr>
          <p:txBody>
            <a:bodyPr wrap="square" lIns="0" tIns="0" rIns="0" bIns="0" rtlCol="0" anchor="ctr">
              <a:spAutoFit/>
            </a:bodyPr>
            <a:lstStyle/>
            <a:p>
              <a:pPr algn="ctr">
                <a:defRPr/>
              </a:pPr>
              <a:r>
                <a:rPr lang="en-US" sz="1050" kern="0">
                  <a:gradFill>
                    <a:gsLst>
                      <a:gs pos="2917">
                        <a:srgbClr val="000000"/>
                      </a:gs>
                      <a:gs pos="30000">
                        <a:srgbClr val="000000"/>
                      </a:gs>
                    </a:gsLst>
                    <a:lin ang="5400000" scaled="0"/>
                  </a:gradFill>
                  <a:latin typeface="Segoe UI Semibold"/>
                </a:rPr>
                <a:t>Difficulty</a:t>
              </a:r>
            </a:p>
          </p:txBody>
        </p:sp>
        <p:sp>
          <p:nvSpPr>
            <p:cNvPr id="65" name="TextBox 64">
              <a:extLst>
                <a:ext uri="{FF2B5EF4-FFF2-40B4-BE49-F238E27FC236}">
                  <a16:creationId xmlns:a16="http://schemas.microsoft.com/office/drawing/2014/main" id="{DE5AA3AB-2EFE-4E8C-A6C1-A7990DEA3D76}"/>
                </a:ext>
              </a:extLst>
            </p:cNvPr>
            <p:cNvSpPr txBox="1"/>
            <p:nvPr/>
          </p:nvSpPr>
          <p:spPr>
            <a:xfrm>
              <a:off x="7597140" y="3138279"/>
              <a:ext cx="839103" cy="215444"/>
            </a:xfrm>
            <a:prstGeom prst="rect">
              <a:avLst/>
            </a:prstGeom>
            <a:noFill/>
          </p:spPr>
          <p:txBody>
            <a:bodyPr wrap="square" lIns="0" tIns="0" rIns="0" bIns="0" rtlCol="0" anchor="ctr">
              <a:spAutoFit/>
            </a:bodyPr>
            <a:lstStyle/>
            <a:p>
              <a:pPr algn="ctr">
                <a:defRPr/>
              </a:pPr>
              <a:r>
                <a:rPr lang="en-US" sz="1050" kern="0">
                  <a:gradFill>
                    <a:gsLst>
                      <a:gs pos="2917">
                        <a:srgbClr val="000000"/>
                      </a:gs>
                      <a:gs pos="30000">
                        <a:srgbClr val="000000"/>
                      </a:gs>
                    </a:gsLst>
                    <a:lin ang="5400000" scaled="0"/>
                  </a:gradFill>
                  <a:latin typeface="Segoe UI Semibold"/>
                </a:rPr>
                <a:t>Weapons</a:t>
              </a:r>
            </a:p>
          </p:txBody>
        </p:sp>
        <p:sp>
          <p:nvSpPr>
            <p:cNvPr id="66" name="TextBox 65">
              <a:extLst>
                <a:ext uri="{FF2B5EF4-FFF2-40B4-BE49-F238E27FC236}">
                  <a16:creationId xmlns:a16="http://schemas.microsoft.com/office/drawing/2014/main" id="{0AFB259E-73A3-49AF-A0DA-E089FA93C8DE}"/>
                </a:ext>
              </a:extLst>
            </p:cNvPr>
            <p:cNvSpPr txBox="1"/>
            <p:nvPr/>
          </p:nvSpPr>
          <p:spPr>
            <a:xfrm>
              <a:off x="6931382" y="3475624"/>
              <a:ext cx="839103" cy="215444"/>
            </a:xfrm>
            <a:prstGeom prst="rect">
              <a:avLst/>
            </a:prstGeom>
            <a:noFill/>
          </p:spPr>
          <p:txBody>
            <a:bodyPr wrap="square" lIns="0" tIns="0" rIns="0" bIns="0" rtlCol="0" anchor="ctr">
              <a:spAutoFit/>
            </a:bodyPr>
            <a:lstStyle/>
            <a:p>
              <a:pPr algn="ctr">
                <a:defRPr/>
              </a:pPr>
              <a:r>
                <a:rPr lang="en-US" sz="1050" kern="0">
                  <a:gradFill>
                    <a:gsLst>
                      <a:gs pos="2917">
                        <a:srgbClr val="000000"/>
                      </a:gs>
                      <a:gs pos="30000">
                        <a:srgbClr val="000000"/>
                      </a:gs>
                    </a:gsLst>
                    <a:lin ang="5400000" scaled="0"/>
                  </a:gradFill>
                  <a:latin typeface="Segoe UI Semibold"/>
                </a:rPr>
                <a:t>Attack( )</a:t>
              </a:r>
            </a:p>
          </p:txBody>
        </p:sp>
        <p:sp>
          <p:nvSpPr>
            <p:cNvPr id="67" name="TextBox 66">
              <a:extLst>
                <a:ext uri="{FF2B5EF4-FFF2-40B4-BE49-F238E27FC236}">
                  <a16:creationId xmlns:a16="http://schemas.microsoft.com/office/drawing/2014/main" id="{8B92C85C-8E26-4654-8FA3-335A01DF4813}"/>
                </a:ext>
              </a:extLst>
            </p:cNvPr>
            <p:cNvSpPr txBox="1"/>
            <p:nvPr/>
          </p:nvSpPr>
          <p:spPr>
            <a:xfrm>
              <a:off x="6931382" y="2800932"/>
              <a:ext cx="839103" cy="215444"/>
            </a:xfrm>
            <a:prstGeom prst="rect">
              <a:avLst/>
            </a:prstGeom>
            <a:noFill/>
          </p:spPr>
          <p:txBody>
            <a:bodyPr wrap="square" lIns="0" tIns="0" rIns="0" bIns="0" rtlCol="0" anchor="ctr">
              <a:spAutoFit/>
            </a:bodyPr>
            <a:lstStyle/>
            <a:p>
              <a:pPr algn="ctr">
                <a:defRPr/>
              </a:pPr>
              <a:r>
                <a:rPr lang="en-US" sz="1050" kern="0">
                  <a:gradFill>
                    <a:gsLst>
                      <a:gs pos="2917">
                        <a:srgbClr val="000000"/>
                      </a:gs>
                      <a:gs pos="30000">
                        <a:srgbClr val="000000"/>
                      </a:gs>
                    </a:gsLst>
                    <a:lin ang="5400000" scaled="0"/>
                  </a:gradFill>
                  <a:latin typeface="Segoe UI Semibold"/>
                </a:rPr>
                <a:t>Spawn( )</a:t>
              </a:r>
            </a:p>
          </p:txBody>
        </p:sp>
      </p:grpSp>
      <p:sp>
        <p:nvSpPr>
          <p:cNvPr id="68" name="Oval 67">
            <a:extLst>
              <a:ext uri="{FF2B5EF4-FFF2-40B4-BE49-F238E27FC236}">
                <a16:creationId xmlns:a16="http://schemas.microsoft.com/office/drawing/2014/main" id="{DB8139CA-4930-4CC4-A87F-AFC19C27F006}"/>
              </a:ext>
            </a:extLst>
          </p:cNvPr>
          <p:cNvSpPr/>
          <p:nvPr/>
        </p:nvSpPr>
        <p:spPr bwMode="auto">
          <a:xfrm>
            <a:off x="6943712" y="1204473"/>
            <a:ext cx="180935" cy="175544"/>
          </a:xfrm>
          <a:prstGeom prst="ellipse">
            <a:avLst/>
          </a:prstGeom>
          <a:gradFill>
            <a:gsLst>
              <a:gs pos="100000">
                <a:srgbClr val="9BF00B"/>
              </a:gs>
              <a:gs pos="61000">
                <a:srgbClr val="50E6FF"/>
              </a:gs>
              <a:gs pos="16000">
                <a:srgbClr val="0078D4"/>
              </a:gs>
            </a:gsLst>
            <a:lin ang="2700000" scaled="0"/>
          </a:gradFill>
          <a:ln w="9525" cap="flat" cmpd="sng" algn="ctr">
            <a:noFill/>
            <a:prstDash val="solid"/>
            <a:headEnd type="none" w="med" len="med"/>
            <a:tailEnd type="none" w="med" len="med"/>
          </a:ln>
          <a:effectLst/>
        </p:spPr>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200" kern="0" err="1">
              <a:gradFill>
                <a:gsLst>
                  <a:gs pos="0">
                    <a:srgbClr val="FFFFFF"/>
                  </a:gs>
                  <a:gs pos="100000">
                    <a:srgbClr val="FFFFFF"/>
                  </a:gs>
                </a:gsLst>
                <a:lin ang="5400000" scaled="0"/>
              </a:gradFill>
              <a:ea typeface="Segoe UI" pitchFamily="34" charset="0"/>
              <a:cs typeface="Segoe UI" pitchFamily="34" charset="0"/>
            </a:endParaRPr>
          </a:p>
        </p:txBody>
      </p:sp>
      <p:sp>
        <p:nvSpPr>
          <p:cNvPr id="69" name="Rectangle 68">
            <a:extLst>
              <a:ext uri="{FF2B5EF4-FFF2-40B4-BE49-F238E27FC236}">
                <a16:creationId xmlns:a16="http://schemas.microsoft.com/office/drawing/2014/main" id="{A0C57592-C0E6-4B7C-86E5-67F4E24B5D5A}"/>
              </a:ext>
            </a:extLst>
          </p:cNvPr>
          <p:cNvSpPr/>
          <p:nvPr/>
        </p:nvSpPr>
        <p:spPr>
          <a:xfrm>
            <a:off x="4184648" y="4582614"/>
            <a:ext cx="4206881" cy="300082"/>
          </a:xfrm>
          <a:prstGeom prst="rect">
            <a:avLst/>
          </a:prstGeom>
        </p:spPr>
        <p:txBody>
          <a:bodyPr wrap="square">
            <a:spAutoFit/>
          </a:bodyPr>
          <a:lstStyle/>
          <a:p>
            <a:pPr algn="ctr" defTabSz="685775">
              <a:defRPr/>
            </a:pPr>
            <a:r>
              <a:rPr lang="en-US" kern="0">
                <a:solidFill>
                  <a:srgbClr val="000000"/>
                </a:solidFill>
              </a:rPr>
              <a:t>Virtually identical to Service Fabric Reliable Actors</a:t>
            </a:r>
          </a:p>
        </p:txBody>
      </p:sp>
      <p:pic>
        <p:nvPicPr>
          <p:cNvPr id="75" name="Graphic 74">
            <a:extLst>
              <a:ext uri="{FF2B5EF4-FFF2-40B4-BE49-F238E27FC236}">
                <a16:creationId xmlns:a16="http://schemas.microsoft.com/office/drawing/2014/main" id="{2C0ED086-A8F3-4E76-8A9E-A874A56A4835}"/>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377445" y="316145"/>
            <a:ext cx="423572" cy="465753"/>
          </a:xfrm>
          <a:prstGeom prst="rect">
            <a:avLst/>
          </a:prstGeom>
        </p:spPr>
      </p:pic>
      <p:sp>
        <p:nvSpPr>
          <p:cNvPr id="76" name="Title 75">
            <a:extLst>
              <a:ext uri="{FF2B5EF4-FFF2-40B4-BE49-F238E27FC236}">
                <a16:creationId xmlns:a16="http://schemas.microsoft.com/office/drawing/2014/main" id="{E9F68011-6E28-474C-850A-7025702CE092}"/>
              </a:ext>
            </a:extLst>
          </p:cNvPr>
          <p:cNvSpPr>
            <a:spLocks noGrp="1"/>
          </p:cNvSpPr>
          <p:nvPr>
            <p:ph type="title"/>
          </p:nvPr>
        </p:nvSpPr>
        <p:spPr>
          <a:xfrm>
            <a:off x="927100" y="342900"/>
            <a:ext cx="7777988" cy="415499"/>
          </a:xfrm>
        </p:spPr>
        <p:txBody>
          <a:bodyPr/>
          <a:lstStyle/>
          <a:p>
            <a:r>
              <a:rPr lang="en-US"/>
              <a:t>Virtual actors</a:t>
            </a:r>
          </a:p>
        </p:txBody>
      </p:sp>
    </p:spTree>
    <p:extLst>
      <p:ext uri="{BB962C8B-B14F-4D97-AF65-F5344CB8AC3E}">
        <p14:creationId xmlns:p14="http://schemas.microsoft.com/office/powerpoint/2010/main" val="8962605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500"/>
                                        <p:tgtEl>
                                          <p:spTgt spid="41"/>
                                        </p:tgtEl>
                                      </p:cBhvr>
                                    </p:animEffect>
                                  </p:childTnLst>
                                </p:cTn>
                              </p:par>
                              <p:par>
                                <p:cTn id="8" presetID="42" presetClass="path" presetSubtype="0" decel="100000" fill="hold" nodeType="withEffect">
                                  <p:stCondLst>
                                    <p:cond delay="200"/>
                                  </p:stCondLst>
                                  <p:childTnLst>
                                    <p:animMotion origin="layout" path="M 1.04167E-6 3.33333E-6 L 1.04167E-6 0.03773 " pathEditMode="relative" rAng="0" ptsTypes="AA">
                                      <p:cBhvr>
                                        <p:cTn id="9" dur="750" spd="-100000" fill="hold"/>
                                        <p:tgtEl>
                                          <p:spTgt spid="41"/>
                                        </p:tgtEl>
                                        <p:attrNameLst>
                                          <p:attrName>ppt_x</p:attrName>
                                          <p:attrName>ppt_y</p:attrName>
                                        </p:attrNameLst>
                                      </p:cBhvr>
                                      <p:rCtr x="0" y="187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61"/>
                                        </p:tgtEl>
                                        <p:attrNameLst>
                                          <p:attrName>style.visibility</p:attrName>
                                        </p:attrNameLst>
                                      </p:cBhvr>
                                      <p:to>
                                        <p:strVal val="visible"/>
                                      </p:to>
                                    </p:set>
                                    <p:animEffect transition="in" filter="fade">
                                      <p:cBhvr>
                                        <p:cTn id="14" dur="500"/>
                                        <p:tgtEl>
                                          <p:spTgt spid="61"/>
                                        </p:tgtEl>
                                      </p:cBhvr>
                                    </p:animEffect>
                                  </p:childTnLst>
                                </p:cTn>
                              </p:par>
                              <p:par>
                                <p:cTn id="15" presetID="42" presetClass="path" presetSubtype="0" decel="100000" fill="hold" nodeType="withEffect">
                                  <p:stCondLst>
                                    <p:cond delay="0"/>
                                  </p:stCondLst>
                                  <p:childTnLst>
                                    <p:animMotion origin="layout" path="M -4.79167E-6 4.07407E-6 L -4.79167E-6 0.03773 " pathEditMode="relative" rAng="0" ptsTypes="AA">
                                      <p:cBhvr>
                                        <p:cTn id="16" dur="750" spd="-100000" fill="hold"/>
                                        <p:tgtEl>
                                          <p:spTgt spid="61"/>
                                        </p:tgtEl>
                                        <p:attrNameLst>
                                          <p:attrName>ppt_x</p:attrName>
                                          <p:attrName>ppt_y</p:attrName>
                                        </p:attrNameLst>
                                      </p:cBhvr>
                                      <p:rCtr x="0" y="1875"/>
                                    </p:animMotion>
                                  </p:childTnLst>
                                </p:cTn>
                              </p:par>
                              <p:par>
                                <p:cTn id="17" presetID="10" presetClass="entr" presetSubtype="0" fill="hold" grpId="0" nodeType="withEffect">
                                  <p:stCondLst>
                                    <p:cond delay="250"/>
                                  </p:stCondLst>
                                  <p:childTnLst>
                                    <p:set>
                                      <p:cBhvr>
                                        <p:cTn id="18" dur="1" fill="hold">
                                          <p:stCondLst>
                                            <p:cond delay="0"/>
                                          </p:stCondLst>
                                        </p:cTn>
                                        <p:tgtEl>
                                          <p:spTgt spid="37"/>
                                        </p:tgtEl>
                                        <p:attrNameLst>
                                          <p:attrName>style.visibility</p:attrName>
                                        </p:attrNameLst>
                                      </p:cBhvr>
                                      <p:to>
                                        <p:strVal val="visible"/>
                                      </p:to>
                                    </p:set>
                                    <p:animEffect transition="in" filter="fade">
                                      <p:cBhvr>
                                        <p:cTn id="19" dur="500"/>
                                        <p:tgtEl>
                                          <p:spTgt spid="37"/>
                                        </p:tgtEl>
                                      </p:cBhvr>
                                    </p:animEffect>
                                  </p:childTnLst>
                                </p:cTn>
                              </p:par>
                              <p:par>
                                <p:cTn id="20" presetID="42" presetClass="path" presetSubtype="0" decel="100000" fill="hold" grpId="1" nodeType="withEffect">
                                  <p:stCondLst>
                                    <p:cond delay="200"/>
                                  </p:stCondLst>
                                  <p:childTnLst>
                                    <p:animMotion origin="layout" path="M -8.33333E-7 -3.33333E-6 L -8.33333E-7 0.03773 " pathEditMode="relative" rAng="0" ptsTypes="AA">
                                      <p:cBhvr>
                                        <p:cTn id="21" dur="750" spd="-100000" fill="hold"/>
                                        <p:tgtEl>
                                          <p:spTgt spid="37"/>
                                        </p:tgtEl>
                                        <p:attrNameLst>
                                          <p:attrName>ppt_x</p:attrName>
                                          <p:attrName>ppt_y</p:attrName>
                                        </p:attrNameLst>
                                      </p:cBhvr>
                                      <p:rCtr x="0" y="1875"/>
                                    </p:animMotion>
                                  </p:childTnLst>
                                </p:cTn>
                              </p:par>
                              <p:par>
                                <p:cTn id="22" presetID="22" presetClass="entr" presetSubtype="4" fill="hold" grpId="0" nodeType="withEffect">
                                  <p:stCondLst>
                                    <p:cond delay="200"/>
                                  </p:stCondLst>
                                  <p:childTnLst>
                                    <p:set>
                                      <p:cBhvr>
                                        <p:cTn id="23" dur="1" fill="hold">
                                          <p:stCondLst>
                                            <p:cond delay="0"/>
                                          </p:stCondLst>
                                        </p:cTn>
                                        <p:tgtEl>
                                          <p:spTgt spid="38"/>
                                        </p:tgtEl>
                                        <p:attrNameLst>
                                          <p:attrName>style.visibility</p:attrName>
                                        </p:attrNameLst>
                                      </p:cBhvr>
                                      <p:to>
                                        <p:strVal val="visible"/>
                                      </p:to>
                                    </p:set>
                                    <p:animEffect transition="in" filter="wipe(down)">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68"/>
                                        </p:tgtEl>
                                        <p:attrNameLst>
                                          <p:attrName>style.visibility</p:attrName>
                                        </p:attrNameLst>
                                      </p:cBhvr>
                                      <p:to>
                                        <p:strVal val="visible"/>
                                      </p:to>
                                    </p:set>
                                    <p:animEffect transition="in" filter="fade">
                                      <p:cBhvr>
                                        <p:cTn id="27" dur="500"/>
                                        <p:tgtEl>
                                          <p:spTgt spid="68"/>
                                        </p:tgtEl>
                                      </p:cBhvr>
                                    </p:animEffect>
                                  </p:childTnLst>
                                </p:cTn>
                              </p:par>
                              <p:par>
                                <p:cTn id="28" presetID="10" presetClass="entr" presetSubtype="0" fill="hold" grpId="0" nodeType="withEffect">
                                  <p:stCondLst>
                                    <p:cond delay="250"/>
                                  </p:stCondLst>
                                  <p:childTnLst>
                                    <p:set>
                                      <p:cBhvr>
                                        <p:cTn id="29" dur="1" fill="hold">
                                          <p:stCondLst>
                                            <p:cond delay="0"/>
                                          </p:stCondLst>
                                        </p:cTn>
                                        <p:tgtEl>
                                          <p:spTgt spid="54"/>
                                        </p:tgtEl>
                                        <p:attrNameLst>
                                          <p:attrName>style.visibility</p:attrName>
                                        </p:attrNameLst>
                                      </p:cBhvr>
                                      <p:to>
                                        <p:strVal val="visible"/>
                                      </p:to>
                                    </p:set>
                                    <p:animEffect transition="in" filter="fade">
                                      <p:cBhvr>
                                        <p:cTn id="30" dur="500"/>
                                        <p:tgtEl>
                                          <p:spTgt spid="54"/>
                                        </p:tgtEl>
                                      </p:cBhvr>
                                    </p:animEffect>
                                  </p:childTnLst>
                                </p:cTn>
                              </p:par>
                              <p:par>
                                <p:cTn id="31" presetID="10" presetClass="entr" presetSubtype="0" fill="hold" grpId="0" nodeType="withEffect">
                                  <p:stCondLst>
                                    <p:cond delay="500"/>
                                  </p:stCondLst>
                                  <p:childTnLst>
                                    <p:set>
                                      <p:cBhvr>
                                        <p:cTn id="32" dur="1" fill="hold">
                                          <p:stCondLst>
                                            <p:cond delay="0"/>
                                          </p:stCondLst>
                                        </p:cTn>
                                        <p:tgtEl>
                                          <p:spTgt spid="55"/>
                                        </p:tgtEl>
                                        <p:attrNameLst>
                                          <p:attrName>style.visibility</p:attrName>
                                        </p:attrNameLst>
                                      </p:cBhvr>
                                      <p:to>
                                        <p:strVal val="visible"/>
                                      </p:to>
                                    </p:set>
                                    <p:animEffect transition="in" filter="fade">
                                      <p:cBhvr>
                                        <p:cTn id="33" dur="500"/>
                                        <p:tgtEl>
                                          <p:spTgt spid="55"/>
                                        </p:tgtEl>
                                      </p:cBhvr>
                                    </p:animEffect>
                                  </p:childTnLst>
                                </p:cTn>
                              </p:par>
                              <p:par>
                                <p:cTn id="34" presetID="10" presetClass="entr" presetSubtype="0" fill="hold" grpId="0" nodeType="withEffect">
                                  <p:stCondLst>
                                    <p:cond delay="750"/>
                                  </p:stCondLst>
                                  <p:childTnLst>
                                    <p:set>
                                      <p:cBhvr>
                                        <p:cTn id="35" dur="1" fill="hold">
                                          <p:stCondLst>
                                            <p:cond delay="0"/>
                                          </p:stCondLst>
                                        </p:cTn>
                                        <p:tgtEl>
                                          <p:spTgt spid="56"/>
                                        </p:tgtEl>
                                        <p:attrNameLst>
                                          <p:attrName>style.visibility</p:attrName>
                                        </p:attrNameLst>
                                      </p:cBhvr>
                                      <p:to>
                                        <p:strVal val="visible"/>
                                      </p:to>
                                    </p:set>
                                    <p:animEffect transition="in" filter="fade">
                                      <p:cBhvr>
                                        <p:cTn id="36" dur="500"/>
                                        <p:tgtEl>
                                          <p:spTgt spid="56"/>
                                        </p:tgtEl>
                                      </p:cBhvr>
                                    </p:animEffect>
                                  </p:childTnLst>
                                </p:cTn>
                              </p:par>
                              <p:par>
                                <p:cTn id="37" presetID="10" presetClass="entr" presetSubtype="0" fill="hold" grpId="0" nodeType="withEffect">
                                  <p:stCondLst>
                                    <p:cond delay="1000"/>
                                  </p:stCondLst>
                                  <p:childTnLst>
                                    <p:set>
                                      <p:cBhvr>
                                        <p:cTn id="38" dur="1" fill="hold">
                                          <p:stCondLst>
                                            <p:cond delay="0"/>
                                          </p:stCondLst>
                                        </p:cTn>
                                        <p:tgtEl>
                                          <p:spTgt spid="57"/>
                                        </p:tgtEl>
                                        <p:attrNameLst>
                                          <p:attrName>style.visibility</p:attrName>
                                        </p:attrNameLst>
                                      </p:cBhvr>
                                      <p:to>
                                        <p:strVal val="visible"/>
                                      </p:to>
                                    </p:set>
                                    <p:animEffect transition="in" filter="fade">
                                      <p:cBhvr>
                                        <p:cTn id="39" dur="500"/>
                                        <p:tgtEl>
                                          <p:spTgt spid="57"/>
                                        </p:tgtEl>
                                      </p:cBhvr>
                                    </p:animEffect>
                                  </p:childTnLst>
                                </p:cTn>
                              </p:par>
                              <p:par>
                                <p:cTn id="40" presetID="10" presetClass="entr" presetSubtype="0" fill="hold" grpId="0" nodeType="withEffect">
                                  <p:stCondLst>
                                    <p:cond delay="1250"/>
                                  </p:stCondLst>
                                  <p:childTnLst>
                                    <p:set>
                                      <p:cBhvr>
                                        <p:cTn id="41" dur="1" fill="hold">
                                          <p:stCondLst>
                                            <p:cond delay="0"/>
                                          </p:stCondLst>
                                        </p:cTn>
                                        <p:tgtEl>
                                          <p:spTgt spid="58"/>
                                        </p:tgtEl>
                                        <p:attrNameLst>
                                          <p:attrName>style.visibility</p:attrName>
                                        </p:attrNameLst>
                                      </p:cBhvr>
                                      <p:to>
                                        <p:strVal val="visible"/>
                                      </p:to>
                                    </p:set>
                                    <p:animEffect transition="in" filter="fade">
                                      <p:cBhvr>
                                        <p:cTn id="42" dur="500"/>
                                        <p:tgtEl>
                                          <p:spTgt spid="5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500"/>
                                        <p:tgtEl>
                                          <p:spTgt spid="48"/>
                                        </p:tgtEl>
                                      </p:cBhvr>
                                    </p:animEffect>
                                  </p:childTnLst>
                                </p:cTn>
                              </p:par>
                              <p:par>
                                <p:cTn id="48" presetID="42" presetClass="path" presetSubtype="0" decel="100000" fill="hold" grpId="1" nodeType="withEffect">
                                  <p:stCondLst>
                                    <p:cond delay="0"/>
                                  </p:stCondLst>
                                  <p:childTnLst>
                                    <p:animMotion origin="layout" path="M -3.125E-6 3.7037E-7 L -3.125E-6 0.03773 " pathEditMode="relative" rAng="0" ptsTypes="AA">
                                      <p:cBhvr>
                                        <p:cTn id="49" dur="750" spd="-100000" fill="hold"/>
                                        <p:tgtEl>
                                          <p:spTgt spid="48"/>
                                        </p:tgtEl>
                                        <p:attrNameLst>
                                          <p:attrName>ppt_x</p:attrName>
                                          <p:attrName>ppt_y</p:attrName>
                                        </p:attrNameLst>
                                      </p:cBhvr>
                                      <p:rCtr x="0" y="1875"/>
                                    </p:animMotion>
                                  </p:childTnLst>
                                </p:cTn>
                              </p:par>
                              <p:par>
                                <p:cTn id="50" presetID="10" presetClass="entr" presetSubtype="0" fill="hold" grpId="0" nodeType="withEffect">
                                  <p:stCondLst>
                                    <p:cond delay="200"/>
                                  </p:stCondLst>
                                  <p:childTnLst>
                                    <p:set>
                                      <p:cBhvr>
                                        <p:cTn id="51" dur="1" fill="hold">
                                          <p:stCondLst>
                                            <p:cond delay="0"/>
                                          </p:stCondLst>
                                        </p:cTn>
                                        <p:tgtEl>
                                          <p:spTgt spid="53"/>
                                        </p:tgtEl>
                                        <p:attrNameLst>
                                          <p:attrName>style.visibility</p:attrName>
                                        </p:attrNameLst>
                                      </p:cBhvr>
                                      <p:to>
                                        <p:strVal val="visible"/>
                                      </p:to>
                                    </p:set>
                                    <p:animEffect transition="in" filter="fade">
                                      <p:cBhvr>
                                        <p:cTn id="52" dur="500"/>
                                        <p:tgtEl>
                                          <p:spTgt spid="53"/>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49"/>
                                        </p:tgtEl>
                                        <p:attrNameLst>
                                          <p:attrName>style.visibility</p:attrName>
                                        </p:attrNameLst>
                                      </p:cBhvr>
                                      <p:to>
                                        <p:strVal val="visible"/>
                                      </p:to>
                                    </p:set>
                                    <p:animEffect transition="in" filter="fade">
                                      <p:cBhvr>
                                        <p:cTn id="55" dur="500"/>
                                        <p:tgtEl>
                                          <p:spTgt spid="49"/>
                                        </p:tgtEl>
                                      </p:cBhvr>
                                    </p:animEffect>
                                  </p:childTnLst>
                                </p:cTn>
                              </p:par>
                              <p:par>
                                <p:cTn id="56" presetID="10" presetClass="entr" presetSubtype="0" fill="hold" grpId="0" nodeType="withEffect">
                                  <p:stCondLst>
                                    <p:cond delay="300"/>
                                  </p:stCondLst>
                                  <p:childTnLst>
                                    <p:set>
                                      <p:cBhvr>
                                        <p:cTn id="57" dur="1" fill="hold">
                                          <p:stCondLst>
                                            <p:cond delay="0"/>
                                          </p:stCondLst>
                                        </p:cTn>
                                        <p:tgtEl>
                                          <p:spTgt spid="52"/>
                                        </p:tgtEl>
                                        <p:attrNameLst>
                                          <p:attrName>style.visibility</p:attrName>
                                        </p:attrNameLst>
                                      </p:cBhvr>
                                      <p:to>
                                        <p:strVal val="visible"/>
                                      </p:to>
                                    </p:set>
                                    <p:animEffect transition="in" filter="fade">
                                      <p:cBhvr>
                                        <p:cTn id="58" dur="500"/>
                                        <p:tgtEl>
                                          <p:spTgt spid="52"/>
                                        </p:tgtEl>
                                      </p:cBhvr>
                                    </p:animEffect>
                                  </p:childTnLst>
                                </p:cTn>
                              </p:par>
                              <p:par>
                                <p:cTn id="59" presetID="10" presetClass="entr" presetSubtype="0" fill="hold" grpId="0" nodeType="withEffect">
                                  <p:stCondLst>
                                    <p:cond delay="350"/>
                                  </p:stCondLst>
                                  <p:childTnLst>
                                    <p:set>
                                      <p:cBhvr>
                                        <p:cTn id="60" dur="1" fill="hold">
                                          <p:stCondLst>
                                            <p:cond delay="0"/>
                                          </p:stCondLst>
                                        </p:cTn>
                                        <p:tgtEl>
                                          <p:spTgt spid="60"/>
                                        </p:tgtEl>
                                        <p:attrNameLst>
                                          <p:attrName>style.visibility</p:attrName>
                                        </p:attrNameLst>
                                      </p:cBhvr>
                                      <p:to>
                                        <p:strVal val="visible"/>
                                      </p:to>
                                    </p:set>
                                    <p:animEffect transition="in" filter="fade">
                                      <p:cBhvr>
                                        <p:cTn id="61" dur="500"/>
                                        <p:tgtEl>
                                          <p:spTgt spid="60"/>
                                        </p:tgtEl>
                                      </p:cBhvr>
                                    </p:animEffect>
                                  </p:childTnLst>
                                </p:cTn>
                              </p:par>
                              <p:par>
                                <p:cTn id="62" presetID="10" presetClass="entr" presetSubtype="0" fill="hold" grpId="0" nodeType="withEffect">
                                  <p:stCondLst>
                                    <p:cond delay="400"/>
                                  </p:stCondLst>
                                  <p:childTnLst>
                                    <p:set>
                                      <p:cBhvr>
                                        <p:cTn id="63" dur="1" fill="hold">
                                          <p:stCondLst>
                                            <p:cond delay="0"/>
                                          </p:stCondLst>
                                        </p:cTn>
                                        <p:tgtEl>
                                          <p:spTgt spid="59"/>
                                        </p:tgtEl>
                                        <p:attrNameLst>
                                          <p:attrName>style.visibility</p:attrName>
                                        </p:attrNameLst>
                                      </p:cBhvr>
                                      <p:to>
                                        <p:strVal val="visible"/>
                                      </p:to>
                                    </p:set>
                                    <p:animEffect transition="in" filter="fade">
                                      <p:cBhvr>
                                        <p:cTn id="64" dur="500"/>
                                        <p:tgtEl>
                                          <p:spTgt spid="59"/>
                                        </p:tgtEl>
                                      </p:cBhvr>
                                    </p:animEffect>
                                  </p:childTnLst>
                                </p:cTn>
                              </p:par>
                              <p:par>
                                <p:cTn id="65" presetID="10" presetClass="entr" presetSubtype="0" fill="hold" grpId="0" nodeType="withEffect">
                                  <p:stCondLst>
                                    <p:cond delay="450"/>
                                  </p:stCondLst>
                                  <p:childTnLst>
                                    <p:set>
                                      <p:cBhvr>
                                        <p:cTn id="66" dur="1" fill="hold">
                                          <p:stCondLst>
                                            <p:cond delay="0"/>
                                          </p:stCondLst>
                                        </p:cTn>
                                        <p:tgtEl>
                                          <p:spTgt spid="50"/>
                                        </p:tgtEl>
                                        <p:attrNameLst>
                                          <p:attrName>style.visibility</p:attrName>
                                        </p:attrNameLst>
                                      </p:cBhvr>
                                      <p:to>
                                        <p:strVal val="visible"/>
                                      </p:to>
                                    </p:set>
                                    <p:animEffect transition="in" filter="fade">
                                      <p:cBhvr>
                                        <p:cTn id="67" dur="500"/>
                                        <p:tgtEl>
                                          <p:spTgt spid="50"/>
                                        </p:tgtEl>
                                      </p:cBhvr>
                                    </p:animEffect>
                                  </p:childTnLst>
                                </p:cTn>
                              </p:par>
                              <p:par>
                                <p:cTn id="68" presetID="10" presetClass="entr" presetSubtype="0" fill="hold" grpId="0" nodeType="withEffect">
                                  <p:stCondLst>
                                    <p:cond delay="500"/>
                                  </p:stCondLst>
                                  <p:childTnLst>
                                    <p:set>
                                      <p:cBhvr>
                                        <p:cTn id="69" dur="1" fill="hold">
                                          <p:stCondLst>
                                            <p:cond delay="0"/>
                                          </p:stCondLst>
                                        </p:cTn>
                                        <p:tgtEl>
                                          <p:spTgt spid="51"/>
                                        </p:tgtEl>
                                        <p:attrNameLst>
                                          <p:attrName>style.visibility</p:attrName>
                                        </p:attrNameLst>
                                      </p:cBhvr>
                                      <p:to>
                                        <p:strVal val="visible"/>
                                      </p:to>
                                    </p:set>
                                    <p:animEffect transition="in" filter="fade">
                                      <p:cBhvr>
                                        <p:cTn id="70" dur="500"/>
                                        <p:tgtEl>
                                          <p:spTgt spid="51"/>
                                        </p:tgtEl>
                                      </p:cBhvr>
                                    </p:animEffect>
                                  </p:childTnLst>
                                </p:cTn>
                              </p:par>
                            </p:childTnLst>
                          </p:cTn>
                        </p:par>
                      </p:childTnLst>
                    </p:cTn>
                  </p:par>
                  <p:par>
                    <p:cTn id="71" fill="hold">
                      <p:stCondLst>
                        <p:cond delay="indefinite"/>
                      </p:stCondLst>
                      <p:childTnLst>
                        <p:par>
                          <p:cTn id="72" fill="hold">
                            <p:stCondLst>
                              <p:cond delay="0"/>
                            </p:stCondLst>
                            <p:childTnLst>
                              <p:par>
                                <p:cTn id="73" presetID="22" presetClass="exit" presetSubtype="1" fill="hold" grpId="2" nodeType="clickEffect">
                                  <p:stCondLst>
                                    <p:cond delay="0"/>
                                  </p:stCondLst>
                                  <p:childTnLst>
                                    <p:animEffect transition="out" filter="wipe(up)">
                                      <p:cBhvr>
                                        <p:cTn id="74" dur="500"/>
                                        <p:tgtEl>
                                          <p:spTgt spid="37"/>
                                        </p:tgtEl>
                                      </p:cBhvr>
                                    </p:animEffect>
                                    <p:set>
                                      <p:cBhvr>
                                        <p:cTn id="75" dur="1" fill="hold">
                                          <p:stCondLst>
                                            <p:cond delay="499"/>
                                          </p:stCondLst>
                                        </p:cTn>
                                        <p:tgtEl>
                                          <p:spTgt spid="37"/>
                                        </p:tgtEl>
                                        <p:attrNameLst>
                                          <p:attrName>style.visibility</p:attrName>
                                        </p:attrNameLst>
                                      </p:cBhvr>
                                      <p:to>
                                        <p:strVal val="hidden"/>
                                      </p:to>
                                    </p:set>
                                  </p:childTnLst>
                                </p:cTn>
                              </p:par>
                              <p:par>
                                <p:cTn id="76" presetID="22" presetClass="exit" presetSubtype="1" fill="hold" grpId="1" nodeType="withEffect">
                                  <p:stCondLst>
                                    <p:cond delay="0"/>
                                  </p:stCondLst>
                                  <p:childTnLst>
                                    <p:animEffect transition="out" filter="wipe(up)">
                                      <p:cBhvr>
                                        <p:cTn id="77" dur="500"/>
                                        <p:tgtEl>
                                          <p:spTgt spid="38"/>
                                        </p:tgtEl>
                                      </p:cBhvr>
                                    </p:animEffect>
                                    <p:set>
                                      <p:cBhvr>
                                        <p:cTn id="78" dur="1" fill="hold">
                                          <p:stCondLst>
                                            <p:cond delay="499"/>
                                          </p:stCondLst>
                                        </p:cTn>
                                        <p:tgtEl>
                                          <p:spTgt spid="38"/>
                                        </p:tgtEl>
                                        <p:attrNameLst>
                                          <p:attrName>style.visibility</p:attrName>
                                        </p:attrNameLst>
                                      </p:cBhvr>
                                      <p:to>
                                        <p:strVal val="hidden"/>
                                      </p:to>
                                    </p:set>
                                  </p:childTnLst>
                                </p:cTn>
                              </p:par>
                            </p:childTnLst>
                          </p:cTn>
                        </p:par>
                        <p:par>
                          <p:cTn id="79" fill="hold">
                            <p:stCondLst>
                              <p:cond delay="500"/>
                            </p:stCondLst>
                            <p:childTnLst>
                              <p:par>
                                <p:cTn id="80" presetID="42" presetClass="path" presetSubtype="0" accel="50000" decel="50000" fill="hold" grpId="1" nodeType="afterEffect">
                                  <p:stCondLst>
                                    <p:cond delay="0"/>
                                  </p:stCondLst>
                                  <p:childTnLst>
                                    <p:animMotion origin="layout" path="M 3.33333E-6 -3.33333E-6 L -0.02969 0.38959 " pathEditMode="relative" rAng="0" ptsTypes="AA">
                                      <p:cBhvr>
                                        <p:cTn id="81" dur="1250" fill="hold"/>
                                        <p:tgtEl>
                                          <p:spTgt spid="54"/>
                                        </p:tgtEl>
                                        <p:attrNameLst>
                                          <p:attrName>ppt_x</p:attrName>
                                          <p:attrName>ppt_y</p:attrName>
                                        </p:attrNameLst>
                                      </p:cBhvr>
                                      <p:rCtr x="-1484" y="19468"/>
                                    </p:animMotion>
                                  </p:childTnLst>
                                </p:cTn>
                              </p:par>
                              <p:par>
                                <p:cTn id="82" presetID="42" presetClass="path" presetSubtype="0" accel="50000" decel="50000" fill="hold" grpId="1" nodeType="withEffect">
                                  <p:stCondLst>
                                    <p:cond delay="0"/>
                                  </p:stCondLst>
                                  <p:childTnLst>
                                    <p:animMotion origin="layout" path="M -8.33333E-7 2.59259E-6 L -0.00443 0.54282 " pathEditMode="relative" rAng="0" ptsTypes="AA">
                                      <p:cBhvr>
                                        <p:cTn id="83" dur="1250" fill="hold"/>
                                        <p:tgtEl>
                                          <p:spTgt spid="68"/>
                                        </p:tgtEl>
                                        <p:attrNameLst>
                                          <p:attrName>ppt_x</p:attrName>
                                          <p:attrName>ppt_y</p:attrName>
                                        </p:attrNameLst>
                                      </p:cBhvr>
                                      <p:rCtr x="-221" y="27130"/>
                                    </p:animMotion>
                                  </p:childTnLst>
                                </p:cTn>
                              </p:par>
                              <p:par>
                                <p:cTn id="84" presetID="42" presetClass="path" presetSubtype="0" accel="50000" decel="50000" fill="hold" grpId="1" nodeType="withEffect">
                                  <p:stCondLst>
                                    <p:cond delay="0"/>
                                  </p:stCondLst>
                                  <p:childTnLst>
                                    <p:animMotion origin="layout" path="M 1.25E-6 2.59259E-6 L 0.08138 0.4199 " pathEditMode="relative" rAng="0" ptsTypes="AA">
                                      <p:cBhvr>
                                        <p:cTn id="85" dur="1250" fill="hold"/>
                                        <p:tgtEl>
                                          <p:spTgt spid="55"/>
                                        </p:tgtEl>
                                        <p:attrNameLst>
                                          <p:attrName>ppt_x</p:attrName>
                                          <p:attrName>ppt_y</p:attrName>
                                        </p:attrNameLst>
                                      </p:cBhvr>
                                      <p:rCtr x="4062" y="20995"/>
                                    </p:animMotion>
                                  </p:childTnLst>
                                </p:cTn>
                              </p:par>
                              <p:par>
                                <p:cTn id="86" presetID="42" presetClass="path" presetSubtype="0" accel="50000" decel="50000" fill="hold" grpId="1" nodeType="withEffect">
                                  <p:stCondLst>
                                    <p:cond delay="0"/>
                                  </p:stCondLst>
                                  <p:childTnLst>
                                    <p:animMotion origin="layout" path="M 3.95833E-6 -1.85185E-6 L 3.95833E-6 0.25 " pathEditMode="relative" rAng="0" ptsTypes="AA">
                                      <p:cBhvr>
                                        <p:cTn id="87" dur="1250" fill="hold"/>
                                        <p:tgtEl>
                                          <p:spTgt spid="56"/>
                                        </p:tgtEl>
                                        <p:attrNameLst>
                                          <p:attrName>ppt_x</p:attrName>
                                          <p:attrName>ppt_y</p:attrName>
                                        </p:attrNameLst>
                                      </p:cBhvr>
                                      <p:rCtr x="0" y="12500"/>
                                    </p:animMotion>
                                  </p:childTnLst>
                                </p:cTn>
                              </p:par>
                              <p:par>
                                <p:cTn id="88" presetID="42" presetClass="path" presetSubtype="0" accel="50000" decel="50000" fill="hold" grpId="1" nodeType="withEffect">
                                  <p:stCondLst>
                                    <p:cond delay="0"/>
                                  </p:stCondLst>
                                  <p:childTnLst>
                                    <p:animMotion origin="layout" path="M 4.16667E-7 1.85185E-6 L 0.00469 0.2169 " pathEditMode="relative" rAng="0" ptsTypes="AA">
                                      <p:cBhvr>
                                        <p:cTn id="89" dur="1250" fill="hold"/>
                                        <p:tgtEl>
                                          <p:spTgt spid="57"/>
                                        </p:tgtEl>
                                        <p:attrNameLst>
                                          <p:attrName>ppt_x</p:attrName>
                                          <p:attrName>ppt_y</p:attrName>
                                        </p:attrNameLst>
                                      </p:cBhvr>
                                      <p:rCtr x="234" y="10833"/>
                                    </p:animMotion>
                                  </p:childTnLst>
                                </p:cTn>
                              </p:par>
                              <p:par>
                                <p:cTn id="90" presetID="42" presetClass="path" presetSubtype="0" accel="50000" decel="50000" fill="hold" grpId="1" nodeType="withEffect">
                                  <p:stCondLst>
                                    <p:cond delay="0"/>
                                  </p:stCondLst>
                                  <p:childTnLst>
                                    <p:animMotion origin="layout" path="M -4.79167E-6 1.85185E-6 L 0.00704 0.26967 " pathEditMode="relative" rAng="0" ptsTypes="AA">
                                      <p:cBhvr>
                                        <p:cTn id="91" dur="1250" fill="hold"/>
                                        <p:tgtEl>
                                          <p:spTgt spid="58"/>
                                        </p:tgtEl>
                                        <p:attrNameLst>
                                          <p:attrName>ppt_x</p:attrName>
                                          <p:attrName>ppt_y</p:attrName>
                                        </p:attrNameLst>
                                      </p:cBhvr>
                                      <p:rCtr x="352" y="13472"/>
                                    </p:animMotion>
                                  </p:childTnLst>
                                </p:cTn>
                              </p:par>
                              <p:par>
                                <p:cTn id="92" presetID="42" presetClass="path" presetSubtype="0" accel="50000" decel="50000" fill="hold" grpId="1" nodeType="withEffect">
                                  <p:stCondLst>
                                    <p:cond delay="0"/>
                                  </p:stCondLst>
                                  <p:childTnLst>
                                    <p:animMotion origin="layout" path="M 3.125E-6 -1.48148E-6 L 0.0332 0.23889 " pathEditMode="relative" rAng="0" ptsTypes="AA">
                                      <p:cBhvr>
                                        <p:cTn id="93" dur="1250" fill="hold"/>
                                        <p:tgtEl>
                                          <p:spTgt spid="60"/>
                                        </p:tgtEl>
                                        <p:attrNameLst>
                                          <p:attrName>ppt_x</p:attrName>
                                          <p:attrName>ppt_y</p:attrName>
                                        </p:attrNameLst>
                                      </p:cBhvr>
                                      <p:rCtr x="1654" y="11944"/>
                                    </p:animMotion>
                                  </p:childTnLst>
                                </p:cTn>
                              </p:par>
                              <p:par>
                                <p:cTn id="94" presetID="42" presetClass="path" presetSubtype="0" accel="50000" decel="50000" fill="hold" grpId="1" nodeType="withEffect">
                                  <p:stCondLst>
                                    <p:cond delay="0"/>
                                  </p:stCondLst>
                                  <p:childTnLst>
                                    <p:animMotion origin="layout" path="M 4.58333E-6 -3.33333E-6 L 0.00533 0.23264 " pathEditMode="relative" rAng="0" ptsTypes="AA">
                                      <p:cBhvr>
                                        <p:cTn id="95" dur="1250" fill="hold"/>
                                        <p:tgtEl>
                                          <p:spTgt spid="59"/>
                                        </p:tgtEl>
                                        <p:attrNameLst>
                                          <p:attrName>ppt_x</p:attrName>
                                          <p:attrName>ppt_y</p:attrName>
                                        </p:attrNameLst>
                                      </p:cBhvr>
                                      <p:rCtr x="260" y="11620"/>
                                    </p:animMotion>
                                  </p:childTnLst>
                                </p:cTn>
                              </p:par>
                            </p:childTnLst>
                          </p:cTn>
                        </p:par>
                      </p:childTnLst>
                    </p:cTn>
                  </p:par>
                  <p:par>
                    <p:cTn id="96" fill="hold">
                      <p:stCondLst>
                        <p:cond delay="indefinite"/>
                      </p:stCondLst>
                      <p:childTnLst>
                        <p:par>
                          <p:cTn id="97" fill="hold">
                            <p:stCondLst>
                              <p:cond delay="0"/>
                            </p:stCondLst>
                            <p:childTnLst>
                              <p:par>
                                <p:cTn id="98" presetID="1" presetClass="entr" presetSubtype="0" fill="hold" grpId="0" nodeType="clickEffect">
                                  <p:stCondLst>
                                    <p:cond delay="0"/>
                                  </p:stCondLst>
                                  <p:childTnLst>
                                    <p:set>
                                      <p:cBhvr>
                                        <p:cTn id="99" dur="1" fill="hold">
                                          <p:stCondLst>
                                            <p:cond delay="0"/>
                                          </p:stCondLst>
                                        </p:cTn>
                                        <p:tgtEl>
                                          <p:spTgt spid="6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7" grpId="1" animBg="1"/>
      <p:bldP spid="37" grpId="2" animBg="1"/>
      <p:bldP spid="38" grpId="0" animBg="1"/>
      <p:bldP spid="38" grpId="1" animBg="1"/>
      <p:bldP spid="48" grpId="0" animBg="1"/>
      <p:bldP spid="48" grpId="1" animBg="1"/>
      <p:bldP spid="49" grpId="0" animBg="1"/>
      <p:bldP spid="50" grpId="0" animBg="1"/>
      <p:bldP spid="51" grpId="0" animBg="1"/>
      <p:bldP spid="52" grpId="0" animBg="1"/>
      <p:bldP spid="53" grpId="0" animBg="1"/>
      <p:bldP spid="54" grpId="0" animBg="1"/>
      <p:bldP spid="54" grpId="1" animBg="1"/>
      <p:bldP spid="55" grpId="0" animBg="1"/>
      <p:bldP spid="55" grpId="1" animBg="1"/>
      <p:bldP spid="56" grpId="0" animBg="1"/>
      <p:bldP spid="56" grpId="1" animBg="1"/>
      <p:bldP spid="57" grpId="0" animBg="1"/>
      <p:bldP spid="57" grpId="1" animBg="1"/>
      <p:bldP spid="58" grpId="0" animBg="1"/>
      <p:bldP spid="58" grpId="1" animBg="1"/>
      <p:bldP spid="59" grpId="0" animBg="1"/>
      <p:bldP spid="59" grpId="1" animBg="1"/>
      <p:bldP spid="60" grpId="0" animBg="1"/>
      <p:bldP spid="60" grpId="1" animBg="1"/>
      <p:bldP spid="68" grpId="0" animBg="1"/>
      <p:bldP spid="68" grpId="1" animBg="1"/>
      <p:bldP spid="69"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1" name="Group 90">
            <a:extLst>
              <a:ext uri="{FF2B5EF4-FFF2-40B4-BE49-F238E27FC236}">
                <a16:creationId xmlns:a16="http://schemas.microsoft.com/office/drawing/2014/main" id="{1D3FCAF9-9B74-4561-9FE8-4FC726D61752}"/>
              </a:ext>
            </a:extLst>
          </p:cNvPr>
          <p:cNvGrpSpPr/>
          <p:nvPr/>
        </p:nvGrpSpPr>
        <p:grpSpPr>
          <a:xfrm>
            <a:off x="6820570" y="-69605"/>
            <a:ext cx="2171030" cy="2532864"/>
            <a:chOff x="9272082" y="-563899"/>
            <a:chExt cx="3774867" cy="4404005"/>
          </a:xfrm>
        </p:grpSpPr>
        <p:pic>
          <p:nvPicPr>
            <p:cNvPr id="61" name="Graphic 60">
              <a:extLst>
                <a:ext uri="{FF2B5EF4-FFF2-40B4-BE49-F238E27FC236}">
                  <a16:creationId xmlns:a16="http://schemas.microsoft.com/office/drawing/2014/main" id="{A872D626-EDD1-4393-9C8E-3D9668FE63FA}"/>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272082" y="-563899"/>
              <a:ext cx="3774867" cy="4404005"/>
            </a:xfrm>
            <a:prstGeom prst="rect">
              <a:avLst/>
            </a:prstGeom>
          </p:spPr>
        </p:pic>
        <p:grpSp>
          <p:nvGrpSpPr>
            <p:cNvPr id="53" name="Group 52">
              <a:extLst>
                <a:ext uri="{FF2B5EF4-FFF2-40B4-BE49-F238E27FC236}">
                  <a16:creationId xmlns:a16="http://schemas.microsoft.com/office/drawing/2014/main" id="{09A1645E-6332-4F50-99D3-FCF51B7080B7}"/>
                </a:ext>
              </a:extLst>
            </p:cNvPr>
            <p:cNvGrpSpPr/>
            <p:nvPr/>
          </p:nvGrpSpPr>
          <p:grpSpPr>
            <a:xfrm>
              <a:off x="9475884" y="864057"/>
              <a:ext cx="974448" cy="1136856"/>
              <a:chOff x="9475884" y="864057"/>
              <a:chExt cx="974448" cy="1136856"/>
            </a:xfrm>
          </p:grpSpPr>
          <p:pic>
            <p:nvPicPr>
              <p:cNvPr id="25" name="Graphic 24">
                <a:extLst>
                  <a:ext uri="{FF2B5EF4-FFF2-40B4-BE49-F238E27FC236}">
                    <a16:creationId xmlns:a16="http://schemas.microsoft.com/office/drawing/2014/main" id="{5E7CA629-DC58-46CA-8875-35E03EE2B5AF}"/>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475884" y="864057"/>
                <a:ext cx="974448" cy="1136856"/>
              </a:xfrm>
              <a:prstGeom prst="rect">
                <a:avLst/>
              </a:prstGeom>
            </p:spPr>
          </p:pic>
          <p:sp>
            <p:nvSpPr>
              <p:cNvPr id="26" name="TextBox 25">
                <a:extLst>
                  <a:ext uri="{FF2B5EF4-FFF2-40B4-BE49-F238E27FC236}">
                    <a16:creationId xmlns:a16="http://schemas.microsoft.com/office/drawing/2014/main" id="{A0622E03-8F95-41B0-A9B5-3FD3F4A598AD}"/>
                  </a:ext>
                </a:extLst>
              </p:cNvPr>
              <p:cNvSpPr txBox="1"/>
              <p:nvPr/>
            </p:nvSpPr>
            <p:spPr>
              <a:xfrm>
                <a:off x="9606572" y="1281966"/>
                <a:ext cx="657784" cy="240814"/>
              </a:xfrm>
              <a:prstGeom prst="rect">
                <a:avLst/>
              </a:prstGeom>
              <a:noFill/>
            </p:spPr>
            <p:txBody>
              <a:bodyPr wrap="none" lIns="0" tIns="0" rIns="0" bIns="0" rtlCol="0">
                <a:spAutoFit/>
              </a:bodyPr>
              <a:lstStyle/>
              <a:p>
                <a:pPr algn="ctr"/>
                <a:r>
                  <a:rPr lang="en-US" sz="900">
                    <a:solidFill>
                      <a:srgbClr val="202192"/>
                    </a:solidFill>
                    <a:latin typeface="+mj-lt"/>
                  </a:rPr>
                  <a:t>Actor A</a:t>
                </a:r>
              </a:p>
            </p:txBody>
          </p:sp>
        </p:grpSp>
        <p:grpSp>
          <p:nvGrpSpPr>
            <p:cNvPr id="36" name="Group 35">
              <a:extLst>
                <a:ext uri="{FF2B5EF4-FFF2-40B4-BE49-F238E27FC236}">
                  <a16:creationId xmlns:a16="http://schemas.microsoft.com/office/drawing/2014/main" id="{756B2270-9C3A-497E-AF01-79AA1053B919}"/>
                </a:ext>
              </a:extLst>
            </p:cNvPr>
            <p:cNvGrpSpPr/>
            <p:nvPr/>
          </p:nvGrpSpPr>
          <p:grpSpPr>
            <a:xfrm>
              <a:off x="10058048" y="1917615"/>
              <a:ext cx="974446" cy="1136854"/>
              <a:chOff x="7221161" y="1954650"/>
              <a:chExt cx="1400539" cy="1633964"/>
            </a:xfrm>
          </p:grpSpPr>
          <p:pic>
            <p:nvPicPr>
              <p:cNvPr id="37" name="Graphic 36">
                <a:extLst>
                  <a:ext uri="{FF2B5EF4-FFF2-40B4-BE49-F238E27FC236}">
                    <a16:creationId xmlns:a16="http://schemas.microsoft.com/office/drawing/2014/main" id="{06D7F327-9B8E-413B-B88B-ECD897CFD953}"/>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7221161" y="1954650"/>
                <a:ext cx="1400539" cy="1633964"/>
              </a:xfrm>
              <a:prstGeom prst="rect">
                <a:avLst/>
              </a:prstGeom>
            </p:spPr>
          </p:pic>
          <p:sp>
            <p:nvSpPr>
              <p:cNvPr id="38" name="TextBox 37">
                <a:extLst>
                  <a:ext uri="{FF2B5EF4-FFF2-40B4-BE49-F238E27FC236}">
                    <a16:creationId xmlns:a16="http://schemas.microsoft.com/office/drawing/2014/main" id="{5EB3BB59-23E7-445F-B3D1-E5F735000277}"/>
                  </a:ext>
                </a:extLst>
              </p:cNvPr>
              <p:cNvSpPr txBox="1"/>
              <p:nvPr/>
            </p:nvSpPr>
            <p:spPr>
              <a:xfrm>
                <a:off x="7402781" y="2570349"/>
                <a:ext cx="961435" cy="346115"/>
              </a:xfrm>
              <a:prstGeom prst="rect">
                <a:avLst/>
              </a:prstGeom>
              <a:noFill/>
            </p:spPr>
            <p:txBody>
              <a:bodyPr wrap="none" lIns="0" tIns="0" rIns="0" bIns="0" rtlCol="0">
                <a:spAutoFit/>
              </a:bodyPr>
              <a:lstStyle/>
              <a:p>
                <a:pPr algn="ctr"/>
                <a:r>
                  <a:rPr lang="en-US" sz="900">
                    <a:solidFill>
                      <a:srgbClr val="202192"/>
                    </a:solidFill>
                    <a:latin typeface="+mj-lt"/>
                  </a:rPr>
                  <a:t>Actor C</a:t>
                </a:r>
              </a:p>
            </p:txBody>
          </p:sp>
        </p:grpSp>
        <p:sp>
          <p:nvSpPr>
            <p:cNvPr id="41" name="TextBox 40">
              <a:extLst>
                <a:ext uri="{FF2B5EF4-FFF2-40B4-BE49-F238E27FC236}">
                  <a16:creationId xmlns:a16="http://schemas.microsoft.com/office/drawing/2014/main" id="{955FC658-FC3F-4890-B9C5-934B2F88EE3C}"/>
                </a:ext>
              </a:extLst>
            </p:cNvPr>
            <p:cNvSpPr txBox="1"/>
            <p:nvPr/>
          </p:nvSpPr>
          <p:spPr>
            <a:xfrm>
              <a:off x="10734045" y="1037644"/>
              <a:ext cx="613189" cy="823009"/>
            </a:xfrm>
            <a:prstGeom prst="rect">
              <a:avLst/>
            </a:prstGeom>
            <a:noFill/>
          </p:spPr>
          <p:txBody>
            <a:bodyPr wrap="none" lIns="0" tIns="0" rIns="0" bIns="0" rtlCol="0" anchor="ctr">
              <a:spAutoFit/>
            </a:bodyPr>
            <a:lstStyle/>
            <a:p>
              <a:pPr algn="ctr"/>
              <a:r>
                <a:rPr lang="en-US" sz="1013">
                  <a:solidFill>
                    <a:srgbClr val="202192"/>
                  </a:solidFill>
                  <a:latin typeface="+mj-lt"/>
                </a:rPr>
                <a:t>My</a:t>
              </a:r>
            </a:p>
            <a:p>
              <a:pPr algn="ctr"/>
              <a:r>
                <a:rPr lang="en-US" sz="1013">
                  <a:solidFill>
                    <a:srgbClr val="202192"/>
                  </a:solidFill>
                  <a:latin typeface="+mj-lt"/>
                </a:rPr>
                <a:t>Actor</a:t>
              </a:r>
            </a:p>
            <a:p>
              <a:pPr algn="ctr"/>
              <a:r>
                <a:rPr lang="en-US" sz="1050">
                  <a:solidFill>
                    <a:srgbClr val="202192"/>
                  </a:solidFill>
                  <a:latin typeface="+mj-lt"/>
                </a:rPr>
                <a:t>Pod 1</a:t>
              </a:r>
            </a:p>
          </p:txBody>
        </p:sp>
        <p:grpSp>
          <p:nvGrpSpPr>
            <p:cNvPr id="57" name="Group 56">
              <a:extLst>
                <a:ext uri="{FF2B5EF4-FFF2-40B4-BE49-F238E27FC236}">
                  <a16:creationId xmlns:a16="http://schemas.microsoft.com/office/drawing/2014/main" id="{BC49DDE9-54E6-4BFF-A685-553856052A3A}"/>
                </a:ext>
              </a:extLst>
            </p:cNvPr>
            <p:cNvGrpSpPr/>
            <p:nvPr/>
          </p:nvGrpSpPr>
          <p:grpSpPr>
            <a:xfrm>
              <a:off x="10058043" y="-106371"/>
              <a:ext cx="974448" cy="1136856"/>
              <a:chOff x="10058043" y="-106371"/>
              <a:chExt cx="974448" cy="1136856"/>
            </a:xfrm>
          </p:grpSpPr>
          <p:pic>
            <p:nvPicPr>
              <p:cNvPr id="47" name="Graphic 46">
                <a:extLst>
                  <a:ext uri="{FF2B5EF4-FFF2-40B4-BE49-F238E27FC236}">
                    <a16:creationId xmlns:a16="http://schemas.microsoft.com/office/drawing/2014/main" id="{EBAFA246-0DEF-42EC-BDFE-63D89E626F8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058043" y="-106371"/>
                <a:ext cx="974448" cy="1136856"/>
              </a:xfrm>
              <a:prstGeom prst="rect">
                <a:avLst/>
              </a:prstGeom>
            </p:spPr>
          </p:pic>
          <p:sp>
            <p:nvSpPr>
              <p:cNvPr id="48" name="TextBox 47">
                <a:extLst>
                  <a:ext uri="{FF2B5EF4-FFF2-40B4-BE49-F238E27FC236}">
                    <a16:creationId xmlns:a16="http://schemas.microsoft.com/office/drawing/2014/main" id="{65090BCF-7E0A-4DB2-904D-D512D90FBE75}"/>
                  </a:ext>
                </a:extLst>
              </p:cNvPr>
              <p:cNvSpPr txBox="1"/>
              <p:nvPr/>
            </p:nvSpPr>
            <p:spPr>
              <a:xfrm>
                <a:off x="10188729" y="311538"/>
                <a:ext cx="657784" cy="240814"/>
              </a:xfrm>
              <a:prstGeom prst="rect">
                <a:avLst/>
              </a:prstGeom>
              <a:noFill/>
            </p:spPr>
            <p:txBody>
              <a:bodyPr wrap="none" lIns="0" tIns="0" rIns="0" bIns="0" rtlCol="0">
                <a:spAutoFit/>
              </a:bodyPr>
              <a:lstStyle/>
              <a:p>
                <a:pPr algn="ctr"/>
                <a:r>
                  <a:rPr lang="en-US" sz="900">
                    <a:solidFill>
                      <a:srgbClr val="202192"/>
                    </a:solidFill>
                    <a:latin typeface="+mj-lt"/>
                  </a:rPr>
                  <a:t>Actor B</a:t>
                </a:r>
              </a:p>
            </p:txBody>
          </p:sp>
        </p:grpSp>
        <p:grpSp>
          <p:nvGrpSpPr>
            <p:cNvPr id="60" name="Group 59">
              <a:extLst>
                <a:ext uri="{FF2B5EF4-FFF2-40B4-BE49-F238E27FC236}">
                  <a16:creationId xmlns:a16="http://schemas.microsoft.com/office/drawing/2014/main" id="{C9CD97E5-E345-42DF-9ADF-C09659FFB300}"/>
                </a:ext>
              </a:extLst>
            </p:cNvPr>
            <p:cNvGrpSpPr/>
            <p:nvPr/>
          </p:nvGrpSpPr>
          <p:grpSpPr>
            <a:xfrm>
              <a:off x="11139749" y="1924090"/>
              <a:ext cx="974448" cy="1136856"/>
              <a:chOff x="11139749" y="1924090"/>
              <a:chExt cx="974448" cy="1136856"/>
            </a:xfrm>
          </p:grpSpPr>
          <p:pic>
            <p:nvPicPr>
              <p:cNvPr id="21" name="Graphic 20">
                <a:extLst>
                  <a:ext uri="{FF2B5EF4-FFF2-40B4-BE49-F238E27FC236}">
                    <a16:creationId xmlns:a16="http://schemas.microsoft.com/office/drawing/2014/main" id="{2F62BD01-741F-4E4A-9B48-D94FCBA0C37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139749" y="1924090"/>
                <a:ext cx="974448" cy="1136856"/>
              </a:xfrm>
              <a:prstGeom prst="rect">
                <a:avLst/>
              </a:prstGeom>
            </p:spPr>
          </p:pic>
          <p:sp>
            <p:nvSpPr>
              <p:cNvPr id="30" name="TextBox 29">
                <a:extLst>
                  <a:ext uri="{FF2B5EF4-FFF2-40B4-BE49-F238E27FC236}">
                    <a16:creationId xmlns:a16="http://schemas.microsoft.com/office/drawing/2014/main" id="{3E062A31-FB45-448C-B5AF-9BC99CF0065A}"/>
                  </a:ext>
                </a:extLst>
              </p:cNvPr>
              <p:cNvSpPr txBox="1"/>
              <p:nvPr/>
            </p:nvSpPr>
            <p:spPr>
              <a:xfrm>
                <a:off x="11276011" y="2341999"/>
                <a:ext cx="646634" cy="240814"/>
              </a:xfrm>
              <a:prstGeom prst="rect">
                <a:avLst/>
              </a:prstGeom>
              <a:noFill/>
            </p:spPr>
            <p:txBody>
              <a:bodyPr wrap="none" lIns="0" tIns="0" rIns="0" bIns="0" rtlCol="0">
                <a:spAutoFit/>
              </a:bodyPr>
              <a:lstStyle/>
              <a:p>
                <a:pPr algn="ctr"/>
                <a:r>
                  <a:rPr lang="en-US" sz="900">
                    <a:solidFill>
                      <a:srgbClr val="202192"/>
                    </a:solidFill>
                    <a:latin typeface="+mj-lt"/>
                  </a:rPr>
                  <a:t>Actor F</a:t>
                </a:r>
              </a:p>
            </p:txBody>
          </p:sp>
        </p:grpSp>
        <p:grpSp>
          <p:nvGrpSpPr>
            <p:cNvPr id="59" name="Group 58">
              <a:extLst>
                <a:ext uri="{FF2B5EF4-FFF2-40B4-BE49-F238E27FC236}">
                  <a16:creationId xmlns:a16="http://schemas.microsoft.com/office/drawing/2014/main" id="{F7013984-87D8-4F4C-A286-5003F774EF77}"/>
                </a:ext>
              </a:extLst>
            </p:cNvPr>
            <p:cNvGrpSpPr/>
            <p:nvPr/>
          </p:nvGrpSpPr>
          <p:grpSpPr>
            <a:xfrm>
              <a:off x="11161962" y="-101153"/>
              <a:ext cx="974448" cy="1136856"/>
              <a:chOff x="11161962" y="-101153"/>
              <a:chExt cx="974448" cy="1136856"/>
            </a:xfrm>
          </p:grpSpPr>
          <p:pic>
            <p:nvPicPr>
              <p:cNvPr id="31" name="Graphic 30">
                <a:extLst>
                  <a:ext uri="{FF2B5EF4-FFF2-40B4-BE49-F238E27FC236}">
                    <a16:creationId xmlns:a16="http://schemas.microsoft.com/office/drawing/2014/main" id="{AAB9222F-9EFD-412A-A7A3-BEB3A75BE27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161962" y="-101153"/>
                <a:ext cx="974448" cy="1136856"/>
              </a:xfrm>
              <a:prstGeom prst="rect">
                <a:avLst/>
              </a:prstGeom>
            </p:spPr>
          </p:pic>
          <p:sp>
            <p:nvSpPr>
              <p:cNvPr id="46" name="TextBox 45">
                <a:extLst>
                  <a:ext uri="{FF2B5EF4-FFF2-40B4-BE49-F238E27FC236}">
                    <a16:creationId xmlns:a16="http://schemas.microsoft.com/office/drawing/2014/main" id="{7CEC0949-E57E-4554-B1DA-DF8711EB2C0D}"/>
                  </a:ext>
                </a:extLst>
              </p:cNvPr>
              <p:cNvSpPr txBox="1"/>
              <p:nvPr/>
            </p:nvSpPr>
            <p:spPr>
              <a:xfrm>
                <a:off x="11292648" y="316756"/>
                <a:ext cx="657784" cy="240814"/>
              </a:xfrm>
              <a:prstGeom prst="rect">
                <a:avLst/>
              </a:prstGeom>
              <a:noFill/>
            </p:spPr>
            <p:txBody>
              <a:bodyPr wrap="none" lIns="0" tIns="0" rIns="0" bIns="0" rtlCol="0">
                <a:spAutoFit/>
              </a:bodyPr>
              <a:lstStyle/>
              <a:p>
                <a:pPr algn="ctr"/>
                <a:r>
                  <a:rPr lang="en-US" sz="900">
                    <a:solidFill>
                      <a:srgbClr val="202192"/>
                    </a:solidFill>
                    <a:latin typeface="+mj-lt"/>
                  </a:rPr>
                  <a:t>Actor E</a:t>
                </a:r>
              </a:p>
            </p:txBody>
          </p:sp>
        </p:grpSp>
        <p:grpSp>
          <p:nvGrpSpPr>
            <p:cNvPr id="62" name="Group 61">
              <a:extLst>
                <a:ext uri="{FF2B5EF4-FFF2-40B4-BE49-F238E27FC236}">
                  <a16:creationId xmlns:a16="http://schemas.microsoft.com/office/drawing/2014/main" id="{76140C7C-6E66-45BC-B423-DB886DFFCCC2}"/>
                </a:ext>
              </a:extLst>
            </p:cNvPr>
            <p:cNvGrpSpPr/>
            <p:nvPr/>
          </p:nvGrpSpPr>
          <p:grpSpPr>
            <a:xfrm>
              <a:off x="11712585" y="880323"/>
              <a:ext cx="974446" cy="1136854"/>
              <a:chOff x="7221161" y="1954650"/>
              <a:chExt cx="1400539" cy="1633964"/>
            </a:xfrm>
          </p:grpSpPr>
          <p:pic>
            <p:nvPicPr>
              <p:cNvPr id="63" name="Graphic 62">
                <a:extLst>
                  <a:ext uri="{FF2B5EF4-FFF2-40B4-BE49-F238E27FC236}">
                    <a16:creationId xmlns:a16="http://schemas.microsoft.com/office/drawing/2014/main" id="{6C0F3E74-496D-429B-A07A-D73416972C94}"/>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7221161" y="1954650"/>
                <a:ext cx="1400539" cy="1633964"/>
              </a:xfrm>
              <a:prstGeom prst="rect">
                <a:avLst/>
              </a:prstGeom>
            </p:spPr>
          </p:pic>
          <p:sp>
            <p:nvSpPr>
              <p:cNvPr id="65" name="TextBox 64">
                <a:extLst>
                  <a:ext uri="{FF2B5EF4-FFF2-40B4-BE49-F238E27FC236}">
                    <a16:creationId xmlns:a16="http://schemas.microsoft.com/office/drawing/2014/main" id="{17443BD3-D3B7-4120-B288-A07235873AB6}"/>
                  </a:ext>
                </a:extLst>
              </p:cNvPr>
              <p:cNvSpPr txBox="1"/>
              <p:nvPr/>
            </p:nvSpPr>
            <p:spPr>
              <a:xfrm>
                <a:off x="7394774" y="2570349"/>
                <a:ext cx="977457" cy="346115"/>
              </a:xfrm>
              <a:prstGeom prst="rect">
                <a:avLst/>
              </a:prstGeom>
              <a:noFill/>
            </p:spPr>
            <p:txBody>
              <a:bodyPr wrap="none" lIns="0" tIns="0" rIns="0" bIns="0" rtlCol="0">
                <a:spAutoFit/>
              </a:bodyPr>
              <a:lstStyle/>
              <a:p>
                <a:pPr algn="ctr"/>
                <a:r>
                  <a:rPr lang="en-US" sz="900">
                    <a:solidFill>
                      <a:srgbClr val="202192"/>
                    </a:solidFill>
                    <a:latin typeface="+mj-lt"/>
                  </a:rPr>
                  <a:t>Actor G</a:t>
                </a:r>
              </a:p>
            </p:txBody>
          </p:sp>
        </p:grpSp>
      </p:grpSp>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927100" y="342900"/>
            <a:ext cx="7777988" cy="415499"/>
          </a:xfrm>
        </p:spPr>
        <p:txBody>
          <a:bodyPr/>
          <a:lstStyle/>
          <a:p>
            <a:r>
              <a:rPr lang="en-US"/>
              <a:t>Virtual actors</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377445" y="316145"/>
            <a:ext cx="423572" cy="465753"/>
          </a:xfrm>
          <a:prstGeom prst="rect">
            <a:avLst/>
          </a:prstGeom>
        </p:spPr>
      </p:pic>
      <p:grpSp>
        <p:nvGrpSpPr>
          <p:cNvPr id="13" name="!!AppA">
            <a:extLst>
              <a:ext uri="{FF2B5EF4-FFF2-40B4-BE49-F238E27FC236}">
                <a16:creationId xmlns:a16="http://schemas.microsoft.com/office/drawing/2014/main" id="{84E5AC79-DC80-4CEC-8559-2C80EC45A927}"/>
              </a:ext>
            </a:extLst>
          </p:cNvPr>
          <p:cNvGrpSpPr/>
          <p:nvPr/>
        </p:nvGrpSpPr>
        <p:grpSpPr>
          <a:xfrm>
            <a:off x="1185365" y="1995942"/>
            <a:ext cx="1249849" cy="1458155"/>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750520" y="2525411"/>
              <a:ext cx="719158" cy="258663"/>
            </a:xfrm>
            <a:prstGeom prst="rect">
              <a:avLst/>
            </a:prstGeom>
            <a:noFill/>
          </p:spPr>
          <p:txBody>
            <a:bodyPr wrap="none" lIns="0" tIns="0" rIns="0" bIns="0" rtlCol="0">
              <a:spAutoFit/>
            </a:bodyPr>
            <a:lstStyle/>
            <a:p>
              <a:pPr algn="ctr"/>
              <a:r>
                <a:rPr lang="en-US" sz="1500">
                  <a:solidFill>
                    <a:schemeClr val="bg1"/>
                  </a:solidFill>
                  <a:latin typeface="+mj-lt"/>
                </a:rPr>
                <a:t>My App</a:t>
              </a:r>
            </a:p>
          </p:txBody>
        </p:sp>
      </p:grpSp>
      <p:cxnSp>
        <p:nvCxnSpPr>
          <p:cNvPr id="58" name="Straight Arrow Connector 57">
            <a:extLst>
              <a:ext uri="{FF2B5EF4-FFF2-40B4-BE49-F238E27FC236}">
                <a16:creationId xmlns:a16="http://schemas.microsoft.com/office/drawing/2014/main" id="{20901D22-E7D9-416D-BC2E-DDF9B51DFCBC}"/>
              </a:ext>
            </a:extLst>
          </p:cNvPr>
          <p:cNvCxnSpPr>
            <a:cxnSpLocks/>
            <a:stCxn id="14" idx="3"/>
            <a:endCxn id="64" idx="1"/>
          </p:cNvCxnSpPr>
          <p:nvPr/>
        </p:nvCxnSpPr>
        <p:spPr>
          <a:xfrm>
            <a:off x="2435214" y="2725019"/>
            <a:ext cx="637007" cy="0"/>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3072221" y="2356032"/>
            <a:ext cx="632550" cy="737975"/>
          </a:xfrm>
          <a:prstGeom prst="rect">
            <a:avLst/>
          </a:prstGeom>
          <a:effectLst>
            <a:outerShdw blurRad="50800" dist="25400" dir="13500000" algn="br" rotWithShape="0">
              <a:prstClr val="black">
                <a:alpha val="40000"/>
              </a:prstClr>
            </a:outerShdw>
          </a:effectLst>
        </p:spPr>
      </p:pic>
      <p:pic>
        <p:nvPicPr>
          <p:cNvPr id="23" name="Graphic 22">
            <a:extLst>
              <a:ext uri="{FF2B5EF4-FFF2-40B4-BE49-F238E27FC236}">
                <a16:creationId xmlns:a16="http://schemas.microsoft.com/office/drawing/2014/main" id="{152566A4-E326-43CB-881E-E51AC2ECC1A2}"/>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922027" y="3435463"/>
            <a:ext cx="632550" cy="737975"/>
          </a:xfrm>
          <a:prstGeom prst="rect">
            <a:avLst/>
          </a:prstGeom>
          <a:effectLst>
            <a:outerShdw blurRad="50800" dist="25400" dir="13500000" algn="br" rotWithShape="0">
              <a:prstClr val="black">
                <a:alpha val="40000"/>
              </a:prstClr>
            </a:outerShdw>
          </a:effectLst>
        </p:spPr>
      </p:pic>
      <p:cxnSp>
        <p:nvCxnSpPr>
          <p:cNvPr id="28" name="Straight Arrow Connector 27">
            <a:extLst>
              <a:ext uri="{FF2B5EF4-FFF2-40B4-BE49-F238E27FC236}">
                <a16:creationId xmlns:a16="http://schemas.microsoft.com/office/drawing/2014/main" id="{9D2DD630-C099-4DF1-B8AB-C9C6D856A424}"/>
              </a:ext>
            </a:extLst>
          </p:cNvPr>
          <p:cNvCxnSpPr>
            <a:cxnSpLocks/>
            <a:stCxn id="27" idx="3"/>
            <a:endCxn id="25" idx="1"/>
          </p:cNvCxnSpPr>
          <p:nvPr/>
        </p:nvCxnSpPr>
        <p:spPr>
          <a:xfrm>
            <a:off x="6554577" y="1074942"/>
            <a:ext cx="383206" cy="3629"/>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 name="Straight Arrow Connector 4">
            <a:extLst>
              <a:ext uri="{FF2B5EF4-FFF2-40B4-BE49-F238E27FC236}">
                <a16:creationId xmlns:a16="http://schemas.microsoft.com/office/drawing/2014/main" id="{FF9D2B8F-4A75-4CA0-9736-EAB9B5CCB544}"/>
              </a:ext>
            </a:extLst>
          </p:cNvPr>
          <p:cNvCxnSpPr>
            <a:cxnSpLocks/>
            <a:stCxn id="64" idx="3"/>
            <a:endCxn id="27" idx="1"/>
          </p:cNvCxnSpPr>
          <p:nvPr/>
        </p:nvCxnSpPr>
        <p:spPr>
          <a:xfrm flipV="1">
            <a:off x="3704770" y="1074943"/>
            <a:ext cx="2217257" cy="1650077"/>
          </a:xfrm>
          <a:prstGeom prst="bentConnector3">
            <a:avLst>
              <a:gd name="adj1" fmla="val 86787"/>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127E2DCD-1C06-4894-A9BC-24FD65244878}"/>
              </a:ext>
            </a:extLst>
          </p:cNvPr>
          <p:cNvGrpSpPr/>
          <p:nvPr/>
        </p:nvGrpSpPr>
        <p:grpSpPr>
          <a:xfrm>
            <a:off x="504446" y="3473284"/>
            <a:ext cx="4980762" cy="1080203"/>
            <a:chOff x="672594" y="4631042"/>
            <a:chExt cx="6641016" cy="1440270"/>
          </a:xfrm>
        </p:grpSpPr>
        <p:sp>
          <p:nvSpPr>
            <p:cNvPr id="8" name="TextBox 7">
              <a:extLst>
                <a:ext uri="{FF2B5EF4-FFF2-40B4-BE49-F238E27FC236}">
                  <a16:creationId xmlns:a16="http://schemas.microsoft.com/office/drawing/2014/main" id="{892BC637-A204-434E-A41C-BAB14F47BE15}"/>
                </a:ext>
              </a:extLst>
            </p:cNvPr>
            <p:cNvSpPr txBox="1"/>
            <p:nvPr/>
          </p:nvSpPr>
          <p:spPr>
            <a:xfrm>
              <a:off x="672594" y="4631042"/>
              <a:ext cx="6641016" cy="553997"/>
            </a:xfrm>
            <a:prstGeom prst="rect">
              <a:avLst/>
            </a:prstGeom>
            <a:noFill/>
          </p:spPr>
          <p:txBody>
            <a:bodyPr wrap="square" lIns="0" tIns="0" rIns="0" bIns="0" rtlCol="0">
              <a:spAutoFit/>
            </a:bodyPr>
            <a:lstStyle/>
            <a:p>
              <a:pPr algn="ctr"/>
              <a:r>
                <a:rPr lang="en-US" sz="1500">
                  <a:solidFill>
                    <a:srgbClr val="202192"/>
                  </a:solidFill>
                  <a:latin typeface="+mj-lt"/>
                </a:rPr>
                <a:t>POST</a:t>
              </a:r>
              <a:endParaRPr lang="en-US" sz="1200">
                <a:solidFill>
                  <a:srgbClr val="202192"/>
                </a:solidFill>
                <a:latin typeface="+mj-lt"/>
              </a:endParaRPr>
            </a:p>
            <a:p>
              <a:pPr algn="ctr"/>
              <a:r>
                <a:rPr lang="en-US" sz="1200">
                  <a:solidFill>
                    <a:srgbClr val="202192"/>
                  </a:solidFill>
                  <a:latin typeface="Consolas" panose="020B0609020204030204" pitchFamily="49" charset="0"/>
                </a:rPr>
                <a:t>http://localhost:3500/v1.0/actors/MyActor/A/method/update</a:t>
              </a:r>
            </a:p>
          </p:txBody>
        </p:sp>
        <p:sp>
          <p:nvSpPr>
            <p:cNvPr id="9" name="TextBox 8">
              <a:extLst>
                <a:ext uri="{FF2B5EF4-FFF2-40B4-BE49-F238E27FC236}">
                  <a16:creationId xmlns:a16="http://schemas.microsoft.com/office/drawing/2014/main" id="{86C36D1E-29A0-4D2B-8877-D87E6FF3F2AE}"/>
                </a:ext>
              </a:extLst>
            </p:cNvPr>
            <p:cNvSpPr txBox="1"/>
            <p:nvPr/>
          </p:nvSpPr>
          <p:spPr>
            <a:xfrm>
              <a:off x="3033203" y="5455759"/>
              <a:ext cx="1919799" cy="615553"/>
            </a:xfrm>
            <a:prstGeom prst="rect">
              <a:avLst/>
            </a:prstGeom>
            <a:solidFill>
              <a:schemeClr val="bg1"/>
            </a:solidFill>
            <a:effectLst>
              <a:outerShdw blurRad="63500" algn="ctr" rotWithShape="0">
                <a:prstClr val="black">
                  <a:alpha val="40000"/>
                </a:prstClr>
              </a:outerShdw>
            </a:effectLst>
          </p:spPr>
          <p:txBody>
            <a:bodyPr wrap="square" lIns="137160" tIns="137160" rIns="137160" bIns="137160" anchor="ctr">
              <a:spAutoFit/>
            </a:bodyPr>
            <a:lstStyle/>
            <a:p>
              <a:pPr algn="ctr" fontAlgn="base"/>
              <a:r>
                <a:rPr lang="en-US" sz="1200">
                  <a:solidFill>
                    <a:srgbClr val="202192"/>
                  </a:solidFill>
                  <a:latin typeface="Consolas" panose="020B0609020204030204" pitchFamily="49" charset="0"/>
                  <a:ea typeface="Segoe UI Symbol" panose="020B0502040204020203" pitchFamily="34" charset="0"/>
                </a:rPr>
                <a:t>{"speed":"1"}</a:t>
              </a:r>
            </a:p>
          </p:txBody>
        </p:sp>
      </p:grpSp>
      <p:pic>
        <p:nvPicPr>
          <p:cNvPr id="27" name="Graphic 26">
            <a:extLst>
              <a:ext uri="{FF2B5EF4-FFF2-40B4-BE49-F238E27FC236}">
                <a16:creationId xmlns:a16="http://schemas.microsoft.com/office/drawing/2014/main" id="{E6E2C355-F2DA-406E-BCA1-94F11E0AC406}"/>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922027" y="705955"/>
            <a:ext cx="632550" cy="737975"/>
          </a:xfrm>
          <a:prstGeom prst="rect">
            <a:avLst/>
          </a:prstGeom>
          <a:effectLst>
            <a:outerShdw blurRad="50800" dist="25400" dir="13500000" algn="br" rotWithShape="0">
              <a:prstClr val="black">
                <a:alpha val="40000"/>
              </a:prstClr>
            </a:outerShdw>
          </a:effectLst>
        </p:spPr>
      </p:pic>
      <p:cxnSp>
        <p:nvCxnSpPr>
          <p:cNvPr id="32" name="Straight Arrow Connector 31">
            <a:extLst>
              <a:ext uri="{FF2B5EF4-FFF2-40B4-BE49-F238E27FC236}">
                <a16:creationId xmlns:a16="http://schemas.microsoft.com/office/drawing/2014/main" id="{40C7EE7D-5402-4136-9325-2FA4CCB69006}"/>
              </a:ext>
            </a:extLst>
          </p:cNvPr>
          <p:cNvCxnSpPr>
            <a:cxnSpLocks/>
            <a:stCxn id="64" idx="0"/>
            <a:endCxn id="11" idx="2"/>
          </p:cNvCxnSpPr>
          <p:nvPr/>
        </p:nvCxnSpPr>
        <p:spPr>
          <a:xfrm flipV="1">
            <a:off x="3388496" y="1983421"/>
            <a:ext cx="1488" cy="372611"/>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96" name="Group 95">
            <a:extLst>
              <a:ext uri="{FF2B5EF4-FFF2-40B4-BE49-F238E27FC236}">
                <a16:creationId xmlns:a16="http://schemas.microsoft.com/office/drawing/2014/main" id="{09A45AB1-0B41-4FF9-97DB-5ED58C6D9FC1}"/>
              </a:ext>
            </a:extLst>
          </p:cNvPr>
          <p:cNvGrpSpPr/>
          <p:nvPr/>
        </p:nvGrpSpPr>
        <p:grpSpPr>
          <a:xfrm>
            <a:off x="3073709" y="1245446"/>
            <a:ext cx="2229035" cy="737975"/>
            <a:chOff x="4098278" y="1660595"/>
            <a:chExt cx="2972047" cy="983966"/>
          </a:xfrm>
        </p:grpSpPr>
        <p:grpSp>
          <p:nvGrpSpPr>
            <p:cNvPr id="17" name="Group 16">
              <a:extLst>
                <a:ext uri="{FF2B5EF4-FFF2-40B4-BE49-F238E27FC236}">
                  <a16:creationId xmlns:a16="http://schemas.microsoft.com/office/drawing/2014/main" id="{50E1EC97-76B2-4D49-807E-53413CF4B4F6}"/>
                </a:ext>
              </a:extLst>
            </p:cNvPr>
            <p:cNvGrpSpPr/>
            <p:nvPr/>
          </p:nvGrpSpPr>
          <p:grpSpPr>
            <a:xfrm>
              <a:off x="4098278" y="1660595"/>
              <a:ext cx="843399" cy="983966"/>
              <a:chOff x="4597460" y="1724939"/>
              <a:chExt cx="843399" cy="983966"/>
            </a:xfrm>
          </p:grpSpPr>
          <p:pic>
            <p:nvPicPr>
              <p:cNvPr id="11" name="Graphic 10">
                <a:extLst>
                  <a:ext uri="{FF2B5EF4-FFF2-40B4-BE49-F238E27FC236}">
                    <a16:creationId xmlns:a16="http://schemas.microsoft.com/office/drawing/2014/main" id="{9E145F7C-D166-414E-AE00-932A714D04AC}"/>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597460" y="1724939"/>
                <a:ext cx="843399" cy="983966"/>
              </a:xfrm>
              <a:prstGeom prst="rect">
                <a:avLst/>
              </a:prstGeom>
              <a:effectLst/>
            </p:spPr>
          </p:pic>
          <p:pic>
            <p:nvPicPr>
              <p:cNvPr id="16" name="Graphic 15">
                <a:extLst>
                  <a:ext uri="{FF2B5EF4-FFF2-40B4-BE49-F238E27FC236}">
                    <a16:creationId xmlns:a16="http://schemas.microsoft.com/office/drawing/2014/main" id="{16C6D8CA-ED97-406B-99AF-4A94F83E64EE}"/>
                  </a:ext>
                </a:extLst>
              </p:cNvPr>
              <p:cNvPicPr>
                <a:picLocks noChangeAspect="1"/>
              </p:cNvPicPr>
              <p:nvPr/>
            </p:nvPicPr>
            <p:blipFill rotWithShape="1">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rcRect t="10685" b="10685"/>
              <a:stretch/>
            </p:blipFill>
            <p:spPr>
              <a:xfrm>
                <a:off x="4723538" y="1863350"/>
                <a:ext cx="568128" cy="446718"/>
              </a:xfrm>
              <a:prstGeom prst="rect">
                <a:avLst/>
              </a:prstGeom>
            </p:spPr>
          </p:pic>
        </p:grpSp>
        <p:sp>
          <p:nvSpPr>
            <p:cNvPr id="49" name="TextBox 48">
              <a:extLst>
                <a:ext uri="{FF2B5EF4-FFF2-40B4-BE49-F238E27FC236}">
                  <a16:creationId xmlns:a16="http://schemas.microsoft.com/office/drawing/2014/main" id="{B2809325-5D54-48FF-A186-02F64C3FDE44}"/>
                </a:ext>
              </a:extLst>
            </p:cNvPr>
            <p:cNvSpPr txBox="1"/>
            <p:nvPr/>
          </p:nvSpPr>
          <p:spPr>
            <a:xfrm>
              <a:off x="5085009" y="1866694"/>
              <a:ext cx="1985316" cy="415669"/>
            </a:xfrm>
            <a:prstGeom prst="rect">
              <a:avLst/>
            </a:prstGeom>
            <a:noFill/>
          </p:spPr>
          <p:txBody>
            <a:bodyPr wrap="square" lIns="0" tIns="0" rIns="0" bIns="0" rtlCol="0">
              <a:spAutoFit/>
            </a:bodyPr>
            <a:lstStyle/>
            <a:p>
              <a:r>
                <a:rPr lang="en-US" sz="1013" dirty="0" err="1">
                  <a:solidFill>
                    <a:srgbClr val="202192"/>
                  </a:solidFill>
                  <a:latin typeface="+mj-lt"/>
                </a:rPr>
                <a:t>Dapr</a:t>
              </a:r>
              <a:r>
                <a:rPr lang="en-US" sz="1013" dirty="0">
                  <a:solidFill>
                    <a:srgbClr val="202192"/>
                  </a:solidFill>
                  <a:latin typeface="+mj-lt"/>
                </a:rPr>
                <a:t> actor Placement service</a:t>
              </a:r>
            </a:p>
          </p:txBody>
        </p:sp>
        <p:sp>
          <p:nvSpPr>
            <p:cNvPr id="54" name="TextBox 53">
              <a:extLst>
                <a:ext uri="{FF2B5EF4-FFF2-40B4-BE49-F238E27FC236}">
                  <a16:creationId xmlns:a16="http://schemas.microsoft.com/office/drawing/2014/main" id="{D31DDDE6-0A41-4E9D-AF07-F069D7A1384D}"/>
                </a:ext>
              </a:extLst>
            </p:cNvPr>
            <p:cNvSpPr txBox="1"/>
            <p:nvPr/>
          </p:nvSpPr>
          <p:spPr>
            <a:xfrm>
              <a:off x="4173927" y="2192548"/>
              <a:ext cx="668987" cy="169277"/>
            </a:xfrm>
            <a:prstGeom prst="rect">
              <a:avLst/>
            </a:prstGeom>
            <a:noFill/>
          </p:spPr>
          <p:txBody>
            <a:bodyPr wrap="none" lIns="0" tIns="0" rIns="0" bIns="0" rtlCol="0">
              <a:spAutoFit/>
            </a:bodyPr>
            <a:lstStyle/>
            <a:p>
              <a:pPr algn="ctr"/>
              <a:r>
                <a:rPr lang="en-US" sz="825">
                  <a:solidFill>
                    <a:srgbClr val="202192"/>
                  </a:solidFill>
                  <a:latin typeface="+mj-lt"/>
                </a:rPr>
                <a:t>Placement</a:t>
              </a:r>
            </a:p>
          </p:txBody>
        </p:sp>
      </p:grpSp>
      <p:grpSp>
        <p:nvGrpSpPr>
          <p:cNvPr id="92" name="Group 91">
            <a:extLst>
              <a:ext uri="{FF2B5EF4-FFF2-40B4-BE49-F238E27FC236}">
                <a16:creationId xmlns:a16="http://schemas.microsoft.com/office/drawing/2014/main" id="{182FB564-0A9A-4963-864F-11D1B49D5FD6}"/>
              </a:ext>
            </a:extLst>
          </p:cNvPr>
          <p:cNvGrpSpPr/>
          <p:nvPr/>
        </p:nvGrpSpPr>
        <p:grpSpPr>
          <a:xfrm>
            <a:off x="6820570" y="2675922"/>
            <a:ext cx="2171030" cy="2532864"/>
            <a:chOff x="9272081" y="3054469"/>
            <a:chExt cx="3774867" cy="4404005"/>
          </a:xfrm>
        </p:grpSpPr>
        <p:pic>
          <p:nvPicPr>
            <p:cNvPr id="88" name="Graphic 87">
              <a:extLst>
                <a:ext uri="{FF2B5EF4-FFF2-40B4-BE49-F238E27FC236}">
                  <a16:creationId xmlns:a16="http://schemas.microsoft.com/office/drawing/2014/main" id="{A7BE6CFC-1267-47CE-B413-BD21528DED8D}"/>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272081" y="3054469"/>
              <a:ext cx="3774867" cy="4404005"/>
            </a:xfrm>
            <a:prstGeom prst="rect">
              <a:avLst/>
            </a:prstGeom>
          </p:spPr>
        </p:pic>
        <p:grpSp>
          <p:nvGrpSpPr>
            <p:cNvPr id="66" name="Group 65">
              <a:extLst>
                <a:ext uri="{FF2B5EF4-FFF2-40B4-BE49-F238E27FC236}">
                  <a16:creationId xmlns:a16="http://schemas.microsoft.com/office/drawing/2014/main" id="{3B6E45EA-4656-497E-A2A5-7ED74A2E4B31}"/>
                </a:ext>
              </a:extLst>
            </p:cNvPr>
            <p:cNvGrpSpPr/>
            <p:nvPr/>
          </p:nvGrpSpPr>
          <p:grpSpPr>
            <a:xfrm>
              <a:off x="9477934" y="4502268"/>
              <a:ext cx="974448" cy="1136856"/>
              <a:chOff x="9482507" y="864057"/>
              <a:chExt cx="974448" cy="1136856"/>
            </a:xfrm>
          </p:grpSpPr>
          <p:pic>
            <p:nvPicPr>
              <p:cNvPr id="67" name="Graphic 66">
                <a:extLst>
                  <a:ext uri="{FF2B5EF4-FFF2-40B4-BE49-F238E27FC236}">
                    <a16:creationId xmlns:a16="http://schemas.microsoft.com/office/drawing/2014/main" id="{F029CC64-A40D-4032-BC81-10105C32879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9482507" y="864057"/>
                <a:ext cx="974448" cy="1136856"/>
              </a:xfrm>
              <a:prstGeom prst="rect">
                <a:avLst/>
              </a:prstGeom>
            </p:spPr>
          </p:pic>
          <p:sp>
            <p:nvSpPr>
              <p:cNvPr id="68" name="TextBox 67">
                <a:extLst>
                  <a:ext uri="{FF2B5EF4-FFF2-40B4-BE49-F238E27FC236}">
                    <a16:creationId xmlns:a16="http://schemas.microsoft.com/office/drawing/2014/main" id="{5BAC54C2-2C49-4C68-9E49-8976D97377F7}"/>
                  </a:ext>
                </a:extLst>
              </p:cNvPr>
              <p:cNvSpPr txBox="1"/>
              <p:nvPr/>
            </p:nvSpPr>
            <p:spPr>
              <a:xfrm>
                <a:off x="9618771" y="1281966"/>
                <a:ext cx="646634" cy="240814"/>
              </a:xfrm>
              <a:prstGeom prst="rect">
                <a:avLst/>
              </a:prstGeom>
              <a:noFill/>
            </p:spPr>
            <p:txBody>
              <a:bodyPr wrap="none" lIns="0" tIns="0" rIns="0" bIns="0" rtlCol="0">
                <a:spAutoFit/>
              </a:bodyPr>
              <a:lstStyle/>
              <a:p>
                <a:pPr algn="ctr"/>
                <a:r>
                  <a:rPr lang="en-US" sz="900">
                    <a:solidFill>
                      <a:srgbClr val="202192"/>
                    </a:solidFill>
                    <a:latin typeface="+mj-lt"/>
                  </a:rPr>
                  <a:t>Actor Z</a:t>
                </a:r>
              </a:p>
            </p:txBody>
          </p:sp>
        </p:grpSp>
        <p:grpSp>
          <p:nvGrpSpPr>
            <p:cNvPr id="69" name="Group 68">
              <a:extLst>
                <a:ext uri="{FF2B5EF4-FFF2-40B4-BE49-F238E27FC236}">
                  <a16:creationId xmlns:a16="http://schemas.microsoft.com/office/drawing/2014/main" id="{4DBEC1B9-6759-4F2A-AC2F-9C2ABAA2214D}"/>
                </a:ext>
              </a:extLst>
            </p:cNvPr>
            <p:cNvGrpSpPr/>
            <p:nvPr/>
          </p:nvGrpSpPr>
          <p:grpSpPr>
            <a:xfrm>
              <a:off x="10060101" y="5555826"/>
              <a:ext cx="974446" cy="1136854"/>
              <a:chOff x="7230684" y="1954650"/>
              <a:chExt cx="1400539" cy="1633964"/>
            </a:xfrm>
          </p:grpSpPr>
          <p:pic>
            <p:nvPicPr>
              <p:cNvPr id="70" name="Graphic 69">
                <a:extLst>
                  <a:ext uri="{FF2B5EF4-FFF2-40B4-BE49-F238E27FC236}">
                    <a16:creationId xmlns:a16="http://schemas.microsoft.com/office/drawing/2014/main" id="{664460AC-7E37-404B-BDB2-C1C5C215F8AC}"/>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7230684" y="1954650"/>
                <a:ext cx="1400539" cy="1633964"/>
              </a:xfrm>
              <a:prstGeom prst="rect">
                <a:avLst/>
              </a:prstGeom>
            </p:spPr>
          </p:pic>
          <p:sp>
            <p:nvSpPr>
              <p:cNvPr id="71" name="TextBox 70">
                <a:extLst>
                  <a:ext uri="{FF2B5EF4-FFF2-40B4-BE49-F238E27FC236}">
                    <a16:creationId xmlns:a16="http://schemas.microsoft.com/office/drawing/2014/main" id="{474923A5-CDCA-40B9-9990-44516B41704C}"/>
                  </a:ext>
                </a:extLst>
              </p:cNvPr>
              <p:cNvSpPr txBox="1"/>
              <p:nvPr/>
            </p:nvSpPr>
            <p:spPr>
              <a:xfrm>
                <a:off x="7420316" y="2570349"/>
                <a:ext cx="945411" cy="346115"/>
              </a:xfrm>
              <a:prstGeom prst="rect">
                <a:avLst/>
              </a:prstGeom>
              <a:noFill/>
            </p:spPr>
            <p:txBody>
              <a:bodyPr wrap="none" lIns="0" tIns="0" rIns="0" bIns="0" rtlCol="0">
                <a:spAutoFit/>
              </a:bodyPr>
              <a:lstStyle/>
              <a:p>
                <a:pPr algn="ctr"/>
                <a:r>
                  <a:rPr lang="en-US" sz="900">
                    <a:solidFill>
                      <a:srgbClr val="202192"/>
                    </a:solidFill>
                    <a:latin typeface="+mj-lt"/>
                  </a:rPr>
                  <a:t>Actor X</a:t>
                </a:r>
              </a:p>
            </p:txBody>
          </p:sp>
        </p:grpSp>
        <p:sp>
          <p:nvSpPr>
            <p:cNvPr id="74" name="TextBox 73">
              <a:extLst>
                <a:ext uri="{FF2B5EF4-FFF2-40B4-BE49-F238E27FC236}">
                  <a16:creationId xmlns:a16="http://schemas.microsoft.com/office/drawing/2014/main" id="{75D2949C-5EFF-4B50-86B0-07A6D7A29EF5}"/>
                </a:ext>
              </a:extLst>
            </p:cNvPr>
            <p:cNvSpPr txBox="1"/>
            <p:nvPr/>
          </p:nvSpPr>
          <p:spPr>
            <a:xfrm>
              <a:off x="10671491" y="4565592"/>
              <a:ext cx="742402" cy="1003397"/>
            </a:xfrm>
            <a:prstGeom prst="rect">
              <a:avLst/>
            </a:prstGeom>
            <a:noFill/>
          </p:spPr>
          <p:txBody>
            <a:bodyPr wrap="none" lIns="0" tIns="0" rIns="0" bIns="0" rtlCol="0" anchor="ctr">
              <a:spAutoFit/>
            </a:bodyPr>
            <a:lstStyle/>
            <a:p>
              <a:pPr algn="ctr">
                <a:defRPr/>
              </a:pPr>
              <a:r>
                <a:rPr lang="en-US">
                  <a:solidFill>
                    <a:srgbClr val="202192"/>
                  </a:solidFill>
                  <a:latin typeface="Segoe UI Semibold"/>
                </a:rPr>
                <a:t>My</a:t>
              </a:r>
            </a:p>
            <a:p>
              <a:pPr algn="ctr">
                <a:defRPr/>
              </a:pPr>
              <a:r>
                <a:rPr lang="en-US">
                  <a:solidFill>
                    <a:srgbClr val="202192"/>
                  </a:solidFill>
                  <a:latin typeface="Segoe UI Semibold"/>
                </a:rPr>
                <a:t>Actor</a:t>
              </a:r>
            </a:p>
            <a:p>
              <a:pPr algn="ctr">
                <a:defRPr/>
              </a:pPr>
              <a:r>
                <a:rPr lang="en-US" sz="1050">
                  <a:solidFill>
                    <a:srgbClr val="202192"/>
                  </a:solidFill>
                  <a:latin typeface="Segoe UI Semibold"/>
                </a:rPr>
                <a:t>Pod 2</a:t>
              </a:r>
            </a:p>
          </p:txBody>
        </p:sp>
        <p:grpSp>
          <p:nvGrpSpPr>
            <p:cNvPr id="75" name="Group 74">
              <a:extLst>
                <a:ext uri="{FF2B5EF4-FFF2-40B4-BE49-F238E27FC236}">
                  <a16:creationId xmlns:a16="http://schemas.microsoft.com/office/drawing/2014/main" id="{E814A9A7-6CF7-4771-8AF3-C0A82187A491}"/>
                </a:ext>
              </a:extLst>
            </p:cNvPr>
            <p:cNvGrpSpPr/>
            <p:nvPr/>
          </p:nvGrpSpPr>
          <p:grpSpPr>
            <a:xfrm>
              <a:off x="10060093" y="3531840"/>
              <a:ext cx="974448" cy="1136856"/>
              <a:chOff x="10064666" y="-106371"/>
              <a:chExt cx="974448" cy="1136856"/>
            </a:xfrm>
          </p:grpSpPr>
          <p:pic>
            <p:nvPicPr>
              <p:cNvPr id="76" name="Graphic 75">
                <a:extLst>
                  <a:ext uri="{FF2B5EF4-FFF2-40B4-BE49-F238E27FC236}">
                    <a16:creationId xmlns:a16="http://schemas.microsoft.com/office/drawing/2014/main" id="{97FA8289-EE96-4346-A329-9ACFC2B26A94}"/>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0064666" y="-106371"/>
                <a:ext cx="974448" cy="1136856"/>
              </a:xfrm>
              <a:prstGeom prst="rect">
                <a:avLst/>
              </a:prstGeom>
            </p:spPr>
          </p:pic>
          <p:sp>
            <p:nvSpPr>
              <p:cNvPr id="77" name="TextBox 76">
                <a:extLst>
                  <a:ext uri="{FF2B5EF4-FFF2-40B4-BE49-F238E27FC236}">
                    <a16:creationId xmlns:a16="http://schemas.microsoft.com/office/drawing/2014/main" id="{1C324680-1B29-42B4-AAC6-2968BEF98436}"/>
                  </a:ext>
                </a:extLst>
              </p:cNvPr>
              <p:cNvSpPr txBox="1"/>
              <p:nvPr/>
            </p:nvSpPr>
            <p:spPr>
              <a:xfrm>
                <a:off x="10195352" y="311538"/>
                <a:ext cx="657784" cy="240814"/>
              </a:xfrm>
              <a:prstGeom prst="rect">
                <a:avLst/>
              </a:prstGeom>
              <a:noFill/>
            </p:spPr>
            <p:txBody>
              <a:bodyPr wrap="none" lIns="0" tIns="0" rIns="0" bIns="0" rtlCol="0">
                <a:spAutoFit/>
              </a:bodyPr>
              <a:lstStyle/>
              <a:p>
                <a:pPr algn="ctr"/>
                <a:r>
                  <a:rPr lang="en-US" sz="900">
                    <a:solidFill>
                      <a:srgbClr val="202192"/>
                    </a:solidFill>
                    <a:latin typeface="+mj-lt"/>
                  </a:rPr>
                  <a:t>Actor Y</a:t>
                </a:r>
              </a:p>
            </p:txBody>
          </p:sp>
        </p:grpSp>
        <p:grpSp>
          <p:nvGrpSpPr>
            <p:cNvPr id="78" name="Group 77">
              <a:extLst>
                <a:ext uri="{FF2B5EF4-FFF2-40B4-BE49-F238E27FC236}">
                  <a16:creationId xmlns:a16="http://schemas.microsoft.com/office/drawing/2014/main" id="{F5470D92-438F-4DA7-8595-0E350CB3E447}"/>
                </a:ext>
              </a:extLst>
            </p:cNvPr>
            <p:cNvGrpSpPr/>
            <p:nvPr/>
          </p:nvGrpSpPr>
          <p:grpSpPr>
            <a:xfrm>
              <a:off x="11141799" y="5562301"/>
              <a:ext cx="974448" cy="1136856"/>
              <a:chOff x="11146372" y="1924090"/>
              <a:chExt cx="974448" cy="1136856"/>
            </a:xfrm>
          </p:grpSpPr>
          <p:pic>
            <p:nvPicPr>
              <p:cNvPr id="79" name="Graphic 78">
                <a:extLst>
                  <a:ext uri="{FF2B5EF4-FFF2-40B4-BE49-F238E27FC236}">
                    <a16:creationId xmlns:a16="http://schemas.microsoft.com/office/drawing/2014/main" id="{EFC9487A-7468-4C32-9564-996A65DD9AEC}"/>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146372" y="1924090"/>
                <a:ext cx="974448" cy="1136856"/>
              </a:xfrm>
              <a:prstGeom prst="rect">
                <a:avLst/>
              </a:prstGeom>
            </p:spPr>
          </p:pic>
          <p:sp>
            <p:nvSpPr>
              <p:cNvPr id="80" name="TextBox 79">
                <a:extLst>
                  <a:ext uri="{FF2B5EF4-FFF2-40B4-BE49-F238E27FC236}">
                    <a16:creationId xmlns:a16="http://schemas.microsoft.com/office/drawing/2014/main" id="{59F3A7A7-F45B-4F2B-8F94-6059552C9035}"/>
                  </a:ext>
                </a:extLst>
              </p:cNvPr>
              <p:cNvSpPr txBox="1"/>
              <p:nvPr/>
            </p:nvSpPr>
            <p:spPr>
              <a:xfrm>
                <a:off x="11271485" y="2341999"/>
                <a:ext cx="668933" cy="240814"/>
              </a:xfrm>
              <a:prstGeom prst="rect">
                <a:avLst/>
              </a:prstGeom>
              <a:noFill/>
            </p:spPr>
            <p:txBody>
              <a:bodyPr wrap="none" lIns="0" tIns="0" rIns="0" bIns="0" rtlCol="0">
                <a:spAutoFit/>
              </a:bodyPr>
              <a:lstStyle/>
              <a:p>
                <a:pPr algn="ctr"/>
                <a:r>
                  <a:rPr lang="en-US" sz="900">
                    <a:solidFill>
                      <a:srgbClr val="202192"/>
                    </a:solidFill>
                    <a:latin typeface="+mj-lt"/>
                  </a:rPr>
                  <a:t>Actor U</a:t>
                </a:r>
              </a:p>
            </p:txBody>
          </p:sp>
        </p:grpSp>
        <p:grpSp>
          <p:nvGrpSpPr>
            <p:cNvPr id="81" name="Group 80">
              <a:extLst>
                <a:ext uri="{FF2B5EF4-FFF2-40B4-BE49-F238E27FC236}">
                  <a16:creationId xmlns:a16="http://schemas.microsoft.com/office/drawing/2014/main" id="{BC17C398-AF60-4D26-891B-38F7B67A9D4A}"/>
                </a:ext>
              </a:extLst>
            </p:cNvPr>
            <p:cNvGrpSpPr/>
            <p:nvPr/>
          </p:nvGrpSpPr>
          <p:grpSpPr>
            <a:xfrm>
              <a:off x="11164012" y="3537058"/>
              <a:ext cx="974448" cy="1136856"/>
              <a:chOff x="11168585" y="-101153"/>
              <a:chExt cx="974448" cy="1136856"/>
            </a:xfrm>
          </p:grpSpPr>
          <p:pic>
            <p:nvPicPr>
              <p:cNvPr id="82" name="Graphic 81">
                <a:extLst>
                  <a:ext uri="{FF2B5EF4-FFF2-40B4-BE49-F238E27FC236}">
                    <a16:creationId xmlns:a16="http://schemas.microsoft.com/office/drawing/2014/main" id="{0DF4ACB5-9703-4089-AB8D-5855F391DFA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11168585" y="-101153"/>
                <a:ext cx="974448" cy="1136856"/>
              </a:xfrm>
              <a:prstGeom prst="rect">
                <a:avLst/>
              </a:prstGeom>
            </p:spPr>
          </p:pic>
          <p:sp>
            <p:nvSpPr>
              <p:cNvPr id="83" name="TextBox 82">
                <a:extLst>
                  <a:ext uri="{FF2B5EF4-FFF2-40B4-BE49-F238E27FC236}">
                    <a16:creationId xmlns:a16="http://schemas.microsoft.com/office/drawing/2014/main" id="{3615F084-F984-4B22-AF6C-75B2816CD2ED}"/>
                  </a:ext>
                </a:extLst>
              </p:cNvPr>
              <p:cNvSpPr txBox="1"/>
              <p:nvPr/>
            </p:nvSpPr>
            <p:spPr>
              <a:xfrm>
                <a:off x="11299271" y="316756"/>
                <a:ext cx="657784" cy="240814"/>
              </a:xfrm>
              <a:prstGeom prst="rect">
                <a:avLst/>
              </a:prstGeom>
              <a:noFill/>
            </p:spPr>
            <p:txBody>
              <a:bodyPr wrap="none" lIns="0" tIns="0" rIns="0" bIns="0" rtlCol="0">
                <a:spAutoFit/>
              </a:bodyPr>
              <a:lstStyle/>
              <a:p>
                <a:pPr algn="ctr"/>
                <a:r>
                  <a:rPr lang="en-US" sz="900">
                    <a:solidFill>
                      <a:srgbClr val="202192"/>
                    </a:solidFill>
                    <a:latin typeface="+mj-lt"/>
                  </a:rPr>
                  <a:t>Actor V</a:t>
                </a:r>
              </a:p>
            </p:txBody>
          </p:sp>
        </p:grpSp>
        <p:grpSp>
          <p:nvGrpSpPr>
            <p:cNvPr id="84" name="Group 83">
              <a:extLst>
                <a:ext uri="{FF2B5EF4-FFF2-40B4-BE49-F238E27FC236}">
                  <a16:creationId xmlns:a16="http://schemas.microsoft.com/office/drawing/2014/main" id="{FBA13B89-6D3D-44BB-BA86-8608DC454710}"/>
                </a:ext>
              </a:extLst>
            </p:cNvPr>
            <p:cNvGrpSpPr/>
            <p:nvPr/>
          </p:nvGrpSpPr>
          <p:grpSpPr>
            <a:xfrm>
              <a:off x="11714638" y="4518534"/>
              <a:ext cx="974446" cy="1136854"/>
              <a:chOff x="7230684" y="1954650"/>
              <a:chExt cx="1400539" cy="1633964"/>
            </a:xfrm>
          </p:grpSpPr>
          <p:pic>
            <p:nvPicPr>
              <p:cNvPr id="85" name="Graphic 84">
                <a:extLst>
                  <a:ext uri="{FF2B5EF4-FFF2-40B4-BE49-F238E27FC236}">
                    <a16:creationId xmlns:a16="http://schemas.microsoft.com/office/drawing/2014/main" id="{D1C4431A-D999-435E-B400-545383989E66}"/>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7230684" y="1954650"/>
                <a:ext cx="1400539" cy="1633964"/>
              </a:xfrm>
              <a:prstGeom prst="rect">
                <a:avLst/>
              </a:prstGeom>
            </p:spPr>
          </p:pic>
          <p:sp>
            <p:nvSpPr>
              <p:cNvPr id="86" name="TextBox 85">
                <a:extLst>
                  <a:ext uri="{FF2B5EF4-FFF2-40B4-BE49-F238E27FC236}">
                    <a16:creationId xmlns:a16="http://schemas.microsoft.com/office/drawing/2014/main" id="{3A35B2BF-9BBA-4870-B7E1-8EBF12A52E8F}"/>
                  </a:ext>
                </a:extLst>
              </p:cNvPr>
              <p:cNvSpPr txBox="1"/>
              <p:nvPr/>
            </p:nvSpPr>
            <p:spPr>
              <a:xfrm>
                <a:off x="7428331" y="2570349"/>
                <a:ext cx="929385" cy="346115"/>
              </a:xfrm>
              <a:prstGeom prst="rect">
                <a:avLst/>
              </a:prstGeom>
              <a:noFill/>
            </p:spPr>
            <p:txBody>
              <a:bodyPr wrap="none" lIns="0" tIns="0" rIns="0" bIns="0" rtlCol="0">
                <a:spAutoFit/>
              </a:bodyPr>
              <a:lstStyle/>
              <a:p>
                <a:pPr algn="ctr"/>
                <a:r>
                  <a:rPr lang="en-US" sz="900">
                    <a:solidFill>
                      <a:srgbClr val="202192"/>
                    </a:solidFill>
                    <a:latin typeface="+mj-lt"/>
                  </a:rPr>
                  <a:t>Actor T</a:t>
                </a:r>
              </a:p>
            </p:txBody>
          </p:sp>
        </p:grpSp>
      </p:grpSp>
    </p:spTree>
    <p:extLst>
      <p:ext uri="{BB962C8B-B14F-4D97-AF65-F5344CB8AC3E}">
        <p14:creationId xmlns:p14="http://schemas.microsoft.com/office/powerpoint/2010/main" val="4075583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0"/>
                                  </p:stCondLst>
                                  <p:childTnLst>
                                    <p:set>
                                      <p:cBhvr>
                                        <p:cTn id="11" dur="1" fill="hold">
                                          <p:stCondLst>
                                            <p:cond delay="0"/>
                                          </p:stCondLst>
                                        </p:cTn>
                                        <p:tgtEl>
                                          <p:spTgt spid="64"/>
                                        </p:tgtEl>
                                        <p:attrNameLst>
                                          <p:attrName>style.visibility</p:attrName>
                                        </p:attrNameLst>
                                      </p:cBhvr>
                                      <p:to>
                                        <p:strVal val="visible"/>
                                      </p:to>
                                    </p:set>
                                    <p:anim calcmode="lin" valueType="num">
                                      <p:cBhvr>
                                        <p:cTn id="12" dur="500" fill="hold"/>
                                        <p:tgtEl>
                                          <p:spTgt spid="64"/>
                                        </p:tgtEl>
                                        <p:attrNameLst>
                                          <p:attrName>ppt_w</p:attrName>
                                        </p:attrNameLst>
                                      </p:cBhvr>
                                      <p:tavLst>
                                        <p:tav tm="0">
                                          <p:val>
                                            <p:fltVal val="0"/>
                                          </p:val>
                                        </p:tav>
                                        <p:tav tm="100000">
                                          <p:val>
                                            <p:strVal val="#ppt_w"/>
                                          </p:val>
                                        </p:tav>
                                      </p:tavLst>
                                    </p:anim>
                                    <p:anim calcmode="lin" valueType="num">
                                      <p:cBhvr>
                                        <p:cTn id="13" dur="500" fill="hold"/>
                                        <p:tgtEl>
                                          <p:spTgt spid="64"/>
                                        </p:tgtEl>
                                        <p:attrNameLst>
                                          <p:attrName>ppt_h</p:attrName>
                                        </p:attrNameLst>
                                      </p:cBhvr>
                                      <p:tavLst>
                                        <p:tav tm="0">
                                          <p:val>
                                            <p:fltVal val="0"/>
                                          </p:val>
                                        </p:tav>
                                        <p:tav tm="100000">
                                          <p:val>
                                            <p:strVal val="#ppt_h"/>
                                          </p:val>
                                        </p:tav>
                                      </p:tavLst>
                                    </p:anim>
                                    <p:animEffect transition="in" filter="fade">
                                      <p:cBhvr>
                                        <p:cTn id="14" dur="500"/>
                                        <p:tgtEl>
                                          <p:spTgt spid="64"/>
                                        </p:tgtEl>
                                      </p:cBhvr>
                                    </p:animEffect>
                                  </p:childTnLst>
                                </p:cTn>
                              </p:par>
                            </p:childTnLst>
                          </p:cTn>
                        </p:par>
                      </p:childTnLst>
                    </p:cTn>
                  </p:par>
                  <p:par>
                    <p:cTn id="15" fill="hold">
                      <p:stCondLst>
                        <p:cond delay="indefinite"/>
                      </p:stCondLst>
                      <p:childTnLst>
                        <p:par>
                          <p:cTn id="16" fill="hold">
                            <p:stCondLst>
                              <p:cond delay="0"/>
                            </p:stCondLst>
                            <p:childTnLst>
                              <p:par>
                                <p:cTn id="17" presetID="53" presetClass="entr" presetSubtype="16" fill="hold" nodeType="clickEffect">
                                  <p:stCondLst>
                                    <p:cond delay="0"/>
                                  </p:stCondLst>
                                  <p:childTnLst>
                                    <p:set>
                                      <p:cBhvr>
                                        <p:cTn id="18" dur="1" fill="hold">
                                          <p:stCondLst>
                                            <p:cond delay="0"/>
                                          </p:stCondLst>
                                        </p:cTn>
                                        <p:tgtEl>
                                          <p:spTgt spid="27"/>
                                        </p:tgtEl>
                                        <p:attrNameLst>
                                          <p:attrName>style.visibility</p:attrName>
                                        </p:attrNameLst>
                                      </p:cBhvr>
                                      <p:to>
                                        <p:strVal val="visible"/>
                                      </p:to>
                                    </p:set>
                                    <p:anim calcmode="lin" valueType="num">
                                      <p:cBhvr>
                                        <p:cTn id="19" dur="500" fill="hold"/>
                                        <p:tgtEl>
                                          <p:spTgt spid="27"/>
                                        </p:tgtEl>
                                        <p:attrNameLst>
                                          <p:attrName>ppt_w</p:attrName>
                                        </p:attrNameLst>
                                      </p:cBhvr>
                                      <p:tavLst>
                                        <p:tav tm="0">
                                          <p:val>
                                            <p:fltVal val="0"/>
                                          </p:val>
                                        </p:tav>
                                        <p:tav tm="100000">
                                          <p:val>
                                            <p:strVal val="#ppt_w"/>
                                          </p:val>
                                        </p:tav>
                                      </p:tavLst>
                                    </p:anim>
                                    <p:anim calcmode="lin" valueType="num">
                                      <p:cBhvr>
                                        <p:cTn id="20" dur="500" fill="hold"/>
                                        <p:tgtEl>
                                          <p:spTgt spid="27"/>
                                        </p:tgtEl>
                                        <p:attrNameLst>
                                          <p:attrName>ppt_h</p:attrName>
                                        </p:attrNameLst>
                                      </p:cBhvr>
                                      <p:tavLst>
                                        <p:tav tm="0">
                                          <p:val>
                                            <p:fltVal val="0"/>
                                          </p:val>
                                        </p:tav>
                                        <p:tav tm="100000">
                                          <p:val>
                                            <p:strVal val="#ppt_h"/>
                                          </p:val>
                                        </p:tav>
                                      </p:tavLst>
                                    </p:anim>
                                    <p:animEffect transition="in" filter="fade">
                                      <p:cBhvr>
                                        <p:cTn id="21" dur="500"/>
                                        <p:tgtEl>
                                          <p:spTgt spid="27"/>
                                        </p:tgtEl>
                                      </p:cBhvr>
                                    </p:animEffect>
                                  </p:childTnLst>
                                </p:cTn>
                              </p:par>
                              <p:par>
                                <p:cTn id="22" presetID="53" presetClass="entr" presetSubtype="16" fill="hold" nodeType="withEffect">
                                  <p:stCondLst>
                                    <p:cond delay="0"/>
                                  </p:stCondLst>
                                  <p:childTnLst>
                                    <p:set>
                                      <p:cBhvr>
                                        <p:cTn id="23" dur="1" fill="hold">
                                          <p:stCondLst>
                                            <p:cond delay="0"/>
                                          </p:stCondLst>
                                        </p:cTn>
                                        <p:tgtEl>
                                          <p:spTgt spid="91"/>
                                        </p:tgtEl>
                                        <p:attrNameLst>
                                          <p:attrName>style.visibility</p:attrName>
                                        </p:attrNameLst>
                                      </p:cBhvr>
                                      <p:to>
                                        <p:strVal val="visible"/>
                                      </p:to>
                                    </p:set>
                                    <p:anim calcmode="lin" valueType="num">
                                      <p:cBhvr>
                                        <p:cTn id="24" dur="500" fill="hold"/>
                                        <p:tgtEl>
                                          <p:spTgt spid="91"/>
                                        </p:tgtEl>
                                        <p:attrNameLst>
                                          <p:attrName>ppt_w</p:attrName>
                                        </p:attrNameLst>
                                      </p:cBhvr>
                                      <p:tavLst>
                                        <p:tav tm="0">
                                          <p:val>
                                            <p:fltVal val="0"/>
                                          </p:val>
                                        </p:tav>
                                        <p:tav tm="100000">
                                          <p:val>
                                            <p:strVal val="#ppt_w"/>
                                          </p:val>
                                        </p:tav>
                                      </p:tavLst>
                                    </p:anim>
                                    <p:anim calcmode="lin" valueType="num">
                                      <p:cBhvr>
                                        <p:cTn id="25" dur="500" fill="hold"/>
                                        <p:tgtEl>
                                          <p:spTgt spid="91"/>
                                        </p:tgtEl>
                                        <p:attrNameLst>
                                          <p:attrName>ppt_h</p:attrName>
                                        </p:attrNameLst>
                                      </p:cBhvr>
                                      <p:tavLst>
                                        <p:tav tm="0">
                                          <p:val>
                                            <p:fltVal val="0"/>
                                          </p:val>
                                        </p:tav>
                                        <p:tav tm="100000">
                                          <p:val>
                                            <p:strVal val="#ppt_h"/>
                                          </p:val>
                                        </p:tav>
                                      </p:tavLst>
                                    </p:anim>
                                    <p:animEffect transition="in" filter="fade">
                                      <p:cBhvr>
                                        <p:cTn id="26" dur="500"/>
                                        <p:tgtEl>
                                          <p:spTgt spid="91"/>
                                        </p:tgtEl>
                                      </p:cBhvr>
                                    </p:animEffect>
                                  </p:childTnLst>
                                </p:cTn>
                              </p:par>
                              <p:par>
                                <p:cTn id="27" presetID="53" presetClass="entr" presetSubtype="16"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anim calcmode="lin" valueType="num">
                                      <p:cBhvr>
                                        <p:cTn id="29" dur="500" fill="hold"/>
                                        <p:tgtEl>
                                          <p:spTgt spid="23"/>
                                        </p:tgtEl>
                                        <p:attrNameLst>
                                          <p:attrName>ppt_w</p:attrName>
                                        </p:attrNameLst>
                                      </p:cBhvr>
                                      <p:tavLst>
                                        <p:tav tm="0">
                                          <p:val>
                                            <p:fltVal val="0"/>
                                          </p:val>
                                        </p:tav>
                                        <p:tav tm="100000">
                                          <p:val>
                                            <p:strVal val="#ppt_w"/>
                                          </p:val>
                                        </p:tav>
                                      </p:tavLst>
                                    </p:anim>
                                    <p:anim calcmode="lin" valueType="num">
                                      <p:cBhvr>
                                        <p:cTn id="30" dur="500" fill="hold"/>
                                        <p:tgtEl>
                                          <p:spTgt spid="23"/>
                                        </p:tgtEl>
                                        <p:attrNameLst>
                                          <p:attrName>ppt_h</p:attrName>
                                        </p:attrNameLst>
                                      </p:cBhvr>
                                      <p:tavLst>
                                        <p:tav tm="0">
                                          <p:val>
                                            <p:fltVal val="0"/>
                                          </p:val>
                                        </p:tav>
                                        <p:tav tm="100000">
                                          <p:val>
                                            <p:strVal val="#ppt_h"/>
                                          </p:val>
                                        </p:tav>
                                      </p:tavLst>
                                    </p:anim>
                                    <p:animEffect transition="in" filter="fade">
                                      <p:cBhvr>
                                        <p:cTn id="31" dur="500"/>
                                        <p:tgtEl>
                                          <p:spTgt spid="23"/>
                                        </p:tgtEl>
                                      </p:cBhvr>
                                    </p:animEffect>
                                  </p:childTnLst>
                                </p:cTn>
                              </p:par>
                              <p:par>
                                <p:cTn id="32" presetID="53" presetClass="entr" presetSubtype="16" fill="hold" nodeType="withEffect">
                                  <p:stCondLst>
                                    <p:cond delay="0"/>
                                  </p:stCondLst>
                                  <p:childTnLst>
                                    <p:set>
                                      <p:cBhvr>
                                        <p:cTn id="33" dur="1" fill="hold">
                                          <p:stCondLst>
                                            <p:cond delay="0"/>
                                          </p:stCondLst>
                                        </p:cTn>
                                        <p:tgtEl>
                                          <p:spTgt spid="92"/>
                                        </p:tgtEl>
                                        <p:attrNameLst>
                                          <p:attrName>style.visibility</p:attrName>
                                        </p:attrNameLst>
                                      </p:cBhvr>
                                      <p:to>
                                        <p:strVal val="visible"/>
                                      </p:to>
                                    </p:set>
                                    <p:anim calcmode="lin" valueType="num">
                                      <p:cBhvr>
                                        <p:cTn id="34" dur="500" fill="hold"/>
                                        <p:tgtEl>
                                          <p:spTgt spid="92"/>
                                        </p:tgtEl>
                                        <p:attrNameLst>
                                          <p:attrName>ppt_w</p:attrName>
                                        </p:attrNameLst>
                                      </p:cBhvr>
                                      <p:tavLst>
                                        <p:tav tm="0">
                                          <p:val>
                                            <p:fltVal val="0"/>
                                          </p:val>
                                        </p:tav>
                                        <p:tav tm="100000">
                                          <p:val>
                                            <p:strVal val="#ppt_w"/>
                                          </p:val>
                                        </p:tav>
                                      </p:tavLst>
                                    </p:anim>
                                    <p:anim calcmode="lin" valueType="num">
                                      <p:cBhvr>
                                        <p:cTn id="35" dur="500" fill="hold"/>
                                        <p:tgtEl>
                                          <p:spTgt spid="92"/>
                                        </p:tgtEl>
                                        <p:attrNameLst>
                                          <p:attrName>ppt_h</p:attrName>
                                        </p:attrNameLst>
                                      </p:cBhvr>
                                      <p:tavLst>
                                        <p:tav tm="0">
                                          <p:val>
                                            <p:fltVal val="0"/>
                                          </p:val>
                                        </p:tav>
                                        <p:tav tm="100000">
                                          <p:val>
                                            <p:strVal val="#ppt_h"/>
                                          </p:val>
                                        </p:tav>
                                      </p:tavLst>
                                    </p:anim>
                                    <p:animEffect transition="in" filter="fade">
                                      <p:cBhvr>
                                        <p:cTn id="36" dur="500"/>
                                        <p:tgtEl>
                                          <p:spTgt spid="9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nodeType="clickEffect">
                                  <p:stCondLst>
                                    <p:cond delay="0"/>
                                  </p:stCondLst>
                                  <p:childTnLst>
                                    <p:set>
                                      <p:cBhvr>
                                        <p:cTn id="40" dur="1" fill="hold">
                                          <p:stCondLst>
                                            <p:cond delay="0"/>
                                          </p:stCondLst>
                                        </p:cTn>
                                        <p:tgtEl>
                                          <p:spTgt spid="58"/>
                                        </p:tgtEl>
                                        <p:attrNameLst>
                                          <p:attrName>style.visibility</p:attrName>
                                        </p:attrNameLst>
                                      </p:cBhvr>
                                      <p:to>
                                        <p:strVal val="visible"/>
                                      </p:to>
                                    </p:set>
                                    <p:animEffect transition="in" filter="wipe(left)">
                                      <p:cBhvr>
                                        <p:cTn id="41" dur="500"/>
                                        <p:tgtEl>
                                          <p:spTgt spid="58"/>
                                        </p:tgtEl>
                                      </p:cBhvr>
                                    </p:animEffect>
                                  </p:childTnLst>
                                </p:cTn>
                              </p:par>
                              <p:par>
                                <p:cTn id="42" presetID="10" presetClass="entr" presetSubtype="0" fill="hold" nodeType="withEffect">
                                  <p:stCondLst>
                                    <p:cond delay="0"/>
                                  </p:stCondLst>
                                  <p:childTnLst>
                                    <p:set>
                                      <p:cBhvr>
                                        <p:cTn id="43" dur="1" fill="hold">
                                          <p:stCondLst>
                                            <p:cond delay="0"/>
                                          </p:stCondLst>
                                        </p:cTn>
                                        <p:tgtEl>
                                          <p:spTgt spid="3"/>
                                        </p:tgtEl>
                                        <p:attrNameLst>
                                          <p:attrName>style.visibility</p:attrName>
                                        </p:attrNameLst>
                                      </p:cBhvr>
                                      <p:to>
                                        <p:strVal val="visible"/>
                                      </p:to>
                                    </p:set>
                                    <p:animEffect transition="in" filter="fade">
                                      <p:cBhvr>
                                        <p:cTn id="44" dur="500"/>
                                        <p:tgtEl>
                                          <p:spTgt spid="3"/>
                                        </p:tgtEl>
                                      </p:cBhvr>
                                    </p:animEffect>
                                  </p:childTnLst>
                                </p:cTn>
                              </p:par>
                              <p:par>
                                <p:cTn id="45" presetID="42" presetClass="path" presetSubtype="0" decel="100000" fill="hold" nodeType="withEffect">
                                  <p:stCondLst>
                                    <p:cond delay="0"/>
                                  </p:stCondLst>
                                  <p:childTnLst>
                                    <p:animMotion origin="layout" path="M 2.08333E-6 4.81481E-6 L 2.08333E-6 0.03773 " pathEditMode="relative" rAng="0" ptsTypes="AA">
                                      <p:cBhvr>
                                        <p:cTn id="46" dur="750" spd="-100000" fill="hold"/>
                                        <p:tgtEl>
                                          <p:spTgt spid="3"/>
                                        </p:tgtEl>
                                        <p:attrNameLst>
                                          <p:attrName>ppt_x</p:attrName>
                                          <p:attrName>ppt_y</p:attrName>
                                        </p:attrNameLst>
                                      </p:cBhvr>
                                      <p:rCtr x="0" y="1875"/>
                                    </p:animMotion>
                                  </p:childTnLst>
                                </p:cTn>
                              </p:par>
                            </p:childTnLst>
                          </p:cTn>
                        </p:par>
                      </p:childTnLst>
                    </p:cTn>
                  </p:par>
                  <p:par>
                    <p:cTn id="47" fill="hold">
                      <p:stCondLst>
                        <p:cond delay="indefinite"/>
                      </p:stCondLst>
                      <p:childTnLst>
                        <p:par>
                          <p:cTn id="48" fill="hold">
                            <p:stCondLst>
                              <p:cond delay="0"/>
                            </p:stCondLst>
                            <p:childTnLst>
                              <p:par>
                                <p:cTn id="49" presetID="53" presetClass="entr" presetSubtype="16" fill="hold" nodeType="clickEffect">
                                  <p:stCondLst>
                                    <p:cond delay="0"/>
                                  </p:stCondLst>
                                  <p:childTnLst>
                                    <p:set>
                                      <p:cBhvr>
                                        <p:cTn id="50" dur="1" fill="hold">
                                          <p:stCondLst>
                                            <p:cond delay="0"/>
                                          </p:stCondLst>
                                        </p:cTn>
                                        <p:tgtEl>
                                          <p:spTgt spid="96"/>
                                        </p:tgtEl>
                                        <p:attrNameLst>
                                          <p:attrName>style.visibility</p:attrName>
                                        </p:attrNameLst>
                                      </p:cBhvr>
                                      <p:to>
                                        <p:strVal val="visible"/>
                                      </p:to>
                                    </p:set>
                                    <p:anim calcmode="lin" valueType="num">
                                      <p:cBhvr>
                                        <p:cTn id="51" dur="500" fill="hold"/>
                                        <p:tgtEl>
                                          <p:spTgt spid="96"/>
                                        </p:tgtEl>
                                        <p:attrNameLst>
                                          <p:attrName>ppt_w</p:attrName>
                                        </p:attrNameLst>
                                      </p:cBhvr>
                                      <p:tavLst>
                                        <p:tav tm="0">
                                          <p:val>
                                            <p:fltVal val="0"/>
                                          </p:val>
                                        </p:tav>
                                        <p:tav tm="100000">
                                          <p:val>
                                            <p:strVal val="#ppt_w"/>
                                          </p:val>
                                        </p:tav>
                                      </p:tavLst>
                                    </p:anim>
                                    <p:anim calcmode="lin" valueType="num">
                                      <p:cBhvr>
                                        <p:cTn id="52" dur="500" fill="hold"/>
                                        <p:tgtEl>
                                          <p:spTgt spid="96"/>
                                        </p:tgtEl>
                                        <p:attrNameLst>
                                          <p:attrName>ppt_h</p:attrName>
                                        </p:attrNameLst>
                                      </p:cBhvr>
                                      <p:tavLst>
                                        <p:tav tm="0">
                                          <p:val>
                                            <p:fltVal val="0"/>
                                          </p:val>
                                        </p:tav>
                                        <p:tav tm="100000">
                                          <p:val>
                                            <p:strVal val="#ppt_h"/>
                                          </p:val>
                                        </p:tav>
                                      </p:tavLst>
                                    </p:anim>
                                    <p:animEffect transition="in" filter="fade">
                                      <p:cBhvr>
                                        <p:cTn id="53" dur="500"/>
                                        <p:tgtEl>
                                          <p:spTgt spid="96"/>
                                        </p:tgtEl>
                                      </p:cBhvr>
                                    </p:animEffect>
                                  </p:childTnLst>
                                </p:cTn>
                              </p:par>
                              <p:par>
                                <p:cTn id="54" presetID="16" presetClass="entr" presetSubtype="42" fill="hold" nodeType="withEffect">
                                  <p:stCondLst>
                                    <p:cond delay="0"/>
                                  </p:stCondLst>
                                  <p:childTnLst>
                                    <p:set>
                                      <p:cBhvr>
                                        <p:cTn id="55" dur="1" fill="hold">
                                          <p:stCondLst>
                                            <p:cond delay="0"/>
                                          </p:stCondLst>
                                        </p:cTn>
                                        <p:tgtEl>
                                          <p:spTgt spid="32"/>
                                        </p:tgtEl>
                                        <p:attrNameLst>
                                          <p:attrName>style.visibility</p:attrName>
                                        </p:attrNameLst>
                                      </p:cBhvr>
                                      <p:to>
                                        <p:strVal val="visible"/>
                                      </p:to>
                                    </p:set>
                                    <p:animEffect transition="in" filter="barn(outHorizontal)">
                                      <p:cBhvr>
                                        <p:cTn id="56" dur="500"/>
                                        <p:tgtEl>
                                          <p:spTgt spid="32"/>
                                        </p:tgtEl>
                                      </p:cBhvr>
                                    </p:animEffect>
                                  </p:childTnLst>
                                </p:cTn>
                              </p:par>
                            </p:childTnLst>
                          </p:cTn>
                        </p:par>
                      </p:childTnLst>
                    </p:cTn>
                  </p:par>
                  <p:par>
                    <p:cTn id="57" fill="hold">
                      <p:stCondLst>
                        <p:cond delay="indefinite"/>
                      </p:stCondLst>
                      <p:childTnLst>
                        <p:par>
                          <p:cTn id="58" fill="hold">
                            <p:stCondLst>
                              <p:cond delay="0"/>
                            </p:stCondLst>
                            <p:childTnLst>
                              <p:par>
                                <p:cTn id="59" presetID="22" presetClass="entr" presetSubtype="4" fill="hold" nodeType="clickEffect">
                                  <p:stCondLst>
                                    <p:cond delay="0"/>
                                  </p:stCondLst>
                                  <p:childTnLst>
                                    <p:set>
                                      <p:cBhvr>
                                        <p:cTn id="60" dur="1" fill="hold">
                                          <p:stCondLst>
                                            <p:cond delay="0"/>
                                          </p:stCondLst>
                                        </p:cTn>
                                        <p:tgtEl>
                                          <p:spTgt spid="5"/>
                                        </p:tgtEl>
                                        <p:attrNameLst>
                                          <p:attrName>style.visibility</p:attrName>
                                        </p:attrNameLst>
                                      </p:cBhvr>
                                      <p:to>
                                        <p:strVal val="visible"/>
                                      </p:to>
                                    </p:set>
                                    <p:animEffect transition="in" filter="wipe(down)">
                                      <p:cBhvr>
                                        <p:cTn id="61" dur="500"/>
                                        <p:tgtEl>
                                          <p:spTgt spid="5"/>
                                        </p:tgtEl>
                                      </p:cBhvr>
                                    </p:animEffect>
                                  </p:childTnLst>
                                </p:cTn>
                              </p:par>
                            </p:childTnLst>
                          </p:cTn>
                        </p:par>
                        <p:par>
                          <p:cTn id="62" fill="hold">
                            <p:stCondLst>
                              <p:cond delay="500"/>
                            </p:stCondLst>
                            <p:childTnLst>
                              <p:par>
                                <p:cTn id="63" presetID="22" presetClass="entr" presetSubtype="8" fill="hold" nodeType="afterEffect">
                                  <p:stCondLst>
                                    <p:cond delay="0"/>
                                  </p:stCondLst>
                                  <p:childTnLst>
                                    <p:set>
                                      <p:cBhvr>
                                        <p:cTn id="64" dur="1" fill="hold">
                                          <p:stCondLst>
                                            <p:cond delay="0"/>
                                          </p:stCondLst>
                                        </p:cTn>
                                        <p:tgtEl>
                                          <p:spTgt spid="28"/>
                                        </p:tgtEl>
                                        <p:attrNameLst>
                                          <p:attrName>style.visibility</p:attrName>
                                        </p:attrNameLst>
                                      </p:cBhvr>
                                      <p:to>
                                        <p:strVal val="visible"/>
                                      </p:to>
                                    </p:set>
                                    <p:animEffect transition="in" filter="wipe(left)">
                                      <p:cBhvr>
                                        <p:cTn id="65"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977900" y="342900"/>
            <a:ext cx="7727187" cy="415499"/>
          </a:xfrm>
        </p:spPr>
        <p:txBody>
          <a:bodyPr/>
          <a:lstStyle/>
          <a:p>
            <a:r>
              <a:rPr lang="en-US"/>
              <a:t>Observability</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377445" y="316145"/>
            <a:ext cx="423572" cy="465753"/>
          </a:xfrm>
          <a:prstGeom prst="rect">
            <a:avLst/>
          </a:prstGeom>
        </p:spPr>
      </p:pic>
      <p:grpSp>
        <p:nvGrpSpPr>
          <p:cNvPr id="7" name="Group 6">
            <a:extLst>
              <a:ext uri="{FF2B5EF4-FFF2-40B4-BE49-F238E27FC236}">
                <a16:creationId xmlns:a16="http://schemas.microsoft.com/office/drawing/2014/main" id="{26D81888-3629-4A3B-AC1C-A3F595B2EFE6}"/>
              </a:ext>
            </a:extLst>
          </p:cNvPr>
          <p:cNvGrpSpPr/>
          <p:nvPr/>
        </p:nvGrpSpPr>
        <p:grpSpPr>
          <a:xfrm>
            <a:off x="3455145" y="4140544"/>
            <a:ext cx="734719" cy="201978"/>
            <a:chOff x="4606859" y="5520725"/>
            <a:chExt cx="979625" cy="269304"/>
          </a:xfrm>
        </p:grpSpPr>
        <p:cxnSp>
          <p:nvCxnSpPr>
            <p:cNvPr id="34" name="Straight Arrow Connector 33">
              <a:extLst>
                <a:ext uri="{FF2B5EF4-FFF2-40B4-BE49-F238E27FC236}">
                  <a16:creationId xmlns:a16="http://schemas.microsoft.com/office/drawing/2014/main" id="{97E787C4-3DA4-4328-B8AD-272843FA7F66}"/>
                </a:ext>
              </a:extLst>
            </p:cNvPr>
            <p:cNvCxnSpPr>
              <a:cxnSpLocks/>
              <a:stCxn id="67" idx="3"/>
              <a:endCxn id="37" idx="3"/>
            </p:cNvCxnSpPr>
            <p:nvPr/>
          </p:nvCxnSpPr>
          <p:spPr>
            <a:xfrm flipV="1">
              <a:off x="4606859" y="5655377"/>
              <a:ext cx="731340" cy="4036"/>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7" name="Freeform: Shape 36">
              <a:extLst>
                <a:ext uri="{FF2B5EF4-FFF2-40B4-BE49-F238E27FC236}">
                  <a16:creationId xmlns:a16="http://schemas.microsoft.com/office/drawing/2014/main" id="{424D33EA-2082-4FA6-A365-97ECEDD3F895}"/>
                </a:ext>
              </a:extLst>
            </p:cNvPr>
            <p:cNvSpPr/>
            <p:nvPr/>
          </p:nvSpPr>
          <p:spPr bwMode="auto">
            <a:xfrm>
              <a:off x="5338199" y="5520725"/>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CBB77B95-2CD1-4CC7-B1D8-568FB12A0FB3}"/>
              </a:ext>
            </a:extLst>
          </p:cNvPr>
          <p:cNvGrpSpPr/>
          <p:nvPr/>
        </p:nvGrpSpPr>
        <p:grpSpPr>
          <a:xfrm>
            <a:off x="4069087" y="4202434"/>
            <a:ext cx="687431" cy="78199"/>
            <a:chOff x="5425449" y="5603245"/>
            <a:chExt cx="916574" cy="104265"/>
          </a:xfrm>
        </p:grpSpPr>
        <p:sp>
          <p:nvSpPr>
            <p:cNvPr id="40" name="Oval 39">
              <a:extLst>
                <a:ext uri="{FF2B5EF4-FFF2-40B4-BE49-F238E27FC236}">
                  <a16:creationId xmlns:a16="http://schemas.microsoft.com/office/drawing/2014/main" id="{95D38A84-0D45-4485-A26A-D5170C8E650A}"/>
                </a:ext>
              </a:extLst>
            </p:cNvPr>
            <p:cNvSpPr/>
            <p:nvPr/>
          </p:nvSpPr>
          <p:spPr bwMode="auto">
            <a:xfrm>
              <a:off x="5425449" y="5603245"/>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cxnSp>
          <p:nvCxnSpPr>
            <p:cNvPr id="43" name="Straight Arrow Connector 42">
              <a:extLst>
                <a:ext uri="{FF2B5EF4-FFF2-40B4-BE49-F238E27FC236}">
                  <a16:creationId xmlns:a16="http://schemas.microsoft.com/office/drawing/2014/main" id="{DFCA9F05-68DA-44E0-BBB7-23FFA6E5AAF6}"/>
                </a:ext>
              </a:extLst>
            </p:cNvPr>
            <p:cNvCxnSpPr>
              <a:cxnSpLocks/>
              <a:stCxn id="40" idx="6"/>
              <a:endCxn id="73" idx="1"/>
            </p:cNvCxnSpPr>
            <p:nvPr/>
          </p:nvCxnSpPr>
          <p:spPr>
            <a:xfrm flipV="1">
              <a:off x="5529713" y="5647727"/>
              <a:ext cx="812310" cy="765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sp>
        <p:nvSpPr>
          <p:cNvPr id="63" name="Right Brace 62">
            <a:extLst>
              <a:ext uri="{FF2B5EF4-FFF2-40B4-BE49-F238E27FC236}">
                <a16:creationId xmlns:a16="http://schemas.microsoft.com/office/drawing/2014/main" id="{01BE2DE9-4665-4CE8-B166-9E5F30C7F9AC}"/>
              </a:ext>
            </a:extLst>
          </p:cNvPr>
          <p:cNvSpPr/>
          <p:nvPr/>
        </p:nvSpPr>
        <p:spPr>
          <a:xfrm rot="5400000">
            <a:off x="4358657" y="-262963"/>
            <a:ext cx="529815" cy="7948403"/>
          </a:xfrm>
          <a:prstGeom prst="rightBrace">
            <a:avLst>
              <a:gd name="adj1" fmla="val 31496"/>
              <a:gd name="adj2" fmla="val 82061"/>
            </a:avLst>
          </a:prstGeom>
          <a:ln w="28575">
            <a:solidFill>
              <a:srgbClr val="202192"/>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013"/>
          </a:p>
        </p:txBody>
      </p:sp>
      <p:grpSp>
        <p:nvGrpSpPr>
          <p:cNvPr id="66" name="Group 65">
            <a:extLst>
              <a:ext uri="{FF2B5EF4-FFF2-40B4-BE49-F238E27FC236}">
                <a16:creationId xmlns:a16="http://schemas.microsoft.com/office/drawing/2014/main" id="{E875B5B3-3723-4195-8AD3-5303B386B5A0}"/>
              </a:ext>
            </a:extLst>
          </p:cNvPr>
          <p:cNvGrpSpPr/>
          <p:nvPr/>
        </p:nvGrpSpPr>
        <p:grpSpPr>
          <a:xfrm>
            <a:off x="697165" y="4015945"/>
            <a:ext cx="2757980" cy="457230"/>
            <a:chOff x="5807586" y="3190815"/>
            <a:chExt cx="3677306" cy="609640"/>
          </a:xfrm>
        </p:grpSpPr>
        <p:sp>
          <p:nvSpPr>
            <p:cNvPr id="67" name="Rounded Rectangle 5">
              <a:extLst>
                <a:ext uri="{FF2B5EF4-FFF2-40B4-BE49-F238E27FC236}">
                  <a16:creationId xmlns:a16="http://schemas.microsoft.com/office/drawing/2014/main" id="{381F62B3-FA9C-4922-862E-F61AF01A08CE}"/>
                </a:ext>
              </a:extLst>
            </p:cNvPr>
            <p:cNvSpPr/>
            <p:nvPr/>
          </p:nvSpPr>
          <p:spPr bwMode="auto">
            <a:xfrm>
              <a:off x="5807586" y="3190815"/>
              <a:ext cx="3677306" cy="609640"/>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48006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1500" err="1">
                  <a:solidFill>
                    <a:srgbClr val="000000"/>
                  </a:solidFill>
                  <a:latin typeface="Segoe UI Semibold"/>
                </a:rPr>
                <a:t>OpenTelemetry</a:t>
              </a:r>
              <a:r>
                <a:rPr lang="en-US" sz="1500">
                  <a:solidFill>
                    <a:srgbClr val="000000"/>
                  </a:solidFill>
                  <a:latin typeface="Segoe UI Semibold"/>
                </a:rPr>
                <a:t> collector</a:t>
              </a:r>
            </a:p>
          </p:txBody>
        </p:sp>
        <p:pic>
          <p:nvPicPr>
            <p:cNvPr id="68" name="Picture 2">
              <a:extLst>
                <a:ext uri="{FF2B5EF4-FFF2-40B4-BE49-F238E27FC236}">
                  <a16:creationId xmlns:a16="http://schemas.microsoft.com/office/drawing/2014/main" id="{96084ACA-8BDD-46D8-8461-D4D8A90E315D}"/>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t="-8039" b="-8039"/>
            <a:stretch/>
          </p:blipFill>
          <p:spPr bwMode="auto">
            <a:xfrm>
              <a:off x="5962294" y="3254767"/>
              <a:ext cx="415012" cy="4817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D67967B0-2E9E-42CE-A2CD-AB84F4534A42}"/>
              </a:ext>
            </a:extLst>
          </p:cNvPr>
          <p:cNvGrpSpPr/>
          <p:nvPr/>
        </p:nvGrpSpPr>
        <p:grpSpPr>
          <a:xfrm>
            <a:off x="4756518" y="4007180"/>
            <a:ext cx="3690317" cy="457230"/>
            <a:chOff x="6342023" y="5342907"/>
            <a:chExt cx="4920423" cy="609640"/>
          </a:xfrm>
        </p:grpSpPr>
        <p:grpSp>
          <p:nvGrpSpPr>
            <p:cNvPr id="72" name="Group 71">
              <a:extLst>
                <a:ext uri="{FF2B5EF4-FFF2-40B4-BE49-F238E27FC236}">
                  <a16:creationId xmlns:a16="http://schemas.microsoft.com/office/drawing/2014/main" id="{0346B7DF-80EF-459C-AC31-A1B3A46FFD0C}"/>
                </a:ext>
              </a:extLst>
            </p:cNvPr>
            <p:cNvGrpSpPr/>
            <p:nvPr/>
          </p:nvGrpSpPr>
          <p:grpSpPr>
            <a:xfrm>
              <a:off x="6342023" y="5342907"/>
              <a:ext cx="4920423" cy="609640"/>
              <a:chOff x="5807585" y="3190815"/>
              <a:chExt cx="4920423" cy="609640"/>
            </a:xfrm>
          </p:grpSpPr>
          <p:sp>
            <p:nvSpPr>
              <p:cNvPr id="73" name="Rounded Rectangle 5">
                <a:extLst>
                  <a:ext uri="{FF2B5EF4-FFF2-40B4-BE49-F238E27FC236}">
                    <a16:creationId xmlns:a16="http://schemas.microsoft.com/office/drawing/2014/main" id="{5B58B0A3-2E14-4952-B77E-72335078B51C}"/>
                  </a:ext>
                </a:extLst>
              </p:cNvPr>
              <p:cNvSpPr/>
              <p:nvPr/>
            </p:nvSpPr>
            <p:spPr bwMode="auto">
              <a:xfrm>
                <a:off x="5807585" y="3190815"/>
                <a:ext cx="4920423" cy="609640"/>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48006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1200">
                    <a:solidFill>
                      <a:srgbClr val="000000"/>
                    </a:solidFill>
                    <a:latin typeface="Segoe UI Semibold"/>
                  </a:rPr>
                  <a:t>Logging &amp;</a:t>
                </a:r>
              </a:p>
              <a:p>
                <a:pPr defTabSz="699354" fontAlgn="base">
                  <a:spcBef>
                    <a:spcPct val="0"/>
                  </a:spcBef>
                  <a:spcAft>
                    <a:spcPct val="0"/>
                  </a:spcAft>
                  <a:defRPr/>
                </a:pPr>
                <a:r>
                  <a:rPr lang="en-US" sz="1200">
                    <a:solidFill>
                      <a:srgbClr val="000000"/>
                    </a:solidFill>
                    <a:latin typeface="Segoe UI Semibold"/>
                  </a:rPr>
                  <a:t>tracing extensions</a:t>
                </a:r>
              </a:p>
            </p:txBody>
          </p:sp>
          <p:pic>
            <p:nvPicPr>
              <p:cNvPr id="74" name="Picture 2">
                <a:extLst>
                  <a:ext uri="{FF2B5EF4-FFF2-40B4-BE49-F238E27FC236}">
                    <a16:creationId xmlns:a16="http://schemas.microsoft.com/office/drawing/2014/main" id="{8D53F784-CC71-45D4-8C76-E2A32F8F1E85}"/>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l="-10089" t="-13379" r="-10089" b="-13379"/>
              <a:stretch/>
            </p:blipFill>
            <p:spPr bwMode="auto">
              <a:xfrm>
                <a:off x="5894277" y="3266453"/>
                <a:ext cx="507246" cy="458364"/>
              </a:xfrm>
              <a:prstGeom prst="rect">
                <a:avLst/>
              </a:prstGeom>
              <a:noFill/>
              <a:extLst>
                <a:ext uri="{909E8E84-426E-40DD-AFC4-6F175D3DCCD1}">
                  <a14:hiddenFill xmlns:a14="http://schemas.microsoft.com/office/drawing/2010/main">
                    <a:solidFill>
                      <a:srgbClr val="FFFFFF"/>
                    </a:solidFill>
                  </a14:hiddenFill>
                </a:ext>
              </a:extLst>
            </p:spPr>
          </p:pic>
        </p:grpSp>
        <p:pic>
          <p:nvPicPr>
            <p:cNvPr id="76" name="Graphic 75">
              <a:extLst>
                <a:ext uri="{FF2B5EF4-FFF2-40B4-BE49-F238E27FC236}">
                  <a16:creationId xmlns:a16="http://schemas.microsoft.com/office/drawing/2014/main" id="{323BEA7A-20A7-45C7-B513-BFE1D380DA39}"/>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8747364" y="5495039"/>
              <a:ext cx="305376" cy="305376"/>
            </a:xfrm>
            <a:prstGeom prst="rect">
              <a:avLst/>
            </a:prstGeom>
          </p:spPr>
        </p:pic>
        <p:pic>
          <p:nvPicPr>
            <p:cNvPr id="78" name="Picture 2" descr="See the source image">
              <a:extLst>
                <a:ext uri="{FF2B5EF4-FFF2-40B4-BE49-F238E27FC236}">
                  <a16:creationId xmlns:a16="http://schemas.microsoft.com/office/drawing/2014/main" id="{C4B4E1FD-7CCF-47F1-B6A7-28CC212EDF7D}"/>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9261323" y="5484299"/>
              <a:ext cx="335626" cy="335624"/>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4">
              <a:extLst>
                <a:ext uri="{FF2B5EF4-FFF2-40B4-BE49-F238E27FC236}">
                  <a16:creationId xmlns:a16="http://schemas.microsoft.com/office/drawing/2014/main" id="{E9E3B90B-8498-48AE-B2EF-8118545390B9}"/>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p:blipFill>
          <p:spPr bwMode="auto">
            <a:xfrm>
              <a:off x="9805532" y="5494277"/>
              <a:ext cx="285824" cy="339675"/>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6" descr="See the source image">
              <a:extLst>
                <a:ext uri="{FF2B5EF4-FFF2-40B4-BE49-F238E27FC236}">
                  <a16:creationId xmlns:a16="http://schemas.microsoft.com/office/drawing/2014/main" id="{2C98645A-1B49-40B6-849B-27F92B5DE281}"/>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0858092" y="5492758"/>
              <a:ext cx="349572" cy="349571"/>
            </a:xfrm>
            <a:prstGeom prst="rect">
              <a:avLst/>
            </a:prstGeom>
            <a:noFill/>
            <a:extLst>
              <a:ext uri="{909E8E84-426E-40DD-AFC4-6F175D3DCCD1}">
                <a14:hiddenFill xmlns:a14="http://schemas.microsoft.com/office/drawing/2010/main">
                  <a:solidFill>
                    <a:srgbClr val="FFFFFF"/>
                  </a:solidFill>
                </a14:hiddenFill>
              </a:ext>
            </a:extLst>
          </p:spPr>
        </p:pic>
        <p:pic>
          <p:nvPicPr>
            <p:cNvPr id="84" name="Graphic 83">
              <a:extLst>
                <a:ext uri="{FF2B5EF4-FFF2-40B4-BE49-F238E27FC236}">
                  <a16:creationId xmlns:a16="http://schemas.microsoft.com/office/drawing/2014/main" id="{97D4F9E2-BB14-4253-BA50-C39F0CB3E73F}"/>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tretch>
              <a:fillRect/>
            </a:stretch>
          </p:blipFill>
          <p:spPr>
            <a:xfrm>
              <a:off x="10299939" y="5491528"/>
              <a:ext cx="349572" cy="346531"/>
            </a:xfrm>
            <a:prstGeom prst="rect">
              <a:avLst/>
            </a:prstGeom>
          </p:spPr>
        </p:pic>
      </p:grpSp>
      <p:grpSp>
        <p:nvGrpSpPr>
          <p:cNvPr id="3" name="Group 2">
            <a:extLst>
              <a:ext uri="{FF2B5EF4-FFF2-40B4-BE49-F238E27FC236}">
                <a16:creationId xmlns:a16="http://schemas.microsoft.com/office/drawing/2014/main" id="{35AE57BE-A11B-4086-9A72-36024E6F2A9B}"/>
              </a:ext>
            </a:extLst>
          </p:cNvPr>
          <p:cNvGrpSpPr/>
          <p:nvPr/>
        </p:nvGrpSpPr>
        <p:grpSpPr>
          <a:xfrm>
            <a:off x="690181" y="419800"/>
            <a:ext cx="7732136" cy="2986733"/>
            <a:chOff x="920240" y="559734"/>
            <a:chExt cx="10309515" cy="3982310"/>
          </a:xfrm>
        </p:grpSpPr>
        <p:grpSp>
          <p:nvGrpSpPr>
            <p:cNvPr id="13" name="!!AppA">
              <a:extLst>
                <a:ext uri="{FF2B5EF4-FFF2-40B4-BE49-F238E27FC236}">
                  <a16:creationId xmlns:a16="http://schemas.microsoft.com/office/drawing/2014/main" id="{84E5AC79-DC80-4CEC-8559-2C80EC45A927}"/>
                </a:ext>
              </a:extLst>
            </p:cNvPr>
            <p:cNvGrpSpPr/>
            <p:nvPr/>
          </p:nvGrpSpPr>
          <p:grpSpPr>
            <a:xfrm>
              <a:off x="1027180" y="2597837"/>
              <a:ext cx="1666465" cy="1944207"/>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15">
                <a:extLst>
                  <a:ext uri="{28A0092B-C50C-407E-A947-70E740481C1C}">
                    <a14:useLocalDpi xmlns:a14="http://schemas.microsoft.com/office/drawing/2010/main"/>
                  </a:ext>
                  <a:ext uri="{96DAC541-7B7A-43D3-8B79-37D633B846F1}">
                    <asvg:svgBlip xmlns:asvg="http://schemas.microsoft.com/office/drawing/2016/SVG/main" r:embed="rId16"/>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750520" y="2525411"/>
                <a:ext cx="719158" cy="258663"/>
              </a:xfrm>
              <a:prstGeom prst="rect">
                <a:avLst/>
              </a:prstGeom>
              <a:noFill/>
            </p:spPr>
            <p:txBody>
              <a:bodyPr wrap="none" lIns="0" tIns="0" rIns="0" bIns="0" rtlCol="0">
                <a:spAutoFit/>
              </a:bodyPr>
              <a:lstStyle/>
              <a:p>
                <a:pPr algn="ctr"/>
                <a:r>
                  <a:rPr lang="en-US" sz="1500">
                    <a:solidFill>
                      <a:schemeClr val="bg1"/>
                    </a:solidFill>
                    <a:latin typeface="+mj-lt"/>
                  </a:rPr>
                  <a:t>My App</a:t>
                </a:r>
              </a:p>
            </p:txBody>
          </p:sp>
        </p:grpSp>
        <p:cxnSp>
          <p:nvCxnSpPr>
            <p:cNvPr id="58" name="Straight Arrow Connector 57">
              <a:extLst>
                <a:ext uri="{FF2B5EF4-FFF2-40B4-BE49-F238E27FC236}">
                  <a16:creationId xmlns:a16="http://schemas.microsoft.com/office/drawing/2014/main" id="{20901D22-E7D9-416D-BC2E-DDF9B51DFCBC}"/>
                </a:ext>
              </a:extLst>
            </p:cNvPr>
            <p:cNvCxnSpPr>
              <a:cxnSpLocks/>
              <a:stCxn id="14" idx="3"/>
              <a:endCxn id="64" idx="1"/>
            </p:cNvCxnSpPr>
            <p:nvPr/>
          </p:nvCxnSpPr>
          <p:spPr>
            <a:xfrm>
              <a:off x="2693645" y="3569941"/>
              <a:ext cx="618250" cy="0"/>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3311895" y="3077957"/>
              <a:ext cx="843400" cy="983967"/>
            </a:xfrm>
            <a:prstGeom prst="rect">
              <a:avLst/>
            </a:prstGeom>
            <a:effectLst>
              <a:outerShdw blurRad="50800" dist="25400" dir="13500000" algn="br" rotWithShape="0">
                <a:prstClr val="black">
                  <a:alpha val="40000"/>
                </a:prstClr>
              </a:outerShdw>
            </a:effectLst>
          </p:spPr>
        </p:pic>
        <p:cxnSp>
          <p:nvCxnSpPr>
            <p:cNvPr id="18" name="Straight Arrow Connector 17">
              <a:extLst>
                <a:ext uri="{FF2B5EF4-FFF2-40B4-BE49-F238E27FC236}">
                  <a16:creationId xmlns:a16="http://schemas.microsoft.com/office/drawing/2014/main" id="{D9E62B38-AB62-4B66-92E3-5073FBAE17FC}"/>
                </a:ext>
              </a:extLst>
            </p:cNvPr>
            <p:cNvCxnSpPr>
              <a:cxnSpLocks/>
              <a:stCxn id="64" idx="3"/>
              <a:endCxn id="20" idx="3"/>
            </p:cNvCxnSpPr>
            <p:nvPr/>
          </p:nvCxnSpPr>
          <p:spPr>
            <a:xfrm>
              <a:off x="4155295" y="3569941"/>
              <a:ext cx="37845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CDE7B107-BB8E-4E4C-B158-14E8E56B5DAC}"/>
                </a:ext>
              </a:extLst>
            </p:cNvPr>
            <p:cNvGrpSpPr/>
            <p:nvPr/>
          </p:nvGrpSpPr>
          <p:grpSpPr>
            <a:xfrm>
              <a:off x="4533747" y="3435290"/>
              <a:ext cx="248285" cy="269304"/>
              <a:chOff x="4560621" y="3351406"/>
              <a:chExt cx="248285" cy="269304"/>
            </a:xfrm>
          </p:grpSpPr>
          <p:sp>
            <p:nvSpPr>
              <p:cNvPr id="20" name="Freeform: Shape 19">
                <a:extLst>
                  <a:ext uri="{FF2B5EF4-FFF2-40B4-BE49-F238E27FC236}">
                    <a16:creationId xmlns:a16="http://schemas.microsoft.com/office/drawing/2014/main" id="{936D7E5D-429C-449E-9933-843C4AB2EE25}"/>
                  </a:ext>
                </a:extLst>
              </p:cNvPr>
              <p:cNvSpPr/>
              <p:nvPr/>
            </p:nvSpPr>
            <p:spPr bwMode="auto">
              <a:xfrm>
                <a:off x="4560621" y="3351406"/>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22" name="Oval 21">
                <a:extLst>
                  <a:ext uri="{FF2B5EF4-FFF2-40B4-BE49-F238E27FC236}">
                    <a16:creationId xmlns:a16="http://schemas.microsoft.com/office/drawing/2014/main" id="{46E81F72-B9B6-436D-AF0B-35AD8B76BC99}"/>
                  </a:ext>
                </a:extLst>
              </p:cNvPr>
              <p:cNvSpPr/>
              <p:nvPr/>
            </p:nvSpPr>
            <p:spPr bwMode="auto">
              <a:xfrm>
                <a:off x="4647871" y="3433926"/>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grpSp>
        <p:cxnSp>
          <p:nvCxnSpPr>
            <p:cNvPr id="23" name="Straight Arrow Connector 22">
              <a:extLst>
                <a:ext uri="{FF2B5EF4-FFF2-40B4-BE49-F238E27FC236}">
                  <a16:creationId xmlns:a16="http://schemas.microsoft.com/office/drawing/2014/main" id="{CAF121F4-9A3F-4678-A7AC-58783CB1E2F9}"/>
                </a:ext>
              </a:extLst>
            </p:cNvPr>
            <p:cNvCxnSpPr>
              <a:cxnSpLocks/>
              <a:stCxn id="22" idx="6"/>
              <a:endCxn id="25" idx="1"/>
            </p:cNvCxnSpPr>
            <p:nvPr/>
          </p:nvCxnSpPr>
          <p:spPr>
            <a:xfrm flipV="1">
              <a:off x="4725261" y="3569942"/>
              <a:ext cx="581403"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AF1EB864-72F1-41A5-96F8-19E3BB42BC22}"/>
                </a:ext>
              </a:extLst>
            </p:cNvPr>
            <p:cNvGrpSpPr/>
            <p:nvPr/>
          </p:nvGrpSpPr>
          <p:grpSpPr>
            <a:xfrm>
              <a:off x="5306664" y="3140254"/>
              <a:ext cx="1664093" cy="859376"/>
              <a:chOff x="5626289" y="3065947"/>
              <a:chExt cx="1664093" cy="859376"/>
            </a:xfrm>
          </p:grpSpPr>
          <p:sp>
            <p:nvSpPr>
              <p:cNvPr id="25" name="Rounded Rectangle 5">
                <a:extLst>
                  <a:ext uri="{FF2B5EF4-FFF2-40B4-BE49-F238E27FC236}">
                    <a16:creationId xmlns:a16="http://schemas.microsoft.com/office/drawing/2014/main" id="{B762B5A1-3203-4953-8E06-59D9CE8EE9E1}"/>
                  </a:ext>
                </a:extLst>
              </p:cNvPr>
              <p:cNvSpPr/>
              <p:nvPr/>
            </p:nvSpPr>
            <p:spPr bwMode="auto">
              <a:xfrm>
                <a:off x="5626289" y="3065947"/>
                <a:ext cx="1664093"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1500" dirty="0">
                    <a:solidFill>
                      <a:srgbClr val="000000"/>
                    </a:solidFill>
                    <a:latin typeface="Segoe UI Semibold"/>
                  </a:rPr>
                  <a:t>Redis</a:t>
                </a:r>
              </a:p>
              <a:p>
                <a:pPr defTabSz="699354" fontAlgn="base">
                  <a:spcBef>
                    <a:spcPct val="0"/>
                  </a:spcBef>
                  <a:spcAft>
                    <a:spcPct val="0"/>
                  </a:spcAft>
                  <a:defRPr/>
                </a:pPr>
                <a:r>
                  <a:rPr lang="en-US" sz="1500" dirty="0">
                    <a:solidFill>
                      <a:srgbClr val="000000"/>
                    </a:solidFill>
                    <a:latin typeface="Segoe UI Semibold"/>
                  </a:rPr>
                  <a:t>Cache</a:t>
                </a:r>
              </a:p>
            </p:txBody>
          </p:sp>
          <p:pic>
            <p:nvPicPr>
              <p:cNvPr id="26" name="Picture 2" descr="See the source image">
                <a:extLst>
                  <a:ext uri="{FF2B5EF4-FFF2-40B4-BE49-F238E27FC236}">
                    <a16:creationId xmlns:a16="http://schemas.microsoft.com/office/drawing/2014/main" id="{3848C425-D726-4276-B54E-06A64CDA1CE4}"/>
                  </a:ext>
                </a:extLst>
              </p:cNvPr>
              <p:cNvPicPr>
                <a:picLocks noChangeAspect="1" noChangeArrowheads="1"/>
              </p:cNvPicPr>
              <p:nvPr/>
            </p:nvPicPr>
            <p:blipFill rotWithShape="1">
              <a:blip r:embed="rId19" cstate="print">
                <a:extLst>
                  <a:ext uri="{28A0092B-C50C-407E-A947-70E740481C1C}">
                    <a14:useLocalDpi xmlns:a14="http://schemas.microsoft.com/office/drawing/2010/main"/>
                  </a:ext>
                </a:extLst>
              </a:blip>
              <a:srcRect/>
              <a:stretch/>
            </p:blipFill>
            <p:spPr bwMode="auto">
              <a:xfrm>
                <a:off x="5788419" y="3277330"/>
                <a:ext cx="522408" cy="43985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7" name="Straight Arrow Connector 26">
              <a:extLst>
                <a:ext uri="{FF2B5EF4-FFF2-40B4-BE49-F238E27FC236}">
                  <a16:creationId xmlns:a16="http://schemas.microsoft.com/office/drawing/2014/main" id="{E73093BE-D796-494A-9D62-7B3DB38994E9}"/>
                </a:ext>
              </a:extLst>
            </p:cNvPr>
            <p:cNvCxnSpPr>
              <a:cxnSpLocks/>
              <a:stCxn id="50" idx="1"/>
              <a:endCxn id="29" idx="3"/>
            </p:cNvCxnSpPr>
            <p:nvPr/>
          </p:nvCxnSpPr>
          <p:spPr>
            <a:xfrm flipH="1" flipV="1">
              <a:off x="7703000" y="3569942"/>
              <a:ext cx="471122" cy="6183"/>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938DEC2-84B6-4611-88C9-9F2173A4735F}"/>
                </a:ext>
              </a:extLst>
            </p:cNvPr>
            <p:cNvGrpSpPr/>
            <p:nvPr/>
          </p:nvGrpSpPr>
          <p:grpSpPr>
            <a:xfrm rot="10800000">
              <a:off x="7454715" y="3435290"/>
              <a:ext cx="248285" cy="269304"/>
              <a:chOff x="4560621" y="3351406"/>
              <a:chExt cx="248285" cy="269304"/>
            </a:xfrm>
          </p:grpSpPr>
          <p:sp>
            <p:nvSpPr>
              <p:cNvPr id="29" name="Freeform: Shape 28">
                <a:extLst>
                  <a:ext uri="{FF2B5EF4-FFF2-40B4-BE49-F238E27FC236}">
                    <a16:creationId xmlns:a16="http://schemas.microsoft.com/office/drawing/2014/main" id="{2155A8FA-1E56-404E-AC05-653E88E3C885}"/>
                  </a:ext>
                </a:extLst>
              </p:cNvPr>
              <p:cNvSpPr/>
              <p:nvPr/>
            </p:nvSpPr>
            <p:spPr bwMode="auto">
              <a:xfrm>
                <a:off x="4560621" y="3351406"/>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30" name="Oval 29">
                <a:extLst>
                  <a:ext uri="{FF2B5EF4-FFF2-40B4-BE49-F238E27FC236}">
                    <a16:creationId xmlns:a16="http://schemas.microsoft.com/office/drawing/2014/main" id="{22EF88DB-4FF0-48E7-81F1-6FF0C20179B8}"/>
                  </a:ext>
                </a:extLst>
              </p:cNvPr>
              <p:cNvSpPr/>
              <p:nvPr/>
            </p:nvSpPr>
            <p:spPr bwMode="auto">
              <a:xfrm>
                <a:off x="4647871" y="3433926"/>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grpSp>
        <p:cxnSp>
          <p:nvCxnSpPr>
            <p:cNvPr id="32" name="Straight Arrow Connector 31">
              <a:extLst>
                <a:ext uri="{FF2B5EF4-FFF2-40B4-BE49-F238E27FC236}">
                  <a16:creationId xmlns:a16="http://schemas.microsoft.com/office/drawing/2014/main" id="{CA790A6A-FB52-47E1-8872-7AD27B7BA7EE}"/>
                </a:ext>
              </a:extLst>
            </p:cNvPr>
            <p:cNvCxnSpPr>
              <a:cxnSpLocks/>
              <a:stCxn id="30" idx="6"/>
              <a:endCxn id="25" idx="3"/>
            </p:cNvCxnSpPr>
            <p:nvPr/>
          </p:nvCxnSpPr>
          <p:spPr>
            <a:xfrm flipH="1">
              <a:off x="6970757" y="3569941"/>
              <a:ext cx="540729"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44" name="Group 43">
              <a:extLst>
                <a:ext uri="{FF2B5EF4-FFF2-40B4-BE49-F238E27FC236}">
                  <a16:creationId xmlns:a16="http://schemas.microsoft.com/office/drawing/2014/main" id="{83B21C0C-2F03-4630-8DD2-F0E1C9CBBBED}"/>
                </a:ext>
              </a:extLst>
            </p:cNvPr>
            <p:cNvGrpSpPr/>
            <p:nvPr/>
          </p:nvGrpSpPr>
          <p:grpSpPr>
            <a:xfrm>
              <a:off x="920240" y="1486591"/>
              <a:ext cx="1798011" cy="859376"/>
              <a:chOff x="5626289" y="3065947"/>
              <a:chExt cx="1798011" cy="859376"/>
            </a:xfrm>
          </p:grpSpPr>
          <p:sp>
            <p:nvSpPr>
              <p:cNvPr id="45" name="Rounded Rectangle 5">
                <a:extLst>
                  <a:ext uri="{FF2B5EF4-FFF2-40B4-BE49-F238E27FC236}">
                    <a16:creationId xmlns:a16="http://schemas.microsoft.com/office/drawing/2014/main" id="{593D18BD-3C06-41B0-8D57-A57F1335DC42}"/>
                  </a:ext>
                </a:extLst>
              </p:cNvPr>
              <p:cNvSpPr/>
              <p:nvPr/>
            </p:nvSpPr>
            <p:spPr bwMode="auto">
              <a:xfrm>
                <a:off x="5626289" y="3065947"/>
                <a:ext cx="1798011"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1500">
                    <a:solidFill>
                      <a:srgbClr val="000000"/>
                    </a:solidFill>
                    <a:latin typeface="Segoe UI Semibold"/>
                  </a:rPr>
                  <a:t>Twitter</a:t>
                </a:r>
              </a:p>
            </p:txBody>
          </p:sp>
          <p:pic>
            <p:nvPicPr>
              <p:cNvPr id="46" name="Picture 2">
                <a:extLst>
                  <a:ext uri="{FF2B5EF4-FFF2-40B4-BE49-F238E27FC236}">
                    <a16:creationId xmlns:a16="http://schemas.microsoft.com/office/drawing/2014/main" id="{3B43A145-326B-4AA5-9DBE-07812E2AE8F2}"/>
                  </a:ext>
                </a:extLst>
              </p:cNvPr>
              <p:cNvPicPr>
                <a:picLocks noChangeAspect="1" noChangeArrowheads="1"/>
              </p:cNvPicPr>
              <p:nvPr/>
            </p:nvPicPr>
            <p:blipFill rotWithShape="1">
              <a:blip r:embed="rId20" cstate="print">
                <a:extLst>
                  <a:ext uri="{28A0092B-C50C-407E-A947-70E740481C1C}">
                    <a14:useLocalDpi xmlns:a14="http://schemas.microsoft.com/office/drawing/2010/main"/>
                  </a:ext>
                </a:extLst>
              </a:blip>
              <a:srcRect t="-829" b="-829"/>
              <a:stretch/>
            </p:blipFill>
            <p:spPr bwMode="auto">
              <a:xfrm>
                <a:off x="5788419" y="3229103"/>
                <a:ext cx="522408" cy="53630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7" name="Group 46">
              <a:extLst>
                <a:ext uri="{FF2B5EF4-FFF2-40B4-BE49-F238E27FC236}">
                  <a16:creationId xmlns:a16="http://schemas.microsoft.com/office/drawing/2014/main" id="{F93DB3D6-4C75-42A7-BC27-EA5F2BF5837D}"/>
                </a:ext>
              </a:extLst>
            </p:cNvPr>
            <p:cNvGrpSpPr/>
            <p:nvPr/>
          </p:nvGrpSpPr>
          <p:grpSpPr>
            <a:xfrm>
              <a:off x="9564246" y="2597837"/>
              <a:ext cx="1665509" cy="1943091"/>
              <a:chOff x="7316373" y="1954650"/>
              <a:chExt cx="1400542" cy="1633964"/>
            </a:xfrm>
          </p:grpSpPr>
          <p:pic>
            <p:nvPicPr>
              <p:cNvPr id="48" name="Graphic 47">
                <a:extLst>
                  <a:ext uri="{FF2B5EF4-FFF2-40B4-BE49-F238E27FC236}">
                    <a16:creationId xmlns:a16="http://schemas.microsoft.com/office/drawing/2014/main" id="{76CAD1FD-1CCC-420A-8B1E-BB25DF129AFF}"/>
                  </a:ext>
                </a:extLst>
              </p:cNvPr>
              <p:cNvPicPr>
                <a:picLocks noChangeAspect="1"/>
              </p:cNvPicPr>
              <p:nvPr/>
            </p:nvPicPr>
            <p:blipFill>
              <a:blip r:embed="rId21">
                <a:extLst>
                  <a:ext uri="{28A0092B-C50C-407E-A947-70E740481C1C}">
                    <a14:useLocalDpi xmlns:a14="http://schemas.microsoft.com/office/drawing/2010/main"/>
                  </a:ext>
                  <a:ext uri="{96DAC541-7B7A-43D3-8B79-37D633B846F1}">
                    <asvg:svgBlip xmlns:asvg="http://schemas.microsoft.com/office/drawing/2016/SVG/main" r:embed="rId22"/>
                  </a:ext>
                </a:extLst>
              </a:blip>
              <a:stretch>
                <a:fillRect/>
              </a:stretch>
            </p:blipFill>
            <p:spPr>
              <a:xfrm>
                <a:off x="7316373" y="1954650"/>
                <a:ext cx="1400542" cy="1633964"/>
              </a:xfrm>
              <a:prstGeom prst="rect">
                <a:avLst/>
              </a:prstGeom>
            </p:spPr>
          </p:pic>
          <p:sp>
            <p:nvSpPr>
              <p:cNvPr id="49" name="TextBox 48">
                <a:extLst>
                  <a:ext uri="{FF2B5EF4-FFF2-40B4-BE49-F238E27FC236}">
                    <a16:creationId xmlns:a16="http://schemas.microsoft.com/office/drawing/2014/main" id="{68221DA7-41CF-4B30-9C98-330BD0DF6B15}"/>
                  </a:ext>
                </a:extLst>
              </p:cNvPr>
              <p:cNvSpPr txBox="1"/>
              <p:nvPr/>
            </p:nvSpPr>
            <p:spPr>
              <a:xfrm>
                <a:off x="7527173" y="2525411"/>
                <a:ext cx="923816" cy="258812"/>
              </a:xfrm>
              <a:prstGeom prst="rect">
                <a:avLst/>
              </a:prstGeom>
              <a:noFill/>
            </p:spPr>
            <p:txBody>
              <a:bodyPr wrap="none" lIns="0" tIns="0" rIns="0" bIns="0" rtlCol="0">
                <a:spAutoFit/>
              </a:bodyPr>
              <a:lstStyle/>
              <a:p>
                <a:pPr algn="ctr"/>
                <a:r>
                  <a:rPr lang="en-US" sz="1500">
                    <a:solidFill>
                      <a:srgbClr val="202192"/>
                    </a:solidFill>
                    <a:latin typeface="+mj-lt"/>
                  </a:rPr>
                  <a:t>Service B</a:t>
                </a:r>
              </a:p>
            </p:txBody>
          </p:sp>
        </p:grpSp>
        <p:pic>
          <p:nvPicPr>
            <p:cNvPr id="50" name="Graphic 49">
              <a:extLst>
                <a:ext uri="{FF2B5EF4-FFF2-40B4-BE49-F238E27FC236}">
                  <a16:creationId xmlns:a16="http://schemas.microsoft.com/office/drawing/2014/main" id="{18E8D155-F1ED-47C1-8B8D-F34838B5961B}"/>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8174122" y="3084141"/>
              <a:ext cx="843400" cy="983967"/>
            </a:xfrm>
            <a:prstGeom prst="rect">
              <a:avLst/>
            </a:prstGeom>
            <a:effectLst>
              <a:outerShdw blurRad="50800" dist="25400" dir="13500000" algn="br" rotWithShape="0">
                <a:prstClr val="black">
                  <a:alpha val="40000"/>
                </a:prstClr>
              </a:outerShdw>
            </a:effectLst>
          </p:spPr>
        </p:pic>
        <p:cxnSp>
          <p:nvCxnSpPr>
            <p:cNvPr id="51" name="Straight Arrow Connector 50">
              <a:extLst>
                <a:ext uri="{FF2B5EF4-FFF2-40B4-BE49-F238E27FC236}">
                  <a16:creationId xmlns:a16="http://schemas.microsoft.com/office/drawing/2014/main" id="{3CA6A952-D527-4570-B564-6D4553AA0490}"/>
                </a:ext>
              </a:extLst>
            </p:cNvPr>
            <p:cNvCxnSpPr>
              <a:cxnSpLocks/>
              <a:stCxn id="50" idx="3"/>
              <a:endCxn id="48" idx="1"/>
            </p:cNvCxnSpPr>
            <p:nvPr/>
          </p:nvCxnSpPr>
          <p:spPr>
            <a:xfrm flipV="1">
              <a:off x="9017522" y="3569383"/>
              <a:ext cx="546724" cy="6742"/>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52" name="Graphic 51">
              <a:extLst>
                <a:ext uri="{FF2B5EF4-FFF2-40B4-BE49-F238E27FC236}">
                  <a16:creationId xmlns:a16="http://schemas.microsoft.com/office/drawing/2014/main" id="{46CF9C85-C02F-4BF0-A619-9CB5491AABC4}"/>
                </a:ext>
              </a:extLst>
            </p:cNvPr>
            <p:cNvPicPr>
              <a:picLocks noChangeAspect="1"/>
            </p:cNvPicPr>
            <p:nvPr/>
          </p:nvPicPr>
          <p:blipFill>
            <a:blip r:embed="rId23">
              <a:extLst>
                <a:ext uri="{28A0092B-C50C-407E-A947-70E740481C1C}">
                  <a14:useLocalDpi xmlns:a14="http://schemas.microsoft.com/office/drawing/2010/main"/>
                </a:ext>
                <a:ext uri="{96DAC541-7B7A-43D3-8B79-37D633B846F1}">
                  <asvg:svgBlip xmlns:asvg="http://schemas.microsoft.com/office/drawing/2016/SVG/main" r:embed="rId24"/>
                </a:ext>
              </a:extLst>
            </a:blip>
            <a:stretch>
              <a:fillRect/>
            </a:stretch>
          </p:blipFill>
          <p:spPr>
            <a:xfrm>
              <a:off x="9564246" y="559734"/>
              <a:ext cx="1665509" cy="1943094"/>
            </a:xfrm>
            <a:prstGeom prst="rect">
              <a:avLst/>
            </a:prstGeom>
          </p:spPr>
        </p:pic>
        <p:sp>
          <p:nvSpPr>
            <p:cNvPr id="53" name="TextBox 52">
              <a:extLst>
                <a:ext uri="{FF2B5EF4-FFF2-40B4-BE49-F238E27FC236}">
                  <a16:creationId xmlns:a16="http://schemas.microsoft.com/office/drawing/2014/main" id="{858775A6-F0BC-4F33-BD75-A772265651C7}"/>
                </a:ext>
              </a:extLst>
            </p:cNvPr>
            <p:cNvSpPr txBox="1"/>
            <p:nvPr/>
          </p:nvSpPr>
          <p:spPr>
            <a:xfrm>
              <a:off x="9816300" y="1136238"/>
              <a:ext cx="1084400" cy="307776"/>
            </a:xfrm>
            <a:prstGeom prst="rect">
              <a:avLst/>
            </a:prstGeom>
            <a:noFill/>
          </p:spPr>
          <p:txBody>
            <a:bodyPr wrap="none" lIns="0" tIns="0" rIns="0" bIns="0" rtlCol="0">
              <a:spAutoFit/>
            </a:bodyPr>
            <a:lstStyle/>
            <a:p>
              <a:pPr algn="ctr"/>
              <a:r>
                <a:rPr lang="en-US" sz="1500" dirty="0">
                  <a:solidFill>
                    <a:srgbClr val="202192"/>
                  </a:solidFill>
                  <a:latin typeface="+mj-lt"/>
                </a:rPr>
                <a:t>Service A</a:t>
              </a:r>
            </a:p>
          </p:txBody>
        </p:sp>
        <p:pic>
          <p:nvPicPr>
            <p:cNvPr id="54" name="Graphic 53">
              <a:extLst>
                <a:ext uri="{FF2B5EF4-FFF2-40B4-BE49-F238E27FC236}">
                  <a16:creationId xmlns:a16="http://schemas.microsoft.com/office/drawing/2014/main" id="{0C5C5910-D630-4E42-ADE6-9FCF17603EB6}"/>
                </a:ext>
              </a:extLst>
            </p:cNvPr>
            <p:cNvPicPr>
              <a:picLocks noChangeAspect="1"/>
            </p:cNvPicPr>
            <p:nvPr/>
          </p:nvPicPr>
          <p:blipFill>
            <a:blip r:embed="rId17">
              <a:extLst>
                <a:ext uri="{28A0092B-C50C-407E-A947-70E740481C1C}">
                  <a14:useLocalDpi xmlns:a14="http://schemas.microsoft.com/office/drawing/2010/main"/>
                </a:ext>
                <a:ext uri="{96DAC541-7B7A-43D3-8B79-37D633B846F1}">
                  <asvg:svgBlip xmlns:asvg="http://schemas.microsoft.com/office/drawing/2016/SVG/main" r:embed="rId18"/>
                </a:ext>
              </a:extLst>
            </a:blip>
            <a:stretch>
              <a:fillRect/>
            </a:stretch>
          </p:blipFill>
          <p:spPr>
            <a:xfrm>
              <a:off x="8174122" y="1044905"/>
              <a:ext cx="843400" cy="983967"/>
            </a:xfrm>
            <a:prstGeom prst="rect">
              <a:avLst/>
            </a:prstGeom>
            <a:effectLst>
              <a:outerShdw blurRad="50800" dist="25400" dir="13500000" algn="br" rotWithShape="0">
                <a:prstClr val="black">
                  <a:alpha val="40000"/>
                </a:prstClr>
              </a:outerShdw>
            </a:effectLst>
          </p:spPr>
        </p:pic>
        <p:cxnSp>
          <p:nvCxnSpPr>
            <p:cNvPr id="55" name="Straight Arrow Connector 54">
              <a:extLst>
                <a:ext uri="{FF2B5EF4-FFF2-40B4-BE49-F238E27FC236}">
                  <a16:creationId xmlns:a16="http://schemas.microsoft.com/office/drawing/2014/main" id="{CCF06395-D719-4418-9B32-0F72891EB067}"/>
                </a:ext>
              </a:extLst>
            </p:cNvPr>
            <p:cNvCxnSpPr>
              <a:cxnSpLocks/>
              <a:stCxn id="54" idx="3"/>
              <a:endCxn id="52" idx="1"/>
            </p:cNvCxnSpPr>
            <p:nvPr/>
          </p:nvCxnSpPr>
          <p:spPr>
            <a:xfrm flipV="1">
              <a:off x="9017522" y="1531281"/>
              <a:ext cx="546724" cy="5608"/>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3D8586D-7DA8-429D-9BFA-4FAFA971CD8A}"/>
                </a:ext>
              </a:extLst>
            </p:cNvPr>
            <p:cNvCxnSpPr>
              <a:cxnSpLocks/>
              <a:stCxn id="50" idx="0"/>
              <a:endCxn id="54" idx="2"/>
            </p:cNvCxnSpPr>
            <p:nvPr/>
          </p:nvCxnSpPr>
          <p:spPr>
            <a:xfrm flipV="1">
              <a:off x="8595822" y="2028872"/>
              <a:ext cx="0" cy="1055269"/>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E057A2C-6DFE-4691-90BD-E037E4C86B60}"/>
                </a:ext>
              </a:extLst>
            </p:cNvPr>
            <p:cNvCxnSpPr>
              <a:cxnSpLocks/>
              <a:stCxn id="106" idx="3"/>
              <a:endCxn id="64" idx="0"/>
            </p:cNvCxnSpPr>
            <p:nvPr/>
          </p:nvCxnSpPr>
          <p:spPr>
            <a:xfrm flipH="1">
              <a:off x="3733595" y="2594252"/>
              <a:ext cx="1" cy="483705"/>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6B91408B-77E4-4D02-B427-D0EB1796A317}"/>
                </a:ext>
              </a:extLst>
            </p:cNvPr>
            <p:cNvCxnSpPr>
              <a:cxnSpLocks/>
              <a:stCxn id="54" idx="1"/>
              <a:endCxn id="96" idx="3"/>
            </p:cNvCxnSpPr>
            <p:nvPr/>
          </p:nvCxnSpPr>
          <p:spPr>
            <a:xfrm flipH="1">
              <a:off x="7687760" y="1536889"/>
              <a:ext cx="486362" cy="1309"/>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FCED0D90-AFCB-4BE2-9190-790CBAF18E0C}"/>
                </a:ext>
              </a:extLst>
            </p:cNvPr>
            <p:cNvGrpSpPr/>
            <p:nvPr/>
          </p:nvGrpSpPr>
          <p:grpSpPr>
            <a:xfrm rot="10800000">
              <a:off x="7439475" y="1403546"/>
              <a:ext cx="248285" cy="269304"/>
              <a:chOff x="4560621" y="3351406"/>
              <a:chExt cx="248285" cy="269304"/>
            </a:xfrm>
          </p:grpSpPr>
          <p:sp>
            <p:nvSpPr>
              <p:cNvPr id="96" name="Freeform: Shape 95">
                <a:extLst>
                  <a:ext uri="{FF2B5EF4-FFF2-40B4-BE49-F238E27FC236}">
                    <a16:creationId xmlns:a16="http://schemas.microsoft.com/office/drawing/2014/main" id="{B69B551A-A1BE-4AE4-9F37-F9CB1E6FD2D0}"/>
                  </a:ext>
                </a:extLst>
              </p:cNvPr>
              <p:cNvSpPr/>
              <p:nvPr/>
            </p:nvSpPr>
            <p:spPr bwMode="auto">
              <a:xfrm>
                <a:off x="4560621" y="3351406"/>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97" name="Oval 96">
                <a:extLst>
                  <a:ext uri="{FF2B5EF4-FFF2-40B4-BE49-F238E27FC236}">
                    <a16:creationId xmlns:a16="http://schemas.microsoft.com/office/drawing/2014/main" id="{80615A8E-35B6-4F07-AEF3-2FB063C3092D}"/>
                  </a:ext>
                </a:extLst>
              </p:cNvPr>
              <p:cNvSpPr/>
              <p:nvPr/>
            </p:nvSpPr>
            <p:spPr bwMode="auto">
              <a:xfrm>
                <a:off x="4647871" y="3433926"/>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grpSp>
        <p:cxnSp>
          <p:nvCxnSpPr>
            <p:cNvPr id="98" name="Straight Arrow Connector 97">
              <a:extLst>
                <a:ext uri="{FF2B5EF4-FFF2-40B4-BE49-F238E27FC236}">
                  <a16:creationId xmlns:a16="http://schemas.microsoft.com/office/drawing/2014/main" id="{E87A536D-9ADB-4C19-B612-3B097BD95348}"/>
                </a:ext>
              </a:extLst>
            </p:cNvPr>
            <p:cNvCxnSpPr>
              <a:cxnSpLocks/>
              <a:stCxn id="97" idx="6"/>
              <a:endCxn id="25" idx="3"/>
            </p:cNvCxnSpPr>
            <p:nvPr/>
          </p:nvCxnSpPr>
          <p:spPr>
            <a:xfrm rot="10800000" flipV="1">
              <a:off x="6970758" y="1538196"/>
              <a:ext cx="525489" cy="2031745"/>
            </a:xfrm>
            <a:prstGeom prst="bentConnector3">
              <a:avLst>
                <a:gd name="adj1" fmla="val 50000"/>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105" name="Group 104">
              <a:extLst>
                <a:ext uri="{FF2B5EF4-FFF2-40B4-BE49-F238E27FC236}">
                  <a16:creationId xmlns:a16="http://schemas.microsoft.com/office/drawing/2014/main" id="{2ADEFF51-7D7E-4346-87C5-DB2B9E90A92C}"/>
                </a:ext>
              </a:extLst>
            </p:cNvPr>
            <p:cNvGrpSpPr/>
            <p:nvPr/>
          </p:nvGrpSpPr>
          <p:grpSpPr>
            <a:xfrm rot="16200000">
              <a:off x="3609453" y="2335457"/>
              <a:ext cx="248285" cy="269304"/>
              <a:chOff x="4560621" y="3351406"/>
              <a:chExt cx="248285" cy="269304"/>
            </a:xfrm>
          </p:grpSpPr>
          <p:sp>
            <p:nvSpPr>
              <p:cNvPr id="106" name="Freeform: Shape 105">
                <a:extLst>
                  <a:ext uri="{FF2B5EF4-FFF2-40B4-BE49-F238E27FC236}">
                    <a16:creationId xmlns:a16="http://schemas.microsoft.com/office/drawing/2014/main" id="{94738039-DF1A-4C12-ADB4-14D9B82F6128}"/>
                  </a:ext>
                </a:extLst>
              </p:cNvPr>
              <p:cNvSpPr/>
              <p:nvPr/>
            </p:nvSpPr>
            <p:spPr bwMode="auto">
              <a:xfrm>
                <a:off x="4560621" y="3351406"/>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107" name="Oval 106">
                <a:extLst>
                  <a:ext uri="{FF2B5EF4-FFF2-40B4-BE49-F238E27FC236}">
                    <a16:creationId xmlns:a16="http://schemas.microsoft.com/office/drawing/2014/main" id="{8F3A9A39-2FEB-4846-B182-2EBA505AB9DE}"/>
                  </a:ext>
                </a:extLst>
              </p:cNvPr>
              <p:cNvSpPr/>
              <p:nvPr/>
            </p:nvSpPr>
            <p:spPr bwMode="auto">
              <a:xfrm>
                <a:off x="4647871" y="3433926"/>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grpSp>
        <p:cxnSp>
          <p:nvCxnSpPr>
            <p:cNvPr id="108" name="Straight Arrow Connector 107">
              <a:extLst>
                <a:ext uri="{FF2B5EF4-FFF2-40B4-BE49-F238E27FC236}">
                  <a16:creationId xmlns:a16="http://schemas.microsoft.com/office/drawing/2014/main" id="{E4475932-212A-43D5-8E3A-8662325677FE}"/>
                </a:ext>
              </a:extLst>
            </p:cNvPr>
            <p:cNvCxnSpPr>
              <a:cxnSpLocks/>
              <a:stCxn id="45" idx="3"/>
              <a:endCxn id="107" idx="6"/>
            </p:cNvCxnSpPr>
            <p:nvPr/>
          </p:nvCxnSpPr>
          <p:spPr>
            <a:xfrm>
              <a:off x="2718251" y="1916279"/>
              <a:ext cx="1015346" cy="486459"/>
            </a:xfrm>
            <a:prstGeom prst="bentConnector2">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760686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2.08333E-6 4.81481E-6 L 2.08333E-6 0.03773 " pathEditMode="relative" rAng="0" ptsTypes="AA">
                                      <p:cBhvr>
                                        <p:cTn id="9" dur="750" spd="-100000" fill="hold"/>
                                        <p:tgtEl>
                                          <p:spTgt spid="3"/>
                                        </p:tgtEl>
                                        <p:attrNameLst>
                                          <p:attrName>ppt_x</p:attrName>
                                          <p:attrName>ppt_y</p:attrName>
                                        </p:attrNameLst>
                                      </p:cBhvr>
                                      <p:rCtr x="0" y="187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fade">
                                      <p:cBhvr>
                                        <p:cTn id="14" dur="500"/>
                                        <p:tgtEl>
                                          <p:spTgt spid="63"/>
                                        </p:tgtEl>
                                      </p:cBhvr>
                                    </p:animEffect>
                                  </p:childTnLst>
                                </p:cTn>
                              </p:par>
                              <p:par>
                                <p:cTn id="15" presetID="42" presetClass="path" presetSubtype="0" decel="100000" fill="hold" grpId="1" nodeType="withEffect">
                                  <p:stCondLst>
                                    <p:cond delay="0"/>
                                  </p:stCondLst>
                                  <p:childTnLst>
                                    <p:animMotion origin="layout" path="M 2.08333E-6 4.81481E-6 L 2.08333E-6 0.03773 " pathEditMode="relative" rAng="0" ptsTypes="AA">
                                      <p:cBhvr>
                                        <p:cTn id="16" dur="750" spd="-100000" fill="hold"/>
                                        <p:tgtEl>
                                          <p:spTgt spid="63"/>
                                        </p:tgtEl>
                                        <p:attrNameLst>
                                          <p:attrName>ppt_x</p:attrName>
                                          <p:attrName>ppt_y</p:attrName>
                                        </p:attrNameLst>
                                      </p:cBhvr>
                                      <p:rCtr x="0" y="1875"/>
                                    </p:animMotion>
                                  </p:childTnLst>
                                </p:cTn>
                              </p:par>
                              <p:par>
                                <p:cTn id="17" presetID="10" presetClass="entr" presetSubtype="0" fill="hold" nodeType="with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fade">
                                      <p:cBhvr>
                                        <p:cTn id="19" dur="500"/>
                                        <p:tgtEl>
                                          <p:spTgt spid="66"/>
                                        </p:tgtEl>
                                      </p:cBhvr>
                                    </p:animEffect>
                                  </p:childTnLst>
                                </p:cTn>
                              </p:par>
                              <p:par>
                                <p:cTn id="20" presetID="42" presetClass="path" presetSubtype="0" decel="100000" fill="hold" nodeType="withEffect">
                                  <p:stCondLst>
                                    <p:cond delay="0"/>
                                  </p:stCondLst>
                                  <p:childTnLst>
                                    <p:animMotion origin="layout" path="M 2.08333E-6 4.81481E-6 L 2.08333E-6 0.03773 " pathEditMode="relative" rAng="0" ptsTypes="AA">
                                      <p:cBhvr>
                                        <p:cTn id="21" dur="750" spd="-100000" fill="hold"/>
                                        <p:tgtEl>
                                          <p:spTgt spid="66"/>
                                        </p:tgtEl>
                                        <p:attrNameLst>
                                          <p:attrName>ppt_x</p:attrName>
                                          <p:attrName>ppt_y</p:attrName>
                                        </p:attrNameLst>
                                      </p:cBhvr>
                                      <p:rCtr x="0" y="1875"/>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42" presetClass="path" presetSubtype="0" decel="100000" fill="hold" nodeType="withEffect">
                                  <p:stCondLst>
                                    <p:cond delay="0"/>
                                  </p:stCondLst>
                                  <p:childTnLst>
                                    <p:animMotion origin="layout" path="M 2.08333E-6 4.81481E-6 L 2.08333E-6 0.03773 " pathEditMode="relative" rAng="0" ptsTypes="AA">
                                      <p:cBhvr>
                                        <p:cTn id="28" dur="750" spd="-100000" fill="hold"/>
                                        <p:tgtEl>
                                          <p:spTgt spid="5"/>
                                        </p:tgtEl>
                                        <p:attrNameLst>
                                          <p:attrName>ppt_x</p:attrName>
                                          <p:attrName>ppt_y</p:attrName>
                                        </p:attrNameLst>
                                      </p:cBhvr>
                                      <p:rCtr x="0" y="1875"/>
                                    </p:animMotion>
                                  </p:childTnLst>
                                </p:cTn>
                              </p:par>
                            </p:childTnLst>
                          </p:cTn>
                        </p:par>
                        <p:par>
                          <p:cTn id="29" fill="hold">
                            <p:stCondLst>
                              <p:cond delay="750"/>
                            </p:stCondLst>
                            <p:childTnLst>
                              <p:par>
                                <p:cTn id="30" presetID="22" presetClass="entr" presetSubtype="8"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par>
                                <p:cTn id="33" presetID="22" presetClass="entr" presetSubtype="2"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right)">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3" grpId="1"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977900" y="342900"/>
            <a:ext cx="7727187" cy="415499"/>
          </a:xfrm>
        </p:spPr>
        <p:txBody>
          <a:bodyPr/>
          <a:lstStyle/>
          <a:p>
            <a:r>
              <a:rPr lang="en-US" dirty="0"/>
              <a:t>Observability: Distributed tracing</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377445" y="316145"/>
            <a:ext cx="423572" cy="465753"/>
          </a:xfrm>
          <a:prstGeom prst="rect">
            <a:avLst/>
          </a:prstGeom>
        </p:spPr>
      </p:pic>
      <p:grpSp>
        <p:nvGrpSpPr>
          <p:cNvPr id="70" name="Group 69">
            <a:extLst>
              <a:ext uri="{FF2B5EF4-FFF2-40B4-BE49-F238E27FC236}">
                <a16:creationId xmlns:a16="http://schemas.microsoft.com/office/drawing/2014/main" id="{12A4F020-D5F3-4E65-85D0-8C5F0C920E40}"/>
              </a:ext>
            </a:extLst>
          </p:cNvPr>
          <p:cNvGrpSpPr/>
          <p:nvPr/>
        </p:nvGrpSpPr>
        <p:grpSpPr>
          <a:xfrm>
            <a:off x="268684" y="2062163"/>
            <a:ext cx="3713621" cy="2317750"/>
            <a:chOff x="584199" y="3219450"/>
            <a:chExt cx="3691693" cy="3090333"/>
          </a:xfrm>
        </p:grpSpPr>
        <p:sp>
          <p:nvSpPr>
            <p:cNvPr id="71" name="Content Placeholder 39">
              <a:extLst>
                <a:ext uri="{FF2B5EF4-FFF2-40B4-BE49-F238E27FC236}">
                  <a16:creationId xmlns:a16="http://schemas.microsoft.com/office/drawing/2014/main" id="{ECF5241E-DA67-4819-9F51-BC106C003E9E}"/>
                </a:ext>
              </a:extLst>
            </p:cNvPr>
            <p:cNvSpPr txBox="1">
              <a:spLocks/>
            </p:cNvSpPr>
            <p:nvPr/>
          </p:nvSpPr>
          <p:spPr>
            <a:xfrm>
              <a:off x="584201" y="3219450"/>
              <a:ext cx="3691691" cy="3090333"/>
            </a:xfrm>
            <a:prstGeom prst="rect">
              <a:avLst/>
            </a:prstGeom>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spcAft>
                  <a:spcPts val="900"/>
                </a:spcAft>
                <a:buNone/>
                <a:defRPr/>
              </a:pPr>
              <a:r>
                <a:rPr lang="en-US" sz="1350" dirty="0">
                  <a:solidFill>
                    <a:srgbClr val="0078D4"/>
                  </a:solidFill>
                  <a:latin typeface="Segoe UI Semibold"/>
                </a:rPr>
                <a:t>Dapr distributed tracing features:</a:t>
              </a:r>
            </a:p>
            <a:p>
              <a:pPr marL="274320" lvl="1" indent="0" defTabSz="699557">
                <a:spcBef>
                  <a:spcPts val="450"/>
                </a:spcBef>
                <a:spcAft>
                  <a:spcPts val="900"/>
                </a:spcAft>
                <a:buNone/>
                <a:defRPr/>
              </a:pPr>
              <a:r>
                <a:rPr lang="en-US" sz="1350" dirty="0">
                  <a:solidFill>
                    <a:srgbClr val="000000"/>
                  </a:solidFill>
                  <a:latin typeface="Segoe UI"/>
                </a:rPr>
                <a:t>Call graphs using Trace Ids and Trace scopes</a:t>
              </a:r>
            </a:p>
            <a:p>
              <a:pPr marL="274320" lvl="1" indent="0" defTabSz="699557">
                <a:spcBef>
                  <a:spcPts val="450"/>
                </a:spcBef>
                <a:spcAft>
                  <a:spcPts val="900"/>
                </a:spcAft>
                <a:buNone/>
                <a:defRPr/>
              </a:pPr>
              <a:r>
                <a:rPr lang="en-US" sz="1350" dirty="0">
                  <a:solidFill>
                    <a:srgbClr val="000000"/>
                  </a:solidFill>
                  <a:latin typeface="Segoe UI"/>
                </a:rPr>
                <a:t>Capture call metrics</a:t>
              </a:r>
            </a:p>
            <a:p>
              <a:pPr marL="274320" lvl="1" indent="0">
                <a:spcBef>
                  <a:spcPts val="450"/>
                </a:spcBef>
                <a:spcAft>
                  <a:spcPts val="900"/>
                </a:spcAft>
                <a:buNone/>
                <a:defRPr/>
              </a:pPr>
              <a:r>
                <a:rPr lang="en-US" sz="1350" dirty="0">
                  <a:solidFill>
                    <a:srgbClr val="000000"/>
                  </a:solidFill>
                  <a:latin typeface="Segoe UI"/>
                </a:rPr>
                <a:t>Configurable sampling rates</a:t>
              </a:r>
            </a:p>
            <a:p>
              <a:pPr marL="274320" lvl="1" indent="0" defTabSz="699557">
                <a:spcBef>
                  <a:spcPts val="450"/>
                </a:spcBef>
                <a:spcAft>
                  <a:spcPts val="900"/>
                </a:spcAft>
                <a:buNone/>
                <a:defRPr/>
              </a:pPr>
              <a:r>
                <a:rPr lang="en-US" sz="1350" dirty="0" err="1">
                  <a:solidFill>
                    <a:srgbClr val="000000"/>
                  </a:solidFill>
                  <a:latin typeface="Segoe UI"/>
                </a:rPr>
                <a:t>ZipKin</a:t>
              </a:r>
              <a:r>
                <a:rPr lang="en-US" sz="1350" dirty="0">
                  <a:solidFill>
                    <a:srgbClr val="000000"/>
                  </a:solidFill>
                  <a:latin typeface="Segoe UI"/>
                </a:rPr>
                <a:t> and Open </a:t>
              </a:r>
              <a:r>
                <a:rPr lang="en-US" sz="1350" dirty="0" err="1">
                  <a:solidFill>
                    <a:srgbClr val="000000"/>
                  </a:solidFill>
                  <a:latin typeface="Segoe UI"/>
                </a:rPr>
                <a:t>Telemetery</a:t>
              </a:r>
              <a:r>
                <a:rPr lang="en-US" sz="1350" dirty="0">
                  <a:solidFill>
                    <a:srgbClr val="000000"/>
                  </a:solidFill>
                  <a:latin typeface="Segoe UI"/>
                </a:rPr>
                <a:t> protocols write to </a:t>
              </a:r>
              <a:r>
                <a:rPr lang="en-US" sz="1350" dirty="0" err="1">
                  <a:solidFill>
                    <a:srgbClr val="000000"/>
                  </a:solidFill>
                  <a:latin typeface="Segoe UI"/>
                </a:rPr>
                <a:t>OpenTelemetry</a:t>
              </a:r>
              <a:r>
                <a:rPr lang="en-US" sz="1350" dirty="0">
                  <a:solidFill>
                    <a:srgbClr val="000000"/>
                  </a:solidFill>
                  <a:latin typeface="Segoe UI"/>
                </a:rPr>
                <a:t> Collector </a:t>
              </a:r>
            </a:p>
          </p:txBody>
        </p:sp>
        <p:sp>
          <p:nvSpPr>
            <p:cNvPr id="75" name="Freeform: Shape 74">
              <a:extLst>
                <a:ext uri="{FF2B5EF4-FFF2-40B4-BE49-F238E27FC236}">
                  <a16:creationId xmlns:a16="http://schemas.microsoft.com/office/drawing/2014/main" id="{FCFEB2E1-9FEE-4F24-9C4F-45AAFC7F5039}"/>
                </a:ext>
              </a:extLst>
            </p:cNvPr>
            <p:cNvSpPr/>
            <p:nvPr/>
          </p:nvSpPr>
          <p:spPr>
            <a:xfrm>
              <a:off x="584199" y="3768141"/>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defTabSz="685775">
                <a:defRPr/>
              </a:pPr>
              <a:endParaRPr lang="en-US" sz="1800" kern="0">
                <a:solidFill>
                  <a:srgbClr val="FFFFFF"/>
                </a:solidFill>
              </a:endParaRPr>
            </a:p>
          </p:txBody>
        </p:sp>
        <p:sp>
          <p:nvSpPr>
            <p:cNvPr id="77" name="Freeform: Shape 76">
              <a:extLst>
                <a:ext uri="{FF2B5EF4-FFF2-40B4-BE49-F238E27FC236}">
                  <a16:creationId xmlns:a16="http://schemas.microsoft.com/office/drawing/2014/main" id="{A7BEA69F-6221-4F9C-B183-B29E839CC55A}"/>
                </a:ext>
              </a:extLst>
            </p:cNvPr>
            <p:cNvSpPr/>
            <p:nvPr/>
          </p:nvSpPr>
          <p:spPr>
            <a:xfrm>
              <a:off x="584199" y="4275348"/>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defTabSz="685775">
                <a:defRPr/>
              </a:pPr>
              <a:endParaRPr lang="en-US" sz="1800" kern="0">
                <a:solidFill>
                  <a:srgbClr val="FFFFFF"/>
                </a:solidFill>
              </a:endParaRPr>
            </a:p>
          </p:txBody>
        </p:sp>
        <p:sp>
          <p:nvSpPr>
            <p:cNvPr id="79" name="Freeform: Shape 78">
              <a:extLst>
                <a:ext uri="{FF2B5EF4-FFF2-40B4-BE49-F238E27FC236}">
                  <a16:creationId xmlns:a16="http://schemas.microsoft.com/office/drawing/2014/main" id="{E0BA3FC4-AFEE-4F28-98F6-0C3F15A8DCF4}"/>
                </a:ext>
              </a:extLst>
            </p:cNvPr>
            <p:cNvSpPr/>
            <p:nvPr/>
          </p:nvSpPr>
          <p:spPr>
            <a:xfrm>
              <a:off x="584199" y="4782555"/>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defTabSz="685775">
                <a:defRPr/>
              </a:pPr>
              <a:endParaRPr lang="en-US" sz="1800" kern="0">
                <a:solidFill>
                  <a:srgbClr val="FFFFFF"/>
                </a:solidFill>
              </a:endParaRPr>
            </a:p>
          </p:txBody>
        </p:sp>
        <p:sp>
          <p:nvSpPr>
            <p:cNvPr id="81" name="Freeform: Shape 80">
              <a:extLst>
                <a:ext uri="{FF2B5EF4-FFF2-40B4-BE49-F238E27FC236}">
                  <a16:creationId xmlns:a16="http://schemas.microsoft.com/office/drawing/2014/main" id="{176F0F1D-B7D5-45B9-A9E8-DFB22C60251E}"/>
                </a:ext>
              </a:extLst>
            </p:cNvPr>
            <p:cNvSpPr/>
            <p:nvPr/>
          </p:nvSpPr>
          <p:spPr>
            <a:xfrm>
              <a:off x="584199" y="5289762"/>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defTabSz="685775">
                <a:defRPr/>
              </a:pPr>
              <a:endParaRPr lang="en-US" sz="1800" kern="0">
                <a:solidFill>
                  <a:srgbClr val="FFFFFF"/>
                </a:solidFill>
              </a:endParaRPr>
            </a:p>
          </p:txBody>
        </p:sp>
      </p:grpSp>
      <p:sp>
        <p:nvSpPr>
          <p:cNvPr id="85" name="TextBox 84">
            <a:extLst>
              <a:ext uri="{FF2B5EF4-FFF2-40B4-BE49-F238E27FC236}">
                <a16:creationId xmlns:a16="http://schemas.microsoft.com/office/drawing/2014/main" id="{79419970-E695-4D7F-B5CF-F2217B33FBAE}"/>
              </a:ext>
            </a:extLst>
          </p:cNvPr>
          <p:cNvSpPr txBox="1"/>
          <p:nvPr/>
        </p:nvSpPr>
        <p:spPr>
          <a:xfrm>
            <a:off x="321469" y="1124363"/>
            <a:ext cx="3298031" cy="663708"/>
          </a:xfrm>
          <a:prstGeom prst="rect">
            <a:avLst/>
          </a:prstGeom>
          <a:noFill/>
        </p:spPr>
        <p:txBody>
          <a:bodyPr wrap="square">
            <a:spAutoFit/>
          </a:bodyPr>
          <a:lstStyle/>
          <a:p>
            <a:pPr defTabSz="699557">
              <a:spcBef>
                <a:spcPct val="20000"/>
              </a:spcBef>
              <a:buSzPct val="90000"/>
              <a:defRPr/>
            </a:pPr>
            <a:r>
              <a:rPr lang="en-US">
                <a:solidFill>
                  <a:srgbClr val="000000"/>
                </a:solidFill>
                <a:latin typeface="Segoe UI Semibold"/>
                <a:cs typeface="Segoe UI" panose="020B0502040204020203" pitchFamily="34" charset="0"/>
              </a:rPr>
              <a:t>Emit tracing data from calls to/from Dapr sidecars and system services </a:t>
            </a:r>
            <a:r>
              <a:rPr lang="en-US" err="1">
                <a:solidFill>
                  <a:srgbClr val="000000"/>
                </a:solidFill>
                <a:latin typeface="Segoe UI Semibold"/>
                <a:cs typeface="Segoe UI" panose="020B0502040204020203" pitchFamily="34" charset="0"/>
              </a:rPr>
              <a:t>fo</a:t>
            </a:r>
            <a:r>
              <a:rPr lang="en-US" sz="1013">
                <a:solidFill>
                  <a:srgbClr val="000000"/>
                </a:solidFill>
                <a:latin typeface="Segoe UI Semibold"/>
                <a:cs typeface="Segoe UI" panose="020B0502040204020203" pitchFamily="34" charset="0"/>
              </a:rPr>
              <a:t>r easy application-level instrumentation</a:t>
            </a:r>
            <a:endParaRPr lang="en-US">
              <a:solidFill>
                <a:srgbClr val="0078D4"/>
              </a:solidFill>
              <a:latin typeface="Segoe UI"/>
              <a:cs typeface="Segoe UI" panose="020B0502040204020203" pitchFamily="34" charset="0"/>
            </a:endParaRPr>
          </a:p>
        </p:txBody>
      </p:sp>
      <p:pic>
        <p:nvPicPr>
          <p:cNvPr id="3" name="Picture 2" descr="Application map">
            <a:extLst>
              <a:ext uri="{FF2B5EF4-FFF2-40B4-BE49-F238E27FC236}">
                <a16:creationId xmlns:a16="http://schemas.microsoft.com/office/drawing/2014/main" id="{9F46270B-D3CE-432E-9B15-64ABC14F3AE4}"/>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3982306" y="1077285"/>
            <a:ext cx="2033264" cy="3742095"/>
          </a:xfrm>
          <a:prstGeom prst="roundRect">
            <a:avLst>
              <a:gd name="adj" fmla="val 3124"/>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2C9D52F-8741-4E56-B4B4-F53513312FD4}"/>
              </a:ext>
            </a:extLst>
          </p:cNvPr>
          <p:cNvPicPr>
            <a:picLocks noChangeAspect="1"/>
          </p:cNvPicPr>
          <p:nvPr/>
        </p:nvPicPr>
        <p:blipFill>
          <a:blip r:embed="rId6"/>
          <a:stretch>
            <a:fillRect/>
          </a:stretch>
        </p:blipFill>
        <p:spPr>
          <a:xfrm>
            <a:off x="6015569" y="1926397"/>
            <a:ext cx="3074882" cy="1647407"/>
          </a:xfrm>
          <a:prstGeom prst="rect">
            <a:avLst/>
          </a:prstGeom>
        </p:spPr>
      </p:pic>
    </p:spTree>
    <p:extLst>
      <p:ext uri="{BB962C8B-B14F-4D97-AF65-F5344CB8AC3E}">
        <p14:creationId xmlns:p14="http://schemas.microsoft.com/office/powerpoint/2010/main" val="13833950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42" presetClass="path" presetSubtype="0" decel="100000" fill="hold" nodeType="withEffect">
                                  <p:stCondLst>
                                    <p:cond delay="200"/>
                                  </p:stCondLst>
                                  <p:childTnLst>
                                    <p:animMotion origin="layout" path="M -3.75E-6 4.81481E-6 L -3.75E-6 0.03773 " pathEditMode="relative" rAng="0" ptsTypes="AA">
                                      <p:cBhvr>
                                        <p:cTn id="9" dur="750" spd="-100000" fill="hold"/>
                                        <p:tgtEl>
                                          <p:spTgt spid="70"/>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EE88F9A7-18ED-47B6-A4B5-68821ADD9182}"/>
              </a:ext>
            </a:extLst>
          </p:cNvPr>
          <p:cNvGrpSpPr/>
          <p:nvPr/>
        </p:nvGrpSpPr>
        <p:grpSpPr>
          <a:xfrm>
            <a:off x="429689" y="1490565"/>
            <a:ext cx="3013305" cy="1295953"/>
            <a:chOff x="612606" y="1987420"/>
            <a:chExt cx="5391578" cy="2397968"/>
          </a:xfrm>
        </p:grpSpPr>
        <p:sp>
          <p:nvSpPr>
            <p:cNvPr id="51" name="Rounded Rectangle 5">
              <a:extLst>
                <a:ext uri="{FF2B5EF4-FFF2-40B4-BE49-F238E27FC236}">
                  <a16:creationId xmlns:a16="http://schemas.microsoft.com/office/drawing/2014/main" id="{7CBA73D1-DFA5-47EC-BE40-53087F1D83B3}"/>
                </a:ext>
              </a:extLst>
            </p:cNvPr>
            <p:cNvSpPr/>
            <p:nvPr/>
          </p:nvSpPr>
          <p:spPr bwMode="auto">
            <a:xfrm>
              <a:off x="612606" y="1987420"/>
              <a:ext cx="5391578" cy="2397968"/>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defRPr/>
              </a:pPr>
              <a:endParaRPr lang="en-US" sz="1800" dirty="0">
                <a:solidFill>
                  <a:schemeClr val="bg1"/>
                </a:solidFill>
                <a:latin typeface="+mj-lt"/>
              </a:endParaRPr>
            </a:p>
          </p:txBody>
        </p:sp>
        <p:cxnSp>
          <p:nvCxnSpPr>
            <p:cNvPr id="47" name="Straight Arrow Connector 46">
              <a:extLst>
                <a:ext uri="{FF2B5EF4-FFF2-40B4-BE49-F238E27FC236}">
                  <a16:creationId xmlns:a16="http://schemas.microsoft.com/office/drawing/2014/main" id="{A803F326-666E-4F7B-ADFA-6EF3E9D28D8C}"/>
                </a:ext>
              </a:extLst>
            </p:cNvPr>
            <p:cNvCxnSpPr>
              <a:cxnSpLocks/>
            </p:cNvCxnSpPr>
            <p:nvPr/>
          </p:nvCxnSpPr>
          <p:spPr>
            <a:xfrm>
              <a:off x="2715609" y="3007287"/>
              <a:ext cx="1183389" cy="0"/>
            </a:xfrm>
            <a:prstGeom prst="straightConnector1">
              <a:avLst/>
            </a:prstGeom>
            <a:noFill/>
            <a:ln w="19050" cap="flat" cmpd="sng" algn="ctr">
              <a:solidFill>
                <a:srgbClr val="0078D4"/>
              </a:solidFill>
              <a:prstDash val="solid"/>
              <a:headEnd type="none"/>
              <a:tailEnd type="arrow" w="lg" len="med"/>
            </a:ln>
            <a:effectLst/>
          </p:spPr>
        </p:cxnSp>
        <p:cxnSp>
          <p:nvCxnSpPr>
            <p:cNvPr id="49" name="Straight Arrow Connector 48">
              <a:extLst>
                <a:ext uri="{FF2B5EF4-FFF2-40B4-BE49-F238E27FC236}">
                  <a16:creationId xmlns:a16="http://schemas.microsoft.com/office/drawing/2014/main" id="{9711F31D-2340-49FA-86A5-4C0119CAF26F}"/>
                </a:ext>
              </a:extLst>
            </p:cNvPr>
            <p:cNvCxnSpPr>
              <a:cxnSpLocks/>
            </p:cNvCxnSpPr>
            <p:nvPr/>
          </p:nvCxnSpPr>
          <p:spPr>
            <a:xfrm>
              <a:off x="2715609" y="3530337"/>
              <a:ext cx="1183389" cy="0"/>
            </a:xfrm>
            <a:prstGeom prst="straightConnector1">
              <a:avLst/>
            </a:prstGeom>
            <a:noFill/>
            <a:ln w="19050" cap="flat" cmpd="sng" algn="ctr">
              <a:solidFill>
                <a:srgbClr val="737373"/>
              </a:solidFill>
              <a:prstDash val="solid"/>
              <a:headEnd type="arrow" w="lg" len="med"/>
              <a:tailEnd type="none"/>
            </a:ln>
            <a:effectLst/>
          </p:spPr>
        </p:cxnSp>
        <p:sp>
          <p:nvSpPr>
            <p:cNvPr id="83" name="Rounded Rectangle 5">
              <a:extLst>
                <a:ext uri="{FF2B5EF4-FFF2-40B4-BE49-F238E27FC236}">
                  <a16:creationId xmlns:a16="http://schemas.microsoft.com/office/drawing/2014/main" id="{645C10B1-1198-478D-B655-7E92CF96EEE9}"/>
                </a:ext>
              </a:extLst>
            </p:cNvPr>
            <p:cNvSpPr/>
            <p:nvPr/>
          </p:nvSpPr>
          <p:spPr bwMode="auto">
            <a:xfrm>
              <a:off x="3922231" y="2400149"/>
              <a:ext cx="1737359" cy="1737343"/>
            </a:xfrm>
            <a:prstGeom prst="rect">
              <a:avLst/>
            </a:prstGeom>
            <a:solidFill>
              <a:srgbClr val="FFFFFF"/>
            </a:solidFill>
            <a:ln>
              <a:noFill/>
            </a:ln>
            <a:effectLst>
              <a:outerShdw blurRad="152400" sx="102000" sy="102000" algn="ctr" rotWithShape="0">
                <a:prstClr val="black">
                  <a:alpha val="50000"/>
                </a:prstClr>
              </a:outerShdw>
            </a:effectLst>
          </p:spPr>
          <p:txBody>
            <a:bodyPr rot="0" spcFirstLastPara="0" vertOverflow="overflow" horzOverflow="overflow" vert="horz" wrap="square" lIns="0" tIns="617220" rIns="0" bIns="0" numCol="1" spcCol="0" rtlCol="0" fromWordArt="0" anchor="ctr" anchorCtr="0" forceAA="0" compatLnSpc="1">
              <a:prstTxWarp prst="textNoShape">
                <a:avLst/>
              </a:prstTxWarp>
              <a:noAutofit/>
            </a:bodyPr>
            <a:lstStyle/>
            <a:p>
              <a:pPr algn="ctr" defTabSz="699354" fontAlgn="base">
                <a:spcBef>
                  <a:spcPct val="0"/>
                </a:spcBef>
                <a:spcAft>
                  <a:spcPct val="0"/>
                </a:spcAft>
                <a:defRPr/>
              </a:pPr>
              <a:endParaRPr lang="en-US" sz="1200" kern="0">
                <a:solidFill>
                  <a:srgbClr val="0D2192"/>
                </a:solidFill>
                <a:latin typeface="Segoe UI Semibold"/>
              </a:endParaRPr>
            </a:p>
          </p:txBody>
        </p:sp>
        <p:pic>
          <p:nvPicPr>
            <p:cNvPr id="84" name="Graphic 83">
              <a:extLst>
                <a:ext uri="{FF2B5EF4-FFF2-40B4-BE49-F238E27FC236}">
                  <a16:creationId xmlns:a16="http://schemas.microsoft.com/office/drawing/2014/main" id="{C5F0EF99-DD13-469B-8A60-9D0C68D9C224}"/>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4226064" y="2791384"/>
              <a:ext cx="1130569" cy="880462"/>
            </a:xfrm>
            <a:prstGeom prst="rect">
              <a:avLst/>
            </a:prstGeom>
          </p:spPr>
        </p:pic>
      </p:grpSp>
      <p:sp>
        <p:nvSpPr>
          <p:cNvPr id="54" name="Rounded Rectangle 5">
            <a:extLst>
              <a:ext uri="{FF2B5EF4-FFF2-40B4-BE49-F238E27FC236}">
                <a16:creationId xmlns:a16="http://schemas.microsoft.com/office/drawing/2014/main" id="{073771C8-DB91-4549-B1EA-FD86DE1934AC}"/>
              </a:ext>
            </a:extLst>
          </p:cNvPr>
          <p:cNvSpPr/>
          <p:nvPr/>
        </p:nvSpPr>
        <p:spPr bwMode="auto">
          <a:xfrm>
            <a:off x="400235" y="3570741"/>
            <a:ext cx="3013306" cy="1295953"/>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defRPr/>
            </a:pPr>
            <a:endParaRPr lang="en-US" sz="1800">
              <a:solidFill>
                <a:schemeClr val="bg1"/>
              </a:solidFill>
              <a:latin typeface="+mj-lt"/>
            </a:endParaRPr>
          </a:p>
        </p:txBody>
      </p:sp>
      <p:cxnSp>
        <p:nvCxnSpPr>
          <p:cNvPr id="56" name="Straight Arrow Connector 55">
            <a:extLst>
              <a:ext uri="{FF2B5EF4-FFF2-40B4-BE49-F238E27FC236}">
                <a16:creationId xmlns:a16="http://schemas.microsoft.com/office/drawing/2014/main" id="{16141567-8840-4184-A649-13B11798E410}"/>
              </a:ext>
            </a:extLst>
          </p:cNvPr>
          <p:cNvCxnSpPr>
            <a:cxnSpLocks/>
          </p:cNvCxnSpPr>
          <p:nvPr/>
        </p:nvCxnSpPr>
        <p:spPr>
          <a:xfrm>
            <a:off x="1575584" y="4121916"/>
            <a:ext cx="661386" cy="0"/>
          </a:xfrm>
          <a:prstGeom prst="straightConnector1">
            <a:avLst/>
          </a:prstGeom>
          <a:noFill/>
          <a:ln w="19050" cap="flat" cmpd="sng" algn="ctr">
            <a:solidFill>
              <a:srgbClr val="0078D4"/>
            </a:solidFill>
            <a:prstDash val="solid"/>
            <a:headEnd type="none"/>
            <a:tailEnd type="arrow" w="lg" len="med"/>
          </a:ln>
          <a:effectLst/>
        </p:spPr>
      </p:cxnSp>
      <p:cxnSp>
        <p:nvCxnSpPr>
          <p:cNvPr id="58" name="Straight Arrow Connector 57">
            <a:extLst>
              <a:ext uri="{FF2B5EF4-FFF2-40B4-BE49-F238E27FC236}">
                <a16:creationId xmlns:a16="http://schemas.microsoft.com/office/drawing/2014/main" id="{7705DDD6-0B81-4A8E-A9DD-727896DA9C0E}"/>
              </a:ext>
            </a:extLst>
          </p:cNvPr>
          <p:cNvCxnSpPr>
            <a:cxnSpLocks/>
          </p:cNvCxnSpPr>
          <p:nvPr/>
        </p:nvCxnSpPr>
        <p:spPr>
          <a:xfrm>
            <a:off x="1575584" y="4404592"/>
            <a:ext cx="661386" cy="0"/>
          </a:xfrm>
          <a:prstGeom prst="straightConnector1">
            <a:avLst/>
          </a:prstGeom>
          <a:noFill/>
          <a:ln w="19050" cap="flat" cmpd="sng" algn="ctr">
            <a:solidFill>
              <a:srgbClr val="737373"/>
            </a:solidFill>
            <a:prstDash val="solid"/>
            <a:headEnd type="arrow" w="lg" len="med"/>
            <a:tailEnd type="none"/>
          </a:ln>
          <a:effectLst/>
        </p:spPr>
      </p:cxnSp>
      <p:sp>
        <p:nvSpPr>
          <p:cNvPr id="60" name="Rounded Rectangle 5">
            <a:extLst>
              <a:ext uri="{FF2B5EF4-FFF2-40B4-BE49-F238E27FC236}">
                <a16:creationId xmlns:a16="http://schemas.microsoft.com/office/drawing/2014/main" id="{803C14AC-CF63-4073-B459-7A3E4C4C03C3}"/>
              </a:ext>
            </a:extLst>
          </p:cNvPr>
          <p:cNvSpPr/>
          <p:nvPr/>
        </p:nvSpPr>
        <p:spPr bwMode="auto">
          <a:xfrm>
            <a:off x="2249955" y="3795902"/>
            <a:ext cx="970995" cy="938926"/>
          </a:xfrm>
          <a:prstGeom prst="rect">
            <a:avLst/>
          </a:prstGeom>
          <a:solidFill>
            <a:srgbClr val="FFFFFF"/>
          </a:solidFill>
          <a:ln>
            <a:noFill/>
          </a:ln>
          <a:effectLst>
            <a:outerShdw blurRad="152400" sx="102000" sy="102000" algn="ctr" rotWithShape="0">
              <a:prstClr val="black">
                <a:alpha val="50000"/>
              </a:prstClr>
            </a:outerShdw>
          </a:effectLst>
        </p:spPr>
        <p:txBody>
          <a:bodyPr rot="0" spcFirstLastPara="0" vertOverflow="overflow" horzOverflow="overflow" vert="horz" wrap="square" lIns="0" tIns="617220" rIns="0" bIns="0" numCol="1" spcCol="0" rtlCol="0" fromWordArt="0" anchor="ctr" anchorCtr="0" forceAA="0" compatLnSpc="1">
            <a:prstTxWarp prst="textNoShape">
              <a:avLst/>
            </a:prstTxWarp>
            <a:noAutofit/>
          </a:bodyPr>
          <a:lstStyle/>
          <a:p>
            <a:pPr algn="ctr" defTabSz="699354" fontAlgn="base">
              <a:spcBef>
                <a:spcPct val="0"/>
              </a:spcBef>
              <a:spcAft>
                <a:spcPct val="0"/>
              </a:spcAft>
              <a:defRPr/>
            </a:pPr>
            <a:endParaRPr lang="en-US" sz="1200" kern="0">
              <a:solidFill>
                <a:srgbClr val="0D2192"/>
              </a:solidFill>
              <a:latin typeface="Segoe UI Semibold"/>
            </a:endParaRPr>
          </a:p>
        </p:txBody>
      </p:sp>
      <p:pic>
        <p:nvPicPr>
          <p:cNvPr id="63" name="Graphic 62">
            <a:extLst>
              <a:ext uri="{FF2B5EF4-FFF2-40B4-BE49-F238E27FC236}">
                <a16:creationId xmlns:a16="http://schemas.microsoft.com/office/drawing/2014/main" id="{3827450B-82FA-4CE9-8493-4D9D29CFDD40}"/>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2419765" y="4005234"/>
            <a:ext cx="631865" cy="475835"/>
          </a:xfrm>
          <a:prstGeom prst="rect">
            <a:avLst/>
          </a:prstGeom>
        </p:spPr>
      </p:pic>
      <p:cxnSp>
        <p:nvCxnSpPr>
          <p:cNvPr id="98" name="Straight Arrow Connector 97">
            <a:extLst>
              <a:ext uri="{FF2B5EF4-FFF2-40B4-BE49-F238E27FC236}">
                <a16:creationId xmlns:a16="http://schemas.microsoft.com/office/drawing/2014/main" id="{38C01CB8-F91B-4C9F-918B-54E8F6BB9B38}"/>
              </a:ext>
            </a:extLst>
          </p:cNvPr>
          <p:cNvCxnSpPr>
            <a:cxnSpLocks/>
          </p:cNvCxnSpPr>
          <p:nvPr/>
        </p:nvCxnSpPr>
        <p:spPr>
          <a:xfrm>
            <a:off x="2610036" y="2671559"/>
            <a:ext cx="0" cy="1122228"/>
          </a:xfrm>
          <a:prstGeom prst="straightConnector1">
            <a:avLst/>
          </a:prstGeom>
          <a:noFill/>
          <a:ln w="19050" cap="flat" cmpd="sng" algn="ctr">
            <a:solidFill>
              <a:srgbClr val="0078D4"/>
            </a:solidFill>
            <a:prstDash val="solid"/>
            <a:headEnd type="none"/>
            <a:tailEnd type="arrow" w="lg" len="med"/>
          </a:ln>
          <a:effectLst/>
        </p:spPr>
      </p:cxnSp>
      <p:cxnSp>
        <p:nvCxnSpPr>
          <p:cNvPr id="99" name="Straight Arrow Connector 98">
            <a:extLst>
              <a:ext uri="{FF2B5EF4-FFF2-40B4-BE49-F238E27FC236}">
                <a16:creationId xmlns:a16="http://schemas.microsoft.com/office/drawing/2014/main" id="{EB32052E-6089-46B0-8883-63C360F6499B}"/>
              </a:ext>
            </a:extLst>
          </p:cNvPr>
          <p:cNvCxnSpPr>
            <a:cxnSpLocks/>
          </p:cNvCxnSpPr>
          <p:nvPr/>
        </p:nvCxnSpPr>
        <p:spPr>
          <a:xfrm>
            <a:off x="2931942" y="2671559"/>
            <a:ext cx="0" cy="1122228"/>
          </a:xfrm>
          <a:prstGeom prst="straightConnector1">
            <a:avLst/>
          </a:prstGeom>
          <a:noFill/>
          <a:ln w="19050" cap="flat" cmpd="sng" algn="ctr">
            <a:solidFill>
              <a:srgbClr val="737373"/>
            </a:solidFill>
            <a:prstDash val="solid"/>
            <a:headEnd type="arrow" w="lg" len="med"/>
            <a:tailEnd type="none"/>
          </a:ln>
          <a:effectLst/>
        </p:spPr>
      </p:cxnSp>
      <p:sp>
        <p:nvSpPr>
          <p:cNvPr id="108" name="Rounded Rectangle 5">
            <a:extLst>
              <a:ext uri="{FF2B5EF4-FFF2-40B4-BE49-F238E27FC236}">
                <a16:creationId xmlns:a16="http://schemas.microsoft.com/office/drawing/2014/main" id="{18AF3828-3064-49E9-80D6-33CC770BDB85}"/>
              </a:ext>
            </a:extLst>
          </p:cNvPr>
          <p:cNvSpPr/>
          <p:nvPr/>
        </p:nvSpPr>
        <p:spPr bwMode="auto">
          <a:xfrm>
            <a:off x="5834446" y="3613365"/>
            <a:ext cx="3013306" cy="1295953"/>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defRPr/>
            </a:pPr>
            <a:endParaRPr lang="en-US" sz="1800">
              <a:solidFill>
                <a:schemeClr val="bg1"/>
              </a:solidFill>
              <a:latin typeface="+mj-lt"/>
            </a:endParaRPr>
          </a:p>
        </p:txBody>
      </p:sp>
      <p:cxnSp>
        <p:nvCxnSpPr>
          <p:cNvPr id="109" name="Straight Arrow Connector 108">
            <a:extLst>
              <a:ext uri="{FF2B5EF4-FFF2-40B4-BE49-F238E27FC236}">
                <a16:creationId xmlns:a16="http://schemas.microsoft.com/office/drawing/2014/main" id="{25C50752-AE95-4EBA-B25B-6F1F3DC3F66E}"/>
              </a:ext>
            </a:extLst>
          </p:cNvPr>
          <p:cNvCxnSpPr>
            <a:cxnSpLocks/>
          </p:cNvCxnSpPr>
          <p:nvPr/>
        </p:nvCxnSpPr>
        <p:spPr>
          <a:xfrm>
            <a:off x="7030122" y="4079244"/>
            <a:ext cx="661385" cy="0"/>
          </a:xfrm>
          <a:prstGeom prst="straightConnector1">
            <a:avLst/>
          </a:prstGeom>
          <a:noFill/>
          <a:ln w="19050" cap="flat" cmpd="sng" algn="ctr">
            <a:solidFill>
              <a:srgbClr val="0078D4"/>
            </a:solidFill>
            <a:prstDash val="solid"/>
            <a:headEnd type="none"/>
            <a:tailEnd type="arrow" w="lg" len="med"/>
          </a:ln>
          <a:effectLst/>
        </p:spPr>
      </p:cxnSp>
      <p:cxnSp>
        <p:nvCxnSpPr>
          <p:cNvPr id="110" name="Straight Arrow Connector 109">
            <a:extLst>
              <a:ext uri="{FF2B5EF4-FFF2-40B4-BE49-F238E27FC236}">
                <a16:creationId xmlns:a16="http://schemas.microsoft.com/office/drawing/2014/main" id="{BBA69A82-EE25-40A3-91A4-9A5D0352DDC7}"/>
              </a:ext>
            </a:extLst>
          </p:cNvPr>
          <p:cNvCxnSpPr>
            <a:cxnSpLocks/>
          </p:cNvCxnSpPr>
          <p:nvPr/>
        </p:nvCxnSpPr>
        <p:spPr>
          <a:xfrm>
            <a:off x="7030122" y="4406315"/>
            <a:ext cx="661385" cy="0"/>
          </a:xfrm>
          <a:prstGeom prst="straightConnector1">
            <a:avLst/>
          </a:prstGeom>
          <a:noFill/>
          <a:ln w="19050" cap="flat" cmpd="sng" algn="ctr">
            <a:solidFill>
              <a:srgbClr val="737373"/>
            </a:solidFill>
            <a:prstDash val="solid"/>
            <a:headEnd type="arrow" w="lg" len="med"/>
            <a:tailEnd type="none"/>
          </a:ln>
          <a:effectLst/>
        </p:spPr>
      </p:cxnSp>
      <p:sp>
        <p:nvSpPr>
          <p:cNvPr id="112" name="Rounded Rectangle 5">
            <a:extLst>
              <a:ext uri="{FF2B5EF4-FFF2-40B4-BE49-F238E27FC236}">
                <a16:creationId xmlns:a16="http://schemas.microsoft.com/office/drawing/2014/main" id="{EB39EA02-8044-4772-8BA3-BFBCF649D34E}"/>
              </a:ext>
            </a:extLst>
          </p:cNvPr>
          <p:cNvSpPr/>
          <p:nvPr/>
        </p:nvSpPr>
        <p:spPr bwMode="auto">
          <a:xfrm>
            <a:off x="6059126" y="3795901"/>
            <a:ext cx="970995" cy="938927"/>
          </a:xfrm>
          <a:prstGeom prst="rect">
            <a:avLst/>
          </a:prstGeom>
          <a:solidFill>
            <a:srgbClr val="FFFFFF"/>
          </a:solidFill>
          <a:ln>
            <a:noFill/>
          </a:ln>
          <a:effectLst>
            <a:outerShdw blurRad="152400" sx="102000" sy="102000" algn="ctr" rotWithShape="0">
              <a:prstClr val="black">
                <a:alpha val="50000"/>
              </a:prstClr>
            </a:outerShdw>
          </a:effectLst>
        </p:spPr>
        <p:txBody>
          <a:bodyPr rot="0" spcFirstLastPara="0" vertOverflow="overflow" horzOverflow="overflow" vert="horz" wrap="square" lIns="0" tIns="617220" rIns="0" bIns="0" numCol="1" spcCol="0" rtlCol="0" fromWordArt="0" anchor="ctr" anchorCtr="0" forceAA="0" compatLnSpc="1">
            <a:prstTxWarp prst="textNoShape">
              <a:avLst/>
            </a:prstTxWarp>
            <a:noAutofit/>
          </a:bodyPr>
          <a:lstStyle/>
          <a:p>
            <a:pPr algn="ctr" defTabSz="699354" fontAlgn="base">
              <a:spcBef>
                <a:spcPct val="0"/>
              </a:spcBef>
              <a:spcAft>
                <a:spcPct val="0"/>
              </a:spcAft>
              <a:defRPr/>
            </a:pPr>
            <a:endParaRPr lang="en-US" sz="1200" kern="0">
              <a:solidFill>
                <a:srgbClr val="0D2192"/>
              </a:solidFill>
              <a:latin typeface="Segoe UI Semibold"/>
            </a:endParaRPr>
          </a:p>
        </p:txBody>
      </p:sp>
      <p:pic>
        <p:nvPicPr>
          <p:cNvPr id="113" name="Graphic 112">
            <a:extLst>
              <a:ext uri="{FF2B5EF4-FFF2-40B4-BE49-F238E27FC236}">
                <a16:creationId xmlns:a16="http://schemas.microsoft.com/office/drawing/2014/main" id="{0A93DB1F-FED7-4431-8FEF-AB7A37E6B2BD}"/>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l="9333" t="18330" r="9333" b="18330"/>
          <a:stretch/>
        </p:blipFill>
        <p:spPr>
          <a:xfrm>
            <a:off x="6256649" y="4002045"/>
            <a:ext cx="657896" cy="475835"/>
          </a:xfrm>
          <a:prstGeom prst="rect">
            <a:avLst/>
          </a:prstGeom>
        </p:spPr>
      </p:pic>
      <p:sp>
        <p:nvSpPr>
          <p:cNvPr id="16" name="TextBox 15">
            <a:extLst>
              <a:ext uri="{FF2B5EF4-FFF2-40B4-BE49-F238E27FC236}">
                <a16:creationId xmlns:a16="http://schemas.microsoft.com/office/drawing/2014/main" id="{BC4C2CE4-C468-447D-9196-DE7231B76702}"/>
              </a:ext>
            </a:extLst>
          </p:cNvPr>
          <p:cNvSpPr txBox="1"/>
          <p:nvPr/>
        </p:nvSpPr>
        <p:spPr>
          <a:xfrm>
            <a:off x="1814383" y="2905216"/>
            <a:ext cx="758639" cy="553998"/>
          </a:xfrm>
          <a:prstGeom prst="rect">
            <a:avLst/>
          </a:prstGeom>
          <a:noFill/>
        </p:spPr>
        <p:txBody>
          <a:bodyPr wrap="square" lIns="0" tIns="0" rIns="0" bIns="0" rtlCol="0">
            <a:spAutoFit/>
          </a:bodyPr>
          <a:lstStyle/>
          <a:p>
            <a:pPr algn="ctr"/>
            <a:r>
              <a:rPr lang="en-US" sz="1200" b="1">
                <a:gradFill>
                  <a:gsLst>
                    <a:gs pos="2917">
                      <a:schemeClr val="tx1"/>
                    </a:gs>
                    <a:gs pos="30000">
                      <a:schemeClr val="tx1"/>
                    </a:gs>
                  </a:gsLst>
                  <a:lin ang="5400000" scaled="0"/>
                </a:gradFill>
              </a:rPr>
              <a:t>Service invocation</a:t>
            </a:r>
          </a:p>
        </p:txBody>
      </p:sp>
      <p:grpSp>
        <p:nvGrpSpPr>
          <p:cNvPr id="7" name="Group 6">
            <a:extLst>
              <a:ext uri="{FF2B5EF4-FFF2-40B4-BE49-F238E27FC236}">
                <a16:creationId xmlns:a16="http://schemas.microsoft.com/office/drawing/2014/main" id="{2836D677-14DF-4ECF-95FD-F2824ED25DAF}"/>
              </a:ext>
            </a:extLst>
          </p:cNvPr>
          <p:cNvGrpSpPr/>
          <p:nvPr/>
        </p:nvGrpSpPr>
        <p:grpSpPr>
          <a:xfrm>
            <a:off x="4210718" y="3852089"/>
            <a:ext cx="826550" cy="826550"/>
            <a:chOff x="5614291" y="5162184"/>
            <a:chExt cx="1102066" cy="1102066"/>
          </a:xfrm>
        </p:grpSpPr>
        <p:sp>
          <p:nvSpPr>
            <p:cNvPr id="122" name="Oval 121">
              <a:extLst>
                <a:ext uri="{FF2B5EF4-FFF2-40B4-BE49-F238E27FC236}">
                  <a16:creationId xmlns:a16="http://schemas.microsoft.com/office/drawing/2014/main" id="{4CA36114-E525-4CE6-96CE-5DBE2BF8D8DF}"/>
                </a:ext>
              </a:extLst>
            </p:cNvPr>
            <p:cNvSpPr/>
            <p:nvPr/>
          </p:nvSpPr>
          <p:spPr bwMode="auto">
            <a:xfrm>
              <a:off x="5614291" y="5162184"/>
              <a:ext cx="1102066" cy="1102066"/>
            </a:xfrm>
            <a:prstGeom prst="ellipse">
              <a:avLst/>
            </a:prstGeom>
            <a:solidFill>
              <a:schemeClr val="bg1"/>
            </a:solidFill>
            <a:ln>
              <a:noFill/>
            </a:ln>
            <a:effectLst>
              <a:outerShdw blurRad="152400" sx="102000" sy="102000" algn="ctr" rotWithShape="0">
                <a:prstClr val="black">
                  <a:alpha val="5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US" sz="1800" err="1">
                <a:solidFill>
                  <a:schemeClr val="bg1"/>
                </a:solidFill>
                <a:latin typeface="+mj-lt"/>
              </a:endParaRPr>
            </a:p>
          </p:txBody>
        </p:sp>
        <p:pic>
          <p:nvPicPr>
            <p:cNvPr id="1026" name="Picture 2" descr="Image result for kafka logo">
              <a:extLst>
                <a:ext uri="{FF2B5EF4-FFF2-40B4-BE49-F238E27FC236}">
                  <a16:creationId xmlns:a16="http://schemas.microsoft.com/office/drawing/2014/main" id="{FC664DDD-4B21-499F-B2A1-6AD693A289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2215" y="5458269"/>
              <a:ext cx="970044" cy="50989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4" name="Straight Arrow Connector 3">
            <a:extLst>
              <a:ext uri="{FF2B5EF4-FFF2-40B4-BE49-F238E27FC236}">
                <a16:creationId xmlns:a16="http://schemas.microsoft.com/office/drawing/2014/main" id="{921016DB-936C-4E96-9F42-592AD36457D8}"/>
              </a:ext>
            </a:extLst>
          </p:cNvPr>
          <p:cNvCxnSpPr>
            <a:cxnSpLocks/>
            <a:stCxn id="60" idx="3"/>
            <a:endCxn id="122" idx="2"/>
          </p:cNvCxnSpPr>
          <p:nvPr/>
        </p:nvCxnSpPr>
        <p:spPr>
          <a:xfrm flipV="1">
            <a:off x="3220951" y="4265364"/>
            <a:ext cx="989768" cy="1"/>
          </a:xfrm>
          <a:prstGeom prst="straightConnector1">
            <a:avLst/>
          </a:prstGeom>
          <a:noFill/>
          <a:ln w="19050" cap="flat" cmpd="sng" algn="ctr">
            <a:solidFill>
              <a:srgbClr val="0078D4"/>
            </a:solidFill>
            <a:prstDash val="solid"/>
            <a:headEnd type="none"/>
            <a:tailEnd type="arrow" w="lg" len="med"/>
          </a:ln>
          <a:effectLst/>
        </p:spPr>
      </p:cxnSp>
      <p:cxnSp>
        <p:nvCxnSpPr>
          <p:cNvPr id="9" name="Straight Arrow Connector 8">
            <a:extLst>
              <a:ext uri="{FF2B5EF4-FFF2-40B4-BE49-F238E27FC236}">
                <a16:creationId xmlns:a16="http://schemas.microsoft.com/office/drawing/2014/main" id="{01971F56-88FF-4F84-8034-0C11E3BFC3DD}"/>
              </a:ext>
            </a:extLst>
          </p:cNvPr>
          <p:cNvCxnSpPr>
            <a:cxnSpLocks/>
            <a:stCxn id="122" idx="6"/>
            <a:endCxn id="112" idx="1"/>
          </p:cNvCxnSpPr>
          <p:nvPr/>
        </p:nvCxnSpPr>
        <p:spPr>
          <a:xfrm>
            <a:off x="5037268" y="4265364"/>
            <a:ext cx="1021859" cy="0"/>
          </a:xfrm>
          <a:prstGeom prst="straightConnector1">
            <a:avLst/>
          </a:prstGeom>
          <a:noFill/>
          <a:ln w="19050" cap="flat" cmpd="sng" algn="ctr">
            <a:solidFill>
              <a:srgbClr val="0078D4"/>
            </a:solidFill>
            <a:prstDash val="solid"/>
            <a:headEnd type="none"/>
            <a:tailEnd type="arrow" w="lg" len="med"/>
          </a:ln>
          <a:effectLst/>
        </p:spPr>
      </p:cxnSp>
      <p:cxnSp>
        <p:nvCxnSpPr>
          <p:cNvPr id="1029" name="Connector: Elbow 1028">
            <a:extLst>
              <a:ext uri="{FF2B5EF4-FFF2-40B4-BE49-F238E27FC236}">
                <a16:creationId xmlns:a16="http://schemas.microsoft.com/office/drawing/2014/main" id="{D7FF50E0-A7C6-42B7-A279-D244226CCB52}"/>
              </a:ext>
            </a:extLst>
          </p:cNvPr>
          <p:cNvCxnSpPr>
            <a:cxnSpLocks/>
            <a:endCxn id="107" idx="0"/>
          </p:cNvCxnSpPr>
          <p:nvPr/>
        </p:nvCxnSpPr>
        <p:spPr>
          <a:xfrm>
            <a:off x="6748986" y="913178"/>
            <a:ext cx="1279370" cy="576498"/>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1030" name="TextBox 1029">
            <a:extLst>
              <a:ext uri="{FF2B5EF4-FFF2-40B4-BE49-F238E27FC236}">
                <a16:creationId xmlns:a16="http://schemas.microsoft.com/office/drawing/2014/main" id="{593A1C79-8D2D-40D6-A418-95CC25D4E9D6}"/>
              </a:ext>
            </a:extLst>
          </p:cNvPr>
          <p:cNvSpPr txBox="1"/>
          <p:nvPr/>
        </p:nvSpPr>
        <p:spPr>
          <a:xfrm>
            <a:off x="7463523" y="565478"/>
            <a:ext cx="922579" cy="184666"/>
          </a:xfrm>
          <a:prstGeom prst="rect">
            <a:avLst/>
          </a:prstGeom>
          <a:noFill/>
        </p:spPr>
        <p:txBody>
          <a:bodyPr wrap="square" lIns="0" tIns="0" rIns="0" bIns="0" rtlCol="0">
            <a:spAutoFit/>
          </a:bodyPr>
          <a:lstStyle/>
          <a:p>
            <a:pPr algn="ctr"/>
            <a:r>
              <a:rPr lang="en-US" sz="1200" b="1">
                <a:gradFill>
                  <a:gsLst>
                    <a:gs pos="2917">
                      <a:schemeClr val="tx1"/>
                    </a:gs>
                    <a:gs pos="30000">
                      <a:schemeClr val="tx1"/>
                    </a:gs>
                  </a:gsLst>
                  <a:lin ang="5400000" scaled="0"/>
                </a:gradFill>
              </a:rPr>
              <a:t>Visualize</a:t>
            </a:r>
          </a:p>
        </p:txBody>
      </p:sp>
      <p:sp>
        <p:nvSpPr>
          <p:cNvPr id="1034" name="TextBox 1033">
            <a:extLst>
              <a:ext uri="{FF2B5EF4-FFF2-40B4-BE49-F238E27FC236}">
                <a16:creationId xmlns:a16="http://schemas.microsoft.com/office/drawing/2014/main" id="{3F0797C0-89A0-4983-8640-5F7AFFFA4C11}"/>
              </a:ext>
            </a:extLst>
          </p:cNvPr>
          <p:cNvSpPr txBox="1"/>
          <p:nvPr/>
        </p:nvSpPr>
        <p:spPr>
          <a:xfrm>
            <a:off x="4144776" y="4736777"/>
            <a:ext cx="922579" cy="369332"/>
          </a:xfrm>
          <a:prstGeom prst="rect">
            <a:avLst/>
          </a:prstGeom>
          <a:noFill/>
        </p:spPr>
        <p:txBody>
          <a:bodyPr wrap="square" lIns="0" tIns="0" rIns="0" bIns="0" rtlCol="0">
            <a:spAutoFit/>
          </a:bodyPr>
          <a:lstStyle/>
          <a:p>
            <a:pPr algn="ctr"/>
            <a:r>
              <a:rPr lang="en-US" sz="1200" b="1">
                <a:gradFill>
                  <a:gsLst>
                    <a:gs pos="2917">
                      <a:schemeClr val="tx1"/>
                    </a:gs>
                    <a:gs pos="30000">
                      <a:schemeClr val="tx1"/>
                    </a:gs>
                  </a:gsLst>
                  <a:lin ang="5400000" scaled="0"/>
                </a:gradFill>
              </a:rPr>
              <a:t>Pub/Sub component</a:t>
            </a:r>
          </a:p>
        </p:txBody>
      </p:sp>
      <p:sp>
        <p:nvSpPr>
          <p:cNvPr id="1035" name="TextBox 1034">
            <a:extLst>
              <a:ext uri="{FF2B5EF4-FFF2-40B4-BE49-F238E27FC236}">
                <a16:creationId xmlns:a16="http://schemas.microsoft.com/office/drawing/2014/main" id="{720A8BAE-07D1-4EC5-848B-E5A3A89D50A9}"/>
              </a:ext>
            </a:extLst>
          </p:cNvPr>
          <p:cNvSpPr txBox="1"/>
          <p:nvPr/>
        </p:nvSpPr>
        <p:spPr>
          <a:xfrm>
            <a:off x="5103211" y="4018277"/>
            <a:ext cx="922579" cy="184666"/>
          </a:xfrm>
          <a:prstGeom prst="rect">
            <a:avLst/>
          </a:prstGeom>
          <a:noFill/>
        </p:spPr>
        <p:txBody>
          <a:bodyPr wrap="square" lIns="0" tIns="0" rIns="0" bIns="0" rtlCol="0">
            <a:spAutoFit/>
          </a:bodyPr>
          <a:lstStyle/>
          <a:p>
            <a:pPr algn="ctr"/>
            <a:r>
              <a:rPr lang="en-US" sz="1200" b="1">
                <a:gradFill>
                  <a:gsLst>
                    <a:gs pos="2917">
                      <a:schemeClr val="tx1"/>
                    </a:gs>
                    <a:gs pos="30000">
                      <a:schemeClr val="tx1"/>
                    </a:gs>
                  </a:gsLst>
                  <a:lin ang="5400000" scaled="0"/>
                </a:gradFill>
              </a:rPr>
              <a:t>Subscribe</a:t>
            </a:r>
          </a:p>
        </p:txBody>
      </p:sp>
      <p:grpSp>
        <p:nvGrpSpPr>
          <p:cNvPr id="1043" name="Group 1042">
            <a:extLst>
              <a:ext uri="{FF2B5EF4-FFF2-40B4-BE49-F238E27FC236}">
                <a16:creationId xmlns:a16="http://schemas.microsoft.com/office/drawing/2014/main" id="{F2128E81-97C5-4B7F-9125-974D697FBB7F}"/>
              </a:ext>
            </a:extLst>
          </p:cNvPr>
          <p:cNvGrpSpPr/>
          <p:nvPr/>
        </p:nvGrpSpPr>
        <p:grpSpPr>
          <a:xfrm>
            <a:off x="7036475" y="1489677"/>
            <a:ext cx="1983761" cy="1406360"/>
            <a:chOff x="9139368" y="1986235"/>
            <a:chExt cx="2645015" cy="1875147"/>
          </a:xfrm>
        </p:grpSpPr>
        <p:sp>
          <p:nvSpPr>
            <p:cNvPr id="107" name="Rounded Rectangle 5">
              <a:extLst>
                <a:ext uri="{FF2B5EF4-FFF2-40B4-BE49-F238E27FC236}">
                  <a16:creationId xmlns:a16="http://schemas.microsoft.com/office/drawing/2014/main" id="{67870F97-9F3A-4B28-978D-166582D0234A}"/>
                </a:ext>
              </a:extLst>
            </p:cNvPr>
            <p:cNvSpPr/>
            <p:nvPr/>
          </p:nvSpPr>
          <p:spPr bwMode="auto">
            <a:xfrm>
              <a:off x="9139368" y="1986235"/>
              <a:ext cx="2645015" cy="1875147"/>
            </a:xfrm>
            <a:prstGeom prst="rect">
              <a:avLst/>
            </a:prstGeom>
            <a:solidFill>
              <a:schemeClr val="accent1">
                <a:lumMod val="20000"/>
                <a:lumOff val="80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defRPr/>
              </a:pPr>
              <a:endParaRPr lang="en-US" sz="1800">
                <a:solidFill>
                  <a:schemeClr val="bg1"/>
                </a:solidFill>
                <a:latin typeface="+mj-lt"/>
              </a:endParaRPr>
            </a:p>
          </p:txBody>
        </p:sp>
        <p:sp>
          <p:nvSpPr>
            <p:cNvPr id="1024" name="Rectangle 1023">
              <a:extLst>
                <a:ext uri="{FF2B5EF4-FFF2-40B4-BE49-F238E27FC236}">
                  <a16:creationId xmlns:a16="http://schemas.microsoft.com/office/drawing/2014/main" id="{803CED7D-65C6-42B1-9550-933DDA8B371E}"/>
                </a:ext>
              </a:extLst>
            </p:cNvPr>
            <p:cNvSpPr/>
            <p:nvPr/>
          </p:nvSpPr>
          <p:spPr bwMode="auto">
            <a:xfrm>
              <a:off x="9219393" y="2114086"/>
              <a:ext cx="1424208" cy="4599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Service A</a:t>
              </a:r>
            </a:p>
          </p:txBody>
        </p:sp>
        <p:sp>
          <p:nvSpPr>
            <p:cNvPr id="1036" name="Rectangle 1035">
              <a:extLst>
                <a:ext uri="{FF2B5EF4-FFF2-40B4-BE49-F238E27FC236}">
                  <a16:creationId xmlns:a16="http://schemas.microsoft.com/office/drawing/2014/main" id="{021B34CD-E1D1-4086-BA73-6E8DA53C7F4D}"/>
                </a:ext>
              </a:extLst>
            </p:cNvPr>
            <p:cNvSpPr/>
            <p:nvPr/>
          </p:nvSpPr>
          <p:spPr bwMode="auto">
            <a:xfrm>
              <a:off x="9689756" y="2674853"/>
              <a:ext cx="1424208" cy="4599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Service B</a:t>
              </a:r>
            </a:p>
          </p:txBody>
        </p:sp>
        <p:sp>
          <p:nvSpPr>
            <p:cNvPr id="1037" name="Rectangle 1036">
              <a:extLst>
                <a:ext uri="{FF2B5EF4-FFF2-40B4-BE49-F238E27FC236}">
                  <a16:creationId xmlns:a16="http://schemas.microsoft.com/office/drawing/2014/main" id="{AC6CF0F8-2603-4B24-A22E-57D0BF90EF46}"/>
                </a:ext>
              </a:extLst>
            </p:cNvPr>
            <p:cNvSpPr/>
            <p:nvPr/>
          </p:nvSpPr>
          <p:spPr bwMode="auto">
            <a:xfrm>
              <a:off x="10236284" y="3267776"/>
              <a:ext cx="1424208" cy="45991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spcBef>
                  <a:spcPct val="0"/>
                </a:spcBef>
                <a:spcAft>
                  <a:spcPct val="0"/>
                </a:spcAft>
              </a:pPr>
              <a:r>
                <a:rPr lang="en-US" sz="1200">
                  <a:gradFill>
                    <a:gsLst>
                      <a:gs pos="0">
                        <a:srgbClr val="FFFFFF"/>
                      </a:gs>
                      <a:gs pos="100000">
                        <a:srgbClr val="FFFFFF"/>
                      </a:gs>
                    </a:gsLst>
                    <a:lin ang="5400000" scaled="0"/>
                  </a:gradFill>
                  <a:ea typeface="Segoe UI" pitchFamily="34" charset="0"/>
                  <a:cs typeface="Segoe UI" pitchFamily="34" charset="0"/>
                </a:rPr>
                <a:t>Service C</a:t>
              </a:r>
            </a:p>
          </p:txBody>
        </p:sp>
        <p:cxnSp>
          <p:nvCxnSpPr>
            <p:cNvPr id="1038" name="Connector: Elbow 1037">
              <a:extLst>
                <a:ext uri="{FF2B5EF4-FFF2-40B4-BE49-F238E27FC236}">
                  <a16:creationId xmlns:a16="http://schemas.microsoft.com/office/drawing/2014/main" id="{F720330B-0B89-4C84-83B1-B30FAD61438A}"/>
                </a:ext>
              </a:extLst>
            </p:cNvPr>
            <p:cNvCxnSpPr>
              <a:cxnSpLocks/>
              <a:endCxn id="1036" idx="1"/>
            </p:cNvCxnSpPr>
            <p:nvPr/>
          </p:nvCxnSpPr>
          <p:spPr>
            <a:xfrm rot="16200000" flipH="1">
              <a:off x="9380938" y="2595991"/>
              <a:ext cx="339730" cy="277906"/>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1041" name="Connector: Elbow 1040">
              <a:extLst>
                <a:ext uri="{FF2B5EF4-FFF2-40B4-BE49-F238E27FC236}">
                  <a16:creationId xmlns:a16="http://schemas.microsoft.com/office/drawing/2014/main" id="{A3B42871-E772-40A0-AE77-7F2F88AE200D}"/>
                </a:ext>
              </a:extLst>
            </p:cNvPr>
            <p:cNvCxnSpPr>
              <a:cxnSpLocks/>
            </p:cNvCxnSpPr>
            <p:nvPr/>
          </p:nvCxnSpPr>
          <p:spPr>
            <a:xfrm rot="16200000" flipH="1">
              <a:off x="9946280" y="3188914"/>
              <a:ext cx="339730" cy="277906"/>
            </a:xfrm>
            <a:prstGeom prst="bentConnector2">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sp>
        <p:nvSpPr>
          <p:cNvPr id="1045" name="TextBox 1044">
            <a:extLst>
              <a:ext uri="{FF2B5EF4-FFF2-40B4-BE49-F238E27FC236}">
                <a16:creationId xmlns:a16="http://schemas.microsoft.com/office/drawing/2014/main" id="{C9F7E2A5-70C5-46C0-99D4-5F6E20645F5F}"/>
              </a:ext>
            </a:extLst>
          </p:cNvPr>
          <p:cNvSpPr txBox="1"/>
          <p:nvPr/>
        </p:nvSpPr>
        <p:spPr>
          <a:xfrm>
            <a:off x="6021908" y="1020565"/>
            <a:ext cx="630912" cy="369332"/>
          </a:xfrm>
          <a:prstGeom prst="rect">
            <a:avLst/>
          </a:prstGeom>
          <a:noFill/>
        </p:spPr>
        <p:txBody>
          <a:bodyPr wrap="square" lIns="0" tIns="0" rIns="0" bIns="0" rtlCol="0">
            <a:spAutoFit/>
          </a:bodyPr>
          <a:lstStyle/>
          <a:p>
            <a:pPr algn="ctr"/>
            <a:r>
              <a:rPr lang="en-US" sz="1200" b="1">
                <a:gradFill>
                  <a:gsLst>
                    <a:gs pos="2917">
                      <a:schemeClr val="tx1"/>
                    </a:gs>
                    <a:gs pos="30000">
                      <a:schemeClr val="tx1"/>
                    </a:gs>
                  </a:gsLst>
                  <a:lin ang="5400000" scaled="0"/>
                </a:gradFill>
              </a:rPr>
              <a:t>And more…</a:t>
            </a:r>
          </a:p>
        </p:txBody>
      </p:sp>
      <p:sp>
        <p:nvSpPr>
          <p:cNvPr id="170" name="TextBox 169">
            <a:extLst>
              <a:ext uri="{FF2B5EF4-FFF2-40B4-BE49-F238E27FC236}">
                <a16:creationId xmlns:a16="http://schemas.microsoft.com/office/drawing/2014/main" id="{F5101611-E806-4B9E-ACFE-3A3CEF0A697C}"/>
              </a:ext>
            </a:extLst>
          </p:cNvPr>
          <p:cNvSpPr txBox="1"/>
          <p:nvPr/>
        </p:nvSpPr>
        <p:spPr>
          <a:xfrm>
            <a:off x="3422310" y="2204864"/>
            <a:ext cx="885527" cy="346249"/>
          </a:xfrm>
          <a:prstGeom prst="rect">
            <a:avLst/>
          </a:prstGeom>
          <a:noFill/>
        </p:spPr>
        <p:txBody>
          <a:bodyPr wrap="square">
            <a:spAutoFit/>
          </a:bodyPr>
          <a:lstStyle/>
          <a:p>
            <a:pPr algn="ctr" defTabSz="699354" fontAlgn="base">
              <a:spcBef>
                <a:spcPct val="0"/>
              </a:spcBef>
              <a:spcAft>
                <a:spcPct val="0"/>
              </a:spcAft>
            </a:pPr>
            <a:r>
              <a:rPr lang="en-US" sz="825" dirty="0">
                <a:ea typeface="Segoe UI" pitchFamily="34" charset="0"/>
                <a:cs typeface="Segoe UI" pitchFamily="34" charset="0"/>
              </a:rPr>
              <a:t>W3C tracing context</a:t>
            </a:r>
          </a:p>
        </p:txBody>
      </p:sp>
      <p:sp>
        <p:nvSpPr>
          <p:cNvPr id="1052" name="TextBox 1051">
            <a:extLst>
              <a:ext uri="{FF2B5EF4-FFF2-40B4-BE49-F238E27FC236}">
                <a16:creationId xmlns:a16="http://schemas.microsoft.com/office/drawing/2014/main" id="{13463878-CA8A-4BFC-B3F8-749339F9A807}"/>
              </a:ext>
            </a:extLst>
          </p:cNvPr>
          <p:cNvSpPr txBox="1"/>
          <p:nvPr/>
        </p:nvSpPr>
        <p:spPr>
          <a:xfrm>
            <a:off x="3890177" y="3451782"/>
            <a:ext cx="885527" cy="346249"/>
          </a:xfrm>
          <a:prstGeom prst="rect">
            <a:avLst/>
          </a:prstGeom>
          <a:noFill/>
        </p:spPr>
        <p:txBody>
          <a:bodyPr wrap="square">
            <a:spAutoFit/>
          </a:bodyPr>
          <a:lstStyle/>
          <a:p>
            <a:pPr algn="ctr" defTabSz="699354" fontAlgn="base">
              <a:spcBef>
                <a:spcPct val="0"/>
              </a:spcBef>
              <a:spcAft>
                <a:spcPct val="0"/>
              </a:spcAft>
            </a:pPr>
            <a:r>
              <a:rPr lang="en-US" sz="825" dirty="0">
                <a:ea typeface="Segoe UI" pitchFamily="34" charset="0"/>
                <a:cs typeface="Segoe UI" pitchFamily="34" charset="0"/>
              </a:rPr>
              <a:t>W3C tracing context</a:t>
            </a:r>
          </a:p>
        </p:txBody>
      </p:sp>
      <p:sp>
        <p:nvSpPr>
          <p:cNvPr id="1053" name="TextBox 1052">
            <a:extLst>
              <a:ext uri="{FF2B5EF4-FFF2-40B4-BE49-F238E27FC236}">
                <a16:creationId xmlns:a16="http://schemas.microsoft.com/office/drawing/2014/main" id="{DBF50421-F941-4B1E-8A8F-5646C7EAA208}"/>
              </a:ext>
            </a:extLst>
          </p:cNvPr>
          <p:cNvSpPr txBox="1"/>
          <p:nvPr/>
        </p:nvSpPr>
        <p:spPr>
          <a:xfrm>
            <a:off x="5148626" y="3379827"/>
            <a:ext cx="885527" cy="346249"/>
          </a:xfrm>
          <a:prstGeom prst="rect">
            <a:avLst/>
          </a:prstGeom>
          <a:noFill/>
        </p:spPr>
        <p:txBody>
          <a:bodyPr wrap="square">
            <a:spAutoFit/>
          </a:bodyPr>
          <a:lstStyle/>
          <a:p>
            <a:pPr algn="ctr" defTabSz="699354" fontAlgn="base">
              <a:spcBef>
                <a:spcPct val="0"/>
              </a:spcBef>
              <a:spcAft>
                <a:spcPct val="0"/>
              </a:spcAft>
            </a:pPr>
            <a:r>
              <a:rPr lang="en-US" sz="825" dirty="0">
                <a:ea typeface="Segoe UI" pitchFamily="34" charset="0"/>
                <a:cs typeface="Segoe UI" pitchFamily="34" charset="0"/>
              </a:rPr>
              <a:t>W3C tracing context</a:t>
            </a:r>
          </a:p>
        </p:txBody>
      </p:sp>
      <p:sp>
        <p:nvSpPr>
          <p:cNvPr id="1054" name="TextBox 1053">
            <a:extLst>
              <a:ext uri="{FF2B5EF4-FFF2-40B4-BE49-F238E27FC236}">
                <a16:creationId xmlns:a16="http://schemas.microsoft.com/office/drawing/2014/main" id="{B81C7FF0-7CBF-478C-BFEA-8D9098243848}"/>
              </a:ext>
            </a:extLst>
          </p:cNvPr>
          <p:cNvSpPr txBox="1"/>
          <p:nvPr/>
        </p:nvSpPr>
        <p:spPr>
          <a:xfrm>
            <a:off x="3253853" y="4037883"/>
            <a:ext cx="922579" cy="184666"/>
          </a:xfrm>
          <a:prstGeom prst="rect">
            <a:avLst/>
          </a:prstGeom>
          <a:noFill/>
        </p:spPr>
        <p:txBody>
          <a:bodyPr wrap="square" lIns="0" tIns="0" rIns="0" bIns="0" rtlCol="0">
            <a:spAutoFit/>
          </a:bodyPr>
          <a:lstStyle/>
          <a:p>
            <a:pPr algn="ctr"/>
            <a:r>
              <a:rPr lang="en-US" sz="1200" b="1">
                <a:gradFill>
                  <a:gsLst>
                    <a:gs pos="2917">
                      <a:schemeClr val="tx1"/>
                    </a:gs>
                    <a:gs pos="30000">
                      <a:schemeClr val="tx1"/>
                    </a:gs>
                  </a:gsLst>
                  <a:lin ang="5400000" scaled="0"/>
                </a:gradFill>
              </a:rPr>
              <a:t>Publish</a:t>
            </a:r>
          </a:p>
        </p:txBody>
      </p:sp>
      <p:pic>
        <p:nvPicPr>
          <p:cNvPr id="5" name="Graphic 4">
            <a:extLst>
              <a:ext uri="{FF2B5EF4-FFF2-40B4-BE49-F238E27FC236}">
                <a16:creationId xmlns:a16="http://schemas.microsoft.com/office/drawing/2014/main" id="{EF27A9C2-1E3C-4263-8EE2-863FCEBEC07B}"/>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48118" y="3570742"/>
            <a:ext cx="1249132" cy="1457318"/>
          </a:xfrm>
          <a:prstGeom prst="rect">
            <a:avLst/>
          </a:prstGeom>
        </p:spPr>
      </p:pic>
      <p:pic>
        <p:nvPicPr>
          <p:cNvPr id="6" name="Graphic 5">
            <a:extLst>
              <a:ext uri="{FF2B5EF4-FFF2-40B4-BE49-F238E27FC236}">
                <a16:creationId xmlns:a16="http://schemas.microsoft.com/office/drawing/2014/main" id="{DC5C08BF-34A2-4D42-92BA-42961EAACC8B}"/>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714197" y="3613364"/>
            <a:ext cx="1249132" cy="1457321"/>
          </a:xfrm>
          <a:prstGeom prst="rect">
            <a:avLst/>
          </a:prstGeom>
        </p:spPr>
      </p:pic>
      <p:pic>
        <p:nvPicPr>
          <p:cNvPr id="11" name="Graphic 10">
            <a:extLst>
              <a:ext uri="{FF2B5EF4-FFF2-40B4-BE49-F238E27FC236}">
                <a16:creationId xmlns:a16="http://schemas.microsoft.com/office/drawing/2014/main" id="{6A274A93-9344-4B57-8298-72BC0F7A3D3E}"/>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358739" y="1513468"/>
            <a:ext cx="1249849" cy="1458155"/>
          </a:xfrm>
          <a:prstGeom prst="rect">
            <a:avLst/>
          </a:prstGeom>
        </p:spPr>
      </p:pic>
      <p:sp>
        <p:nvSpPr>
          <p:cNvPr id="12" name="TextBox 11">
            <a:extLst>
              <a:ext uri="{FF2B5EF4-FFF2-40B4-BE49-F238E27FC236}">
                <a16:creationId xmlns:a16="http://schemas.microsoft.com/office/drawing/2014/main" id="{ED956922-7C7C-499E-9F2C-C3ACC9309CFD}"/>
              </a:ext>
            </a:extLst>
          </p:cNvPr>
          <p:cNvSpPr txBox="1"/>
          <p:nvPr/>
        </p:nvSpPr>
        <p:spPr>
          <a:xfrm>
            <a:off x="7951343" y="4183983"/>
            <a:ext cx="835165" cy="230832"/>
          </a:xfrm>
          <a:prstGeom prst="rect">
            <a:avLst/>
          </a:prstGeom>
          <a:noFill/>
        </p:spPr>
        <p:txBody>
          <a:bodyPr wrap="none" lIns="0" tIns="0" rIns="0" bIns="0" rtlCol="0">
            <a:spAutoFit/>
          </a:bodyPr>
          <a:lstStyle/>
          <a:p>
            <a:pPr algn="ctr"/>
            <a:r>
              <a:rPr lang="en-US" sz="1500" dirty="0">
                <a:solidFill>
                  <a:srgbClr val="202192"/>
                </a:solidFill>
                <a:latin typeface="+mj-lt"/>
              </a:rPr>
              <a:t>Service C</a:t>
            </a:r>
          </a:p>
        </p:txBody>
      </p:sp>
      <p:sp>
        <p:nvSpPr>
          <p:cNvPr id="8" name="TextBox 7">
            <a:extLst>
              <a:ext uri="{FF2B5EF4-FFF2-40B4-BE49-F238E27FC236}">
                <a16:creationId xmlns:a16="http://schemas.microsoft.com/office/drawing/2014/main" id="{C1307344-B052-494A-96D5-71CCCF3A9257}"/>
              </a:ext>
            </a:extLst>
          </p:cNvPr>
          <p:cNvSpPr txBox="1"/>
          <p:nvPr/>
        </p:nvSpPr>
        <p:spPr>
          <a:xfrm>
            <a:off x="540627" y="2051208"/>
            <a:ext cx="813300" cy="230832"/>
          </a:xfrm>
          <a:prstGeom prst="rect">
            <a:avLst/>
          </a:prstGeom>
          <a:noFill/>
        </p:spPr>
        <p:txBody>
          <a:bodyPr wrap="none" lIns="0" tIns="0" rIns="0" bIns="0" rtlCol="0">
            <a:spAutoFit/>
          </a:bodyPr>
          <a:lstStyle/>
          <a:p>
            <a:pPr algn="ctr"/>
            <a:r>
              <a:rPr lang="en-US" sz="1500" dirty="0">
                <a:solidFill>
                  <a:schemeClr val="bg1"/>
                </a:solidFill>
                <a:latin typeface="+mj-lt"/>
              </a:rPr>
              <a:t>Service A</a:t>
            </a:r>
          </a:p>
        </p:txBody>
      </p:sp>
      <p:sp>
        <p:nvSpPr>
          <p:cNvPr id="13" name="TextBox 12">
            <a:extLst>
              <a:ext uri="{FF2B5EF4-FFF2-40B4-BE49-F238E27FC236}">
                <a16:creationId xmlns:a16="http://schemas.microsoft.com/office/drawing/2014/main" id="{80A30C4C-1F34-48B2-B755-89EA5D8AA4D8}"/>
              </a:ext>
            </a:extLst>
          </p:cNvPr>
          <p:cNvSpPr txBox="1"/>
          <p:nvPr/>
        </p:nvSpPr>
        <p:spPr>
          <a:xfrm>
            <a:off x="530495" y="4095604"/>
            <a:ext cx="823944" cy="230832"/>
          </a:xfrm>
          <a:prstGeom prst="rect">
            <a:avLst/>
          </a:prstGeom>
          <a:noFill/>
        </p:spPr>
        <p:txBody>
          <a:bodyPr wrap="none" lIns="0" tIns="0" rIns="0" bIns="0" rtlCol="0">
            <a:spAutoFit/>
          </a:bodyPr>
          <a:lstStyle/>
          <a:p>
            <a:pPr algn="ctr"/>
            <a:r>
              <a:rPr lang="en-US" sz="1500" dirty="0">
                <a:solidFill>
                  <a:srgbClr val="202192"/>
                </a:solidFill>
                <a:latin typeface="+mj-lt"/>
              </a:rPr>
              <a:t>Service B</a:t>
            </a:r>
          </a:p>
        </p:txBody>
      </p:sp>
      <p:grpSp>
        <p:nvGrpSpPr>
          <p:cNvPr id="62" name="Group 61">
            <a:extLst>
              <a:ext uri="{FF2B5EF4-FFF2-40B4-BE49-F238E27FC236}">
                <a16:creationId xmlns:a16="http://schemas.microsoft.com/office/drawing/2014/main" id="{E4044FB7-BF48-42F1-B35B-F6A7BFDDBD47}"/>
              </a:ext>
            </a:extLst>
          </p:cNvPr>
          <p:cNvGrpSpPr/>
          <p:nvPr/>
        </p:nvGrpSpPr>
        <p:grpSpPr>
          <a:xfrm>
            <a:off x="3911715" y="515710"/>
            <a:ext cx="2843003" cy="1158985"/>
            <a:chOff x="7002395" y="908596"/>
            <a:chExt cx="3790670" cy="1545313"/>
          </a:xfrm>
        </p:grpSpPr>
        <p:sp>
          <p:nvSpPr>
            <p:cNvPr id="64" name="Rounded Rectangle 5">
              <a:extLst>
                <a:ext uri="{FF2B5EF4-FFF2-40B4-BE49-F238E27FC236}">
                  <a16:creationId xmlns:a16="http://schemas.microsoft.com/office/drawing/2014/main" id="{79BD974C-2D1D-42EB-959F-21FB788AF3C6}"/>
                </a:ext>
              </a:extLst>
            </p:cNvPr>
            <p:cNvSpPr/>
            <p:nvPr/>
          </p:nvSpPr>
          <p:spPr bwMode="auto">
            <a:xfrm>
              <a:off x="7002395" y="908596"/>
              <a:ext cx="3790670" cy="1545313"/>
            </a:xfrm>
            <a:prstGeom prst="rect">
              <a:avLst/>
            </a:prstGeom>
            <a:solidFill>
              <a:schemeClr val="bg1">
                <a:lumMod val="95000"/>
              </a:schemeClr>
            </a:solidFill>
            <a:ln>
              <a:noFill/>
            </a:ln>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699354" fontAlgn="base">
                <a:spcBef>
                  <a:spcPct val="0"/>
                </a:spcBef>
                <a:spcAft>
                  <a:spcPct val="0"/>
                </a:spcAft>
                <a:defRPr/>
              </a:pPr>
              <a:endParaRPr lang="en-US" sz="1800">
                <a:solidFill>
                  <a:schemeClr val="bg1"/>
                </a:solidFill>
                <a:latin typeface="+mj-lt"/>
              </a:endParaRPr>
            </a:p>
          </p:txBody>
        </p:sp>
        <p:sp>
          <p:nvSpPr>
            <p:cNvPr id="65" name="TextBox 64">
              <a:extLst>
                <a:ext uri="{FF2B5EF4-FFF2-40B4-BE49-F238E27FC236}">
                  <a16:creationId xmlns:a16="http://schemas.microsoft.com/office/drawing/2014/main" id="{F5CEB21C-978B-40BF-AEF6-4B1FCD17B6EA}"/>
                </a:ext>
              </a:extLst>
            </p:cNvPr>
            <p:cNvSpPr txBox="1"/>
            <p:nvPr/>
          </p:nvSpPr>
          <p:spPr>
            <a:xfrm>
              <a:off x="7214808" y="1048169"/>
              <a:ext cx="3365843" cy="207836"/>
            </a:xfrm>
            <a:prstGeom prst="rect">
              <a:avLst/>
            </a:prstGeom>
            <a:noFill/>
          </p:spPr>
          <p:txBody>
            <a:bodyPr wrap="square" lIns="0" tIns="0" rIns="0" bIns="0" rtlCol="0">
              <a:spAutoFit/>
            </a:bodyPr>
            <a:lstStyle/>
            <a:p>
              <a:pPr algn="ctr"/>
              <a:r>
                <a:rPr lang="en-US" sz="1013">
                  <a:solidFill>
                    <a:schemeClr val="accent1"/>
                  </a:solidFill>
                  <a:latin typeface="+mj-lt"/>
                </a:rPr>
                <a:t>Backend Monitoring Tools</a:t>
              </a:r>
              <a:endParaRPr lang="en-US">
                <a:solidFill>
                  <a:schemeClr val="accent1"/>
                </a:solidFill>
                <a:latin typeface="+mj-lt"/>
              </a:endParaRPr>
            </a:p>
          </p:txBody>
        </p:sp>
      </p:grpSp>
      <p:grpSp>
        <p:nvGrpSpPr>
          <p:cNvPr id="66" name="Group 65">
            <a:extLst>
              <a:ext uri="{FF2B5EF4-FFF2-40B4-BE49-F238E27FC236}">
                <a16:creationId xmlns:a16="http://schemas.microsoft.com/office/drawing/2014/main" id="{146C0D57-A903-4562-A909-333A9CF4D5B6}"/>
              </a:ext>
            </a:extLst>
          </p:cNvPr>
          <p:cNvGrpSpPr/>
          <p:nvPr/>
        </p:nvGrpSpPr>
        <p:grpSpPr>
          <a:xfrm>
            <a:off x="4493939" y="2061253"/>
            <a:ext cx="1147394" cy="1199870"/>
            <a:chOff x="0" y="0"/>
            <a:chExt cx="622182" cy="637404"/>
          </a:xfrm>
        </p:grpSpPr>
        <p:sp>
          <p:nvSpPr>
            <p:cNvPr id="67" name="Rounded Rectangle 5">
              <a:extLst>
                <a:ext uri="{FF2B5EF4-FFF2-40B4-BE49-F238E27FC236}">
                  <a16:creationId xmlns:a16="http://schemas.microsoft.com/office/drawing/2014/main" id="{94C09388-A5FD-4F7D-A13A-1DB0E0821476}"/>
                </a:ext>
              </a:extLst>
            </p:cNvPr>
            <p:cNvSpPr/>
            <p:nvPr/>
          </p:nvSpPr>
          <p:spPr bwMode="auto">
            <a:xfrm>
              <a:off x="0" y="0"/>
              <a:ext cx="622182" cy="622745"/>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horz" wrap="square" lIns="0" tIns="411480" rIns="0" bIns="109728" numCol="1" spcCol="0" rtlCol="0" fromWordArt="0" anchor="ctr" anchorCtr="0" forceAA="0" compatLnSpc="1">
              <a:prstTxWarp prst="textNoShape">
                <a:avLst/>
              </a:prstTxWarp>
              <a:noAutofit/>
            </a:bodyPr>
            <a:lstStyle/>
            <a:p>
              <a:pPr>
                <a:lnSpc>
                  <a:spcPct val="107000"/>
                </a:lnSpc>
              </a:pPr>
              <a:r>
                <a:rPr lang="en-US" sz="900">
                  <a:latin typeface="Times New Roman" panose="02020603050405020304" pitchFamily="18" charset="0"/>
                  <a:ea typeface="Times New Roman" panose="02020603050405020304" pitchFamily="18" charset="0"/>
                  <a:cs typeface="Calibri" panose="020F0502020204030204" pitchFamily="34" charset="0"/>
                </a:rPr>
                <a:t> </a:t>
              </a:r>
              <a:endParaRPr lang="en-US" sz="750">
                <a:ea typeface="Calibri" panose="020F0502020204030204" pitchFamily="34" charset="0"/>
                <a:cs typeface="Calibri" panose="020F0502020204030204" pitchFamily="34" charset="0"/>
              </a:endParaRPr>
            </a:p>
            <a:p>
              <a:pPr>
                <a:lnSpc>
                  <a:spcPct val="107000"/>
                </a:lnSpc>
              </a:pPr>
              <a:r>
                <a:rPr lang="en-US" sz="900">
                  <a:latin typeface="Times New Roman" panose="02020603050405020304" pitchFamily="18" charset="0"/>
                  <a:ea typeface="Times New Roman" panose="02020603050405020304" pitchFamily="18" charset="0"/>
                  <a:cs typeface="Calibri" panose="020F0502020204030204" pitchFamily="34" charset="0"/>
                </a:rPr>
                <a:t> </a:t>
              </a:r>
              <a:endParaRPr lang="en-US" sz="750">
                <a:ea typeface="Calibri" panose="020F0502020204030204" pitchFamily="34" charset="0"/>
                <a:cs typeface="Calibri" panose="020F0502020204030204" pitchFamily="34" charset="0"/>
              </a:endParaRPr>
            </a:p>
            <a:p>
              <a:pPr fontAlgn="base">
                <a:lnSpc>
                  <a:spcPct val="107000"/>
                </a:lnSpc>
                <a:spcAft>
                  <a:spcPts val="600"/>
                </a:spcAft>
              </a:pPr>
              <a:r>
                <a:rPr lang="vi-VN" sz="750">
                  <a:ea typeface="Calibri" panose="020F0502020204030204" pitchFamily="34" charset="0"/>
                  <a:cs typeface="Calibri" panose="020F0502020204030204" pitchFamily="34" charset="0"/>
                </a:rPr>
                <a:t> </a:t>
              </a:r>
              <a:endParaRPr lang="en-US" sz="750">
                <a:ea typeface="Calibri" panose="020F0502020204030204" pitchFamily="34" charset="0"/>
                <a:cs typeface="Calibri" panose="020F0502020204030204" pitchFamily="34" charset="0"/>
              </a:endParaRPr>
            </a:p>
          </p:txBody>
        </p:sp>
        <p:pic>
          <p:nvPicPr>
            <p:cNvPr id="68" name="Picture 67" descr="CNCF Branding | OpenTelemetry">
              <a:extLst>
                <a:ext uri="{FF2B5EF4-FFF2-40B4-BE49-F238E27FC236}">
                  <a16:creationId xmlns:a16="http://schemas.microsoft.com/office/drawing/2014/main" id="{B795354E-DB2C-40B5-9CD8-94CFA9348365}"/>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50800" y="83820"/>
              <a:ext cx="508000" cy="295910"/>
            </a:xfrm>
            <a:prstGeom prst="rect">
              <a:avLst/>
            </a:prstGeom>
            <a:noFill/>
            <a:ln>
              <a:noFill/>
            </a:ln>
          </p:spPr>
        </p:pic>
        <p:sp>
          <p:nvSpPr>
            <p:cNvPr id="69" name="Text Box 90">
              <a:extLst>
                <a:ext uri="{FF2B5EF4-FFF2-40B4-BE49-F238E27FC236}">
                  <a16:creationId xmlns:a16="http://schemas.microsoft.com/office/drawing/2014/main" id="{ADE9BF2A-6DE5-4967-9324-57A26D8B39E7}"/>
                </a:ext>
              </a:extLst>
            </p:cNvPr>
            <p:cNvSpPr txBox="1"/>
            <p:nvPr/>
          </p:nvSpPr>
          <p:spPr>
            <a:xfrm>
              <a:off x="26775" y="399914"/>
              <a:ext cx="568325" cy="237490"/>
            </a:xfrm>
            <a:prstGeom prst="rect">
              <a:avLst/>
            </a:prstGeom>
            <a:noFill/>
            <a:ln w="6350">
              <a:noFill/>
            </a:ln>
          </p:spPr>
          <p:txBody>
            <a:bodyPr rot="0" spcFirstLastPara="0" vert="horz" wrap="square" lIns="68580" tIns="34290" rIns="68580" bIns="34290" numCol="1" spcCol="0" rtlCol="0" fromWordArt="0" anchor="t" anchorCtr="0" forceAA="0" compatLnSpc="1">
              <a:prstTxWarp prst="textNoShape">
                <a:avLst/>
              </a:prstTxWarp>
              <a:noAutofit/>
            </a:bodyPr>
            <a:lstStyle/>
            <a:p>
              <a:pPr algn="ctr">
                <a:lnSpc>
                  <a:spcPct val="107000"/>
                </a:lnSpc>
                <a:spcAft>
                  <a:spcPts val="600"/>
                </a:spcAft>
              </a:pPr>
              <a:r>
                <a:rPr lang="en-US" sz="1013" b="1">
                  <a:ea typeface="Calibri" panose="020F0502020204030204" pitchFamily="34" charset="0"/>
                  <a:cs typeface="Calibri" panose="020F0502020204030204" pitchFamily="34" charset="0"/>
                </a:rPr>
                <a:t>Collector</a:t>
              </a:r>
            </a:p>
          </p:txBody>
        </p:sp>
      </p:grpSp>
      <p:cxnSp>
        <p:nvCxnSpPr>
          <p:cNvPr id="27" name="Straight Arrow Connector 26">
            <a:extLst>
              <a:ext uri="{FF2B5EF4-FFF2-40B4-BE49-F238E27FC236}">
                <a16:creationId xmlns:a16="http://schemas.microsoft.com/office/drawing/2014/main" id="{215325E9-083E-49B1-A942-9CBAED75BB12}"/>
              </a:ext>
            </a:extLst>
          </p:cNvPr>
          <p:cNvCxnSpPr>
            <a:cxnSpLocks/>
          </p:cNvCxnSpPr>
          <p:nvPr/>
        </p:nvCxnSpPr>
        <p:spPr>
          <a:xfrm>
            <a:off x="5067636" y="1673662"/>
            <a:ext cx="0" cy="387591"/>
          </a:xfrm>
          <a:prstGeom prst="straightConnector1">
            <a:avLst/>
          </a:prstGeom>
          <a:noFill/>
          <a:ln w="19050" cap="flat" cmpd="sng" algn="ctr">
            <a:solidFill>
              <a:srgbClr val="737373"/>
            </a:solidFill>
            <a:prstDash val="solid"/>
            <a:headEnd type="arrow" w="lg" len="med"/>
            <a:tailEnd type="none"/>
          </a:ln>
          <a:effectLst/>
        </p:spPr>
      </p:cxnSp>
      <p:pic>
        <p:nvPicPr>
          <p:cNvPr id="28" name="Graphic 27" descr="Tools outline">
            <a:extLst>
              <a:ext uri="{FF2B5EF4-FFF2-40B4-BE49-F238E27FC236}">
                <a16:creationId xmlns:a16="http://schemas.microsoft.com/office/drawing/2014/main" id="{B82CBFAE-2DC4-46DD-B1F7-3BBBB003A966}"/>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4833012" y="1040810"/>
            <a:ext cx="497339" cy="497339"/>
          </a:xfrm>
          <a:prstGeom prst="rect">
            <a:avLst/>
          </a:prstGeom>
        </p:spPr>
      </p:pic>
      <p:sp>
        <p:nvSpPr>
          <p:cNvPr id="30" name="TextBox 29">
            <a:extLst>
              <a:ext uri="{FF2B5EF4-FFF2-40B4-BE49-F238E27FC236}">
                <a16:creationId xmlns:a16="http://schemas.microsoft.com/office/drawing/2014/main" id="{96C1D68D-6BD8-4E91-BBCE-0344DF8AB042}"/>
              </a:ext>
            </a:extLst>
          </p:cNvPr>
          <p:cNvSpPr txBox="1"/>
          <p:nvPr/>
        </p:nvSpPr>
        <p:spPr>
          <a:xfrm>
            <a:off x="4071025" y="620390"/>
            <a:ext cx="2524383" cy="155877"/>
          </a:xfrm>
          <a:prstGeom prst="rect">
            <a:avLst/>
          </a:prstGeom>
          <a:noFill/>
        </p:spPr>
        <p:txBody>
          <a:bodyPr wrap="square" lIns="0" tIns="0" rIns="0" bIns="0" rtlCol="0">
            <a:spAutoFit/>
          </a:bodyPr>
          <a:lstStyle/>
          <a:p>
            <a:pPr algn="ctr"/>
            <a:r>
              <a:rPr lang="en-US" sz="1013">
                <a:solidFill>
                  <a:schemeClr val="accent1"/>
                </a:solidFill>
                <a:latin typeface="+mj-lt"/>
              </a:rPr>
              <a:t>Backend Monitoring Tools</a:t>
            </a:r>
            <a:endParaRPr lang="en-US">
              <a:solidFill>
                <a:schemeClr val="accent1"/>
              </a:solidFill>
              <a:latin typeface="+mj-lt"/>
            </a:endParaRPr>
          </a:p>
        </p:txBody>
      </p:sp>
      <p:sp>
        <p:nvSpPr>
          <p:cNvPr id="31" name="TextBox 30">
            <a:extLst>
              <a:ext uri="{FF2B5EF4-FFF2-40B4-BE49-F238E27FC236}">
                <a16:creationId xmlns:a16="http://schemas.microsoft.com/office/drawing/2014/main" id="{93C272F6-05C8-460D-B9E3-5B6E3001FFDC}"/>
              </a:ext>
            </a:extLst>
          </p:cNvPr>
          <p:cNvSpPr txBox="1"/>
          <p:nvPr/>
        </p:nvSpPr>
        <p:spPr>
          <a:xfrm>
            <a:off x="5475822" y="1075693"/>
            <a:ext cx="1031575" cy="369332"/>
          </a:xfrm>
          <a:prstGeom prst="rect">
            <a:avLst/>
          </a:prstGeom>
          <a:noFill/>
        </p:spPr>
        <p:txBody>
          <a:bodyPr wrap="square" lIns="0" tIns="0" rIns="0" bIns="0" rtlCol="0">
            <a:spAutoFit/>
          </a:bodyPr>
          <a:lstStyle/>
          <a:p>
            <a:pPr algn="ctr"/>
            <a:r>
              <a:rPr lang="en-US" sz="1200" b="1" dirty="0">
                <a:gradFill>
                  <a:gsLst>
                    <a:gs pos="2917">
                      <a:schemeClr val="tx1"/>
                    </a:gs>
                    <a:gs pos="30000">
                      <a:schemeClr val="tx1"/>
                    </a:gs>
                  </a:gsLst>
                  <a:lin ang="5400000" scaled="0"/>
                </a:gradFill>
              </a:rPr>
              <a:t>Your tool of choice</a:t>
            </a:r>
          </a:p>
        </p:txBody>
      </p:sp>
      <p:pic>
        <p:nvPicPr>
          <p:cNvPr id="36" name="Picture 35">
            <a:extLst>
              <a:ext uri="{FF2B5EF4-FFF2-40B4-BE49-F238E27FC236}">
                <a16:creationId xmlns:a16="http://schemas.microsoft.com/office/drawing/2014/main" id="{458A2FB4-8CE1-4B1A-96BE-709390059D55}"/>
              </a:ext>
            </a:extLst>
          </p:cNvPr>
          <p:cNvPicPr>
            <a:picLocks noChangeAspect="1"/>
          </p:cNvPicPr>
          <p:nvPr/>
        </p:nvPicPr>
        <p:blipFill>
          <a:blip r:embed="rId15"/>
          <a:stretch>
            <a:fillRect/>
          </a:stretch>
        </p:blipFill>
        <p:spPr>
          <a:xfrm>
            <a:off x="380149" y="176869"/>
            <a:ext cx="8326334" cy="722438"/>
          </a:xfrm>
          <a:prstGeom prst="rect">
            <a:avLst/>
          </a:prstGeom>
        </p:spPr>
      </p:pic>
      <p:cxnSp>
        <p:nvCxnSpPr>
          <p:cNvPr id="70" name="Straight Arrow Connector 69">
            <a:extLst>
              <a:ext uri="{FF2B5EF4-FFF2-40B4-BE49-F238E27FC236}">
                <a16:creationId xmlns:a16="http://schemas.microsoft.com/office/drawing/2014/main" id="{69ED6309-C9CF-4016-BBE9-09B4EFA635FF}"/>
              </a:ext>
            </a:extLst>
          </p:cNvPr>
          <p:cNvCxnSpPr>
            <a:cxnSpLocks/>
            <a:stCxn id="83" idx="3"/>
          </p:cNvCxnSpPr>
          <p:nvPr/>
        </p:nvCxnSpPr>
        <p:spPr>
          <a:xfrm flipV="1">
            <a:off x="3250404" y="2178607"/>
            <a:ext cx="1202534" cy="4476"/>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0F66A3A7-268D-4996-A92A-EB14282E0560}"/>
              </a:ext>
            </a:extLst>
          </p:cNvPr>
          <p:cNvCxnSpPr>
            <a:cxnSpLocks/>
          </p:cNvCxnSpPr>
          <p:nvPr/>
        </p:nvCxnSpPr>
        <p:spPr>
          <a:xfrm flipV="1">
            <a:off x="3220950" y="3232673"/>
            <a:ext cx="1262157" cy="561115"/>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D7803D58-88A4-451E-A11B-9E923CD71EDC}"/>
              </a:ext>
            </a:extLst>
          </p:cNvPr>
          <p:cNvCxnSpPr>
            <a:cxnSpLocks/>
            <a:stCxn id="112" idx="0"/>
          </p:cNvCxnSpPr>
          <p:nvPr/>
        </p:nvCxnSpPr>
        <p:spPr>
          <a:xfrm flipH="1" flipV="1">
            <a:off x="5640767" y="3229319"/>
            <a:ext cx="903857" cy="566582"/>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278910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afterEffect">
                                  <p:stCondLst>
                                    <p:cond delay="0"/>
                                  </p:stCondLst>
                                  <p:childTnLst>
                                    <p:set>
                                      <p:cBhvr>
                                        <p:cTn id="6" dur="1" fill="hold">
                                          <p:stCondLst>
                                            <p:cond delay="0"/>
                                          </p:stCondLst>
                                        </p:cTn>
                                        <p:tgtEl>
                                          <p:spTgt spid="70"/>
                                        </p:tgtEl>
                                        <p:attrNameLst>
                                          <p:attrName>style.visibility</p:attrName>
                                        </p:attrNameLst>
                                      </p:cBhvr>
                                      <p:to>
                                        <p:strVal val="visible"/>
                                      </p:to>
                                    </p:set>
                                    <p:animEffect transition="in" filter="wipe(right)">
                                      <p:cBhvr>
                                        <p:cTn id="7" dur="500"/>
                                        <p:tgtEl>
                                          <p:spTgt spid="70"/>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71"/>
                                        </p:tgtEl>
                                        <p:attrNameLst>
                                          <p:attrName>style.visibility</p:attrName>
                                        </p:attrNameLst>
                                      </p:cBhvr>
                                      <p:to>
                                        <p:strVal val="visible"/>
                                      </p:to>
                                    </p:set>
                                    <p:animEffect transition="in" filter="wipe(right)">
                                      <p:cBhvr>
                                        <p:cTn id="11" dur="500"/>
                                        <p:tgtEl>
                                          <p:spTgt spid="71"/>
                                        </p:tgtEl>
                                      </p:cBhvr>
                                    </p:animEffect>
                                  </p:childTnLst>
                                </p:cTn>
                              </p:par>
                            </p:childTnLst>
                          </p:cTn>
                        </p:par>
                        <p:par>
                          <p:cTn id="12" fill="hold">
                            <p:stCondLst>
                              <p:cond delay="1000"/>
                            </p:stCondLst>
                            <p:childTnLst>
                              <p:par>
                                <p:cTn id="13" presetID="22" presetClass="entr" presetSubtype="2" fill="hold" nodeType="afterEffect">
                                  <p:stCondLst>
                                    <p:cond delay="0"/>
                                  </p:stCondLst>
                                  <p:childTnLst>
                                    <p:set>
                                      <p:cBhvr>
                                        <p:cTn id="14" dur="1" fill="hold">
                                          <p:stCondLst>
                                            <p:cond delay="0"/>
                                          </p:stCondLst>
                                        </p:cTn>
                                        <p:tgtEl>
                                          <p:spTgt spid="72"/>
                                        </p:tgtEl>
                                        <p:attrNameLst>
                                          <p:attrName>style.visibility</p:attrName>
                                        </p:attrNameLst>
                                      </p:cBhvr>
                                      <p:to>
                                        <p:strVal val="visible"/>
                                      </p:to>
                                    </p:set>
                                    <p:animEffect transition="in" filter="wipe(right)">
                                      <p:cBhvr>
                                        <p:cTn id="15"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977900" y="342900"/>
            <a:ext cx="7727187" cy="415499"/>
          </a:xfrm>
        </p:spPr>
        <p:txBody>
          <a:bodyPr/>
          <a:lstStyle/>
          <a:p>
            <a:r>
              <a:rPr lang="en-US"/>
              <a:t>Metrics</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377445" y="316145"/>
            <a:ext cx="423572" cy="465753"/>
          </a:xfrm>
          <a:prstGeom prst="rect">
            <a:avLst/>
          </a:prstGeom>
        </p:spPr>
      </p:pic>
      <p:pic>
        <p:nvPicPr>
          <p:cNvPr id="5" name="Picture 2" descr="Screenshot of the system service dashboard">
            <a:extLst>
              <a:ext uri="{FF2B5EF4-FFF2-40B4-BE49-F238E27FC236}">
                <a16:creationId xmlns:a16="http://schemas.microsoft.com/office/drawing/2014/main" id="{242F0C72-9729-4DC2-94D1-8E395341A7D4}"/>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3662971" y="574709"/>
            <a:ext cx="5064284" cy="3617450"/>
          </a:xfrm>
          <a:prstGeom prst="rect">
            <a:avLst/>
          </a:prstGeom>
          <a:noFill/>
          <a:extLst>
            <a:ext uri="{909E8E84-426E-40DD-AFC4-6F175D3DCCD1}">
              <a14:hiddenFill xmlns:a14="http://schemas.microsoft.com/office/drawing/2010/main">
                <a:solidFill>
                  <a:srgbClr val="FFFFFF"/>
                </a:solidFill>
              </a14:hiddenFill>
            </a:ext>
          </a:extLst>
        </p:spPr>
      </p:pic>
      <p:grpSp>
        <p:nvGrpSpPr>
          <p:cNvPr id="70" name="Group 69">
            <a:extLst>
              <a:ext uri="{FF2B5EF4-FFF2-40B4-BE49-F238E27FC236}">
                <a16:creationId xmlns:a16="http://schemas.microsoft.com/office/drawing/2014/main" id="{12A4F020-D5F3-4E65-85D0-8C5F0C920E40}"/>
              </a:ext>
            </a:extLst>
          </p:cNvPr>
          <p:cNvGrpSpPr/>
          <p:nvPr/>
        </p:nvGrpSpPr>
        <p:grpSpPr>
          <a:xfrm>
            <a:off x="430609" y="2076450"/>
            <a:ext cx="2769395" cy="2317750"/>
            <a:chOff x="584199" y="3219450"/>
            <a:chExt cx="3692526" cy="3090333"/>
          </a:xfrm>
        </p:grpSpPr>
        <p:sp>
          <p:nvSpPr>
            <p:cNvPr id="71" name="Content Placeholder 39">
              <a:extLst>
                <a:ext uri="{FF2B5EF4-FFF2-40B4-BE49-F238E27FC236}">
                  <a16:creationId xmlns:a16="http://schemas.microsoft.com/office/drawing/2014/main" id="{ECF5241E-DA67-4819-9F51-BC106C003E9E}"/>
                </a:ext>
              </a:extLst>
            </p:cNvPr>
            <p:cNvSpPr txBox="1">
              <a:spLocks/>
            </p:cNvSpPr>
            <p:nvPr/>
          </p:nvSpPr>
          <p:spPr>
            <a:xfrm>
              <a:off x="584201" y="3219450"/>
              <a:ext cx="3692524" cy="3090333"/>
            </a:xfrm>
            <a:prstGeom prst="rect">
              <a:avLst/>
            </a:prstGeom>
          </p:spPr>
          <p:txBody>
            <a:bodyPr lIns="0" tIns="0" rIns="0" b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699557">
                <a:spcAft>
                  <a:spcPts val="900"/>
                </a:spcAft>
                <a:buNone/>
                <a:defRPr/>
              </a:pPr>
              <a:r>
                <a:rPr lang="en-US" sz="1350">
                  <a:solidFill>
                    <a:srgbClr val="0078D4"/>
                  </a:solidFill>
                  <a:latin typeface="Segoe UI Semibold"/>
                </a:rPr>
                <a:t>Dapr Metrics features:</a:t>
              </a:r>
            </a:p>
            <a:p>
              <a:pPr marL="274320" lvl="1" indent="0" defTabSz="699557">
                <a:spcBef>
                  <a:spcPts val="450"/>
                </a:spcBef>
                <a:spcAft>
                  <a:spcPts val="900"/>
                </a:spcAft>
                <a:buNone/>
                <a:defRPr/>
              </a:pPr>
              <a:r>
                <a:rPr lang="en-US" sz="1350">
                  <a:solidFill>
                    <a:srgbClr val="000000"/>
                  </a:solidFill>
                  <a:latin typeface="Segoe UI"/>
                </a:rPr>
                <a:t>Call latency</a:t>
              </a:r>
            </a:p>
            <a:p>
              <a:pPr marL="274320" lvl="1" indent="0" defTabSz="699557">
                <a:spcBef>
                  <a:spcPts val="450"/>
                </a:spcBef>
                <a:spcAft>
                  <a:spcPts val="900"/>
                </a:spcAft>
                <a:buNone/>
                <a:defRPr/>
              </a:pPr>
              <a:r>
                <a:rPr lang="en-US" sz="1350">
                  <a:solidFill>
                    <a:srgbClr val="000000"/>
                  </a:solidFill>
                  <a:latin typeface="Segoe UI"/>
                </a:rPr>
                <a:t>CPU/memory usage</a:t>
              </a:r>
            </a:p>
            <a:p>
              <a:pPr marL="274320" lvl="1" indent="0" defTabSz="699557">
                <a:spcBef>
                  <a:spcPts val="450"/>
                </a:spcBef>
                <a:spcAft>
                  <a:spcPts val="900"/>
                </a:spcAft>
                <a:buNone/>
                <a:defRPr/>
              </a:pPr>
              <a:r>
                <a:rPr lang="en-US" sz="1350">
                  <a:solidFill>
                    <a:srgbClr val="000000"/>
                  </a:solidFill>
                  <a:latin typeface="Segoe UI"/>
                </a:rPr>
                <a:t>Error rates</a:t>
              </a:r>
            </a:p>
            <a:p>
              <a:pPr marL="274320" lvl="1" indent="0" defTabSz="699557">
                <a:spcBef>
                  <a:spcPts val="450"/>
                </a:spcBef>
                <a:spcAft>
                  <a:spcPts val="900"/>
                </a:spcAft>
                <a:buNone/>
                <a:defRPr/>
              </a:pPr>
              <a:r>
                <a:rPr lang="en-US" sz="1350">
                  <a:solidFill>
                    <a:srgbClr val="000000"/>
                  </a:solidFill>
                  <a:latin typeface="Segoe UI"/>
                </a:rPr>
                <a:t>Sidecar injection failures</a:t>
              </a:r>
            </a:p>
            <a:p>
              <a:pPr marL="274320" lvl="1" indent="0" defTabSz="699557">
                <a:spcBef>
                  <a:spcPts val="450"/>
                </a:spcBef>
                <a:spcAft>
                  <a:spcPts val="900"/>
                </a:spcAft>
                <a:buNone/>
                <a:defRPr/>
              </a:pPr>
              <a:r>
                <a:rPr lang="en-US" sz="1350">
                  <a:solidFill>
                    <a:srgbClr val="000000"/>
                  </a:solidFill>
                  <a:latin typeface="Segoe UI"/>
                </a:rPr>
                <a:t>System health</a:t>
              </a:r>
            </a:p>
          </p:txBody>
        </p:sp>
        <p:sp>
          <p:nvSpPr>
            <p:cNvPr id="75" name="Freeform: Shape 74">
              <a:extLst>
                <a:ext uri="{FF2B5EF4-FFF2-40B4-BE49-F238E27FC236}">
                  <a16:creationId xmlns:a16="http://schemas.microsoft.com/office/drawing/2014/main" id="{FCFEB2E1-9FEE-4F24-9C4F-45AAFC7F5039}"/>
                </a:ext>
              </a:extLst>
            </p:cNvPr>
            <p:cNvSpPr/>
            <p:nvPr/>
          </p:nvSpPr>
          <p:spPr>
            <a:xfrm>
              <a:off x="584199" y="3768141"/>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defTabSz="685775">
                <a:defRPr/>
              </a:pPr>
              <a:endParaRPr lang="en-US" sz="1800" kern="0">
                <a:solidFill>
                  <a:srgbClr val="FFFFFF"/>
                </a:solidFill>
              </a:endParaRPr>
            </a:p>
          </p:txBody>
        </p:sp>
        <p:sp>
          <p:nvSpPr>
            <p:cNvPr id="77" name="Freeform: Shape 76">
              <a:extLst>
                <a:ext uri="{FF2B5EF4-FFF2-40B4-BE49-F238E27FC236}">
                  <a16:creationId xmlns:a16="http://schemas.microsoft.com/office/drawing/2014/main" id="{A7BEA69F-6221-4F9C-B183-B29E839CC55A}"/>
                </a:ext>
              </a:extLst>
            </p:cNvPr>
            <p:cNvSpPr/>
            <p:nvPr/>
          </p:nvSpPr>
          <p:spPr>
            <a:xfrm>
              <a:off x="584199" y="4275348"/>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defTabSz="685775">
                <a:defRPr/>
              </a:pPr>
              <a:endParaRPr lang="en-US" sz="1800" kern="0">
                <a:solidFill>
                  <a:srgbClr val="FFFFFF"/>
                </a:solidFill>
              </a:endParaRPr>
            </a:p>
          </p:txBody>
        </p:sp>
        <p:sp>
          <p:nvSpPr>
            <p:cNvPr id="79" name="Freeform: Shape 78">
              <a:extLst>
                <a:ext uri="{FF2B5EF4-FFF2-40B4-BE49-F238E27FC236}">
                  <a16:creationId xmlns:a16="http://schemas.microsoft.com/office/drawing/2014/main" id="{E0BA3FC4-AFEE-4F28-98F6-0C3F15A8DCF4}"/>
                </a:ext>
              </a:extLst>
            </p:cNvPr>
            <p:cNvSpPr/>
            <p:nvPr/>
          </p:nvSpPr>
          <p:spPr>
            <a:xfrm>
              <a:off x="584199" y="4782555"/>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defTabSz="685775">
                <a:defRPr/>
              </a:pPr>
              <a:endParaRPr lang="en-US" sz="1800" kern="0">
                <a:solidFill>
                  <a:srgbClr val="FFFFFF"/>
                </a:solidFill>
              </a:endParaRPr>
            </a:p>
          </p:txBody>
        </p:sp>
        <p:sp>
          <p:nvSpPr>
            <p:cNvPr id="81" name="Freeform: Shape 80">
              <a:extLst>
                <a:ext uri="{FF2B5EF4-FFF2-40B4-BE49-F238E27FC236}">
                  <a16:creationId xmlns:a16="http://schemas.microsoft.com/office/drawing/2014/main" id="{176F0F1D-B7D5-45B9-A9E8-DFB22C60251E}"/>
                </a:ext>
              </a:extLst>
            </p:cNvPr>
            <p:cNvSpPr/>
            <p:nvPr/>
          </p:nvSpPr>
          <p:spPr>
            <a:xfrm>
              <a:off x="584199" y="5289762"/>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defTabSz="685775">
                <a:defRPr/>
              </a:pPr>
              <a:endParaRPr lang="en-US" sz="1800" kern="0">
                <a:solidFill>
                  <a:srgbClr val="FFFFFF"/>
                </a:solidFill>
              </a:endParaRPr>
            </a:p>
          </p:txBody>
        </p:sp>
        <p:sp>
          <p:nvSpPr>
            <p:cNvPr id="83" name="Freeform: Shape 82">
              <a:extLst>
                <a:ext uri="{FF2B5EF4-FFF2-40B4-BE49-F238E27FC236}">
                  <a16:creationId xmlns:a16="http://schemas.microsoft.com/office/drawing/2014/main" id="{4526C8E1-259C-4A96-930A-4D05EBF77F47}"/>
                </a:ext>
              </a:extLst>
            </p:cNvPr>
            <p:cNvSpPr/>
            <p:nvPr/>
          </p:nvSpPr>
          <p:spPr>
            <a:xfrm>
              <a:off x="584199" y="5796967"/>
              <a:ext cx="256381" cy="213225"/>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gradFill>
              <a:gsLst>
                <a:gs pos="100000">
                  <a:srgbClr val="9BF00B"/>
                </a:gs>
                <a:gs pos="68000">
                  <a:srgbClr val="50E6FF"/>
                </a:gs>
                <a:gs pos="0">
                  <a:srgbClr val="0078D4"/>
                </a:gs>
              </a:gsLst>
              <a:lin ang="5400000" scaled="0"/>
            </a:gradFill>
            <a:ln w="4222" cap="flat">
              <a:noFill/>
              <a:prstDash val="solid"/>
              <a:miter/>
            </a:ln>
          </p:spPr>
          <p:txBody>
            <a:bodyPr rtlCol="0" anchor="ctr"/>
            <a:lstStyle/>
            <a:p>
              <a:pPr defTabSz="685775">
                <a:defRPr/>
              </a:pPr>
              <a:endParaRPr lang="en-US" sz="1800" kern="0">
                <a:solidFill>
                  <a:srgbClr val="FFFFFF"/>
                </a:solidFill>
              </a:endParaRPr>
            </a:p>
          </p:txBody>
        </p:sp>
      </p:grpSp>
      <p:sp>
        <p:nvSpPr>
          <p:cNvPr id="85" name="TextBox 84">
            <a:extLst>
              <a:ext uri="{FF2B5EF4-FFF2-40B4-BE49-F238E27FC236}">
                <a16:creationId xmlns:a16="http://schemas.microsoft.com/office/drawing/2014/main" id="{79419970-E695-4D7F-B5CF-F2217B33FBAE}"/>
              </a:ext>
            </a:extLst>
          </p:cNvPr>
          <p:cNvSpPr txBox="1"/>
          <p:nvPr/>
        </p:nvSpPr>
        <p:spPr>
          <a:xfrm>
            <a:off x="321469" y="1124363"/>
            <a:ext cx="2828132" cy="715581"/>
          </a:xfrm>
          <a:prstGeom prst="rect">
            <a:avLst/>
          </a:prstGeom>
          <a:noFill/>
        </p:spPr>
        <p:txBody>
          <a:bodyPr wrap="square">
            <a:spAutoFit/>
          </a:bodyPr>
          <a:lstStyle/>
          <a:p>
            <a:pPr defTabSz="699557">
              <a:spcBef>
                <a:spcPct val="20000"/>
              </a:spcBef>
              <a:buSzPct val="90000"/>
              <a:defRPr/>
            </a:pPr>
            <a:r>
              <a:rPr lang="en-US">
                <a:solidFill>
                  <a:srgbClr val="000000"/>
                </a:solidFill>
                <a:latin typeface="Segoe UI Semibold"/>
                <a:cs typeface="Segoe UI" panose="020B0502040204020203" pitchFamily="34" charset="0"/>
              </a:rPr>
              <a:t>Built-in monitoring capabilities to understand the behavior of the Dapr sidecar and system services</a:t>
            </a:r>
            <a:endParaRPr lang="en-US">
              <a:solidFill>
                <a:srgbClr val="0078D4"/>
              </a:solidFill>
              <a:latin typeface="Segoe UI"/>
              <a:cs typeface="Segoe UI" panose="020B0502040204020203" pitchFamily="34" charset="0"/>
            </a:endParaRPr>
          </a:p>
        </p:txBody>
      </p:sp>
    </p:spTree>
    <p:extLst>
      <p:ext uri="{BB962C8B-B14F-4D97-AF65-F5344CB8AC3E}">
        <p14:creationId xmlns:p14="http://schemas.microsoft.com/office/powerpoint/2010/main" val="6739333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70"/>
                                        </p:tgtEl>
                                        <p:attrNameLst>
                                          <p:attrName>style.visibility</p:attrName>
                                        </p:attrNameLst>
                                      </p:cBhvr>
                                      <p:to>
                                        <p:strVal val="visible"/>
                                      </p:to>
                                    </p:set>
                                    <p:animEffect transition="in" filter="fade">
                                      <p:cBhvr>
                                        <p:cTn id="7" dur="500"/>
                                        <p:tgtEl>
                                          <p:spTgt spid="70"/>
                                        </p:tgtEl>
                                      </p:cBhvr>
                                    </p:animEffect>
                                  </p:childTnLst>
                                </p:cTn>
                              </p:par>
                              <p:par>
                                <p:cTn id="8" presetID="42" presetClass="path" presetSubtype="0" decel="100000" fill="hold" nodeType="withEffect">
                                  <p:stCondLst>
                                    <p:cond delay="200"/>
                                  </p:stCondLst>
                                  <p:childTnLst>
                                    <p:animMotion origin="layout" path="M 2.29167E-6 4.81481E-6 L 2.29167E-6 0.03773 " pathEditMode="relative" rAng="0" ptsTypes="AA">
                                      <p:cBhvr>
                                        <p:cTn id="9" dur="750" spd="-100000" fill="hold"/>
                                        <p:tgtEl>
                                          <p:spTgt spid="70"/>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26C3D9-266F-456C-A054-C814BBF7C64D}"/>
              </a:ext>
            </a:extLst>
          </p:cNvPr>
          <p:cNvSpPr>
            <a:spLocks noGrp="1"/>
          </p:cNvSpPr>
          <p:nvPr>
            <p:ph type="title"/>
          </p:nvPr>
        </p:nvSpPr>
        <p:spPr/>
        <p:txBody>
          <a:bodyPr/>
          <a:lstStyle/>
          <a:p>
            <a:r>
              <a:rPr lang="en-US"/>
              <a:t>Dapr hosting environments</a:t>
            </a:r>
          </a:p>
        </p:txBody>
      </p:sp>
      <p:sp>
        <p:nvSpPr>
          <p:cNvPr id="11" name="Rectangle 10">
            <a:extLst>
              <a:ext uri="{FF2B5EF4-FFF2-40B4-BE49-F238E27FC236}">
                <a16:creationId xmlns:a16="http://schemas.microsoft.com/office/drawing/2014/main" id="{44090A31-4FF3-4A0E-A5E2-930339183300}"/>
              </a:ext>
            </a:extLst>
          </p:cNvPr>
          <p:cNvSpPr/>
          <p:nvPr/>
        </p:nvSpPr>
        <p:spPr bwMode="auto">
          <a:xfrm>
            <a:off x="6048056" y="1082560"/>
            <a:ext cx="2350847" cy="3188186"/>
          </a:xfrm>
          <a:prstGeom prst="rect">
            <a:avLst/>
          </a:prstGeom>
          <a:solidFill>
            <a:schemeClr val="bg1"/>
          </a:solidFill>
          <a:ln w="28575">
            <a:noFill/>
            <a:headEnd type="none" w="med" len="med"/>
            <a:tailEnd type="none" w="med" len="med"/>
          </a:ln>
          <a:effectLst>
            <a:glow rad="1016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5740" tIns="480060" rIns="137160" bIns="109728" numCol="1" spcCol="0" rtlCol="0" fromWordArt="0" anchor="t" anchorCtr="0" forceAA="0" compatLnSpc="1">
            <a:prstTxWarp prst="textNoShape">
              <a:avLst/>
            </a:prstTxWarp>
            <a:noAutofit/>
          </a:bodyPr>
          <a:lstStyle/>
          <a:p>
            <a:pPr marL="257175" indent="-257175" defTabSz="699354" fontAlgn="base">
              <a:spcBef>
                <a:spcPct val="0"/>
              </a:spcBef>
              <a:spcAft>
                <a:spcPts val="450"/>
              </a:spcAft>
              <a:buFont typeface="Arial" panose="020B0604020202020204" pitchFamily="34" charset="0"/>
              <a:buChar char="•"/>
            </a:pPr>
            <a:endParaRPr lang="en-US" sz="1050" dirty="0">
              <a:solidFill>
                <a:schemeClr val="tx1"/>
              </a:solidFill>
              <a:cs typeface="Segoe UI" pitchFamily="34" charset="0"/>
            </a:endParaRPr>
          </a:p>
          <a:p>
            <a:pPr marL="257175" indent="-257175" defTabSz="699354" fontAlgn="base">
              <a:spcBef>
                <a:spcPct val="0"/>
              </a:spcBef>
              <a:spcAft>
                <a:spcPts val="450"/>
              </a:spcAft>
              <a:buFont typeface="Arial" panose="020B0604020202020204" pitchFamily="34" charset="0"/>
              <a:buChar char="•"/>
            </a:pPr>
            <a:r>
              <a:rPr lang="en-US" sz="1050" dirty="0">
                <a:solidFill>
                  <a:schemeClr val="tx1"/>
                </a:solidFill>
                <a:cs typeface="Segoe UI" pitchFamily="34" charset="0"/>
              </a:rPr>
              <a:t>Get started with </a:t>
            </a:r>
            <a:r>
              <a:rPr lang="en-US" sz="1050" dirty="0" err="1">
                <a:solidFill>
                  <a:schemeClr val="tx1"/>
                </a:solidFill>
                <a:cs typeface="Segoe UI" pitchFamily="34" charset="0"/>
              </a:rPr>
              <a:t>dapr</a:t>
            </a:r>
            <a:r>
              <a:rPr lang="en-US" sz="1050" dirty="0">
                <a:solidFill>
                  <a:schemeClr val="tx1"/>
                </a:solidFill>
                <a:cs typeface="Segoe UI" pitchFamily="34" charset="0"/>
              </a:rPr>
              <a:t> </a:t>
            </a:r>
            <a:r>
              <a:rPr lang="en-US" sz="1050" dirty="0" err="1">
                <a:solidFill>
                  <a:schemeClr val="tx1"/>
                </a:solidFill>
                <a:cs typeface="Segoe UI" pitchFamily="34" charset="0"/>
              </a:rPr>
              <a:t>init</a:t>
            </a:r>
            <a:r>
              <a:rPr lang="en-US" sz="1050" dirty="0">
                <a:solidFill>
                  <a:schemeClr val="tx1"/>
                </a:solidFill>
                <a:cs typeface="Segoe UI" pitchFamily="34" charset="0"/>
              </a:rPr>
              <a:t> -k</a:t>
            </a:r>
          </a:p>
          <a:p>
            <a:pPr marL="257175" indent="-257175" defTabSz="699354" fontAlgn="base">
              <a:spcBef>
                <a:spcPct val="0"/>
              </a:spcBef>
              <a:spcAft>
                <a:spcPts val="450"/>
              </a:spcAft>
              <a:buFont typeface="Arial" panose="020B0604020202020204" pitchFamily="34" charset="0"/>
              <a:buChar char="•"/>
            </a:pPr>
            <a:r>
              <a:rPr lang="en-US" sz="1050" dirty="0">
                <a:solidFill>
                  <a:schemeClr val="tx1"/>
                </a:solidFill>
                <a:cs typeface="Segoe UI" pitchFamily="34" charset="0"/>
              </a:rPr>
              <a:t>Integrated </a:t>
            </a:r>
            <a:r>
              <a:rPr lang="en-US" sz="1050" dirty="0" err="1">
                <a:solidFill>
                  <a:schemeClr val="tx1"/>
                </a:solidFill>
                <a:cs typeface="Segoe UI" pitchFamily="34" charset="0"/>
              </a:rPr>
              <a:t>Dapr</a:t>
            </a:r>
            <a:r>
              <a:rPr lang="en-US" sz="1050" dirty="0">
                <a:solidFill>
                  <a:schemeClr val="tx1"/>
                </a:solidFill>
                <a:cs typeface="Segoe UI" pitchFamily="34" charset="0"/>
              </a:rPr>
              <a:t> control plane</a:t>
            </a:r>
          </a:p>
          <a:p>
            <a:pPr marL="257175" lvl="1" indent="-257175" defTabSz="699354" fontAlgn="base">
              <a:spcBef>
                <a:spcPct val="0"/>
              </a:spcBef>
              <a:spcAft>
                <a:spcPts val="450"/>
              </a:spcAft>
              <a:buFont typeface="Arial" panose="020B0604020202020204" pitchFamily="34" charset="0"/>
              <a:buChar char="•"/>
            </a:pPr>
            <a:r>
              <a:rPr lang="en-US" sz="1050" dirty="0">
                <a:solidFill>
                  <a:schemeClr val="tx1"/>
                </a:solidFill>
                <a:cs typeface="Segoe UI" pitchFamily="34" charset="0"/>
              </a:rPr>
              <a:t>Deploys dashboard, placement, operator, sentry, and injector pods</a:t>
            </a:r>
          </a:p>
          <a:p>
            <a:pPr marL="257175" indent="-257175" defTabSz="699354" fontAlgn="base">
              <a:spcBef>
                <a:spcPct val="0"/>
              </a:spcBef>
              <a:spcAft>
                <a:spcPts val="450"/>
              </a:spcAft>
              <a:buFont typeface="Arial" panose="020B0604020202020204" pitchFamily="34" charset="0"/>
              <a:buChar char="•"/>
            </a:pPr>
            <a:r>
              <a:rPr lang="en-US" sz="1050" dirty="0">
                <a:solidFill>
                  <a:schemeClr val="tx1"/>
                </a:solidFill>
                <a:cs typeface="Segoe UI" pitchFamily="34" charset="0"/>
              </a:rPr>
              <a:t>Automatically inject </a:t>
            </a:r>
            <a:r>
              <a:rPr lang="en-US" sz="1050" dirty="0" err="1">
                <a:solidFill>
                  <a:schemeClr val="tx1"/>
                </a:solidFill>
                <a:cs typeface="Segoe UI" pitchFamily="34" charset="0"/>
              </a:rPr>
              <a:t>Dapr</a:t>
            </a:r>
            <a:r>
              <a:rPr lang="en-US" sz="1050" dirty="0">
                <a:solidFill>
                  <a:schemeClr val="tx1"/>
                </a:solidFill>
                <a:cs typeface="Segoe UI" pitchFamily="34" charset="0"/>
              </a:rPr>
              <a:t> sidecar into all annotated pods</a:t>
            </a:r>
          </a:p>
          <a:p>
            <a:pPr marL="257175" indent="-257175" defTabSz="699354" fontAlgn="base">
              <a:spcBef>
                <a:spcPct val="0"/>
              </a:spcBef>
              <a:spcAft>
                <a:spcPts val="450"/>
              </a:spcAft>
              <a:buFont typeface="Arial" panose="020B0604020202020204" pitchFamily="34" charset="0"/>
              <a:buChar char="•"/>
            </a:pPr>
            <a:r>
              <a:rPr lang="en-US" sz="1050" dirty="0">
                <a:solidFill>
                  <a:schemeClr val="tx1"/>
                </a:solidFill>
                <a:cs typeface="Segoe UI" pitchFamily="34" charset="0"/>
              </a:rPr>
              <a:t>Upgrade with </a:t>
            </a:r>
            <a:r>
              <a:rPr lang="en-US" sz="1050" dirty="0" err="1">
                <a:solidFill>
                  <a:schemeClr val="tx1"/>
                </a:solidFill>
                <a:cs typeface="Segoe UI" pitchFamily="34" charset="0"/>
              </a:rPr>
              <a:t>dapr</a:t>
            </a:r>
            <a:r>
              <a:rPr lang="en-US" sz="1050" dirty="0">
                <a:solidFill>
                  <a:schemeClr val="tx1"/>
                </a:solidFill>
                <a:cs typeface="Segoe UI" pitchFamily="34" charset="0"/>
              </a:rPr>
              <a:t> upgrade or Helm</a:t>
            </a:r>
          </a:p>
        </p:txBody>
      </p:sp>
      <p:grpSp>
        <p:nvGrpSpPr>
          <p:cNvPr id="14" name="Group 13">
            <a:extLst>
              <a:ext uri="{FF2B5EF4-FFF2-40B4-BE49-F238E27FC236}">
                <a16:creationId xmlns:a16="http://schemas.microsoft.com/office/drawing/2014/main" id="{871DAC82-9814-41F4-B7E7-5C05FA1B32A6}"/>
              </a:ext>
            </a:extLst>
          </p:cNvPr>
          <p:cNvGrpSpPr/>
          <p:nvPr/>
        </p:nvGrpSpPr>
        <p:grpSpPr>
          <a:xfrm>
            <a:off x="6227195" y="1180682"/>
            <a:ext cx="2008238" cy="374323"/>
            <a:chOff x="798911" y="1941841"/>
            <a:chExt cx="2478688" cy="387229"/>
          </a:xfrm>
        </p:grpSpPr>
        <p:sp>
          <p:nvSpPr>
            <p:cNvPr id="15" name="Rectangle 14">
              <a:extLst>
                <a:ext uri="{FF2B5EF4-FFF2-40B4-BE49-F238E27FC236}">
                  <a16:creationId xmlns:a16="http://schemas.microsoft.com/office/drawing/2014/main" id="{03F3250D-90F0-409B-9300-5BDCF43B9C7D}"/>
                </a:ext>
              </a:extLst>
            </p:cNvPr>
            <p:cNvSpPr/>
            <p:nvPr/>
          </p:nvSpPr>
          <p:spPr bwMode="auto">
            <a:xfrm>
              <a:off x="798911" y="1990276"/>
              <a:ext cx="2478688" cy="2903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pic>
          <p:nvPicPr>
            <p:cNvPr id="16" name="Graphic 15">
              <a:extLst>
                <a:ext uri="{FF2B5EF4-FFF2-40B4-BE49-F238E27FC236}">
                  <a16:creationId xmlns:a16="http://schemas.microsoft.com/office/drawing/2014/main" id="{39EB64B1-7FA6-4AA8-B300-9E304AAA8885}"/>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932407" y="1941841"/>
              <a:ext cx="2190733" cy="387229"/>
            </a:xfrm>
            <a:prstGeom prst="rect">
              <a:avLst/>
            </a:prstGeom>
          </p:spPr>
        </p:pic>
      </p:grpSp>
      <p:sp>
        <p:nvSpPr>
          <p:cNvPr id="17" name="Rectangle 16">
            <a:extLst>
              <a:ext uri="{FF2B5EF4-FFF2-40B4-BE49-F238E27FC236}">
                <a16:creationId xmlns:a16="http://schemas.microsoft.com/office/drawing/2014/main" id="{DD2206E5-645A-4F46-9E36-957F8F947211}"/>
              </a:ext>
            </a:extLst>
          </p:cNvPr>
          <p:cNvSpPr/>
          <p:nvPr/>
        </p:nvSpPr>
        <p:spPr bwMode="auto">
          <a:xfrm>
            <a:off x="469563" y="1082560"/>
            <a:ext cx="2288521" cy="3189230"/>
          </a:xfrm>
          <a:prstGeom prst="rect">
            <a:avLst/>
          </a:prstGeom>
          <a:solidFill>
            <a:schemeClr val="bg1"/>
          </a:solidFill>
          <a:ln w="28575">
            <a:noFill/>
            <a:headEnd type="none" w="med" len="med"/>
            <a:tailEnd type="none" w="med" len="med"/>
          </a:ln>
          <a:effectLst>
            <a:outerShdw blurRad="63500" sx="101000" sy="101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5740" tIns="480060" rIns="137160" bIns="109728" numCol="1" spcCol="0" rtlCol="0" fromWordArt="0" anchor="t" anchorCtr="0" forceAA="0" compatLnSpc="1">
            <a:prstTxWarp prst="textNoShape">
              <a:avLst/>
            </a:prstTxWarp>
            <a:noAutofit/>
          </a:bodyPr>
          <a:lstStyle/>
          <a:p>
            <a:pPr marL="257175" indent="-257175" defTabSz="699354" fontAlgn="base">
              <a:spcBef>
                <a:spcPct val="0"/>
              </a:spcBef>
              <a:spcAft>
                <a:spcPts val="900"/>
              </a:spcAft>
              <a:buFont typeface="Arial" panose="020B0604020202020204" pitchFamily="34" charset="0"/>
              <a:buChar char="•"/>
            </a:pPr>
            <a:endParaRPr lang="en-US" sz="1050" dirty="0">
              <a:solidFill>
                <a:schemeClr val="tx1"/>
              </a:solidFill>
              <a:ea typeface="Segoe UI" pitchFamily="34" charset="0"/>
              <a:cs typeface="Segoe UI" pitchFamily="34" charset="0"/>
            </a:endParaRPr>
          </a:p>
          <a:p>
            <a:pPr marL="257175" indent="-257175" defTabSz="699354" fontAlgn="base">
              <a:spcBef>
                <a:spcPct val="0"/>
              </a:spcBef>
              <a:spcAft>
                <a:spcPts val="900"/>
              </a:spcAft>
              <a:buFont typeface="Arial" panose="020B0604020202020204" pitchFamily="34" charset="0"/>
              <a:buChar char="•"/>
            </a:pPr>
            <a:r>
              <a:rPr lang="en-US" sz="1050" dirty="0">
                <a:solidFill>
                  <a:schemeClr val="tx1"/>
                </a:solidFill>
                <a:ea typeface="Segoe UI" pitchFamily="34" charset="0"/>
                <a:cs typeface="Segoe UI" pitchFamily="34" charset="0"/>
              </a:rPr>
              <a:t>Get started with </a:t>
            </a:r>
            <a:r>
              <a:rPr lang="en-US" sz="1050" dirty="0" err="1">
                <a:solidFill>
                  <a:schemeClr val="tx1"/>
                </a:solidFill>
                <a:latin typeface="Consolas" panose="020B0609020204030204" pitchFamily="49" charset="0"/>
                <a:ea typeface="Segoe UI" pitchFamily="34" charset="0"/>
                <a:cs typeface="Segoe UI" pitchFamily="34" charset="0"/>
              </a:rPr>
              <a:t>dapr</a:t>
            </a:r>
            <a:r>
              <a:rPr lang="en-US" sz="1050" dirty="0">
                <a:solidFill>
                  <a:schemeClr val="tx1"/>
                </a:solidFill>
                <a:latin typeface="Consolas" panose="020B0609020204030204" pitchFamily="49" charset="0"/>
                <a:ea typeface="Segoe UI" pitchFamily="34" charset="0"/>
                <a:cs typeface="Segoe UI" pitchFamily="34" charset="0"/>
              </a:rPr>
              <a:t> </a:t>
            </a:r>
            <a:r>
              <a:rPr lang="en-US" sz="1050" dirty="0" err="1">
                <a:solidFill>
                  <a:schemeClr val="tx1"/>
                </a:solidFill>
                <a:latin typeface="Consolas" panose="020B0609020204030204" pitchFamily="49" charset="0"/>
                <a:ea typeface="Segoe UI" pitchFamily="34" charset="0"/>
                <a:cs typeface="Segoe UI" pitchFamily="34" charset="0"/>
              </a:rPr>
              <a:t>init</a:t>
            </a:r>
            <a:endParaRPr lang="en-US" sz="1050" dirty="0">
              <a:solidFill>
                <a:schemeClr val="tx1"/>
              </a:solidFill>
              <a:latin typeface="Consolas" panose="020B0609020204030204" pitchFamily="49" charset="0"/>
              <a:ea typeface="Segoe UI" pitchFamily="34" charset="0"/>
              <a:cs typeface="Segoe UI" pitchFamily="34" charset="0"/>
            </a:endParaRPr>
          </a:p>
          <a:p>
            <a:pPr marL="257175" indent="-257175" defTabSz="699354" fontAlgn="base">
              <a:spcBef>
                <a:spcPct val="0"/>
              </a:spcBef>
              <a:spcAft>
                <a:spcPts val="450"/>
              </a:spcAft>
              <a:buFont typeface="Arial" panose="020B0604020202020204" pitchFamily="34" charset="0"/>
              <a:buChar char="•"/>
            </a:pPr>
            <a:r>
              <a:rPr lang="en-US" sz="1050" dirty="0">
                <a:solidFill>
                  <a:schemeClr val="tx1"/>
                </a:solidFill>
                <a:ea typeface="Segoe UI" pitchFamily="34" charset="0"/>
                <a:cs typeface="Segoe UI" pitchFamily="34" charset="0"/>
              </a:rPr>
              <a:t>Easy setup with Docker images</a:t>
            </a:r>
          </a:p>
          <a:p>
            <a:pPr marL="600075" lvl="1" indent="-257175" defTabSz="699354" fontAlgn="base">
              <a:spcBef>
                <a:spcPct val="0"/>
              </a:spcBef>
              <a:spcAft>
                <a:spcPts val="450"/>
              </a:spcAft>
              <a:buFont typeface="Arial" panose="020B0604020202020204" pitchFamily="34" charset="0"/>
              <a:buChar char="•"/>
            </a:pPr>
            <a:r>
              <a:rPr lang="en-US" sz="825" dirty="0">
                <a:solidFill>
                  <a:schemeClr val="tx1"/>
                </a:solidFill>
                <a:ea typeface="Segoe UI" pitchFamily="34" charset="0"/>
                <a:cs typeface="Segoe UI" pitchFamily="34" charset="0"/>
              </a:rPr>
              <a:t>Sets up placement, </a:t>
            </a:r>
            <a:r>
              <a:rPr lang="en-US" sz="825" dirty="0" err="1">
                <a:solidFill>
                  <a:schemeClr val="tx1"/>
                </a:solidFill>
                <a:ea typeface="Segoe UI" pitchFamily="34" charset="0"/>
                <a:cs typeface="Segoe UI" pitchFamily="34" charset="0"/>
              </a:rPr>
              <a:t>Zipkin</a:t>
            </a:r>
            <a:r>
              <a:rPr lang="en-US" sz="825" dirty="0">
                <a:solidFill>
                  <a:schemeClr val="tx1"/>
                </a:solidFill>
                <a:ea typeface="Segoe UI" pitchFamily="34" charset="0"/>
                <a:cs typeface="Segoe UI" pitchFamily="34" charset="0"/>
              </a:rPr>
              <a:t>, Redis</a:t>
            </a:r>
          </a:p>
          <a:p>
            <a:pPr marL="600075" lvl="1" indent="-257175" defTabSz="699354" fontAlgn="base">
              <a:spcBef>
                <a:spcPct val="0"/>
              </a:spcBef>
              <a:spcAft>
                <a:spcPts val="900"/>
              </a:spcAft>
              <a:buFont typeface="Arial" panose="020B0604020202020204" pitchFamily="34" charset="0"/>
              <a:buChar char="•"/>
            </a:pPr>
            <a:r>
              <a:rPr lang="en-US" sz="825" dirty="0">
                <a:solidFill>
                  <a:schemeClr val="tx1"/>
                </a:solidFill>
                <a:latin typeface="Consolas" panose="020B0609020204030204" pitchFamily="49" charset="0"/>
                <a:ea typeface="Segoe UI" pitchFamily="34" charset="0"/>
                <a:cs typeface="Segoe UI" pitchFamily="34" charset="0"/>
              </a:rPr>
              <a:t>slim-</a:t>
            </a:r>
            <a:r>
              <a:rPr lang="en-US" sz="825" dirty="0" err="1">
                <a:solidFill>
                  <a:schemeClr val="tx1"/>
                </a:solidFill>
                <a:latin typeface="Consolas" panose="020B0609020204030204" pitchFamily="49" charset="0"/>
                <a:ea typeface="Segoe UI" pitchFamily="34" charset="0"/>
                <a:cs typeface="Segoe UI" pitchFamily="34" charset="0"/>
              </a:rPr>
              <a:t>init</a:t>
            </a:r>
            <a:r>
              <a:rPr lang="en-US" sz="825" dirty="0">
                <a:solidFill>
                  <a:schemeClr val="tx1"/>
                </a:solidFill>
                <a:ea typeface="Segoe UI" pitchFamily="34" charset="0"/>
                <a:cs typeface="Segoe UI" pitchFamily="34" charset="0"/>
              </a:rPr>
              <a:t> available without Docker</a:t>
            </a:r>
          </a:p>
          <a:p>
            <a:pPr marL="257175" indent="-257175" defTabSz="699354" fontAlgn="base">
              <a:spcBef>
                <a:spcPct val="0"/>
              </a:spcBef>
              <a:spcAft>
                <a:spcPts val="450"/>
              </a:spcAft>
              <a:buFont typeface="Arial" panose="020B0604020202020204" pitchFamily="34" charset="0"/>
              <a:buChar char="•"/>
            </a:pPr>
            <a:r>
              <a:rPr lang="en-US" sz="1050" dirty="0">
                <a:solidFill>
                  <a:schemeClr val="tx1"/>
                </a:solidFill>
                <a:ea typeface="Segoe UI" pitchFamily="34" charset="0"/>
                <a:cs typeface="Segoe UI" pitchFamily="34" charset="0"/>
              </a:rPr>
              <a:t>Run any application with </a:t>
            </a:r>
            <a:r>
              <a:rPr lang="en-US" sz="1050" dirty="0" err="1">
                <a:solidFill>
                  <a:schemeClr val="tx1"/>
                </a:solidFill>
                <a:ea typeface="Segoe UI" pitchFamily="34" charset="0"/>
                <a:cs typeface="Segoe UI" pitchFamily="34" charset="0"/>
              </a:rPr>
              <a:t>Dapr</a:t>
            </a:r>
            <a:r>
              <a:rPr lang="en-US" sz="1050" dirty="0">
                <a:solidFill>
                  <a:schemeClr val="tx1"/>
                </a:solidFill>
                <a:ea typeface="Segoe UI" pitchFamily="34" charset="0"/>
                <a:cs typeface="Segoe UI" pitchFamily="34" charset="0"/>
              </a:rPr>
              <a:t> sidecar using </a:t>
            </a:r>
            <a:r>
              <a:rPr lang="en-US" sz="1050" dirty="0" err="1">
                <a:solidFill>
                  <a:schemeClr val="tx1"/>
                </a:solidFill>
                <a:latin typeface="Consolas" panose="020B0609020204030204" pitchFamily="49" charset="0"/>
                <a:ea typeface="Segoe UI" pitchFamily="34" charset="0"/>
                <a:cs typeface="Segoe UI" pitchFamily="34" charset="0"/>
              </a:rPr>
              <a:t>dapr</a:t>
            </a:r>
            <a:r>
              <a:rPr lang="en-US" sz="1050" dirty="0">
                <a:solidFill>
                  <a:schemeClr val="tx1"/>
                </a:solidFill>
                <a:latin typeface="Consolas" panose="020B0609020204030204" pitchFamily="49" charset="0"/>
                <a:ea typeface="Segoe UI" pitchFamily="34" charset="0"/>
                <a:cs typeface="Segoe UI" pitchFamily="34" charset="0"/>
              </a:rPr>
              <a:t> run</a:t>
            </a:r>
          </a:p>
          <a:p>
            <a:pPr marL="257175" indent="-257175" defTabSz="699354" fontAlgn="base">
              <a:spcBef>
                <a:spcPct val="0"/>
              </a:spcBef>
              <a:spcAft>
                <a:spcPts val="450"/>
              </a:spcAft>
              <a:buFont typeface="Arial" panose="020B0604020202020204" pitchFamily="34" charset="0"/>
              <a:buChar char="•"/>
            </a:pPr>
            <a:r>
              <a:rPr lang="en-US" sz="1050" dirty="0">
                <a:solidFill>
                  <a:schemeClr val="tx1"/>
                </a:solidFill>
                <a:ea typeface="Segoe UI" pitchFamily="34" charset="0"/>
                <a:cs typeface="Segoe UI" pitchFamily="34" charset="0"/>
              </a:rPr>
              <a:t>Slim mode does executable deployment (no Docker images)</a:t>
            </a:r>
          </a:p>
          <a:p>
            <a:pPr marL="257175" indent="-257175" defTabSz="699354" fontAlgn="base">
              <a:spcBef>
                <a:spcPct val="0"/>
              </a:spcBef>
              <a:spcAft>
                <a:spcPts val="450"/>
              </a:spcAft>
              <a:buFont typeface="Arial" panose="020B0604020202020204" pitchFamily="34" charset="0"/>
              <a:buChar char="•"/>
            </a:pPr>
            <a:endParaRPr lang="en-US" sz="1050" dirty="0">
              <a:solidFill>
                <a:schemeClr val="tx1"/>
              </a:solidFill>
              <a:latin typeface="Consolas" panose="020B0609020204030204" pitchFamily="49" charset="0"/>
              <a:ea typeface="Segoe UI" pitchFamily="34" charset="0"/>
              <a:cs typeface="Segoe UI" pitchFamily="34" charset="0"/>
            </a:endParaRPr>
          </a:p>
          <a:p>
            <a:pPr marL="257175" indent="-257175" defTabSz="699354" fontAlgn="base">
              <a:spcBef>
                <a:spcPct val="0"/>
              </a:spcBef>
              <a:spcAft>
                <a:spcPts val="450"/>
              </a:spcAft>
              <a:buFont typeface="Arial" panose="020B0604020202020204" pitchFamily="34" charset="0"/>
              <a:buChar char="•"/>
            </a:pPr>
            <a:endParaRPr lang="en-US" sz="1050" dirty="0">
              <a:solidFill>
                <a:schemeClr val="tx1"/>
              </a:solidFill>
              <a:latin typeface="Consolas" panose="020B0609020204030204" pitchFamily="49" charset="0"/>
              <a:ea typeface="Segoe UI" pitchFamily="34" charset="0"/>
              <a:cs typeface="Segoe UI" pitchFamily="34" charset="0"/>
            </a:endParaRPr>
          </a:p>
          <a:p>
            <a:pPr marL="257175" indent="-257175" defTabSz="699354" fontAlgn="base">
              <a:spcBef>
                <a:spcPct val="0"/>
              </a:spcBef>
              <a:spcAft>
                <a:spcPts val="450"/>
              </a:spcAft>
              <a:buFont typeface="Arial" panose="020B0604020202020204" pitchFamily="34" charset="0"/>
              <a:buChar char="•"/>
            </a:pPr>
            <a:endParaRPr lang="en-US" sz="1500" dirty="0">
              <a:solidFill>
                <a:schemeClr val="tx1"/>
              </a:solidFill>
              <a:ea typeface="Segoe UI" pitchFamily="34" charset="0"/>
              <a:cs typeface="Segoe UI" pitchFamily="34" charset="0"/>
            </a:endParaRPr>
          </a:p>
        </p:txBody>
      </p:sp>
      <p:sp>
        <p:nvSpPr>
          <p:cNvPr id="19" name="Rectangle 18">
            <a:extLst>
              <a:ext uri="{FF2B5EF4-FFF2-40B4-BE49-F238E27FC236}">
                <a16:creationId xmlns:a16="http://schemas.microsoft.com/office/drawing/2014/main" id="{34436AA0-D322-4EBB-B10F-5B925E5EB701}"/>
              </a:ext>
            </a:extLst>
          </p:cNvPr>
          <p:cNvSpPr/>
          <p:nvPr/>
        </p:nvSpPr>
        <p:spPr bwMode="auto">
          <a:xfrm>
            <a:off x="908567" y="1264118"/>
            <a:ext cx="1539926" cy="21777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800" dirty="0">
                <a:solidFill>
                  <a:schemeClr val="tx1"/>
                </a:solidFill>
                <a:latin typeface="+mj-lt"/>
                <a:ea typeface="Segoe UI" pitchFamily="34" charset="0"/>
                <a:cs typeface="Segoe UI" pitchFamily="34" charset="0"/>
              </a:rPr>
              <a:t>Self-hosted</a:t>
            </a:r>
          </a:p>
        </p:txBody>
      </p:sp>
      <p:sp>
        <p:nvSpPr>
          <p:cNvPr id="10" name="Rectangle 9">
            <a:extLst>
              <a:ext uri="{FF2B5EF4-FFF2-40B4-BE49-F238E27FC236}">
                <a16:creationId xmlns:a16="http://schemas.microsoft.com/office/drawing/2014/main" id="{99E61537-3F8A-B78F-E4BD-D042B187233C}"/>
              </a:ext>
            </a:extLst>
          </p:cNvPr>
          <p:cNvSpPr/>
          <p:nvPr/>
        </p:nvSpPr>
        <p:spPr bwMode="auto">
          <a:xfrm>
            <a:off x="3264097" y="1083604"/>
            <a:ext cx="2288521" cy="3188186"/>
          </a:xfrm>
          <a:prstGeom prst="rect">
            <a:avLst/>
          </a:prstGeom>
          <a:solidFill>
            <a:schemeClr val="bg1"/>
          </a:solidFill>
          <a:ln w="28575">
            <a:noFill/>
            <a:headEnd type="none" w="med" len="med"/>
            <a:tailEnd type="none" w="med" len="med"/>
          </a:ln>
          <a:effectLst>
            <a:outerShdw blurRad="63500" sx="101000" sy="101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05740" tIns="480060" rIns="137160" bIns="109728" numCol="1" spcCol="0" rtlCol="0" fromWordArt="0" anchor="t" anchorCtr="0" forceAA="0" compatLnSpc="1">
            <a:prstTxWarp prst="textNoShape">
              <a:avLst/>
            </a:prstTxWarp>
            <a:noAutofit/>
          </a:bodyPr>
          <a:lstStyle/>
          <a:p>
            <a:pPr marL="257175" indent="-257175" defTabSz="699354" fontAlgn="base">
              <a:spcBef>
                <a:spcPct val="0"/>
              </a:spcBef>
              <a:spcAft>
                <a:spcPts val="900"/>
              </a:spcAft>
              <a:buFont typeface="Arial" panose="020B0604020202020204" pitchFamily="34" charset="0"/>
              <a:buChar char="•"/>
            </a:pPr>
            <a:endParaRPr lang="en-US" sz="1050" dirty="0">
              <a:solidFill>
                <a:schemeClr val="tx1"/>
              </a:solidFill>
              <a:ea typeface="Segoe UI" pitchFamily="34" charset="0"/>
              <a:cs typeface="Segoe UI" pitchFamily="34" charset="0"/>
            </a:endParaRPr>
          </a:p>
          <a:p>
            <a:pPr marL="257175" indent="-257175" defTabSz="699354" fontAlgn="base">
              <a:spcBef>
                <a:spcPct val="0"/>
              </a:spcBef>
              <a:spcAft>
                <a:spcPts val="900"/>
              </a:spcAft>
              <a:buFont typeface="Arial" panose="020B0604020202020204" pitchFamily="34" charset="0"/>
              <a:buChar char="•"/>
            </a:pPr>
            <a:r>
              <a:rPr lang="en-US" sz="1050" dirty="0">
                <a:solidFill>
                  <a:schemeClr val="tx1"/>
                </a:solidFill>
                <a:ea typeface="Segoe UI" pitchFamily="34" charset="0"/>
                <a:cs typeface="Segoe UI" pitchFamily="34" charset="0"/>
              </a:rPr>
              <a:t>Self-deploy </a:t>
            </a:r>
            <a:r>
              <a:rPr lang="en-US" sz="1050" dirty="0" err="1">
                <a:solidFill>
                  <a:schemeClr val="tx1"/>
                </a:solidFill>
                <a:ea typeface="Segoe UI" pitchFamily="34" charset="0"/>
                <a:cs typeface="Segoe UI" pitchFamily="34" charset="0"/>
              </a:rPr>
              <a:t>Dapr</a:t>
            </a:r>
            <a:r>
              <a:rPr lang="en-US" sz="1050" dirty="0">
                <a:solidFill>
                  <a:schemeClr val="tx1"/>
                </a:solidFill>
                <a:ea typeface="Segoe UI" pitchFamily="34" charset="0"/>
                <a:cs typeface="Segoe UI" pitchFamily="34" charset="0"/>
              </a:rPr>
              <a:t> control plane per machine</a:t>
            </a:r>
            <a:endParaRPr lang="en-US" sz="1050" dirty="0">
              <a:solidFill>
                <a:schemeClr val="tx1"/>
              </a:solidFill>
              <a:latin typeface="Consolas" panose="020B0609020204030204" pitchFamily="49" charset="0"/>
              <a:ea typeface="Segoe UI" pitchFamily="34" charset="0"/>
              <a:cs typeface="Segoe UI" pitchFamily="34" charset="0"/>
            </a:endParaRPr>
          </a:p>
          <a:p>
            <a:pPr marL="257175" indent="-257175" defTabSz="699354" fontAlgn="base">
              <a:spcBef>
                <a:spcPct val="0"/>
              </a:spcBef>
              <a:spcAft>
                <a:spcPts val="450"/>
              </a:spcAft>
              <a:buFont typeface="Arial" panose="020B0604020202020204" pitchFamily="34" charset="0"/>
              <a:buChar char="•"/>
            </a:pPr>
            <a:r>
              <a:rPr lang="en-US" sz="1050" dirty="0">
                <a:solidFill>
                  <a:schemeClr val="tx1"/>
                </a:solidFill>
                <a:ea typeface="Segoe UI" pitchFamily="34" charset="0"/>
                <a:cs typeface="Segoe UI" pitchFamily="34" charset="0"/>
              </a:rPr>
              <a:t>Deploy </a:t>
            </a:r>
            <a:r>
              <a:rPr lang="en-US" sz="1050" dirty="0" err="1">
                <a:solidFill>
                  <a:schemeClr val="tx1"/>
                </a:solidFill>
                <a:ea typeface="Segoe UI" pitchFamily="34" charset="0"/>
                <a:cs typeface="Segoe UI" pitchFamily="34" charset="0"/>
              </a:rPr>
              <a:t>Hashicorp</a:t>
            </a:r>
            <a:r>
              <a:rPr lang="en-US" sz="1050" dirty="0">
                <a:solidFill>
                  <a:schemeClr val="tx1"/>
                </a:solidFill>
                <a:ea typeface="Segoe UI" pitchFamily="34" charset="0"/>
                <a:cs typeface="Segoe UI" pitchFamily="34" charset="0"/>
              </a:rPr>
              <a:t> Consul per machine </a:t>
            </a:r>
          </a:p>
          <a:p>
            <a:pPr marL="257175" indent="-257175" defTabSz="699354" fontAlgn="base">
              <a:spcBef>
                <a:spcPct val="0"/>
              </a:spcBef>
              <a:spcAft>
                <a:spcPts val="450"/>
              </a:spcAft>
              <a:buFont typeface="Arial" panose="020B0604020202020204" pitchFamily="34" charset="0"/>
              <a:buChar char="•"/>
            </a:pPr>
            <a:r>
              <a:rPr lang="en-US" sz="1050" dirty="0">
                <a:solidFill>
                  <a:schemeClr val="tx1"/>
                </a:solidFill>
                <a:ea typeface="Segoe UI" pitchFamily="34" charset="0"/>
                <a:cs typeface="Segoe UI" pitchFamily="34" charset="0"/>
              </a:rPr>
              <a:t>Run any application with </a:t>
            </a:r>
            <a:r>
              <a:rPr lang="en-US" sz="1050" dirty="0" err="1">
                <a:solidFill>
                  <a:schemeClr val="tx1"/>
                </a:solidFill>
                <a:ea typeface="Segoe UI" pitchFamily="34" charset="0"/>
                <a:cs typeface="Segoe UI" pitchFamily="34" charset="0"/>
              </a:rPr>
              <a:t>Dapr</a:t>
            </a:r>
            <a:r>
              <a:rPr lang="en-US" sz="1050" dirty="0">
                <a:solidFill>
                  <a:schemeClr val="tx1"/>
                </a:solidFill>
                <a:ea typeface="Segoe UI" pitchFamily="34" charset="0"/>
                <a:cs typeface="Segoe UI" pitchFamily="34" charset="0"/>
              </a:rPr>
              <a:t> sidecar using </a:t>
            </a:r>
            <a:r>
              <a:rPr lang="en-US" sz="1050" dirty="0" err="1">
                <a:solidFill>
                  <a:schemeClr val="tx1"/>
                </a:solidFill>
                <a:latin typeface="Consolas" panose="020B0609020204030204" pitchFamily="49" charset="0"/>
                <a:ea typeface="Segoe UI" pitchFamily="34" charset="0"/>
                <a:cs typeface="Segoe UI" pitchFamily="34" charset="0"/>
              </a:rPr>
              <a:t>dapr</a:t>
            </a:r>
            <a:r>
              <a:rPr lang="en-US" sz="1050" dirty="0">
                <a:solidFill>
                  <a:schemeClr val="tx1"/>
                </a:solidFill>
                <a:latin typeface="Consolas" panose="020B0609020204030204" pitchFamily="49" charset="0"/>
                <a:ea typeface="Segoe UI" pitchFamily="34" charset="0"/>
                <a:cs typeface="Segoe UI" pitchFamily="34" charset="0"/>
              </a:rPr>
              <a:t> run</a:t>
            </a:r>
          </a:p>
          <a:p>
            <a:pPr marL="257175" indent="-257175" defTabSz="699354" fontAlgn="base">
              <a:spcBef>
                <a:spcPct val="0"/>
              </a:spcBef>
              <a:spcAft>
                <a:spcPts val="450"/>
              </a:spcAft>
              <a:buFont typeface="Arial" panose="020B0604020202020204" pitchFamily="34" charset="0"/>
              <a:buChar char="•"/>
            </a:pPr>
            <a:r>
              <a:rPr lang="en-US" sz="1050" dirty="0" err="1">
                <a:solidFill>
                  <a:schemeClr val="tx1"/>
                </a:solidFill>
                <a:ea typeface="Segoe UI" pitchFamily="34" charset="0"/>
                <a:cs typeface="Segoe UI" pitchFamily="34" charset="0"/>
              </a:rPr>
              <a:t>Dapr</a:t>
            </a:r>
            <a:r>
              <a:rPr lang="en-US" sz="1050" dirty="0">
                <a:solidFill>
                  <a:schemeClr val="tx1"/>
                </a:solidFill>
                <a:ea typeface="Segoe UI" pitchFamily="34" charset="0"/>
                <a:cs typeface="Segoe UI" pitchFamily="34" charset="0"/>
              </a:rPr>
              <a:t> Installer Package allows for offline/remote deployments with no network connectivity</a:t>
            </a:r>
            <a:endParaRPr lang="en-US" sz="1050" dirty="0">
              <a:solidFill>
                <a:schemeClr val="tx1"/>
              </a:solidFill>
              <a:latin typeface="Consolas" panose="020B0609020204030204" pitchFamily="49" charset="0"/>
              <a:ea typeface="Segoe UI" pitchFamily="34" charset="0"/>
              <a:cs typeface="Segoe UI" pitchFamily="34" charset="0"/>
            </a:endParaRPr>
          </a:p>
          <a:p>
            <a:pPr marL="257175" indent="-257175" defTabSz="699354" fontAlgn="base">
              <a:spcBef>
                <a:spcPct val="0"/>
              </a:spcBef>
              <a:spcAft>
                <a:spcPts val="450"/>
              </a:spcAft>
              <a:buFont typeface="Arial" panose="020B0604020202020204" pitchFamily="34" charset="0"/>
              <a:buChar char="•"/>
            </a:pPr>
            <a:endParaRPr lang="en-US" sz="1500" dirty="0">
              <a:solidFill>
                <a:schemeClr val="tx1"/>
              </a:solidFill>
              <a:ea typeface="Segoe UI" pitchFamily="34" charset="0"/>
              <a:cs typeface="Segoe UI" pitchFamily="34" charset="0"/>
            </a:endParaRPr>
          </a:p>
        </p:txBody>
      </p:sp>
      <p:grpSp>
        <p:nvGrpSpPr>
          <p:cNvPr id="12" name="Group 31">
            <a:extLst>
              <a:ext uri="{FF2B5EF4-FFF2-40B4-BE49-F238E27FC236}">
                <a16:creationId xmlns:a16="http://schemas.microsoft.com/office/drawing/2014/main" id="{CD161B1C-7140-95EB-D456-5B65672F1DBD}"/>
              </a:ext>
            </a:extLst>
          </p:cNvPr>
          <p:cNvGrpSpPr>
            <a:grpSpLocks noChangeAspect="1"/>
          </p:cNvGrpSpPr>
          <p:nvPr/>
        </p:nvGrpSpPr>
        <p:grpSpPr bwMode="auto">
          <a:xfrm>
            <a:off x="3360182" y="1245071"/>
            <a:ext cx="413536" cy="260139"/>
            <a:chOff x="12" y="93"/>
            <a:chExt cx="221" cy="145"/>
          </a:xfrm>
          <a:solidFill>
            <a:schemeClr val="bg1"/>
          </a:solidFill>
        </p:grpSpPr>
        <p:sp>
          <p:nvSpPr>
            <p:cNvPr id="13" name="Rectangle 36">
              <a:extLst>
                <a:ext uri="{FF2B5EF4-FFF2-40B4-BE49-F238E27FC236}">
                  <a16:creationId xmlns:a16="http://schemas.microsoft.com/office/drawing/2014/main" id="{F515A844-1FFD-97FB-AA67-E1B2D9A9E4A6}"/>
                </a:ext>
              </a:extLst>
            </p:cNvPr>
            <p:cNvSpPr>
              <a:spLocks noChangeArrowheads="1"/>
            </p:cNvSpPr>
            <p:nvPr/>
          </p:nvSpPr>
          <p:spPr bwMode="auto">
            <a:xfrm>
              <a:off x="12" y="93"/>
              <a:ext cx="221" cy="59"/>
            </a:xfrm>
            <a:prstGeom prst="rect">
              <a:avLst/>
            </a:prstGeom>
            <a:grpFill/>
            <a:ln w="28575" cap="flat">
              <a:solidFill>
                <a:schemeClr val="accent1"/>
              </a:solidFill>
              <a:prstDash val="solid"/>
              <a:miter lim="800000"/>
              <a:headEnd/>
              <a:tailEnd/>
            </a:ln>
          </p:spPr>
          <p:txBody>
            <a:bodyPr rot="0" spcFirstLastPara="0" vertOverflow="overflow" horzOverflow="overflow" vert="horz" wrap="square" lIns="68561" tIns="34280" rIns="68561" bIns="34280" numCol="1" spcCol="0" rtlCol="0" fromWordArt="0" anchor="t" anchorCtr="0" forceAA="0" compatLnSpc="1">
              <a:prstTxWarp prst="textNoShape">
                <a:avLst/>
              </a:prstTxWarp>
              <a:noAutofit/>
            </a:bodyPr>
            <a:lstStyle/>
            <a:p>
              <a:pPr defTabSz="699288">
                <a:defRPr/>
              </a:pPr>
              <a:endParaRPr lang="en-US" sz="1013">
                <a:solidFill>
                  <a:srgbClr val="FFFFFF"/>
                </a:solidFill>
                <a:latin typeface="Segoe UI Semilight"/>
              </a:endParaRPr>
            </a:p>
          </p:txBody>
        </p:sp>
        <p:sp>
          <p:nvSpPr>
            <p:cNvPr id="18" name="Line 37">
              <a:extLst>
                <a:ext uri="{FF2B5EF4-FFF2-40B4-BE49-F238E27FC236}">
                  <a16:creationId xmlns:a16="http://schemas.microsoft.com/office/drawing/2014/main" id="{977E776A-552E-4E03-1991-160B017BE8E0}"/>
                </a:ext>
              </a:extLst>
            </p:cNvPr>
            <p:cNvSpPr>
              <a:spLocks noChangeShapeType="1"/>
            </p:cNvSpPr>
            <p:nvPr/>
          </p:nvSpPr>
          <p:spPr bwMode="auto">
            <a:xfrm flipH="1">
              <a:off x="191" y="123"/>
              <a:ext cx="17" cy="0"/>
            </a:xfrm>
            <a:prstGeom prst="line">
              <a:avLst/>
            </a:prstGeom>
            <a:grpFill/>
            <a:ln w="28575" cap="flat">
              <a:solidFill>
                <a:schemeClr val="accent1"/>
              </a:solidFill>
              <a:prstDash val="solid"/>
              <a:miter lim="800000"/>
              <a:headEnd/>
              <a:tailEnd/>
            </a:ln>
          </p:spPr>
          <p:txBody>
            <a:bodyPr rot="0" spcFirstLastPara="0" vertOverflow="overflow" horzOverflow="overflow" vert="horz" wrap="square" lIns="68561" tIns="34280" rIns="68561" bIns="34280" numCol="1" spcCol="0" rtlCol="0" fromWordArt="0" anchor="t" anchorCtr="0" forceAA="0" compatLnSpc="1">
              <a:prstTxWarp prst="textNoShape">
                <a:avLst/>
              </a:prstTxWarp>
              <a:noAutofit/>
            </a:bodyPr>
            <a:lstStyle/>
            <a:p>
              <a:pPr defTabSz="699288">
                <a:defRPr/>
              </a:pPr>
              <a:endParaRPr lang="en-US" sz="1013">
                <a:solidFill>
                  <a:srgbClr val="FFFFFF"/>
                </a:solidFill>
                <a:latin typeface="Segoe UI Semilight"/>
              </a:endParaRPr>
            </a:p>
          </p:txBody>
        </p:sp>
        <p:sp>
          <p:nvSpPr>
            <p:cNvPr id="20" name="Line 38">
              <a:extLst>
                <a:ext uri="{FF2B5EF4-FFF2-40B4-BE49-F238E27FC236}">
                  <a16:creationId xmlns:a16="http://schemas.microsoft.com/office/drawing/2014/main" id="{A9F40189-D293-FC1C-2E56-BAFE97B6693C}"/>
                </a:ext>
              </a:extLst>
            </p:cNvPr>
            <p:cNvSpPr>
              <a:spLocks noChangeShapeType="1"/>
            </p:cNvSpPr>
            <p:nvPr/>
          </p:nvSpPr>
          <p:spPr bwMode="auto">
            <a:xfrm flipH="1">
              <a:off x="157" y="123"/>
              <a:ext cx="17" cy="0"/>
            </a:xfrm>
            <a:prstGeom prst="line">
              <a:avLst/>
            </a:prstGeom>
            <a:grpFill/>
            <a:ln w="28575" cap="flat">
              <a:solidFill>
                <a:schemeClr val="accent1"/>
              </a:solidFill>
              <a:prstDash val="solid"/>
              <a:miter lim="800000"/>
              <a:headEnd/>
              <a:tailEnd/>
            </a:ln>
          </p:spPr>
          <p:txBody>
            <a:bodyPr rot="0" spcFirstLastPara="0" vertOverflow="overflow" horzOverflow="overflow" vert="horz" wrap="square" lIns="68561" tIns="34280" rIns="68561" bIns="34280" numCol="1" spcCol="0" rtlCol="0" fromWordArt="0" anchor="t" anchorCtr="0" forceAA="0" compatLnSpc="1">
              <a:prstTxWarp prst="textNoShape">
                <a:avLst/>
              </a:prstTxWarp>
              <a:noAutofit/>
            </a:bodyPr>
            <a:lstStyle/>
            <a:p>
              <a:pPr defTabSz="699288">
                <a:defRPr/>
              </a:pPr>
              <a:endParaRPr lang="en-US" sz="1013">
                <a:solidFill>
                  <a:srgbClr val="FFFFFF"/>
                </a:solidFill>
                <a:latin typeface="Segoe UI Semilight"/>
              </a:endParaRPr>
            </a:p>
          </p:txBody>
        </p:sp>
        <p:sp>
          <p:nvSpPr>
            <p:cNvPr id="21" name="Line 39">
              <a:extLst>
                <a:ext uri="{FF2B5EF4-FFF2-40B4-BE49-F238E27FC236}">
                  <a16:creationId xmlns:a16="http://schemas.microsoft.com/office/drawing/2014/main" id="{762695C5-5226-84AA-A99B-0A4270965F5C}"/>
                </a:ext>
              </a:extLst>
            </p:cNvPr>
            <p:cNvSpPr>
              <a:spLocks noChangeShapeType="1"/>
            </p:cNvSpPr>
            <p:nvPr/>
          </p:nvSpPr>
          <p:spPr bwMode="auto">
            <a:xfrm flipH="1">
              <a:off x="54" y="123"/>
              <a:ext cx="69" cy="0"/>
            </a:xfrm>
            <a:prstGeom prst="line">
              <a:avLst/>
            </a:prstGeom>
            <a:grpFill/>
            <a:ln w="28575" cap="flat">
              <a:solidFill>
                <a:schemeClr val="accent1"/>
              </a:solidFill>
              <a:prstDash val="solid"/>
              <a:miter lim="800000"/>
              <a:headEnd/>
              <a:tailEnd/>
            </a:ln>
          </p:spPr>
          <p:txBody>
            <a:bodyPr rot="0" spcFirstLastPara="0" vertOverflow="overflow" horzOverflow="overflow" vert="horz" wrap="square" lIns="68561" tIns="34280" rIns="68561" bIns="34280" numCol="1" spcCol="0" rtlCol="0" fromWordArt="0" anchor="t" anchorCtr="0" forceAA="0" compatLnSpc="1">
              <a:prstTxWarp prst="textNoShape">
                <a:avLst/>
              </a:prstTxWarp>
              <a:noAutofit/>
            </a:bodyPr>
            <a:lstStyle/>
            <a:p>
              <a:pPr defTabSz="699288">
                <a:defRPr/>
              </a:pPr>
              <a:endParaRPr lang="en-US" sz="1013">
                <a:solidFill>
                  <a:srgbClr val="FFFFFF"/>
                </a:solidFill>
                <a:latin typeface="Segoe UI Semilight"/>
              </a:endParaRPr>
            </a:p>
          </p:txBody>
        </p:sp>
        <p:sp>
          <p:nvSpPr>
            <p:cNvPr id="22" name="Rectangle 40">
              <a:extLst>
                <a:ext uri="{FF2B5EF4-FFF2-40B4-BE49-F238E27FC236}">
                  <a16:creationId xmlns:a16="http://schemas.microsoft.com/office/drawing/2014/main" id="{24E61093-2B23-B3AA-9265-2608B6C283F8}"/>
                </a:ext>
              </a:extLst>
            </p:cNvPr>
            <p:cNvSpPr>
              <a:spLocks noChangeArrowheads="1"/>
            </p:cNvSpPr>
            <p:nvPr/>
          </p:nvSpPr>
          <p:spPr bwMode="auto">
            <a:xfrm>
              <a:off x="12" y="178"/>
              <a:ext cx="221" cy="60"/>
            </a:xfrm>
            <a:prstGeom prst="rect">
              <a:avLst/>
            </a:prstGeom>
            <a:grpFill/>
            <a:ln w="28575" cap="flat">
              <a:solidFill>
                <a:schemeClr val="accent1"/>
              </a:solidFill>
              <a:prstDash val="solid"/>
              <a:miter lim="800000"/>
              <a:headEnd/>
              <a:tailEnd/>
            </a:ln>
          </p:spPr>
          <p:txBody>
            <a:bodyPr rot="0" spcFirstLastPara="0" vertOverflow="overflow" horzOverflow="overflow" vert="horz" wrap="square" lIns="68561" tIns="34280" rIns="68561" bIns="34280" numCol="1" spcCol="0" rtlCol="0" fromWordArt="0" anchor="t" anchorCtr="0" forceAA="0" compatLnSpc="1">
              <a:prstTxWarp prst="textNoShape">
                <a:avLst/>
              </a:prstTxWarp>
              <a:noAutofit/>
            </a:bodyPr>
            <a:lstStyle/>
            <a:p>
              <a:pPr defTabSz="699288">
                <a:defRPr/>
              </a:pPr>
              <a:endParaRPr lang="en-US" sz="1013">
                <a:solidFill>
                  <a:srgbClr val="FFFFFF"/>
                </a:solidFill>
                <a:latin typeface="Segoe UI Semilight"/>
              </a:endParaRPr>
            </a:p>
          </p:txBody>
        </p:sp>
        <p:sp>
          <p:nvSpPr>
            <p:cNvPr id="23" name="Line 41">
              <a:extLst>
                <a:ext uri="{FF2B5EF4-FFF2-40B4-BE49-F238E27FC236}">
                  <a16:creationId xmlns:a16="http://schemas.microsoft.com/office/drawing/2014/main" id="{E1C0ECB1-4A85-A08A-1CF9-377220C7774A}"/>
                </a:ext>
              </a:extLst>
            </p:cNvPr>
            <p:cNvSpPr>
              <a:spLocks noChangeShapeType="1"/>
            </p:cNvSpPr>
            <p:nvPr/>
          </p:nvSpPr>
          <p:spPr bwMode="auto">
            <a:xfrm flipH="1">
              <a:off x="191" y="208"/>
              <a:ext cx="17" cy="0"/>
            </a:xfrm>
            <a:prstGeom prst="line">
              <a:avLst/>
            </a:prstGeom>
            <a:grpFill/>
            <a:ln w="28575" cap="flat">
              <a:solidFill>
                <a:schemeClr val="accent1"/>
              </a:solidFill>
              <a:prstDash val="solid"/>
              <a:miter lim="800000"/>
              <a:headEnd/>
              <a:tailEnd/>
            </a:ln>
          </p:spPr>
          <p:txBody>
            <a:bodyPr rot="0" spcFirstLastPara="0" vertOverflow="overflow" horzOverflow="overflow" vert="horz" wrap="square" lIns="68561" tIns="34280" rIns="68561" bIns="34280" numCol="1" spcCol="0" rtlCol="0" fromWordArt="0" anchor="t" anchorCtr="0" forceAA="0" compatLnSpc="1">
              <a:prstTxWarp prst="textNoShape">
                <a:avLst/>
              </a:prstTxWarp>
              <a:noAutofit/>
            </a:bodyPr>
            <a:lstStyle/>
            <a:p>
              <a:pPr defTabSz="699288">
                <a:defRPr/>
              </a:pPr>
              <a:endParaRPr lang="en-US" sz="1013">
                <a:solidFill>
                  <a:srgbClr val="FFFFFF"/>
                </a:solidFill>
                <a:latin typeface="Segoe UI Semilight"/>
              </a:endParaRPr>
            </a:p>
          </p:txBody>
        </p:sp>
        <p:sp>
          <p:nvSpPr>
            <p:cNvPr id="24" name="Line 42">
              <a:extLst>
                <a:ext uri="{FF2B5EF4-FFF2-40B4-BE49-F238E27FC236}">
                  <a16:creationId xmlns:a16="http://schemas.microsoft.com/office/drawing/2014/main" id="{630AFB76-567A-57C0-6D1C-A03F397F4975}"/>
                </a:ext>
              </a:extLst>
            </p:cNvPr>
            <p:cNvSpPr>
              <a:spLocks noChangeShapeType="1"/>
            </p:cNvSpPr>
            <p:nvPr/>
          </p:nvSpPr>
          <p:spPr bwMode="auto">
            <a:xfrm flipH="1">
              <a:off x="157" y="208"/>
              <a:ext cx="17" cy="0"/>
            </a:xfrm>
            <a:prstGeom prst="line">
              <a:avLst/>
            </a:prstGeom>
            <a:grpFill/>
            <a:ln w="28575" cap="flat">
              <a:solidFill>
                <a:schemeClr val="accent1"/>
              </a:solidFill>
              <a:prstDash val="solid"/>
              <a:miter lim="800000"/>
              <a:headEnd/>
              <a:tailEnd/>
            </a:ln>
          </p:spPr>
          <p:txBody>
            <a:bodyPr rot="0" spcFirstLastPara="0" vertOverflow="overflow" horzOverflow="overflow" vert="horz" wrap="square" lIns="68561" tIns="34280" rIns="68561" bIns="34280" numCol="1" spcCol="0" rtlCol="0" fromWordArt="0" anchor="t" anchorCtr="0" forceAA="0" compatLnSpc="1">
              <a:prstTxWarp prst="textNoShape">
                <a:avLst/>
              </a:prstTxWarp>
              <a:noAutofit/>
            </a:bodyPr>
            <a:lstStyle/>
            <a:p>
              <a:pPr defTabSz="699288">
                <a:defRPr/>
              </a:pPr>
              <a:endParaRPr lang="en-US" sz="1013">
                <a:solidFill>
                  <a:srgbClr val="FFFFFF"/>
                </a:solidFill>
                <a:latin typeface="Segoe UI Semilight"/>
              </a:endParaRPr>
            </a:p>
          </p:txBody>
        </p:sp>
        <p:sp>
          <p:nvSpPr>
            <p:cNvPr id="25" name="Line 43">
              <a:extLst>
                <a:ext uri="{FF2B5EF4-FFF2-40B4-BE49-F238E27FC236}">
                  <a16:creationId xmlns:a16="http://schemas.microsoft.com/office/drawing/2014/main" id="{A7CCE2C6-2880-4C59-9DC6-FAD22D8332C8}"/>
                </a:ext>
              </a:extLst>
            </p:cNvPr>
            <p:cNvSpPr>
              <a:spLocks noChangeShapeType="1"/>
            </p:cNvSpPr>
            <p:nvPr/>
          </p:nvSpPr>
          <p:spPr bwMode="auto">
            <a:xfrm flipH="1">
              <a:off x="54" y="208"/>
              <a:ext cx="69" cy="0"/>
            </a:xfrm>
            <a:prstGeom prst="line">
              <a:avLst/>
            </a:prstGeom>
            <a:grpFill/>
            <a:ln w="28575" cap="flat">
              <a:solidFill>
                <a:schemeClr val="accent1"/>
              </a:solidFill>
              <a:prstDash val="solid"/>
              <a:miter lim="800000"/>
              <a:headEnd/>
              <a:tailEnd/>
            </a:ln>
          </p:spPr>
          <p:txBody>
            <a:bodyPr rot="0" spcFirstLastPara="0" vertOverflow="overflow" horzOverflow="overflow" vert="horz" wrap="square" lIns="68561" tIns="34280" rIns="68561" bIns="34280" numCol="1" spcCol="0" rtlCol="0" fromWordArt="0" anchor="t" anchorCtr="0" forceAA="0" compatLnSpc="1">
              <a:prstTxWarp prst="textNoShape">
                <a:avLst/>
              </a:prstTxWarp>
              <a:noAutofit/>
            </a:bodyPr>
            <a:lstStyle/>
            <a:p>
              <a:pPr defTabSz="699288">
                <a:defRPr/>
              </a:pPr>
              <a:endParaRPr lang="en-US" sz="1013">
                <a:solidFill>
                  <a:srgbClr val="FFFFFF"/>
                </a:solidFill>
                <a:latin typeface="Segoe UI Semilight"/>
              </a:endParaRPr>
            </a:p>
          </p:txBody>
        </p:sp>
        <p:sp>
          <p:nvSpPr>
            <p:cNvPr id="26" name="Line 44">
              <a:extLst>
                <a:ext uri="{FF2B5EF4-FFF2-40B4-BE49-F238E27FC236}">
                  <a16:creationId xmlns:a16="http://schemas.microsoft.com/office/drawing/2014/main" id="{F94CFECB-3A7F-C72A-14AD-F58C4B3FC9D7}"/>
                </a:ext>
              </a:extLst>
            </p:cNvPr>
            <p:cNvSpPr>
              <a:spLocks noChangeShapeType="1"/>
            </p:cNvSpPr>
            <p:nvPr/>
          </p:nvSpPr>
          <p:spPr bwMode="auto">
            <a:xfrm flipV="1">
              <a:off x="165" y="127"/>
              <a:ext cx="0" cy="25"/>
            </a:xfrm>
            <a:prstGeom prst="line">
              <a:avLst/>
            </a:prstGeom>
            <a:grpFill/>
            <a:ln w="28575" cap="flat">
              <a:solidFill>
                <a:schemeClr val="accent1"/>
              </a:solidFill>
              <a:prstDash val="solid"/>
              <a:miter lim="800000"/>
              <a:headEnd/>
              <a:tailEnd/>
            </a:ln>
          </p:spPr>
          <p:txBody>
            <a:bodyPr rot="0" spcFirstLastPara="0" vertOverflow="overflow" horzOverflow="overflow" vert="horz" wrap="square" lIns="68561" tIns="34280" rIns="68561" bIns="34280" numCol="1" spcCol="0" rtlCol="0" fromWordArt="0" anchor="t" anchorCtr="0" forceAA="0" compatLnSpc="1">
              <a:prstTxWarp prst="textNoShape">
                <a:avLst/>
              </a:prstTxWarp>
              <a:noAutofit/>
            </a:bodyPr>
            <a:lstStyle/>
            <a:p>
              <a:pPr defTabSz="699288">
                <a:defRPr/>
              </a:pPr>
              <a:endParaRPr lang="en-US" sz="1013">
                <a:solidFill>
                  <a:srgbClr val="FFFFFF"/>
                </a:solidFill>
                <a:latin typeface="Segoe UI Semilight"/>
              </a:endParaRPr>
            </a:p>
          </p:txBody>
        </p:sp>
        <p:sp>
          <p:nvSpPr>
            <p:cNvPr id="27" name="Line 46">
              <a:extLst>
                <a:ext uri="{FF2B5EF4-FFF2-40B4-BE49-F238E27FC236}">
                  <a16:creationId xmlns:a16="http://schemas.microsoft.com/office/drawing/2014/main" id="{25971D92-6026-75C0-7EBF-C47FFDDB88CA}"/>
                </a:ext>
              </a:extLst>
            </p:cNvPr>
            <p:cNvSpPr>
              <a:spLocks noChangeShapeType="1"/>
            </p:cNvSpPr>
            <p:nvPr/>
          </p:nvSpPr>
          <p:spPr bwMode="auto">
            <a:xfrm flipV="1">
              <a:off x="165" y="212"/>
              <a:ext cx="0" cy="26"/>
            </a:xfrm>
            <a:prstGeom prst="line">
              <a:avLst/>
            </a:prstGeom>
            <a:grpFill/>
            <a:ln w="28575" cap="flat">
              <a:solidFill>
                <a:schemeClr val="accent1"/>
              </a:solidFill>
              <a:prstDash val="solid"/>
              <a:miter lim="800000"/>
              <a:headEnd/>
              <a:tailEnd/>
            </a:ln>
          </p:spPr>
          <p:txBody>
            <a:bodyPr rot="0" spcFirstLastPara="0" vertOverflow="overflow" horzOverflow="overflow" vert="horz" wrap="square" lIns="68561" tIns="34280" rIns="68561" bIns="34280" numCol="1" spcCol="0" rtlCol="0" fromWordArt="0" anchor="t" anchorCtr="0" forceAA="0" compatLnSpc="1">
              <a:prstTxWarp prst="textNoShape">
                <a:avLst/>
              </a:prstTxWarp>
              <a:noAutofit/>
            </a:bodyPr>
            <a:lstStyle/>
            <a:p>
              <a:pPr defTabSz="699288">
                <a:defRPr/>
              </a:pPr>
              <a:endParaRPr lang="en-US" sz="1013">
                <a:solidFill>
                  <a:srgbClr val="FFFFFF"/>
                </a:solidFill>
                <a:latin typeface="Segoe UI Semilight"/>
              </a:endParaRPr>
            </a:p>
          </p:txBody>
        </p:sp>
      </p:grpSp>
      <p:sp>
        <p:nvSpPr>
          <p:cNvPr id="28" name="TextBox 27">
            <a:extLst>
              <a:ext uri="{FF2B5EF4-FFF2-40B4-BE49-F238E27FC236}">
                <a16:creationId xmlns:a16="http://schemas.microsoft.com/office/drawing/2014/main" id="{780FA898-B769-2E4F-BA2F-87309FED1A8E}"/>
              </a:ext>
            </a:extLst>
          </p:cNvPr>
          <p:cNvSpPr txBox="1"/>
          <p:nvPr/>
        </p:nvSpPr>
        <p:spPr>
          <a:xfrm>
            <a:off x="3826853" y="1157761"/>
            <a:ext cx="1672628" cy="553998"/>
          </a:xfrm>
          <a:prstGeom prst="rect">
            <a:avLst/>
          </a:prstGeom>
          <a:noFill/>
        </p:spPr>
        <p:txBody>
          <a:bodyPr wrap="square" lIns="0" tIns="0" rIns="0" bIns="0" rtlCol="0">
            <a:spAutoFit/>
          </a:bodyPr>
          <a:lstStyle/>
          <a:p>
            <a:pPr algn="ctr" defTabSz="699354" fontAlgn="base">
              <a:spcBef>
                <a:spcPct val="0"/>
              </a:spcBef>
              <a:spcAft>
                <a:spcPct val="0"/>
              </a:spcAft>
            </a:pPr>
            <a:r>
              <a:rPr lang="en-US" sz="1800" dirty="0">
                <a:latin typeface="+mj-lt"/>
                <a:cs typeface="Segoe UI" pitchFamily="34" charset="0"/>
              </a:rPr>
              <a:t>Virtual/Physical Machines</a:t>
            </a:r>
          </a:p>
        </p:txBody>
      </p:sp>
      <p:sp>
        <p:nvSpPr>
          <p:cNvPr id="29" name="desktop" title="a desktop PC">
            <a:extLst>
              <a:ext uri="{FF2B5EF4-FFF2-40B4-BE49-F238E27FC236}">
                <a16:creationId xmlns:a16="http://schemas.microsoft.com/office/drawing/2014/main" id="{CF1FB878-1D4A-0C72-8D75-E840FDD8A57E}"/>
              </a:ext>
            </a:extLst>
          </p:cNvPr>
          <p:cNvSpPr>
            <a:spLocks noChangeAspect="1" noEditPoints="1"/>
          </p:cNvSpPr>
          <p:nvPr/>
        </p:nvSpPr>
        <p:spPr bwMode="auto">
          <a:xfrm>
            <a:off x="572572" y="1264118"/>
            <a:ext cx="297164" cy="292311"/>
          </a:xfrm>
          <a:custGeom>
            <a:avLst/>
            <a:gdLst>
              <a:gd name="T0" fmla="*/ 245 w 245"/>
              <a:gd name="T1" fmla="*/ 67 h 241"/>
              <a:gd name="T2" fmla="*/ 245 w 245"/>
              <a:gd name="T3" fmla="*/ 138 h 241"/>
              <a:gd name="T4" fmla="*/ 0 w 245"/>
              <a:gd name="T5" fmla="*/ 138 h 241"/>
              <a:gd name="T6" fmla="*/ 0 w 245"/>
              <a:gd name="T7" fmla="*/ 0 h 241"/>
              <a:gd name="T8" fmla="*/ 245 w 245"/>
              <a:gd name="T9" fmla="*/ 0 h 241"/>
              <a:gd name="T10" fmla="*/ 245 w 245"/>
              <a:gd name="T11" fmla="*/ 67 h 241"/>
              <a:gd name="T12" fmla="*/ 224 w 245"/>
              <a:gd name="T13" fmla="*/ 222 h 241"/>
              <a:gd name="T14" fmla="*/ 212 w 245"/>
              <a:gd name="T15" fmla="*/ 204 h 241"/>
              <a:gd name="T16" fmla="*/ 33 w 245"/>
              <a:gd name="T17" fmla="*/ 204 h 241"/>
              <a:gd name="T18" fmla="*/ 7 w 245"/>
              <a:gd name="T19" fmla="*/ 241 h 241"/>
              <a:gd name="T20" fmla="*/ 238 w 245"/>
              <a:gd name="T21" fmla="*/ 241 h 241"/>
              <a:gd name="T22" fmla="*/ 224 w 245"/>
              <a:gd name="T23" fmla="*/ 222 h 241"/>
              <a:gd name="T24" fmla="*/ 79 w 245"/>
              <a:gd name="T25" fmla="*/ 172 h 241"/>
              <a:gd name="T26" fmla="*/ 165 w 245"/>
              <a:gd name="T27" fmla="*/ 172 h 241"/>
              <a:gd name="T28" fmla="*/ 123 w 245"/>
              <a:gd name="T29" fmla="*/ 139 h 241"/>
              <a:gd name="T30" fmla="*/ 123 w 245"/>
              <a:gd name="T31" fmla="*/ 171 h 2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5" h="241">
                <a:moveTo>
                  <a:pt x="245" y="67"/>
                </a:moveTo>
                <a:lnTo>
                  <a:pt x="245" y="138"/>
                </a:lnTo>
                <a:lnTo>
                  <a:pt x="0" y="138"/>
                </a:lnTo>
                <a:lnTo>
                  <a:pt x="0" y="0"/>
                </a:lnTo>
                <a:lnTo>
                  <a:pt x="245" y="0"/>
                </a:lnTo>
                <a:lnTo>
                  <a:pt x="245" y="67"/>
                </a:lnTo>
                <a:moveTo>
                  <a:pt x="224" y="222"/>
                </a:moveTo>
                <a:lnTo>
                  <a:pt x="212" y="204"/>
                </a:lnTo>
                <a:lnTo>
                  <a:pt x="33" y="204"/>
                </a:lnTo>
                <a:lnTo>
                  <a:pt x="7" y="241"/>
                </a:lnTo>
                <a:lnTo>
                  <a:pt x="238" y="241"/>
                </a:lnTo>
                <a:lnTo>
                  <a:pt x="224" y="222"/>
                </a:lnTo>
                <a:moveTo>
                  <a:pt x="79" y="172"/>
                </a:moveTo>
                <a:lnTo>
                  <a:pt x="165" y="172"/>
                </a:lnTo>
                <a:moveTo>
                  <a:pt x="123" y="139"/>
                </a:moveTo>
                <a:lnTo>
                  <a:pt x="123" y="171"/>
                </a:lnTo>
              </a:path>
            </a:pathLst>
          </a:custGeom>
          <a:noFill/>
          <a:ln w="38100"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prstTxWarp prst="textNoShape">
              <a:avLst/>
            </a:prstTxWarp>
          </a:bodyPr>
          <a:lstStyle/>
          <a:p>
            <a:endParaRPr lang="en-US" sz="1013" dirty="0">
              <a:gradFill>
                <a:gsLst>
                  <a:gs pos="0">
                    <a:srgbClr val="505050"/>
                  </a:gs>
                  <a:gs pos="100000">
                    <a:srgbClr val="505050"/>
                  </a:gs>
                </a:gsLst>
              </a:gradFill>
            </a:endParaRPr>
          </a:p>
        </p:txBody>
      </p:sp>
    </p:spTree>
    <p:extLst>
      <p:ext uri="{BB962C8B-B14F-4D97-AF65-F5344CB8AC3E}">
        <p14:creationId xmlns:p14="http://schemas.microsoft.com/office/powerpoint/2010/main" val="222661037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loud 16"/>
          <p:cNvSpPr/>
          <p:nvPr/>
        </p:nvSpPr>
        <p:spPr>
          <a:xfrm>
            <a:off x="5662128" y="2139866"/>
            <a:ext cx="2369612" cy="1365636"/>
          </a:xfrm>
          <a:prstGeom prst="cloud">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nl-NL" sz="712"/>
          </a:p>
        </p:txBody>
      </p:sp>
      <p:sp>
        <p:nvSpPr>
          <p:cNvPr id="16" name="Cloud 15"/>
          <p:cNvSpPr/>
          <p:nvPr/>
        </p:nvSpPr>
        <p:spPr>
          <a:xfrm>
            <a:off x="5662128" y="3425004"/>
            <a:ext cx="2369612" cy="1047038"/>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sz="712"/>
          </a:p>
        </p:txBody>
      </p:sp>
      <p:sp>
        <p:nvSpPr>
          <p:cNvPr id="15" name="Cloud 14"/>
          <p:cNvSpPr/>
          <p:nvPr/>
        </p:nvSpPr>
        <p:spPr>
          <a:xfrm>
            <a:off x="757725" y="2769218"/>
            <a:ext cx="2369612" cy="1047038"/>
          </a:xfrm>
          <a:prstGeom prst="cloud">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nl-NL" sz="712"/>
          </a:p>
        </p:txBody>
      </p:sp>
      <p:sp>
        <p:nvSpPr>
          <p:cNvPr id="2" name="Title 1"/>
          <p:cNvSpPr>
            <a:spLocks noGrp="1"/>
          </p:cNvSpPr>
          <p:nvPr>
            <p:ph type="title"/>
          </p:nvPr>
        </p:nvSpPr>
        <p:spPr/>
        <p:txBody>
          <a:bodyPr/>
          <a:lstStyle/>
          <a:p>
            <a:r>
              <a:rPr lang="nl-NL" dirty="0"/>
              <a:t>Events/</a:t>
            </a:r>
            <a:r>
              <a:rPr lang="nl-NL" dirty="0" err="1"/>
              <a:t>Messages</a:t>
            </a:r>
            <a:endParaRPr lang="en-US" dirty="0"/>
          </a:p>
        </p:txBody>
      </p:sp>
      <p:sp>
        <p:nvSpPr>
          <p:cNvPr id="19" name="Content Placeholder 18">
            <a:extLst>
              <a:ext uri="{FF2B5EF4-FFF2-40B4-BE49-F238E27FC236}">
                <a16:creationId xmlns:a16="http://schemas.microsoft.com/office/drawing/2014/main" id="{3D0B009B-32FE-436F-9585-79A256832649}"/>
              </a:ext>
            </a:extLst>
          </p:cNvPr>
          <p:cNvSpPr>
            <a:spLocks noGrp="1"/>
          </p:cNvSpPr>
          <p:nvPr>
            <p:ph idx="1"/>
          </p:nvPr>
        </p:nvSpPr>
        <p:spPr/>
        <p:txBody>
          <a:bodyPr/>
          <a:lstStyle/>
          <a:p>
            <a:endParaRPr lang="en-NL"/>
          </a:p>
        </p:txBody>
      </p:sp>
      <p:sp>
        <p:nvSpPr>
          <p:cNvPr id="4" name="Rectangle 3"/>
          <p:cNvSpPr/>
          <p:nvPr/>
        </p:nvSpPr>
        <p:spPr>
          <a:xfrm>
            <a:off x="1351996" y="1342770"/>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solidFill>
                <a:schemeClr val="tx2"/>
              </a:solidFill>
            </a:endParaRPr>
          </a:p>
        </p:txBody>
      </p:sp>
      <p:sp>
        <p:nvSpPr>
          <p:cNvPr id="5" name="Rectangle 4"/>
          <p:cNvSpPr/>
          <p:nvPr/>
        </p:nvSpPr>
        <p:spPr>
          <a:xfrm>
            <a:off x="1351996" y="2146417"/>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solidFill>
                <a:schemeClr val="tx2"/>
              </a:solidFill>
            </a:endParaRPr>
          </a:p>
        </p:txBody>
      </p:sp>
      <p:sp>
        <p:nvSpPr>
          <p:cNvPr id="6" name="Rectangle 5"/>
          <p:cNvSpPr/>
          <p:nvPr/>
        </p:nvSpPr>
        <p:spPr>
          <a:xfrm>
            <a:off x="1351996" y="2950064"/>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solidFill>
                <a:schemeClr val="tx2"/>
              </a:solidFill>
            </a:endParaRPr>
          </a:p>
        </p:txBody>
      </p:sp>
      <p:sp>
        <p:nvSpPr>
          <p:cNvPr id="7" name="Rectangle 6"/>
          <p:cNvSpPr/>
          <p:nvPr/>
        </p:nvSpPr>
        <p:spPr>
          <a:xfrm>
            <a:off x="6327912" y="933831"/>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712">
              <a:solidFill>
                <a:schemeClr val="tx2"/>
              </a:solidFill>
            </a:endParaRPr>
          </a:p>
        </p:txBody>
      </p:sp>
      <p:sp>
        <p:nvSpPr>
          <p:cNvPr id="8" name="Rectangle 7"/>
          <p:cNvSpPr/>
          <p:nvPr/>
        </p:nvSpPr>
        <p:spPr>
          <a:xfrm>
            <a:off x="6327912" y="1676786"/>
            <a:ext cx="1038044" cy="3783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712">
              <a:solidFill>
                <a:schemeClr val="tx2"/>
              </a:solidFill>
            </a:endParaRPr>
          </a:p>
        </p:txBody>
      </p:sp>
      <p:sp>
        <p:nvSpPr>
          <p:cNvPr id="9" name="Rectangle 8"/>
          <p:cNvSpPr/>
          <p:nvPr/>
        </p:nvSpPr>
        <p:spPr>
          <a:xfrm>
            <a:off x="6327912" y="2591772"/>
            <a:ext cx="1038044" cy="7563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712">
              <a:solidFill>
                <a:schemeClr val="tx2"/>
              </a:solidFill>
            </a:endParaRPr>
          </a:p>
        </p:txBody>
      </p:sp>
      <p:sp>
        <p:nvSpPr>
          <p:cNvPr id="10" name="Rectangle 9"/>
          <p:cNvSpPr/>
          <p:nvPr/>
        </p:nvSpPr>
        <p:spPr>
          <a:xfrm>
            <a:off x="6327912" y="3505502"/>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712">
              <a:solidFill>
                <a:schemeClr val="tx2"/>
              </a:solidFill>
            </a:endParaRPr>
          </a:p>
        </p:txBody>
      </p:sp>
      <p:sp>
        <p:nvSpPr>
          <p:cNvPr id="11" name="Rectangle 10"/>
          <p:cNvSpPr/>
          <p:nvPr/>
        </p:nvSpPr>
        <p:spPr>
          <a:xfrm>
            <a:off x="6327912" y="2228875"/>
            <a:ext cx="1038044" cy="189192"/>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US" sz="712">
              <a:solidFill>
                <a:schemeClr val="tx2"/>
              </a:solidFill>
            </a:endParaRPr>
          </a:p>
        </p:txBody>
      </p:sp>
      <p:sp>
        <p:nvSpPr>
          <p:cNvPr id="12" name="TextBox 11"/>
          <p:cNvSpPr txBox="1"/>
          <p:nvPr/>
        </p:nvSpPr>
        <p:spPr>
          <a:xfrm>
            <a:off x="1321457" y="1032691"/>
            <a:ext cx="1119217" cy="338554"/>
          </a:xfrm>
          <a:prstGeom prst="rect">
            <a:avLst/>
          </a:prstGeom>
          <a:noFill/>
        </p:spPr>
        <p:txBody>
          <a:bodyPr wrap="none" rtlCol="0">
            <a:spAutoFit/>
          </a:bodyPr>
          <a:lstStyle/>
          <a:p>
            <a:r>
              <a:rPr lang="nl-NL" sz="1600" dirty="0">
                <a:solidFill>
                  <a:schemeClr val="tx2"/>
                </a:solidFill>
              </a:rPr>
              <a:t>Producers</a:t>
            </a:r>
            <a:endParaRPr lang="en-US" sz="1600" dirty="0" err="1">
              <a:solidFill>
                <a:schemeClr val="tx2"/>
              </a:solidFill>
            </a:endParaRPr>
          </a:p>
        </p:txBody>
      </p:sp>
      <p:sp>
        <p:nvSpPr>
          <p:cNvPr id="13" name="TextBox 12"/>
          <p:cNvSpPr txBox="1"/>
          <p:nvPr/>
        </p:nvSpPr>
        <p:spPr>
          <a:xfrm>
            <a:off x="6230419" y="624171"/>
            <a:ext cx="1233030" cy="338554"/>
          </a:xfrm>
          <a:prstGeom prst="rect">
            <a:avLst/>
          </a:prstGeom>
          <a:noFill/>
        </p:spPr>
        <p:txBody>
          <a:bodyPr wrap="none" rtlCol="0">
            <a:spAutoFit/>
          </a:bodyPr>
          <a:lstStyle/>
          <a:p>
            <a:r>
              <a:rPr lang="nl-NL" sz="1600" dirty="0" err="1">
                <a:solidFill>
                  <a:schemeClr val="tx2"/>
                </a:solidFill>
              </a:rPr>
              <a:t>Consumers</a:t>
            </a:r>
            <a:endParaRPr lang="en-US" sz="1600" dirty="0" err="1">
              <a:solidFill>
                <a:schemeClr val="tx2"/>
              </a:solidFill>
            </a:endParaRPr>
          </a:p>
        </p:txBody>
      </p:sp>
      <p:sp>
        <p:nvSpPr>
          <p:cNvPr id="14" name="Right Arrow 13"/>
          <p:cNvSpPr/>
          <p:nvPr/>
        </p:nvSpPr>
        <p:spPr>
          <a:xfrm>
            <a:off x="3451930" y="1541510"/>
            <a:ext cx="2089483" cy="207391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sz="712">
              <a:solidFill>
                <a:schemeClr val="tx2"/>
              </a:solidFill>
            </a:endParaRPr>
          </a:p>
        </p:txBody>
      </p:sp>
      <p:sp>
        <p:nvSpPr>
          <p:cNvPr id="18" name="Folded Corner 17"/>
          <p:cNvSpPr/>
          <p:nvPr/>
        </p:nvSpPr>
        <p:spPr>
          <a:xfrm>
            <a:off x="3616413" y="3425004"/>
            <a:ext cx="1687659" cy="1430496"/>
          </a:xfrm>
          <a:prstGeom prst="foldedCorner">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t>Robust, QoS, Scalable, Fast, </a:t>
            </a:r>
            <a:br>
              <a:rPr lang="en-US" sz="1050" dirty="0"/>
            </a:br>
            <a:r>
              <a:rPr lang="en-US" sz="1050" dirty="0"/>
              <a:t>History Retention</a:t>
            </a:r>
          </a:p>
          <a:p>
            <a:pPr algn="ctr"/>
            <a:r>
              <a:rPr lang="en-US" sz="1050" dirty="0"/>
              <a:t>Order preserved</a:t>
            </a:r>
          </a:p>
          <a:p>
            <a:pPr algn="ctr"/>
            <a:r>
              <a:rPr lang="en-US" sz="1050" dirty="0"/>
              <a:t>Containerized/Cloud-enabled</a:t>
            </a:r>
          </a:p>
          <a:p>
            <a:pPr algn="ctr"/>
            <a:r>
              <a:rPr lang="en-US" sz="1050" dirty="0"/>
              <a:t>Open</a:t>
            </a:r>
            <a:endParaRPr lang="nl-NL" sz="1050" dirty="0"/>
          </a:p>
        </p:txBody>
      </p:sp>
      <p:sp>
        <p:nvSpPr>
          <p:cNvPr id="20" name="Footer Placeholder 19">
            <a:extLst>
              <a:ext uri="{FF2B5EF4-FFF2-40B4-BE49-F238E27FC236}">
                <a16:creationId xmlns:a16="http://schemas.microsoft.com/office/drawing/2014/main" id="{C2F4D088-8BC5-4C8D-89E1-812E7D5D672B}"/>
              </a:ext>
            </a:extLst>
          </p:cNvPr>
          <p:cNvSpPr>
            <a:spLocks noGrp="1"/>
          </p:cNvSpPr>
          <p:nvPr>
            <p:ph type="ftr" sz="quarter" idx="11"/>
          </p:nvPr>
        </p:nvSpPr>
        <p:spPr/>
        <p:txBody>
          <a:bodyPr/>
          <a:lstStyle/>
          <a:p>
            <a:r>
              <a:rPr lang="en-US"/>
              <a:t>Microservices, Messaging, Kafka and Dapr - Fontys - November 2022</a:t>
            </a:r>
            <a:endParaRPr lang="nl-NL" dirty="0"/>
          </a:p>
        </p:txBody>
      </p:sp>
    </p:spTree>
    <p:extLst>
      <p:ext uri="{BB962C8B-B14F-4D97-AF65-F5344CB8AC3E}">
        <p14:creationId xmlns:p14="http://schemas.microsoft.com/office/powerpoint/2010/main" val="312058204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5199FE-F971-4DAB-9AE6-B942FDA73336}"/>
              </a:ext>
            </a:extLst>
          </p:cNvPr>
          <p:cNvSpPr>
            <a:spLocks noGrp="1"/>
          </p:cNvSpPr>
          <p:nvPr>
            <p:ph type="title"/>
          </p:nvPr>
        </p:nvSpPr>
        <p:spPr/>
        <p:txBody>
          <a:bodyPr/>
          <a:lstStyle/>
          <a:p>
            <a:r>
              <a:rPr lang="en-US" dirty="0" err="1"/>
              <a:t>Dapr</a:t>
            </a:r>
            <a:r>
              <a:rPr lang="en-US" dirty="0"/>
              <a:t> in self-hosted Docker mode</a:t>
            </a:r>
          </a:p>
        </p:txBody>
      </p:sp>
      <p:grpSp>
        <p:nvGrpSpPr>
          <p:cNvPr id="3" name="Group 2">
            <a:extLst>
              <a:ext uri="{FF2B5EF4-FFF2-40B4-BE49-F238E27FC236}">
                <a16:creationId xmlns:a16="http://schemas.microsoft.com/office/drawing/2014/main" id="{845C93B5-7F36-494A-B11A-1D4B7EECF274}"/>
              </a:ext>
            </a:extLst>
          </p:cNvPr>
          <p:cNvGrpSpPr/>
          <p:nvPr/>
        </p:nvGrpSpPr>
        <p:grpSpPr>
          <a:xfrm>
            <a:off x="442421" y="4316118"/>
            <a:ext cx="6422708" cy="415499"/>
            <a:chOff x="586740" y="5847893"/>
            <a:chExt cx="8563610" cy="553998"/>
          </a:xfrm>
        </p:grpSpPr>
        <p:sp>
          <p:nvSpPr>
            <p:cNvPr id="29" name="Rectangle 28">
              <a:extLst>
                <a:ext uri="{FF2B5EF4-FFF2-40B4-BE49-F238E27FC236}">
                  <a16:creationId xmlns:a16="http://schemas.microsoft.com/office/drawing/2014/main" id="{E6333C26-D84B-42B6-BA50-1EC00E07AC58}"/>
                </a:ext>
              </a:extLst>
            </p:cNvPr>
            <p:cNvSpPr/>
            <p:nvPr/>
          </p:nvSpPr>
          <p:spPr bwMode="auto">
            <a:xfrm>
              <a:off x="586740" y="5847893"/>
              <a:ext cx="8563610" cy="553998"/>
            </a:xfrm>
            <a:prstGeom prst="rect">
              <a:avLst/>
            </a:prstGeom>
            <a:solidFill>
              <a:schemeClr val="bg1"/>
            </a:solidFill>
            <a:ln w="28575">
              <a:noFill/>
              <a:headEnd type="none" w="med" len="med"/>
              <a:tailEnd type="none" w="med" len="med"/>
            </a:ln>
            <a:effectLst>
              <a:outerShdw blurRad="63500" sx="101000" sy="101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r>
                <a:rPr lang="en-US" sz="1200" dirty="0">
                  <a:solidFill>
                    <a:schemeClr val="tx1"/>
                  </a:solidFill>
                  <a:latin typeface="+mj-lt"/>
                  <a:ea typeface="Segoe UI" pitchFamily="34" charset="0"/>
                  <a:cs typeface="Segoe UI" pitchFamily="34" charset="0"/>
                </a:rPr>
                <a:t>dev machine or VM – local or cloud</a:t>
              </a:r>
            </a:p>
          </p:txBody>
        </p:sp>
        <p:pic>
          <p:nvPicPr>
            <p:cNvPr id="3074" name="Picture 2" descr="Windows logo">
              <a:extLst>
                <a:ext uri="{FF2B5EF4-FFF2-40B4-BE49-F238E27FC236}">
                  <a16:creationId xmlns:a16="http://schemas.microsoft.com/office/drawing/2014/main" id="{EEDAEBD2-DA78-4F65-8C5D-07C990808B25}"/>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795422" y="6010733"/>
              <a:ext cx="1017146" cy="228319"/>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6642AE83-FE01-4526-805A-13253FDA3F71}"/>
                </a:ext>
              </a:extLst>
            </p:cNvPr>
            <p:cNvPicPr>
              <a:picLocks noChangeAspect="1" noChangeArrowheads="1"/>
            </p:cNvPicPr>
            <p:nvPr/>
          </p:nvPicPr>
          <p:blipFill>
            <a:blip r:embed="rId4" cstate="print">
              <a:extLst>
                <a:ext uri="{28A0092B-C50C-407E-A947-70E740481C1C}">
                  <a14:useLocalDpi xmlns:a14="http://schemas.microsoft.com/office/drawing/2010/main"/>
                </a:ext>
              </a:extLst>
            </a:blip>
            <a:srcRect/>
            <a:stretch>
              <a:fillRect/>
            </a:stretch>
          </p:blipFill>
          <p:spPr bwMode="auto">
            <a:xfrm>
              <a:off x="2136830" y="6046187"/>
              <a:ext cx="666992" cy="15741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See the source image">
              <a:extLst>
                <a:ext uri="{FF2B5EF4-FFF2-40B4-BE49-F238E27FC236}">
                  <a16:creationId xmlns:a16="http://schemas.microsoft.com/office/drawing/2014/main" id="{618E8C61-EC34-49FB-9F1D-F7C6A8171392}"/>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7102592" y="5947574"/>
              <a:ext cx="716366" cy="354637"/>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See the source image">
              <a:extLst>
                <a:ext uri="{FF2B5EF4-FFF2-40B4-BE49-F238E27FC236}">
                  <a16:creationId xmlns:a16="http://schemas.microsoft.com/office/drawing/2014/main" id="{BC3FC83E-4366-4299-A015-DFC703F2324A}"/>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8196715" y="6036233"/>
              <a:ext cx="599384" cy="17731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4" name="Group 13">
            <a:extLst>
              <a:ext uri="{FF2B5EF4-FFF2-40B4-BE49-F238E27FC236}">
                <a16:creationId xmlns:a16="http://schemas.microsoft.com/office/drawing/2014/main" id="{DCCBD669-E836-42BD-9696-E752E55C4B64}"/>
              </a:ext>
            </a:extLst>
          </p:cNvPr>
          <p:cNvGrpSpPr/>
          <p:nvPr/>
        </p:nvGrpSpPr>
        <p:grpSpPr>
          <a:xfrm>
            <a:off x="441197" y="1956182"/>
            <a:ext cx="1767272" cy="2271078"/>
            <a:chOff x="7845445" y="2548301"/>
            <a:chExt cx="2356362" cy="3028103"/>
          </a:xfrm>
        </p:grpSpPr>
        <p:sp>
          <p:nvSpPr>
            <p:cNvPr id="4" name="Rectangle 3">
              <a:extLst>
                <a:ext uri="{FF2B5EF4-FFF2-40B4-BE49-F238E27FC236}">
                  <a16:creationId xmlns:a16="http://schemas.microsoft.com/office/drawing/2014/main" id="{24D2778A-2558-4C85-90EA-4CB12FE54FD4}"/>
                </a:ext>
              </a:extLst>
            </p:cNvPr>
            <p:cNvSpPr/>
            <p:nvPr/>
          </p:nvSpPr>
          <p:spPr bwMode="auto">
            <a:xfrm>
              <a:off x="7845445" y="2548301"/>
              <a:ext cx="2356362" cy="3028103"/>
            </a:xfrm>
            <a:prstGeom prst="rect">
              <a:avLst/>
            </a:prstGeom>
            <a:solidFill>
              <a:schemeClr val="bg1"/>
            </a:solidFill>
            <a:ln w="28575">
              <a:noFill/>
              <a:headEnd type="none" w="med" len="med"/>
              <a:tailEnd type="none" w="med" len="med"/>
            </a:ln>
            <a:effectLst>
              <a:outerShdw blurRad="63500" sx="101000" sy="101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US" sz="1200" dirty="0">
                <a:ln>
                  <a:solidFill>
                    <a:srgbClr val="2395EC"/>
                  </a:solidFill>
                </a:ln>
                <a:solidFill>
                  <a:schemeClr val="tx1">
                    <a:lumMod val="75000"/>
                    <a:lumOff val="25000"/>
                  </a:schemeClr>
                </a:solidFill>
                <a:latin typeface="+mj-lt"/>
                <a:ea typeface="Segoe UI" pitchFamily="34" charset="0"/>
                <a:cs typeface="Segoe UI" pitchFamily="34" charset="0"/>
              </a:endParaRPr>
            </a:p>
          </p:txBody>
        </p:sp>
        <p:grpSp>
          <p:nvGrpSpPr>
            <p:cNvPr id="12" name="Group 11">
              <a:extLst>
                <a:ext uri="{FF2B5EF4-FFF2-40B4-BE49-F238E27FC236}">
                  <a16:creationId xmlns:a16="http://schemas.microsoft.com/office/drawing/2014/main" id="{47DE247A-CC3F-4F6C-94FD-39503379CEEC}"/>
                </a:ext>
              </a:extLst>
            </p:cNvPr>
            <p:cNvGrpSpPr/>
            <p:nvPr/>
          </p:nvGrpSpPr>
          <p:grpSpPr>
            <a:xfrm>
              <a:off x="8251678" y="3518184"/>
              <a:ext cx="1292714" cy="835760"/>
              <a:chOff x="7082977" y="2664572"/>
              <a:chExt cx="1292714" cy="835760"/>
            </a:xfrm>
          </p:grpSpPr>
          <p:sp>
            <p:nvSpPr>
              <p:cNvPr id="15" name="TextBox 14">
                <a:extLst>
                  <a:ext uri="{FF2B5EF4-FFF2-40B4-BE49-F238E27FC236}">
                    <a16:creationId xmlns:a16="http://schemas.microsoft.com/office/drawing/2014/main" id="{61BA95B4-B88F-44CF-B431-9A20DCFE4EBF}"/>
                  </a:ext>
                </a:extLst>
              </p:cNvPr>
              <p:cNvSpPr txBox="1"/>
              <p:nvPr/>
            </p:nvSpPr>
            <p:spPr>
              <a:xfrm>
                <a:off x="7874400" y="2919695"/>
                <a:ext cx="501291" cy="369332"/>
              </a:xfrm>
              <a:prstGeom prst="rect">
                <a:avLst/>
              </a:prstGeom>
              <a:noFill/>
            </p:spPr>
            <p:txBody>
              <a:bodyPr wrap="square" lIns="0" tIns="0" rIns="0" bIns="0" rtlCol="0" anchor="ctr">
                <a:spAutoFit/>
              </a:bodyPr>
              <a:lstStyle/>
              <a:p>
                <a:r>
                  <a:rPr lang="en-US" sz="900">
                    <a:solidFill>
                      <a:srgbClr val="202192"/>
                    </a:solidFill>
                    <a:latin typeface="+mj-lt"/>
                  </a:rPr>
                  <a:t>Zipkin</a:t>
                </a:r>
              </a:p>
              <a:p>
                <a:r>
                  <a:rPr lang="en-US" sz="900">
                    <a:solidFill>
                      <a:srgbClr val="202192"/>
                    </a:solidFill>
                    <a:latin typeface="+mj-lt"/>
                  </a:rPr>
                  <a:t>tracing</a:t>
                </a:r>
              </a:p>
            </p:txBody>
          </p:sp>
          <p:grpSp>
            <p:nvGrpSpPr>
              <p:cNvPr id="16" name="Group 15">
                <a:extLst>
                  <a:ext uri="{FF2B5EF4-FFF2-40B4-BE49-F238E27FC236}">
                    <a16:creationId xmlns:a16="http://schemas.microsoft.com/office/drawing/2014/main" id="{79ED5DF3-1E96-46CF-BFC3-107F4A18EB1B}"/>
                  </a:ext>
                </a:extLst>
              </p:cNvPr>
              <p:cNvGrpSpPr/>
              <p:nvPr/>
            </p:nvGrpSpPr>
            <p:grpSpPr>
              <a:xfrm>
                <a:off x="7082977" y="2664572"/>
                <a:ext cx="716366" cy="835760"/>
                <a:chOff x="1021444" y="2381230"/>
                <a:chExt cx="843399" cy="983966"/>
              </a:xfrm>
            </p:grpSpPr>
            <p:grpSp>
              <p:nvGrpSpPr>
                <p:cNvPr id="17" name="Group 16">
                  <a:extLst>
                    <a:ext uri="{FF2B5EF4-FFF2-40B4-BE49-F238E27FC236}">
                      <a16:creationId xmlns:a16="http://schemas.microsoft.com/office/drawing/2014/main" id="{5FC859D8-B3D3-4B91-93CD-5372C7CA1F18}"/>
                    </a:ext>
                  </a:extLst>
                </p:cNvPr>
                <p:cNvGrpSpPr/>
                <p:nvPr/>
              </p:nvGrpSpPr>
              <p:grpSpPr>
                <a:xfrm>
                  <a:off x="1021444" y="2381230"/>
                  <a:ext cx="843399" cy="983966"/>
                  <a:chOff x="4597460" y="1724939"/>
                  <a:chExt cx="843399" cy="983966"/>
                </a:xfrm>
              </p:grpSpPr>
              <p:pic>
                <p:nvPicPr>
                  <p:cNvPr id="19" name="Graphic 18">
                    <a:extLst>
                      <a:ext uri="{FF2B5EF4-FFF2-40B4-BE49-F238E27FC236}">
                        <a16:creationId xmlns:a16="http://schemas.microsoft.com/office/drawing/2014/main" id="{A78B04C4-7909-4A80-B0A5-8244ACC2EC69}"/>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4597460" y="1724939"/>
                    <a:ext cx="843399" cy="983966"/>
                  </a:xfrm>
                  <a:prstGeom prst="rect">
                    <a:avLst/>
                  </a:prstGeom>
                  <a:effectLst/>
                </p:spPr>
              </p:pic>
              <p:pic>
                <p:nvPicPr>
                  <p:cNvPr id="20" name="Graphic 19">
                    <a:extLst>
                      <a:ext uri="{FF2B5EF4-FFF2-40B4-BE49-F238E27FC236}">
                        <a16:creationId xmlns:a16="http://schemas.microsoft.com/office/drawing/2014/main" id="{6027C28F-6F8D-45FC-A132-E056A7A7C7DE}"/>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4719800" y="1861137"/>
                    <a:ext cx="568128" cy="410689"/>
                  </a:xfrm>
                  <a:prstGeom prst="rect">
                    <a:avLst/>
                  </a:prstGeom>
                </p:spPr>
              </p:pic>
            </p:grpSp>
            <p:sp>
              <p:nvSpPr>
                <p:cNvPr id="18" name="TextBox 17">
                  <a:extLst>
                    <a:ext uri="{FF2B5EF4-FFF2-40B4-BE49-F238E27FC236}">
                      <a16:creationId xmlns:a16="http://schemas.microsoft.com/office/drawing/2014/main" id="{CD50ACC9-9198-44E6-BB1C-5D78DB6B2A5D}"/>
                    </a:ext>
                  </a:extLst>
                </p:cNvPr>
                <p:cNvSpPr txBox="1"/>
                <p:nvPr/>
              </p:nvSpPr>
              <p:spPr>
                <a:xfrm>
                  <a:off x="1250411" y="2954301"/>
                  <a:ext cx="362355" cy="163060"/>
                </a:xfrm>
                <a:prstGeom prst="rect">
                  <a:avLst/>
                </a:prstGeom>
                <a:noFill/>
              </p:spPr>
              <p:txBody>
                <a:bodyPr wrap="none" lIns="0" tIns="0" rIns="0" bIns="0" rtlCol="0">
                  <a:spAutoFit/>
                </a:bodyPr>
                <a:lstStyle/>
                <a:p>
                  <a:pPr algn="ctr"/>
                  <a:r>
                    <a:rPr lang="en-US" sz="675">
                      <a:solidFill>
                        <a:srgbClr val="202192"/>
                      </a:solidFill>
                      <a:latin typeface="+mj-lt"/>
                    </a:rPr>
                    <a:t>Zipkin</a:t>
                  </a:r>
                </a:p>
              </p:txBody>
            </p:sp>
          </p:grpSp>
        </p:grpSp>
        <p:grpSp>
          <p:nvGrpSpPr>
            <p:cNvPr id="13" name="Group 12">
              <a:extLst>
                <a:ext uri="{FF2B5EF4-FFF2-40B4-BE49-F238E27FC236}">
                  <a16:creationId xmlns:a16="http://schemas.microsoft.com/office/drawing/2014/main" id="{5F70256B-7B89-423C-A7EA-8CB29178E1B8}"/>
                </a:ext>
              </a:extLst>
            </p:cNvPr>
            <p:cNvGrpSpPr/>
            <p:nvPr/>
          </p:nvGrpSpPr>
          <p:grpSpPr>
            <a:xfrm>
              <a:off x="8251678" y="4512769"/>
              <a:ext cx="1577805" cy="835760"/>
              <a:chOff x="7082977" y="3638673"/>
              <a:chExt cx="1577805" cy="835760"/>
            </a:xfrm>
          </p:grpSpPr>
          <p:sp>
            <p:nvSpPr>
              <p:cNvPr id="23" name="TextBox 22">
                <a:extLst>
                  <a:ext uri="{FF2B5EF4-FFF2-40B4-BE49-F238E27FC236}">
                    <a16:creationId xmlns:a16="http://schemas.microsoft.com/office/drawing/2014/main" id="{4780384E-19FB-4844-B2C2-30787994C355}"/>
                  </a:ext>
                </a:extLst>
              </p:cNvPr>
              <p:cNvSpPr txBox="1"/>
              <p:nvPr/>
            </p:nvSpPr>
            <p:spPr>
              <a:xfrm>
                <a:off x="7874398" y="3893796"/>
                <a:ext cx="786384" cy="369332"/>
              </a:xfrm>
              <a:prstGeom prst="rect">
                <a:avLst/>
              </a:prstGeom>
              <a:noFill/>
            </p:spPr>
            <p:txBody>
              <a:bodyPr wrap="square" lIns="0" tIns="0" rIns="0" bIns="0" rtlCol="0" anchor="ctr">
                <a:spAutoFit/>
              </a:bodyPr>
              <a:lstStyle/>
              <a:p>
                <a:r>
                  <a:rPr lang="en-US" sz="900">
                    <a:solidFill>
                      <a:srgbClr val="202192"/>
                    </a:solidFill>
                    <a:latin typeface="+mj-lt"/>
                  </a:rPr>
                  <a:t>Redis</a:t>
                </a:r>
              </a:p>
              <a:p>
                <a:r>
                  <a:rPr lang="en-US" sz="900">
                    <a:solidFill>
                      <a:srgbClr val="202192"/>
                    </a:solidFill>
                    <a:latin typeface="+mj-lt"/>
                  </a:rPr>
                  <a:t>state store</a:t>
                </a:r>
              </a:p>
            </p:txBody>
          </p:sp>
          <p:grpSp>
            <p:nvGrpSpPr>
              <p:cNvPr id="24" name="Group 23">
                <a:extLst>
                  <a:ext uri="{FF2B5EF4-FFF2-40B4-BE49-F238E27FC236}">
                    <a16:creationId xmlns:a16="http://schemas.microsoft.com/office/drawing/2014/main" id="{353F3CCB-BB53-4555-96B0-132C0AD0FAEA}"/>
                  </a:ext>
                </a:extLst>
              </p:cNvPr>
              <p:cNvGrpSpPr/>
              <p:nvPr/>
            </p:nvGrpSpPr>
            <p:grpSpPr>
              <a:xfrm>
                <a:off x="7082977" y="3638673"/>
                <a:ext cx="716366" cy="835760"/>
                <a:chOff x="1021444" y="2381230"/>
                <a:chExt cx="843399" cy="983966"/>
              </a:xfrm>
            </p:grpSpPr>
            <p:grpSp>
              <p:nvGrpSpPr>
                <p:cNvPr id="25" name="Group 24">
                  <a:extLst>
                    <a:ext uri="{FF2B5EF4-FFF2-40B4-BE49-F238E27FC236}">
                      <a16:creationId xmlns:a16="http://schemas.microsoft.com/office/drawing/2014/main" id="{4EE23CDD-E6A0-4CAB-88FF-A235004D0183}"/>
                    </a:ext>
                  </a:extLst>
                </p:cNvPr>
                <p:cNvGrpSpPr/>
                <p:nvPr/>
              </p:nvGrpSpPr>
              <p:grpSpPr>
                <a:xfrm>
                  <a:off x="1021444" y="2381230"/>
                  <a:ext cx="843399" cy="983966"/>
                  <a:chOff x="4597460" y="1724939"/>
                  <a:chExt cx="843399" cy="983966"/>
                </a:xfrm>
              </p:grpSpPr>
              <p:pic>
                <p:nvPicPr>
                  <p:cNvPr id="27" name="Graphic 26">
                    <a:extLst>
                      <a:ext uri="{FF2B5EF4-FFF2-40B4-BE49-F238E27FC236}">
                        <a16:creationId xmlns:a16="http://schemas.microsoft.com/office/drawing/2014/main" id="{C6CCD96B-436E-4E7F-8724-E9658E7F21C9}"/>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4597460" y="1724939"/>
                    <a:ext cx="843399" cy="983966"/>
                  </a:xfrm>
                  <a:prstGeom prst="rect">
                    <a:avLst/>
                  </a:prstGeom>
                  <a:effectLst/>
                </p:spPr>
              </p:pic>
              <p:pic>
                <p:nvPicPr>
                  <p:cNvPr id="28" name="Graphic 27">
                    <a:extLst>
                      <a:ext uri="{FF2B5EF4-FFF2-40B4-BE49-F238E27FC236}">
                        <a16:creationId xmlns:a16="http://schemas.microsoft.com/office/drawing/2014/main" id="{6589FFC4-4FFD-486E-AB50-057453E57D1F}"/>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t="3041" b="3041"/>
                  <a:stretch/>
                </p:blipFill>
                <p:spPr>
                  <a:xfrm>
                    <a:off x="4767419" y="1897854"/>
                    <a:ext cx="480365" cy="377711"/>
                  </a:xfrm>
                  <a:prstGeom prst="rect">
                    <a:avLst/>
                  </a:prstGeom>
                </p:spPr>
              </p:pic>
            </p:grpSp>
            <p:sp>
              <p:nvSpPr>
                <p:cNvPr id="26" name="TextBox 25">
                  <a:extLst>
                    <a:ext uri="{FF2B5EF4-FFF2-40B4-BE49-F238E27FC236}">
                      <a16:creationId xmlns:a16="http://schemas.microsoft.com/office/drawing/2014/main" id="{ED922EC9-C056-4112-9941-04A3BD490530}"/>
                    </a:ext>
                  </a:extLst>
                </p:cNvPr>
                <p:cNvSpPr txBox="1"/>
                <p:nvPr/>
              </p:nvSpPr>
              <p:spPr>
                <a:xfrm>
                  <a:off x="1257960" y="2972993"/>
                  <a:ext cx="347257" cy="163060"/>
                </a:xfrm>
                <a:prstGeom prst="rect">
                  <a:avLst/>
                </a:prstGeom>
                <a:noFill/>
              </p:spPr>
              <p:txBody>
                <a:bodyPr wrap="none" lIns="0" tIns="0" rIns="0" bIns="0" rtlCol="0">
                  <a:spAutoFit/>
                </a:bodyPr>
                <a:lstStyle/>
                <a:p>
                  <a:pPr algn="ctr"/>
                  <a:r>
                    <a:rPr lang="en-US" sz="675">
                      <a:solidFill>
                        <a:srgbClr val="202192"/>
                      </a:solidFill>
                      <a:latin typeface="+mj-lt"/>
                    </a:rPr>
                    <a:t>Redis</a:t>
                  </a:r>
                </a:p>
              </p:txBody>
            </p:sp>
          </p:grpSp>
        </p:grpSp>
        <p:pic>
          <p:nvPicPr>
            <p:cNvPr id="8194" name="Picture 2" descr="See the source image">
              <a:extLst>
                <a:ext uri="{FF2B5EF4-FFF2-40B4-BE49-F238E27FC236}">
                  <a16:creationId xmlns:a16="http://schemas.microsoft.com/office/drawing/2014/main" id="{6927D147-A9A5-4D4A-A6B8-7815ED7EBF37}"/>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8155582" y="2629451"/>
              <a:ext cx="1685112" cy="43251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1" name="Group 20">
            <a:extLst>
              <a:ext uri="{FF2B5EF4-FFF2-40B4-BE49-F238E27FC236}">
                <a16:creationId xmlns:a16="http://schemas.microsoft.com/office/drawing/2014/main" id="{D98D00BE-AB39-460C-A94C-3E7DC7D63ECA}"/>
              </a:ext>
            </a:extLst>
          </p:cNvPr>
          <p:cNvGrpSpPr/>
          <p:nvPr/>
        </p:nvGrpSpPr>
        <p:grpSpPr>
          <a:xfrm>
            <a:off x="4297864" y="2099165"/>
            <a:ext cx="1031447" cy="1201537"/>
            <a:chOff x="4704310" y="2907296"/>
            <a:chExt cx="1120837" cy="1305667"/>
          </a:xfrm>
        </p:grpSpPr>
        <p:grpSp>
          <p:nvGrpSpPr>
            <p:cNvPr id="33" name="!!AppA">
              <a:extLst>
                <a:ext uri="{FF2B5EF4-FFF2-40B4-BE49-F238E27FC236}">
                  <a16:creationId xmlns:a16="http://schemas.microsoft.com/office/drawing/2014/main" id="{C2205192-12E1-4728-9818-D5F6936FEF4E}"/>
                </a:ext>
              </a:extLst>
            </p:cNvPr>
            <p:cNvGrpSpPr/>
            <p:nvPr/>
          </p:nvGrpSpPr>
          <p:grpSpPr>
            <a:xfrm>
              <a:off x="4704310" y="2907296"/>
              <a:ext cx="1041365" cy="1214927"/>
              <a:chOff x="3444425" y="1954650"/>
              <a:chExt cx="1400539" cy="1633964"/>
            </a:xfrm>
          </p:grpSpPr>
          <p:pic>
            <p:nvPicPr>
              <p:cNvPr id="34" name="Graphic 33">
                <a:extLst>
                  <a:ext uri="{FF2B5EF4-FFF2-40B4-BE49-F238E27FC236}">
                    <a16:creationId xmlns:a16="http://schemas.microsoft.com/office/drawing/2014/main" id="{9DF3C54A-2A9D-48C7-B3D9-D9D33E7176D2}"/>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rcRect/>
              <a:stretch/>
            </p:blipFill>
            <p:spPr>
              <a:xfrm>
                <a:off x="3444425" y="1954650"/>
                <a:ext cx="1400539" cy="1633964"/>
              </a:xfrm>
              <a:prstGeom prst="rect">
                <a:avLst/>
              </a:prstGeom>
            </p:spPr>
          </p:pic>
          <p:sp>
            <p:nvSpPr>
              <p:cNvPr id="35" name="TextBox 34">
                <a:extLst>
                  <a:ext uri="{FF2B5EF4-FFF2-40B4-BE49-F238E27FC236}">
                    <a16:creationId xmlns:a16="http://schemas.microsoft.com/office/drawing/2014/main" id="{251290F2-86CF-4513-B3F7-80BE40F1089B}"/>
                  </a:ext>
                </a:extLst>
              </p:cNvPr>
              <p:cNvSpPr txBox="1"/>
              <p:nvPr/>
            </p:nvSpPr>
            <p:spPr>
              <a:xfrm>
                <a:off x="3728758" y="2429761"/>
                <a:ext cx="749019" cy="269882"/>
              </a:xfrm>
              <a:prstGeom prst="rect">
                <a:avLst/>
              </a:prstGeom>
              <a:noFill/>
            </p:spPr>
            <p:txBody>
              <a:bodyPr wrap="none" lIns="0" tIns="0" rIns="0" bIns="0" rtlCol="0">
                <a:spAutoFit/>
              </a:bodyPr>
              <a:lstStyle/>
              <a:p>
                <a:pPr algn="ctr"/>
                <a:r>
                  <a:rPr lang="en-US" sz="1200">
                    <a:solidFill>
                      <a:srgbClr val="202192"/>
                    </a:solidFill>
                    <a:latin typeface="+mj-lt"/>
                  </a:rPr>
                  <a:t>My App</a:t>
                </a:r>
              </a:p>
            </p:txBody>
          </p:sp>
        </p:grpSp>
        <p:grpSp>
          <p:nvGrpSpPr>
            <p:cNvPr id="36" name="!!Sidecar">
              <a:extLst>
                <a:ext uri="{FF2B5EF4-FFF2-40B4-BE49-F238E27FC236}">
                  <a16:creationId xmlns:a16="http://schemas.microsoft.com/office/drawing/2014/main" id="{59AAAF34-B6B9-47D5-9325-C3F8DCB50F30}"/>
                </a:ext>
              </a:extLst>
            </p:cNvPr>
            <p:cNvGrpSpPr/>
            <p:nvPr/>
          </p:nvGrpSpPr>
          <p:grpSpPr>
            <a:xfrm>
              <a:off x="5298110" y="3595894"/>
              <a:ext cx="527037" cy="617069"/>
              <a:chOff x="8298598" y="2543027"/>
              <a:chExt cx="1186830" cy="1389573"/>
            </a:xfrm>
          </p:grpSpPr>
          <p:sp>
            <p:nvSpPr>
              <p:cNvPr id="37" name="Freeform: Shape 36">
                <a:extLst>
                  <a:ext uri="{FF2B5EF4-FFF2-40B4-BE49-F238E27FC236}">
                    <a16:creationId xmlns:a16="http://schemas.microsoft.com/office/drawing/2014/main" id="{D88F4FF5-A4DC-4C0A-8497-3E17796C46DD}"/>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endParaRPr lang="en-US" sz="1013"/>
              </a:p>
            </p:txBody>
          </p:sp>
          <p:sp>
            <p:nvSpPr>
              <p:cNvPr id="38" name="Freeform: Shape 37">
                <a:extLst>
                  <a:ext uri="{FF2B5EF4-FFF2-40B4-BE49-F238E27FC236}">
                    <a16:creationId xmlns:a16="http://schemas.microsoft.com/office/drawing/2014/main" id="{350A6E77-F558-4B40-BD6C-2595281BDB28}"/>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endParaRPr lang="en-US" sz="1013"/>
              </a:p>
            </p:txBody>
          </p:sp>
          <p:grpSp>
            <p:nvGrpSpPr>
              <p:cNvPr id="39" name="Graphic 11">
                <a:extLst>
                  <a:ext uri="{FF2B5EF4-FFF2-40B4-BE49-F238E27FC236}">
                    <a16:creationId xmlns:a16="http://schemas.microsoft.com/office/drawing/2014/main" id="{F42BBBE2-2773-4CE9-BE57-19C306F28023}"/>
                  </a:ext>
                </a:extLst>
              </p:cNvPr>
              <p:cNvGrpSpPr/>
              <p:nvPr/>
            </p:nvGrpSpPr>
            <p:grpSpPr>
              <a:xfrm>
                <a:off x="8386477" y="2846026"/>
                <a:ext cx="952402" cy="699902"/>
                <a:chOff x="8386477" y="2846026"/>
                <a:chExt cx="952402" cy="699902"/>
              </a:xfrm>
            </p:grpSpPr>
            <p:sp>
              <p:nvSpPr>
                <p:cNvPr id="40" name="Freeform: Shape 39">
                  <a:extLst>
                    <a:ext uri="{FF2B5EF4-FFF2-40B4-BE49-F238E27FC236}">
                      <a16:creationId xmlns:a16="http://schemas.microsoft.com/office/drawing/2014/main" id="{FB5F0AF5-AF18-4291-9E34-62E8F87CC020}"/>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endParaRPr lang="en-US" sz="1013"/>
                </a:p>
              </p:txBody>
            </p:sp>
            <p:sp>
              <p:nvSpPr>
                <p:cNvPr id="41" name="Freeform: Shape 40">
                  <a:extLst>
                    <a:ext uri="{FF2B5EF4-FFF2-40B4-BE49-F238E27FC236}">
                      <a16:creationId xmlns:a16="http://schemas.microsoft.com/office/drawing/2014/main" id="{C89DF9EA-94CA-4B43-9243-91A5ACEF835B}"/>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endParaRPr lang="en-US" sz="1013"/>
                </a:p>
              </p:txBody>
            </p:sp>
            <p:sp>
              <p:nvSpPr>
                <p:cNvPr id="42" name="Freeform: Shape 41">
                  <a:extLst>
                    <a:ext uri="{FF2B5EF4-FFF2-40B4-BE49-F238E27FC236}">
                      <a16:creationId xmlns:a16="http://schemas.microsoft.com/office/drawing/2014/main" id="{C5900614-8663-41A7-B9E5-65256BD42BFE}"/>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endParaRPr lang="en-US" sz="1013"/>
                </a:p>
              </p:txBody>
            </p:sp>
            <p:sp>
              <p:nvSpPr>
                <p:cNvPr id="43" name="Freeform: Shape 42">
                  <a:extLst>
                    <a:ext uri="{FF2B5EF4-FFF2-40B4-BE49-F238E27FC236}">
                      <a16:creationId xmlns:a16="http://schemas.microsoft.com/office/drawing/2014/main" id="{C0429320-D256-4C82-B6DB-95A0103EB856}"/>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endParaRPr lang="en-US" sz="1013"/>
                </a:p>
              </p:txBody>
            </p:sp>
            <p:sp>
              <p:nvSpPr>
                <p:cNvPr id="44" name="Freeform: Shape 43">
                  <a:extLst>
                    <a:ext uri="{FF2B5EF4-FFF2-40B4-BE49-F238E27FC236}">
                      <a16:creationId xmlns:a16="http://schemas.microsoft.com/office/drawing/2014/main" id="{9BA1DDE8-D297-42F1-BFC9-FDA75E99BF03}"/>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endParaRPr lang="en-US" sz="1013"/>
                </a:p>
              </p:txBody>
            </p:sp>
            <p:sp>
              <p:nvSpPr>
                <p:cNvPr id="45" name="Freeform: Shape 44">
                  <a:extLst>
                    <a:ext uri="{FF2B5EF4-FFF2-40B4-BE49-F238E27FC236}">
                      <a16:creationId xmlns:a16="http://schemas.microsoft.com/office/drawing/2014/main" id="{30A018C9-E1E4-48A0-859B-DFFC490E51DA}"/>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endParaRPr lang="en-US" sz="1013"/>
                </a:p>
              </p:txBody>
            </p:sp>
          </p:grpSp>
        </p:grpSp>
        <p:sp>
          <p:nvSpPr>
            <p:cNvPr id="46" name="Rectangle 45">
              <a:extLst>
                <a:ext uri="{FF2B5EF4-FFF2-40B4-BE49-F238E27FC236}">
                  <a16:creationId xmlns:a16="http://schemas.microsoft.com/office/drawing/2014/main" id="{753929BA-5B2E-4144-ADC6-661A945DEFE4}"/>
                </a:ext>
              </a:extLst>
            </p:cNvPr>
            <p:cNvSpPr/>
            <p:nvPr/>
          </p:nvSpPr>
          <p:spPr bwMode="auto">
            <a:xfrm>
              <a:off x="5294856" y="3591425"/>
              <a:ext cx="529944" cy="6193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2100" err="1">
                <a:solidFill>
                  <a:srgbClr val="FFFFFF"/>
                </a:solidFill>
                <a:ea typeface="Segoe UI" pitchFamily="34" charset="0"/>
                <a:cs typeface="Segoe UI" pitchFamily="34" charset="0"/>
              </a:endParaRPr>
            </a:p>
          </p:txBody>
        </p:sp>
      </p:grpSp>
      <p:grpSp>
        <p:nvGrpSpPr>
          <p:cNvPr id="7191" name="Group 7190">
            <a:extLst>
              <a:ext uri="{FF2B5EF4-FFF2-40B4-BE49-F238E27FC236}">
                <a16:creationId xmlns:a16="http://schemas.microsoft.com/office/drawing/2014/main" id="{5E96AAB9-8CF3-430F-BD6A-47D726EA0FCA}"/>
              </a:ext>
            </a:extLst>
          </p:cNvPr>
          <p:cNvGrpSpPr/>
          <p:nvPr/>
        </p:nvGrpSpPr>
        <p:grpSpPr>
          <a:xfrm>
            <a:off x="7344380" y="837790"/>
            <a:ext cx="1598255" cy="3861362"/>
            <a:chOff x="9792507" y="1117054"/>
            <a:chExt cx="2131007" cy="5148482"/>
          </a:xfrm>
        </p:grpSpPr>
        <p:grpSp>
          <p:nvGrpSpPr>
            <p:cNvPr id="69" name="Group 68">
              <a:extLst>
                <a:ext uri="{FF2B5EF4-FFF2-40B4-BE49-F238E27FC236}">
                  <a16:creationId xmlns:a16="http://schemas.microsoft.com/office/drawing/2014/main" id="{5C64B7C1-8A7A-4A13-95CA-23BC45F33D4C}"/>
                </a:ext>
              </a:extLst>
            </p:cNvPr>
            <p:cNvGrpSpPr/>
            <p:nvPr/>
          </p:nvGrpSpPr>
          <p:grpSpPr>
            <a:xfrm>
              <a:off x="10203788" y="1730810"/>
              <a:ext cx="1718387" cy="639938"/>
              <a:chOff x="9924112" y="485174"/>
              <a:chExt cx="1718387" cy="639938"/>
            </a:xfrm>
          </p:grpSpPr>
          <p:sp>
            <p:nvSpPr>
              <p:cNvPr id="70" name="Rounded Rectangle 5">
                <a:extLst>
                  <a:ext uri="{FF2B5EF4-FFF2-40B4-BE49-F238E27FC236}">
                    <a16:creationId xmlns:a16="http://schemas.microsoft.com/office/drawing/2014/main" id="{9D3DF164-6F37-4F7E-BEF4-107D81ED2739}"/>
                  </a:ext>
                </a:extLst>
              </p:cNvPr>
              <p:cNvSpPr/>
              <p:nvPr/>
            </p:nvSpPr>
            <p:spPr bwMode="auto">
              <a:xfrm>
                <a:off x="9924112" y="485174"/>
                <a:ext cx="1718387"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48006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900">
                    <a:solidFill>
                      <a:srgbClr val="000000"/>
                    </a:solidFill>
                    <a:latin typeface="Segoe UI Semibold"/>
                  </a:rPr>
                  <a:t>State Stores</a:t>
                </a:r>
              </a:p>
            </p:txBody>
          </p:sp>
          <p:pic>
            <p:nvPicPr>
              <p:cNvPr id="71" name="Graphic 70">
                <a:extLst>
                  <a:ext uri="{FF2B5EF4-FFF2-40B4-BE49-F238E27FC236}">
                    <a16:creationId xmlns:a16="http://schemas.microsoft.com/office/drawing/2014/main" id="{D562C9F6-D75D-43D8-A6BC-B6FA453246CF}"/>
                  </a:ext>
                </a:extLst>
              </p:cNvPr>
              <p:cNvPicPr>
                <a:picLocks noChangeAspect="1"/>
              </p:cNvPicPr>
              <p:nvPr/>
            </p:nvPicPr>
            <p:blipFill>
              <a:blip r:embed="rId14" cstate="print">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10102326" y="563829"/>
                <a:ext cx="298842" cy="489176"/>
              </a:xfrm>
              <a:prstGeom prst="rect">
                <a:avLst/>
              </a:prstGeom>
            </p:spPr>
          </p:pic>
        </p:grpSp>
        <p:grpSp>
          <p:nvGrpSpPr>
            <p:cNvPr id="72" name="Group 71">
              <a:extLst>
                <a:ext uri="{FF2B5EF4-FFF2-40B4-BE49-F238E27FC236}">
                  <a16:creationId xmlns:a16="http://schemas.microsoft.com/office/drawing/2014/main" id="{32D62C0D-FE1D-4F9F-9B86-812E9509E81B}"/>
                </a:ext>
              </a:extLst>
            </p:cNvPr>
            <p:cNvGrpSpPr/>
            <p:nvPr/>
          </p:nvGrpSpPr>
          <p:grpSpPr>
            <a:xfrm>
              <a:off x="10203788" y="2704507"/>
              <a:ext cx="1718388" cy="639938"/>
              <a:chOff x="9924112" y="1688138"/>
              <a:chExt cx="1718388" cy="639938"/>
            </a:xfrm>
          </p:grpSpPr>
          <p:sp>
            <p:nvSpPr>
              <p:cNvPr id="73" name="Rounded Rectangle 5">
                <a:extLst>
                  <a:ext uri="{FF2B5EF4-FFF2-40B4-BE49-F238E27FC236}">
                    <a16:creationId xmlns:a16="http://schemas.microsoft.com/office/drawing/2014/main" id="{CC768A82-5C6C-41A0-81CD-71C555C362E9}"/>
                  </a:ext>
                </a:extLst>
              </p:cNvPr>
              <p:cNvSpPr/>
              <p:nvPr/>
            </p:nvSpPr>
            <p:spPr bwMode="auto">
              <a:xfrm>
                <a:off x="9924112" y="1688138"/>
                <a:ext cx="1718388"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48006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900" err="1">
                    <a:solidFill>
                      <a:srgbClr val="000000"/>
                    </a:solidFill>
                    <a:latin typeface="Segoe UI Semibold"/>
                  </a:rPr>
                  <a:t>PubSub</a:t>
                </a:r>
                <a:endParaRPr lang="en-US" sz="900">
                  <a:solidFill>
                    <a:srgbClr val="000000"/>
                  </a:solidFill>
                  <a:latin typeface="Segoe UI Semibold"/>
                </a:endParaRPr>
              </a:p>
              <a:p>
                <a:pPr defTabSz="699354" fontAlgn="base">
                  <a:spcBef>
                    <a:spcPct val="0"/>
                  </a:spcBef>
                  <a:spcAft>
                    <a:spcPct val="0"/>
                  </a:spcAft>
                  <a:defRPr/>
                </a:pPr>
                <a:r>
                  <a:rPr lang="en-US" sz="900">
                    <a:solidFill>
                      <a:srgbClr val="000000"/>
                    </a:solidFill>
                    <a:latin typeface="Segoe UI Semibold"/>
                  </a:rPr>
                  <a:t>Brokers</a:t>
                </a:r>
              </a:p>
            </p:txBody>
          </p:sp>
          <p:pic>
            <p:nvPicPr>
              <p:cNvPr id="74" name="Graphic 73">
                <a:extLst>
                  <a:ext uri="{FF2B5EF4-FFF2-40B4-BE49-F238E27FC236}">
                    <a16:creationId xmlns:a16="http://schemas.microsoft.com/office/drawing/2014/main" id="{3BD928D1-AAD0-4B8D-8A12-38C8E84BA2A3}"/>
                  </a:ext>
                </a:extLst>
              </p:cNvPr>
              <p:cNvPicPr>
                <a:picLocks noChangeAspect="1"/>
              </p:cNvPicPr>
              <p:nvPr/>
            </p:nvPicPr>
            <p:blipFill>
              <a:blip r:embed="rId16" cstate="print">
                <a:extLst>
                  <a:ext uri="{28A0092B-C50C-407E-A947-70E740481C1C}">
                    <a14:useLocalDpi xmlns:a14="http://schemas.microsoft.com/office/drawing/2010/main"/>
                  </a:ext>
                  <a:ext uri="{96DAC541-7B7A-43D3-8B79-37D633B846F1}">
                    <asvg:svgBlip xmlns:asvg="http://schemas.microsoft.com/office/drawing/2016/SVG/main" r:embed="rId17"/>
                  </a:ext>
                </a:extLst>
              </a:blip>
              <a:srcRect/>
              <a:stretch/>
            </p:blipFill>
            <p:spPr>
              <a:xfrm>
                <a:off x="10036536" y="1910025"/>
                <a:ext cx="430421" cy="218797"/>
              </a:xfrm>
              <a:prstGeom prst="rect">
                <a:avLst/>
              </a:prstGeom>
            </p:spPr>
          </p:pic>
        </p:grpSp>
        <p:grpSp>
          <p:nvGrpSpPr>
            <p:cNvPr id="75" name="Group 74">
              <a:extLst>
                <a:ext uri="{FF2B5EF4-FFF2-40B4-BE49-F238E27FC236}">
                  <a16:creationId xmlns:a16="http://schemas.microsoft.com/office/drawing/2014/main" id="{DFF2EFAE-C44D-488A-9CE1-A292E7FA4389}"/>
                </a:ext>
              </a:extLst>
            </p:cNvPr>
            <p:cNvGrpSpPr/>
            <p:nvPr/>
          </p:nvGrpSpPr>
          <p:grpSpPr>
            <a:xfrm>
              <a:off x="10203788" y="4651901"/>
              <a:ext cx="1719726" cy="639938"/>
              <a:chOff x="9922477" y="4094066"/>
              <a:chExt cx="1719726" cy="639938"/>
            </a:xfrm>
          </p:grpSpPr>
          <p:sp>
            <p:nvSpPr>
              <p:cNvPr id="76" name="Rounded Rectangle 5">
                <a:extLst>
                  <a:ext uri="{FF2B5EF4-FFF2-40B4-BE49-F238E27FC236}">
                    <a16:creationId xmlns:a16="http://schemas.microsoft.com/office/drawing/2014/main" id="{508350BF-302D-4581-B1AC-226DBC8584A1}"/>
                  </a:ext>
                </a:extLst>
              </p:cNvPr>
              <p:cNvSpPr/>
              <p:nvPr/>
            </p:nvSpPr>
            <p:spPr bwMode="auto">
              <a:xfrm>
                <a:off x="9922477" y="4094066"/>
                <a:ext cx="1719726"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48006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900">
                    <a:solidFill>
                      <a:srgbClr val="000000"/>
                    </a:solidFill>
                    <a:latin typeface="Segoe UI Semibold"/>
                  </a:rPr>
                  <a:t>Secret Stores</a:t>
                </a:r>
              </a:p>
            </p:txBody>
          </p:sp>
          <p:pic>
            <p:nvPicPr>
              <p:cNvPr id="77" name="Graphic 76">
                <a:extLst>
                  <a:ext uri="{FF2B5EF4-FFF2-40B4-BE49-F238E27FC236}">
                    <a16:creationId xmlns:a16="http://schemas.microsoft.com/office/drawing/2014/main" id="{7DC256E8-36C1-4F4C-8264-C66D141B4885}"/>
                  </a:ext>
                </a:extLst>
              </p:cNvPr>
              <p:cNvPicPr>
                <a:picLocks noChangeAspect="1"/>
              </p:cNvPicPr>
              <p:nvPr/>
            </p:nvPicPr>
            <p:blipFill>
              <a:blip r:embed="rId18" cstate="print">
                <a:extLst>
                  <a:ext uri="{28A0092B-C50C-407E-A947-70E740481C1C}">
                    <a14:useLocalDpi xmlns:a14="http://schemas.microsoft.com/office/drawing/2010/main"/>
                  </a:ext>
                  <a:ext uri="{96DAC541-7B7A-43D3-8B79-37D633B846F1}">
                    <asvg:svgBlip xmlns:asvg="http://schemas.microsoft.com/office/drawing/2016/SVG/main" r:embed="rId19"/>
                  </a:ext>
                </a:extLst>
              </a:blip>
              <a:srcRect/>
              <a:stretch/>
            </p:blipFill>
            <p:spPr>
              <a:xfrm>
                <a:off x="10054571" y="4204576"/>
                <a:ext cx="352530" cy="441552"/>
              </a:xfrm>
              <a:prstGeom prst="rect">
                <a:avLst/>
              </a:prstGeom>
            </p:spPr>
          </p:pic>
        </p:grpSp>
        <p:grpSp>
          <p:nvGrpSpPr>
            <p:cNvPr id="78" name="Group 77">
              <a:extLst>
                <a:ext uri="{FF2B5EF4-FFF2-40B4-BE49-F238E27FC236}">
                  <a16:creationId xmlns:a16="http://schemas.microsoft.com/office/drawing/2014/main" id="{AEAFB903-7BB3-421E-ADB2-8D8C2FAD4B8B}"/>
                </a:ext>
              </a:extLst>
            </p:cNvPr>
            <p:cNvGrpSpPr/>
            <p:nvPr/>
          </p:nvGrpSpPr>
          <p:grpSpPr>
            <a:xfrm>
              <a:off x="10203788" y="3678204"/>
              <a:ext cx="1719726" cy="639938"/>
              <a:chOff x="9922479" y="2891102"/>
              <a:chExt cx="1719726" cy="639938"/>
            </a:xfrm>
          </p:grpSpPr>
          <p:sp>
            <p:nvSpPr>
              <p:cNvPr id="79" name="Rounded Rectangle 5">
                <a:extLst>
                  <a:ext uri="{FF2B5EF4-FFF2-40B4-BE49-F238E27FC236}">
                    <a16:creationId xmlns:a16="http://schemas.microsoft.com/office/drawing/2014/main" id="{F7ACE5E0-3790-4011-9B45-E5977513D65D}"/>
                  </a:ext>
                </a:extLst>
              </p:cNvPr>
              <p:cNvSpPr/>
              <p:nvPr/>
            </p:nvSpPr>
            <p:spPr bwMode="auto">
              <a:xfrm>
                <a:off x="9922479" y="2891102"/>
                <a:ext cx="1719726"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48006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900">
                    <a:solidFill>
                      <a:srgbClr val="000000"/>
                    </a:solidFill>
                    <a:latin typeface="Segoe UI Semibold"/>
                  </a:rPr>
                  <a:t>Bindings</a:t>
                </a:r>
              </a:p>
              <a:p>
                <a:pPr defTabSz="699354" fontAlgn="base">
                  <a:spcBef>
                    <a:spcPct val="0"/>
                  </a:spcBef>
                  <a:spcAft>
                    <a:spcPct val="0"/>
                  </a:spcAft>
                  <a:defRPr/>
                </a:pPr>
                <a:r>
                  <a:rPr lang="en-US" sz="900">
                    <a:solidFill>
                      <a:srgbClr val="000000"/>
                    </a:solidFill>
                    <a:latin typeface="Segoe UI Semibold"/>
                  </a:rPr>
                  <a:t>&amp; Triggers</a:t>
                </a:r>
              </a:p>
            </p:txBody>
          </p:sp>
          <p:pic>
            <p:nvPicPr>
              <p:cNvPr id="80" name="Graphic 79">
                <a:extLst>
                  <a:ext uri="{FF2B5EF4-FFF2-40B4-BE49-F238E27FC236}">
                    <a16:creationId xmlns:a16="http://schemas.microsoft.com/office/drawing/2014/main" id="{199BEFDC-5E1B-4F28-A996-14DEC9659C4F}"/>
                  </a:ext>
                </a:extLst>
              </p:cNvPr>
              <p:cNvPicPr>
                <a:picLocks noChangeAspect="1"/>
              </p:cNvPicPr>
              <p:nvPr/>
            </p:nvPicPr>
            <p:blipFill>
              <a:blip r:embed="rId20" cstate="print">
                <a:extLst>
                  <a:ext uri="{28A0092B-C50C-407E-A947-70E740481C1C}">
                    <a14:useLocalDpi xmlns:a14="http://schemas.microsoft.com/office/drawing/2010/main"/>
                  </a:ext>
                  <a:ext uri="{96DAC541-7B7A-43D3-8B79-37D633B846F1}">
                    <asvg:svgBlip xmlns:asvg="http://schemas.microsoft.com/office/drawing/2016/SVG/main" r:embed="rId21"/>
                  </a:ext>
                </a:extLst>
              </a:blip>
              <a:srcRect/>
              <a:stretch/>
            </p:blipFill>
            <p:spPr>
              <a:xfrm>
                <a:off x="9986967" y="3030645"/>
                <a:ext cx="479990" cy="383486"/>
              </a:xfrm>
              <a:prstGeom prst="rect">
                <a:avLst/>
              </a:prstGeom>
            </p:spPr>
          </p:pic>
        </p:grpSp>
        <p:grpSp>
          <p:nvGrpSpPr>
            <p:cNvPr id="81" name="Group 80">
              <a:extLst>
                <a:ext uri="{FF2B5EF4-FFF2-40B4-BE49-F238E27FC236}">
                  <a16:creationId xmlns:a16="http://schemas.microsoft.com/office/drawing/2014/main" id="{FC6EE9DC-150D-4B12-8041-2BFF1EC50F03}"/>
                </a:ext>
              </a:extLst>
            </p:cNvPr>
            <p:cNvGrpSpPr/>
            <p:nvPr/>
          </p:nvGrpSpPr>
          <p:grpSpPr>
            <a:xfrm>
              <a:off x="10205129" y="5625598"/>
              <a:ext cx="1718385" cy="639938"/>
              <a:chOff x="9924113" y="5297029"/>
              <a:chExt cx="1718385" cy="639938"/>
            </a:xfrm>
          </p:grpSpPr>
          <p:sp>
            <p:nvSpPr>
              <p:cNvPr id="82" name="Rounded Rectangle 5">
                <a:extLst>
                  <a:ext uri="{FF2B5EF4-FFF2-40B4-BE49-F238E27FC236}">
                    <a16:creationId xmlns:a16="http://schemas.microsoft.com/office/drawing/2014/main" id="{8EE676BE-7585-403C-B58D-A79A89D7BDB1}"/>
                  </a:ext>
                </a:extLst>
              </p:cNvPr>
              <p:cNvSpPr/>
              <p:nvPr/>
            </p:nvSpPr>
            <p:spPr bwMode="auto">
              <a:xfrm>
                <a:off x="9924113" y="5297029"/>
                <a:ext cx="1718385"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48006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900">
                    <a:solidFill>
                      <a:srgbClr val="000000"/>
                    </a:solidFill>
                    <a:latin typeface="Segoe UI Semibold"/>
                  </a:rPr>
                  <a:t>Observability</a:t>
                </a:r>
              </a:p>
            </p:txBody>
          </p:sp>
          <p:pic>
            <p:nvPicPr>
              <p:cNvPr id="83" name="Graphic 82">
                <a:extLst>
                  <a:ext uri="{FF2B5EF4-FFF2-40B4-BE49-F238E27FC236}">
                    <a16:creationId xmlns:a16="http://schemas.microsoft.com/office/drawing/2014/main" id="{357CB65C-9877-4D68-B816-6CA6BA6DEDB5}"/>
                  </a:ext>
                </a:extLst>
              </p:cNvPr>
              <p:cNvPicPr>
                <a:picLocks noChangeAspect="1"/>
              </p:cNvPicPr>
              <p:nvPr/>
            </p:nvPicPr>
            <p:blipFill>
              <a:blip r:embed="rId22" cstate="print">
                <a:extLst>
                  <a:ext uri="{28A0092B-C50C-407E-A947-70E740481C1C}">
                    <a14:useLocalDpi xmlns:a14="http://schemas.microsoft.com/office/drawing/2010/main"/>
                  </a:ext>
                  <a:ext uri="{96DAC541-7B7A-43D3-8B79-37D633B846F1}">
                    <asvg:svgBlip xmlns:asvg="http://schemas.microsoft.com/office/drawing/2016/SVG/main" r:embed="rId23"/>
                  </a:ext>
                </a:extLst>
              </a:blip>
              <a:srcRect/>
              <a:stretch/>
            </p:blipFill>
            <p:spPr>
              <a:xfrm>
                <a:off x="10008418" y="5403615"/>
                <a:ext cx="486655" cy="416934"/>
              </a:xfrm>
              <a:prstGeom prst="rect">
                <a:avLst/>
              </a:prstGeom>
            </p:spPr>
          </p:pic>
        </p:grpSp>
        <p:sp>
          <p:nvSpPr>
            <p:cNvPr id="90" name="TextBox 89">
              <a:extLst>
                <a:ext uri="{FF2B5EF4-FFF2-40B4-BE49-F238E27FC236}">
                  <a16:creationId xmlns:a16="http://schemas.microsoft.com/office/drawing/2014/main" id="{59CD608F-D9DD-4217-AEF4-429234295539}"/>
                </a:ext>
              </a:extLst>
            </p:cNvPr>
            <p:cNvSpPr txBox="1"/>
            <p:nvPr/>
          </p:nvSpPr>
          <p:spPr>
            <a:xfrm>
              <a:off x="9792507" y="1117054"/>
              <a:ext cx="2086041" cy="307776"/>
            </a:xfrm>
            <a:prstGeom prst="rect">
              <a:avLst/>
            </a:prstGeom>
            <a:noFill/>
          </p:spPr>
          <p:txBody>
            <a:bodyPr wrap="none" lIns="0" tIns="0" rIns="0" bIns="0" rtlCol="0">
              <a:spAutoFit/>
            </a:bodyPr>
            <a:lstStyle/>
            <a:p>
              <a:pPr algn="ctr"/>
              <a:r>
                <a:rPr lang="en-US" sz="1500">
                  <a:solidFill>
                    <a:srgbClr val="202192"/>
                  </a:solidFill>
                  <a:latin typeface="+mj-lt"/>
                </a:rPr>
                <a:t>Dapr Components</a:t>
              </a:r>
            </a:p>
          </p:txBody>
        </p:sp>
      </p:grpSp>
      <p:grpSp>
        <p:nvGrpSpPr>
          <p:cNvPr id="7192" name="Group 7191">
            <a:extLst>
              <a:ext uri="{FF2B5EF4-FFF2-40B4-BE49-F238E27FC236}">
                <a16:creationId xmlns:a16="http://schemas.microsoft.com/office/drawing/2014/main" id="{2BF72D78-C714-4247-AC1C-97911C45F94C}"/>
              </a:ext>
            </a:extLst>
          </p:cNvPr>
          <p:cNvGrpSpPr/>
          <p:nvPr/>
        </p:nvGrpSpPr>
        <p:grpSpPr>
          <a:xfrm>
            <a:off x="5328991" y="1461186"/>
            <a:ext cx="2324856" cy="3077373"/>
            <a:chOff x="7105321" y="1948248"/>
            <a:chExt cx="3099808" cy="4103164"/>
          </a:xfrm>
        </p:grpSpPr>
        <p:cxnSp>
          <p:nvCxnSpPr>
            <p:cNvPr id="22" name="Straight Arrow Connector 139">
              <a:extLst>
                <a:ext uri="{FF2B5EF4-FFF2-40B4-BE49-F238E27FC236}">
                  <a16:creationId xmlns:a16="http://schemas.microsoft.com/office/drawing/2014/main" id="{8F6B80A8-2888-4B6A-8AD7-7E86EEF0C9FF}"/>
                </a:ext>
              </a:extLst>
            </p:cNvPr>
            <p:cNvCxnSpPr>
              <a:cxnSpLocks/>
              <a:endCxn id="46" idx="3"/>
            </p:cNvCxnSpPr>
            <p:nvPr/>
          </p:nvCxnSpPr>
          <p:spPr>
            <a:xfrm flipH="1">
              <a:off x="7105321" y="3995769"/>
              <a:ext cx="2517839" cy="22506"/>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7689765-9FE1-4512-B57D-E10ED9DFE29D}"/>
                </a:ext>
              </a:extLst>
            </p:cNvPr>
            <p:cNvCxnSpPr>
              <a:cxnSpLocks/>
              <a:stCxn id="70" idx="1"/>
              <a:endCxn id="59" idx="6"/>
            </p:cNvCxnSpPr>
            <p:nvPr/>
          </p:nvCxnSpPr>
          <p:spPr>
            <a:xfrm flipH="1" flipV="1">
              <a:off x="9941422" y="2050432"/>
              <a:ext cx="262366" cy="347"/>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Rectangle 28">
              <a:extLst>
                <a:ext uri="{FF2B5EF4-FFF2-40B4-BE49-F238E27FC236}">
                  <a16:creationId xmlns:a16="http://schemas.microsoft.com/office/drawing/2014/main" id="{C70A069C-81F6-4250-B079-4D5B5B7BD03E}"/>
                </a:ext>
              </a:extLst>
            </p:cNvPr>
            <p:cNvSpPr/>
            <p:nvPr/>
          </p:nvSpPr>
          <p:spPr bwMode="auto">
            <a:xfrm rot="5400000">
              <a:off x="7765194" y="3913559"/>
              <a:ext cx="3899750" cy="182416"/>
            </a:xfrm>
            <a:custGeom>
              <a:avLst/>
              <a:gdLst>
                <a:gd name="connsiteX0" fmla="*/ 0 w 4891229"/>
                <a:gd name="connsiteY0" fmla="*/ 0 h 2229188"/>
                <a:gd name="connsiteX1" fmla="*/ 4891229 w 4891229"/>
                <a:gd name="connsiteY1" fmla="*/ 0 h 2229188"/>
                <a:gd name="connsiteX2" fmla="*/ 4891229 w 4891229"/>
                <a:gd name="connsiteY2" fmla="*/ 2229188 h 2229188"/>
                <a:gd name="connsiteX3" fmla="*/ 0 w 4891229"/>
                <a:gd name="connsiteY3" fmla="*/ 2229188 h 2229188"/>
                <a:gd name="connsiteX4" fmla="*/ 0 w 4891229"/>
                <a:gd name="connsiteY4" fmla="*/ 0 h 2229188"/>
                <a:gd name="connsiteX0" fmla="*/ 4891229 w 4982669"/>
                <a:gd name="connsiteY0" fmla="*/ 0 h 2229188"/>
                <a:gd name="connsiteX1" fmla="*/ 4891229 w 4982669"/>
                <a:gd name="connsiteY1" fmla="*/ 2229188 h 2229188"/>
                <a:gd name="connsiteX2" fmla="*/ 0 w 4982669"/>
                <a:gd name="connsiteY2" fmla="*/ 2229188 h 2229188"/>
                <a:gd name="connsiteX3" fmla="*/ 0 w 4982669"/>
                <a:gd name="connsiteY3" fmla="*/ 0 h 2229188"/>
                <a:gd name="connsiteX4" fmla="*/ 4982669 w 4982669"/>
                <a:gd name="connsiteY4" fmla="*/ 91440 h 2229188"/>
                <a:gd name="connsiteX0" fmla="*/ 4891229 w 4891229"/>
                <a:gd name="connsiteY0" fmla="*/ 0 h 2229188"/>
                <a:gd name="connsiteX1" fmla="*/ 4891229 w 4891229"/>
                <a:gd name="connsiteY1" fmla="*/ 2229188 h 2229188"/>
                <a:gd name="connsiteX2" fmla="*/ 0 w 4891229"/>
                <a:gd name="connsiteY2" fmla="*/ 2229188 h 2229188"/>
                <a:gd name="connsiteX3" fmla="*/ 0 w 4891229"/>
                <a:gd name="connsiteY3" fmla="*/ 0 h 2229188"/>
              </a:gdLst>
              <a:ahLst/>
              <a:cxnLst>
                <a:cxn ang="0">
                  <a:pos x="connsiteX0" y="connsiteY0"/>
                </a:cxn>
                <a:cxn ang="0">
                  <a:pos x="connsiteX1" y="connsiteY1"/>
                </a:cxn>
                <a:cxn ang="0">
                  <a:pos x="connsiteX2" y="connsiteY2"/>
                </a:cxn>
                <a:cxn ang="0">
                  <a:pos x="connsiteX3" y="connsiteY3"/>
                </a:cxn>
              </a:cxnLst>
              <a:rect l="l" t="t" r="r" b="b"/>
              <a:pathLst>
                <a:path w="4891229" h="2229188">
                  <a:moveTo>
                    <a:pt x="4891229" y="0"/>
                  </a:moveTo>
                  <a:lnTo>
                    <a:pt x="4891229" y="2229188"/>
                  </a:lnTo>
                  <a:lnTo>
                    <a:pt x="0" y="2229188"/>
                  </a:lnTo>
                  <a:lnTo>
                    <a:pt x="0" y="0"/>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cxnSp>
          <p:nvCxnSpPr>
            <p:cNvPr id="52" name="Straight Arrow Connector 51">
              <a:extLst>
                <a:ext uri="{FF2B5EF4-FFF2-40B4-BE49-F238E27FC236}">
                  <a16:creationId xmlns:a16="http://schemas.microsoft.com/office/drawing/2014/main" id="{D2E6789F-B3DD-4F56-8DC4-271651EE44C5}"/>
                </a:ext>
              </a:extLst>
            </p:cNvPr>
            <p:cNvCxnSpPr>
              <a:cxnSpLocks/>
              <a:endCxn id="61" idx="3"/>
            </p:cNvCxnSpPr>
            <p:nvPr/>
          </p:nvCxnSpPr>
          <p:spPr>
            <a:xfrm>
              <a:off x="9623861" y="3023178"/>
              <a:ext cx="175815" cy="384"/>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86D557D6-1A75-4D78-9F51-1DD0088EE61A}"/>
                </a:ext>
              </a:extLst>
            </p:cNvPr>
            <p:cNvCxnSpPr>
              <a:cxnSpLocks/>
              <a:endCxn id="64" idx="3"/>
            </p:cNvCxnSpPr>
            <p:nvPr/>
          </p:nvCxnSpPr>
          <p:spPr>
            <a:xfrm>
              <a:off x="9633810" y="4965871"/>
              <a:ext cx="169213" cy="4264"/>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B74527F1-193C-498A-9FB6-124D3208EAB3}"/>
                </a:ext>
              </a:extLst>
            </p:cNvPr>
            <p:cNvGrpSpPr/>
            <p:nvPr/>
          </p:nvGrpSpPr>
          <p:grpSpPr>
            <a:xfrm>
              <a:off x="9799676" y="3895244"/>
              <a:ext cx="188418" cy="204368"/>
              <a:chOff x="6207667" y="1018040"/>
              <a:chExt cx="248285" cy="269304"/>
            </a:xfrm>
          </p:grpSpPr>
          <p:sp>
            <p:nvSpPr>
              <p:cNvPr id="55" name="Freeform: Shape 54">
                <a:extLst>
                  <a:ext uri="{FF2B5EF4-FFF2-40B4-BE49-F238E27FC236}">
                    <a16:creationId xmlns:a16="http://schemas.microsoft.com/office/drawing/2014/main" id="{281568A6-24B1-4833-BE5B-A343A3E8BDEC}"/>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56" name="Oval 55">
                <a:extLst>
                  <a:ext uri="{FF2B5EF4-FFF2-40B4-BE49-F238E27FC236}">
                    <a16:creationId xmlns:a16="http://schemas.microsoft.com/office/drawing/2014/main" id="{E243B87C-CFD2-4377-8A38-C32CBCB19DE4}"/>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grpSp>
        <p:grpSp>
          <p:nvGrpSpPr>
            <p:cNvPr id="57" name="Group 56">
              <a:extLst>
                <a:ext uri="{FF2B5EF4-FFF2-40B4-BE49-F238E27FC236}">
                  <a16:creationId xmlns:a16="http://schemas.microsoft.com/office/drawing/2014/main" id="{17655560-9583-4C52-8771-221DFB87EFC7}"/>
                </a:ext>
              </a:extLst>
            </p:cNvPr>
            <p:cNvGrpSpPr/>
            <p:nvPr/>
          </p:nvGrpSpPr>
          <p:grpSpPr>
            <a:xfrm>
              <a:off x="9799676" y="1948248"/>
              <a:ext cx="188418" cy="204368"/>
              <a:chOff x="6207667" y="1018040"/>
              <a:chExt cx="248285" cy="269304"/>
            </a:xfrm>
          </p:grpSpPr>
          <p:sp>
            <p:nvSpPr>
              <p:cNvPr id="58" name="Freeform: Shape 57">
                <a:extLst>
                  <a:ext uri="{FF2B5EF4-FFF2-40B4-BE49-F238E27FC236}">
                    <a16:creationId xmlns:a16="http://schemas.microsoft.com/office/drawing/2014/main" id="{69C37815-70BE-479F-874B-CF9631CF1020}"/>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59" name="Oval 58">
                <a:extLst>
                  <a:ext uri="{FF2B5EF4-FFF2-40B4-BE49-F238E27FC236}">
                    <a16:creationId xmlns:a16="http://schemas.microsoft.com/office/drawing/2014/main" id="{29182251-EA15-4762-A148-1081FAC1D0DA}"/>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grpSp>
        <p:grpSp>
          <p:nvGrpSpPr>
            <p:cNvPr id="60" name="Group 59">
              <a:extLst>
                <a:ext uri="{FF2B5EF4-FFF2-40B4-BE49-F238E27FC236}">
                  <a16:creationId xmlns:a16="http://schemas.microsoft.com/office/drawing/2014/main" id="{AA54ACCD-FEA9-4AF4-A8A6-C59F328460D9}"/>
                </a:ext>
              </a:extLst>
            </p:cNvPr>
            <p:cNvGrpSpPr/>
            <p:nvPr/>
          </p:nvGrpSpPr>
          <p:grpSpPr>
            <a:xfrm>
              <a:off x="9799676" y="2921378"/>
              <a:ext cx="188418" cy="204368"/>
              <a:chOff x="6207667" y="1018040"/>
              <a:chExt cx="248285" cy="269304"/>
            </a:xfrm>
          </p:grpSpPr>
          <p:sp>
            <p:nvSpPr>
              <p:cNvPr id="61" name="Freeform: Shape 60">
                <a:extLst>
                  <a:ext uri="{FF2B5EF4-FFF2-40B4-BE49-F238E27FC236}">
                    <a16:creationId xmlns:a16="http://schemas.microsoft.com/office/drawing/2014/main" id="{EBCEF51A-942A-4A78-B7CB-9164EF1CC387}"/>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62" name="Oval 61">
                <a:extLst>
                  <a:ext uri="{FF2B5EF4-FFF2-40B4-BE49-F238E27FC236}">
                    <a16:creationId xmlns:a16="http://schemas.microsoft.com/office/drawing/2014/main" id="{BAB2FEAE-BA7E-45F7-97AA-F4BAE87E561A}"/>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grpSp>
        <p:grpSp>
          <p:nvGrpSpPr>
            <p:cNvPr id="63" name="Group 62">
              <a:extLst>
                <a:ext uri="{FF2B5EF4-FFF2-40B4-BE49-F238E27FC236}">
                  <a16:creationId xmlns:a16="http://schemas.microsoft.com/office/drawing/2014/main" id="{68F409F8-9E52-45BF-8C90-08925651F632}"/>
                </a:ext>
              </a:extLst>
            </p:cNvPr>
            <p:cNvGrpSpPr/>
            <p:nvPr/>
          </p:nvGrpSpPr>
          <p:grpSpPr>
            <a:xfrm>
              <a:off x="9803023" y="4867951"/>
              <a:ext cx="188418" cy="204368"/>
              <a:chOff x="6207667" y="1018040"/>
              <a:chExt cx="248285" cy="269304"/>
            </a:xfrm>
          </p:grpSpPr>
          <p:sp>
            <p:nvSpPr>
              <p:cNvPr id="64" name="Freeform: Shape 63">
                <a:extLst>
                  <a:ext uri="{FF2B5EF4-FFF2-40B4-BE49-F238E27FC236}">
                    <a16:creationId xmlns:a16="http://schemas.microsoft.com/office/drawing/2014/main" id="{9C45F9D9-8989-4A43-BB61-1B604AFA592A}"/>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65" name="Oval 64">
                <a:extLst>
                  <a:ext uri="{FF2B5EF4-FFF2-40B4-BE49-F238E27FC236}">
                    <a16:creationId xmlns:a16="http://schemas.microsoft.com/office/drawing/2014/main" id="{653D8EE2-9EC3-4B67-95AD-B97270AF6A45}"/>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grpSp>
        <p:grpSp>
          <p:nvGrpSpPr>
            <p:cNvPr id="66" name="Group 65">
              <a:extLst>
                <a:ext uri="{FF2B5EF4-FFF2-40B4-BE49-F238E27FC236}">
                  <a16:creationId xmlns:a16="http://schemas.microsoft.com/office/drawing/2014/main" id="{3B361BEF-F957-4C46-B5D9-892A19354146}"/>
                </a:ext>
              </a:extLst>
            </p:cNvPr>
            <p:cNvGrpSpPr/>
            <p:nvPr/>
          </p:nvGrpSpPr>
          <p:grpSpPr>
            <a:xfrm>
              <a:off x="9806277" y="5847044"/>
              <a:ext cx="188418" cy="204368"/>
              <a:chOff x="6207667" y="1018040"/>
              <a:chExt cx="248285" cy="269304"/>
            </a:xfrm>
          </p:grpSpPr>
          <p:sp>
            <p:nvSpPr>
              <p:cNvPr id="67" name="Freeform: Shape 66">
                <a:extLst>
                  <a:ext uri="{FF2B5EF4-FFF2-40B4-BE49-F238E27FC236}">
                    <a16:creationId xmlns:a16="http://schemas.microsoft.com/office/drawing/2014/main" id="{594E9DF7-90F4-4B8A-80B0-9BA39BEEEC98}"/>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68" name="Oval 67">
                <a:extLst>
                  <a:ext uri="{FF2B5EF4-FFF2-40B4-BE49-F238E27FC236}">
                    <a16:creationId xmlns:a16="http://schemas.microsoft.com/office/drawing/2014/main" id="{2BA2382A-2EE1-4455-8E24-6A5AEE870F29}"/>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grpSp>
        <p:cxnSp>
          <p:nvCxnSpPr>
            <p:cNvPr id="84" name="Straight Arrow Connector 83">
              <a:extLst>
                <a:ext uri="{FF2B5EF4-FFF2-40B4-BE49-F238E27FC236}">
                  <a16:creationId xmlns:a16="http://schemas.microsoft.com/office/drawing/2014/main" id="{47CA51BF-E0E0-49D7-8F73-9EC25441C52D}"/>
                </a:ext>
              </a:extLst>
            </p:cNvPr>
            <p:cNvCxnSpPr>
              <a:cxnSpLocks/>
              <a:stCxn id="65" idx="6"/>
              <a:endCxn id="76" idx="1"/>
            </p:cNvCxnSpPr>
            <p:nvPr/>
          </p:nvCxnSpPr>
          <p:spPr>
            <a:xfrm>
              <a:off x="9944769" y="4970135"/>
              <a:ext cx="259019" cy="1735"/>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6985173F-4D76-4FBB-8DE2-F738CED7B9A4}"/>
                </a:ext>
              </a:extLst>
            </p:cNvPr>
            <p:cNvCxnSpPr>
              <a:cxnSpLocks/>
              <a:stCxn id="62" idx="6"/>
              <a:endCxn id="73" idx="1"/>
            </p:cNvCxnSpPr>
            <p:nvPr/>
          </p:nvCxnSpPr>
          <p:spPr>
            <a:xfrm>
              <a:off x="9941422" y="3023562"/>
              <a:ext cx="262366" cy="914"/>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02A2662F-768C-482E-9BA6-3957E190938F}"/>
                </a:ext>
              </a:extLst>
            </p:cNvPr>
            <p:cNvCxnSpPr>
              <a:cxnSpLocks/>
              <a:endCxn id="55" idx="3"/>
            </p:cNvCxnSpPr>
            <p:nvPr/>
          </p:nvCxnSpPr>
          <p:spPr>
            <a:xfrm>
              <a:off x="9633810" y="3997428"/>
              <a:ext cx="165866" cy="0"/>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6EC9007D-3CA9-44E1-8A53-21EF8BA26ABF}"/>
                </a:ext>
              </a:extLst>
            </p:cNvPr>
            <p:cNvCxnSpPr>
              <a:cxnSpLocks/>
              <a:stCxn id="56" idx="6"/>
              <a:endCxn id="79" idx="1"/>
            </p:cNvCxnSpPr>
            <p:nvPr/>
          </p:nvCxnSpPr>
          <p:spPr>
            <a:xfrm>
              <a:off x="9941422" y="3997428"/>
              <a:ext cx="262366" cy="745"/>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E79F1A27-B04D-49B6-BF8F-050BBBA244CB}"/>
                </a:ext>
              </a:extLst>
            </p:cNvPr>
            <p:cNvCxnSpPr>
              <a:cxnSpLocks/>
              <a:stCxn id="68" idx="6"/>
              <a:endCxn id="82" idx="1"/>
            </p:cNvCxnSpPr>
            <p:nvPr/>
          </p:nvCxnSpPr>
          <p:spPr>
            <a:xfrm flipV="1">
              <a:off x="9948023" y="5945567"/>
              <a:ext cx="257106" cy="3661"/>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9" name="Rectangle 88">
              <a:extLst>
                <a:ext uri="{FF2B5EF4-FFF2-40B4-BE49-F238E27FC236}">
                  <a16:creationId xmlns:a16="http://schemas.microsoft.com/office/drawing/2014/main" id="{B35A80EC-7EBB-4384-83A5-13A455DF544D}"/>
                </a:ext>
              </a:extLst>
            </p:cNvPr>
            <p:cNvSpPr/>
            <p:nvPr/>
          </p:nvSpPr>
          <p:spPr bwMode="auto">
            <a:xfrm>
              <a:off x="9623160" y="5324019"/>
              <a:ext cx="175815" cy="322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91" name="Rectangle 90">
              <a:extLst>
                <a:ext uri="{FF2B5EF4-FFF2-40B4-BE49-F238E27FC236}">
                  <a16:creationId xmlns:a16="http://schemas.microsoft.com/office/drawing/2014/main" id="{C81D342E-2139-4084-96FC-DD9AAA1896FC}"/>
                </a:ext>
              </a:extLst>
            </p:cNvPr>
            <p:cNvSpPr/>
            <p:nvPr/>
          </p:nvSpPr>
          <p:spPr bwMode="auto">
            <a:xfrm>
              <a:off x="9623160" y="3351507"/>
              <a:ext cx="175815" cy="322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grpSp>
      <p:sp>
        <p:nvSpPr>
          <p:cNvPr id="101" name="TextBox 100">
            <a:extLst>
              <a:ext uri="{FF2B5EF4-FFF2-40B4-BE49-F238E27FC236}">
                <a16:creationId xmlns:a16="http://schemas.microsoft.com/office/drawing/2014/main" id="{E9A2046F-EB75-4AD9-B314-D7FC3D410F79}"/>
              </a:ext>
            </a:extLst>
          </p:cNvPr>
          <p:cNvSpPr txBox="1"/>
          <p:nvPr/>
        </p:nvSpPr>
        <p:spPr>
          <a:xfrm>
            <a:off x="4333676" y="1235153"/>
            <a:ext cx="1481175" cy="230832"/>
          </a:xfrm>
          <a:prstGeom prst="rect">
            <a:avLst/>
          </a:prstGeom>
          <a:noFill/>
        </p:spPr>
        <p:txBody>
          <a:bodyPr wrap="none" lIns="0" tIns="0" rIns="0" bIns="0" rtlCol="0">
            <a:spAutoFit/>
          </a:bodyPr>
          <a:lstStyle/>
          <a:p>
            <a:pPr algn="ctr"/>
            <a:r>
              <a:rPr lang="en-US" sz="1500">
                <a:solidFill>
                  <a:srgbClr val="202192"/>
                </a:solidFill>
                <a:latin typeface="Consolas" panose="020B0609020204030204" pitchFamily="49" charset="0"/>
              </a:rPr>
              <a:t>dapr run myapp</a:t>
            </a:r>
          </a:p>
        </p:txBody>
      </p:sp>
      <p:cxnSp>
        <p:nvCxnSpPr>
          <p:cNvPr id="7173" name="Straight Arrow Connector 139">
            <a:extLst>
              <a:ext uri="{FF2B5EF4-FFF2-40B4-BE49-F238E27FC236}">
                <a16:creationId xmlns:a16="http://schemas.microsoft.com/office/drawing/2014/main" id="{DEE09774-5E57-4880-8225-643ECB2AD039}"/>
              </a:ext>
            </a:extLst>
          </p:cNvPr>
          <p:cNvCxnSpPr>
            <a:cxnSpLocks/>
            <a:stCxn id="101" idx="2"/>
            <a:endCxn id="38" idx="0"/>
          </p:cNvCxnSpPr>
          <p:nvPr/>
        </p:nvCxnSpPr>
        <p:spPr>
          <a:xfrm>
            <a:off x="5074264" y="1465985"/>
            <a:ext cx="6526" cy="1266861"/>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7177" name="TextBox 7176">
            <a:extLst>
              <a:ext uri="{FF2B5EF4-FFF2-40B4-BE49-F238E27FC236}">
                <a16:creationId xmlns:a16="http://schemas.microsoft.com/office/drawing/2014/main" id="{B0FB31E9-2BA6-4F5F-B9A2-FD907F8F8BFC}"/>
              </a:ext>
            </a:extLst>
          </p:cNvPr>
          <p:cNvSpPr txBox="1"/>
          <p:nvPr/>
        </p:nvSpPr>
        <p:spPr>
          <a:xfrm>
            <a:off x="5532718" y="2810906"/>
            <a:ext cx="1480604" cy="121252"/>
          </a:xfrm>
          <a:prstGeom prst="rect">
            <a:avLst/>
          </a:prstGeom>
          <a:noFill/>
        </p:spPr>
        <p:txBody>
          <a:bodyPr wrap="square" lIns="0" tIns="0" rIns="0" bIns="0" rtlCol="0" anchor="ctr">
            <a:spAutoFit/>
          </a:bodyPr>
          <a:lstStyle/>
          <a:p>
            <a:pPr algn="ctr"/>
            <a:r>
              <a:rPr lang="en-US" sz="788">
                <a:latin typeface="+mj-lt"/>
              </a:rPr>
              <a:t>Use components</a:t>
            </a:r>
          </a:p>
        </p:txBody>
      </p:sp>
      <p:sp>
        <p:nvSpPr>
          <p:cNvPr id="109" name="TextBox 108">
            <a:extLst>
              <a:ext uri="{FF2B5EF4-FFF2-40B4-BE49-F238E27FC236}">
                <a16:creationId xmlns:a16="http://schemas.microsoft.com/office/drawing/2014/main" id="{556752FC-CE31-4272-99A5-9DA46F06C808}"/>
              </a:ext>
            </a:extLst>
          </p:cNvPr>
          <p:cNvSpPr txBox="1"/>
          <p:nvPr/>
        </p:nvSpPr>
        <p:spPr>
          <a:xfrm>
            <a:off x="5146147" y="1658698"/>
            <a:ext cx="1480604" cy="491994"/>
          </a:xfrm>
          <a:prstGeom prst="rect">
            <a:avLst/>
          </a:prstGeom>
          <a:noFill/>
        </p:spPr>
        <p:txBody>
          <a:bodyPr wrap="square" lIns="0" tIns="0" rIns="0" bIns="0" rtlCol="0" anchor="ctr">
            <a:spAutoFit/>
          </a:bodyPr>
          <a:lstStyle/>
          <a:p>
            <a:pPr>
              <a:spcAft>
                <a:spcPts val="450"/>
              </a:spcAft>
            </a:pPr>
            <a:r>
              <a:rPr lang="en-US" sz="788">
                <a:latin typeface="+mj-lt"/>
              </a:rPr>
              <a:t>Launch application</a:t>
            </a:r>
          </a:p>
          <a:p>
            <a:pPr>
              <a:spcAft>
                <a:spcPts val="450"/>
              </a:spcAft>
            </a:pPr>
            <a:r>
              <a:rPr lang="en-US" sz="788">
                <a:latin typeface="+mj-lt"/>
              </a:rPr>
              <a:t>Launch sidecar process</a:t>
            </a:r>
          </a:p>
          <a:p>
            <a:pPr>
              <a:spcAft>
                <a:spcPts val="450"/>
              </a:spcAft>
            </a:pPr>
            <a:r>
              <a:rPr lang="en-US" sz="788">
                <a:latin typeface="+mj-lt"/>
              </a:rPr>
              <a:t>Set env variables</a:t>
            </a:r>
          </a:p>
        </p:txBody>
      </p:sp>
      <p:cxnSp>
        <p:nvCxnSpPr>
          <p:cNvPr id="7181" name="Straight Arrow Connector 139">
            <a:extLst>
              <a:ext uri="{FF2B5EF4-FFF2-40B4-BE49-F238E27FC236}">
                <a16:creationId xmlns:a16="http://schemas.microsoft.com/office/drawing/2014/main" id="{50404A2E-CFF6-47A6-8FFC-8B5A3A155F4F}"/>
              </a:ext>
            </a:extLst>
          </p:cNvPr>
          <p:cNvCxnSpPr>
            <a:cxnSpLocks/>
            <a:stCxn id="46" idx="1"/>
            <a:endCxn id="23" idx="3"/>
          </p:cNvCxnSpPr>
          <p:nvPr/>
        </p:nvCxnSpPr>
        <p:spPr>
          <a:xfrm rot="10800000" flipV="1">
            <a:off x="1929226" y="3013707"/>
            <a:ext cx="2912086" cy="745668"/>
          </a:xfrm>
          <a:prstGeom prst="bentConnector3">
            <a:avLst>
              <a:gd name="adj1" fmla="val 50000"/>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185" name="Straight Arrow Connector 139">
            <a:extLst>
              <a:ext uri="{FF2B5EF4-FFF2-40B4-BE49-F238E27FC236}">
                <a16:creationId xmlns:a16="http://schemas.microsoft.com/office/drawing/2014/main" id="{BB841656-2F31-4A18-8079-BC0838BB52E6}"/>
              </a:ext>
            </a:extLst>
          </p:cNvPr>
          <p:cNvCxnSpPr>
            <a:cxnSpLocks/>
            <a:stCxn id="46" idx="1"/>
            <a:endCxn id="15" idx="3"/>
          </p:cNvCxnSpPr>
          <p:nvPr/>
        </p:nvCxnSpPr>
        <p:spPr>
          <a:xfrm flipH="1" flipV="1">
            <a:off x="1715408" y="3013436"/>
            <a:ext cx="3125904" cy="271"/>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5A39C556-2B47-431E-B24D-7EAC185155B8}"/>
              </a:ext>
            </a:extLst>
          </p:cNvPr>
          <p:cNvSpPr txBox="1"/>
          <p:nvPr/>
        </p:nvSpPr>
        <p:spPr>
          <a:xfrm>
            <a:off x="2307540" y="3810544"/>
            <a:ext cx="1719631" cy="306622"/>
          </a:xfrm>
          <a:prstGeom prst="rect">
            <a:avLst/>
          </a:prstGeom>
          <a:noFill/>
        </p:spPr>
        <p:txBody>
          <a:bodyPr wrap="square" lIns="0" tIns="0" rIns="0" bIns="0" rtlCol="0" anchor="ctr">
            <a:spAutoFit/>
          </a:bodyPr>
          <a:lstStyle/>
          <a:p>
            <a:pPr>
              <a:spcAft>
                <a:spcPts val="450"/>
              </a:spcAft>
            </a:pPr>
            <a:r>
              <a:rPr lang="en-US" sz="788">
                <a:latin typeface="+mj-lt"/>
              </a:rPr>
              <a:t>Save and retrieve state</a:t>
            </a:r>
          </a:p>
          <a:p>
            <a:pPr>
              <a:spcAft>
                <a:spcPts val="450"/>
              </a:spcAft>
            </a:pPr>
            <a:r>
              <a:rPr lang="en-US" sz="788">
                <a:latin typeface="+mj-lt"/>
              </a:rPr>
              <a:t>Publish and subscribe to messages</a:t>
            </a:r>
          </a:p>
        </p:txBody>
      </p:sp>
      <p:sp>
        <p:nvSpPr>
          <p:cNvPr id="130" name="TextBox 129">
            <a:extLst>
              <a:ext uri="{FF2B5EF4-FFF2-40B4-BE49-F238E27FC236}">
                <a16:creationId xmlns:a16="http://schemas.microsoft.com/office/drawing/2014/main" id="{B330C6C9-4CFC-4F43-801C-63999064C1E4}"/>
              </a:ext>
            </a:extLst>
          </p:cNvPr>
          <p:cNvSpPr txBox="1"/>
          <p:nvPr/>
        </p:nvSpPr>
        <p:spPr>
          <a:xfrm>
            <a:off x="2304214" y="3090939"/>
            <a:ext cx="1236884" cy="115416"/>
          </a:xfrm>
          <a:prstGeom prst="rect">
            <a:avLst/>
          </a:prstGeom>
          <a:noFill/>
        </p:spPr>
        <p:txBody>
          <a:bodyPr wrap="square" lIns="0" tIns="0" rIns="0" bIns="0" rtlCol="0" anchor="t">
            <a:spAutoFit/>
          </a:bodyPr>
          <a:lstStyle/>
          <a:p>
            <a:pPr>
              <a:spcAft>
                <a:spcPts val="450"/>
              </a:spcAft>
            </a:pPr>
            <a:r>
              <a:rPr lang="en-US" sz="750">
                <a:latin typeface="+mj-lt"/>
              </a:rPr>
              <a:t>Send distributed tracing</a:t>
            </a:r>
          </a:p>
        </p:txBody>
      </p:sp>
      <p:pic>
        <p:nvPicPr>
          <p:cNvPr id="5" name="Picture 2" descr="Gitpod Case Study | MAD - Digital Product Studio">
            <a:extLst>
              <a:ext uri="{FF2B5EF4-FFF2-40B4-BE49-F238E27FC236}">
                <a16:creationId xmlns:a16="http://schemas.microsoft.com/office/drawing/2014/main" id="{9FCC0536-9A05-38B7-DB3C-FF727D498DDC}"/>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l="25437" t="42248" r="25464" b="41971"/>
          <a:stretch/>
        </p:blipFill>
        <p:spPr bwMode="auto">
          <a:xfrm>
            <a:off x="4600420" y="4207329"/>
            <a:ext cx="741704" cy="238396"/>
          </a:xfrm>
          <a:prstGeom prst="cloud">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63752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3.75E-6 2.59259E-6 L 3.75E-6 0.03773 " pathEditMode="relative" rAng="0" ptsTypes="AA">
                                      <p:cBhvr>
                                        <p:cTn id="9" dur="750" spd="-100000" fill="hold"/>
                                        <p:tgtEl>
                                          <p:spTgt spid="3"/>
                                        </p:tgtEl>
                                        <p:attrNameLst>
                                          <p:attrName>ppt_x</p:attrName>
                                          <p:attrName>ppt_y</p:attrName>
                                        </p:attrNameLst>
                                      </p:cBhvr>
                                      <p:rCtr x="0" y="1875"/>
                                    </p:animMotion>
                                  </p:childTnLst>
                                </p:cTn>
                              </p:par>
                            </p:childTnLst>
                          </p:cTn>
                        </p:par>
                        <p:par>
                          <p:cTn id="10" fill="hold">
                            <p:stCondLst>
                              <p:cond delay="750"/>
                            </p:stCondLst>
                            <p:childTnLst>
                              <p:par>
                                <p:cTn id="11" presetID="42" presetClass="entr" presetSubtype="0" fill="hold"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par>
                                <p:cTn id="21" presetID="42" presetClass="path" presetSubtype="0" decel="100000" fill="hold" nodeType="withEffect">
                                  <p:stCondLst>
                                    <p:cond delay="0"/>
                                  </p:stCondLst>
                                  <p:childTnLst>
                                    <p:animMotion origin="layout" path="M -1.66667E-6 4.07407E-6 L -1.66667E-6 0.03765 " pathEditMode="relative" rAng="0" ptsTypes="AA">
                                      <p:cBhvr>
                                        <p:cTn id="22" dur="750" spd="-100000" fill="hold"/>
                                        <p:tgtEl>
                                          <p:spTgt spid="14"/>
                                        </p:tgtEl>
                                        <p:attrNameLst>
                                          <p:attrName>ppt_x</p:attrName>
                                          <p:attrName>ppt_y</p:attrName>
                                        </p:attrNameLst>
                                      </p:cBhvr>
                                      <p:rCtr x="0" y="1883"/>
                                    </p:animMotion>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01"/>
                                        </p:tgtEl>
                                        <p:attrNameLst>
                                          <p:attrName>style.visibility</p:attrName>
                                        </p:attrNameLst>
                                      </p:cBhvr>
                                      <p:to>
                                        <p:strVal val="visible"/>
                                      </p:to>
                                    </p:set>
                                    <p:animEffect transition="in" filter="fade">
                                      <p:cBhvr>
                                        <p:cTn id="27" dur="500"/>
                                        <p:tgtEl>
                                          <p:spTgt spid="101"/>
                                        </p:tgtEl>
                                      </p:cBhvr>
                                    </p:animEffect>
                                  </p:childTnLst>
                                </p:cTn>
                              </p:par>
                              <p:par>
                                <p:cTn id="28" presetID="42" presetClass="path" presetSubtype="0" decel="100000" fill="hold" grpId="1" nodeType="withEffect">
                                  <p:stCondLst>
                                    <p:cond delay="0"/>
                                  </p:stCondLst>
                                  <p:childTnLst>
                                    <p:animMotion origin="layout" path="M 3.75E-6 2.59259E-6 L 3.75E-6 0.03773 " pathEditMode="relative" rAng="0" ptsTypes="AA">
                                      <p:cBhvr>
                                        <p:cTn id="29" dur="750" spd="-100000" fill="hold"/>
                                        <p:tgtEl>
                                          <p:spTgt spid="101"/>
                                        </p:tgtEl>
                                        <p:attrNameLst>
                                          <p:attrName>ppt_x</p:attrName>
                                          <p:attrName>ppt_y</p:attrName>
                                        </p:attrNameLst>
                                      </p:cBhvr>
                                      <p:rCtr x="0" y="1875"/>
                                    </p:animMotion>
                                  </p:childTnLst>
                                </p:cTn>
                              </p:par>
                            </p:childTnLst>
                          </p:cTn>
                        </p:par>
                        <p:par>
                          <p:cTn id="30" fill="hold">
                            <p:stCondLst>
                              <p:cond delay="750"/>
                            </p:stCondLst>
                            <p:childTnLst>
                              <p:par>
                                <p:cTn id="31" presetID="22" presetClass="entr" presetSubtype="1" fill="hold" nodeType="afterEffect">
                                  <p:stCondLst>
                                    <p:cond delay="0"/>
                                  </p:stCondLst>
                                  <p:childTnLst>
                                    <p:set>
                                      <p:cBhvr>
                                        <p:cTn id="32" dur="1" fill="hold">
                                          <p:stCondLst>
                                            <p:cond delay="0"/>
                                          </p:stCondLst>
                                        </p:cTn>
                                        <p:tgtEl>
                                          <p:spTgt spid="7173"/>
                                        </p:tgtEl>
                                        <p:attrNameLst>
                                          <p:attrName>style.visibility</p:attrName>
                                        </p:attrNameLst>
                                      </p:cBhvr>
                                      <p:to>
                                        <p:strVal val="visible"/>
                                      </p:to>
                                    </p:set>
                                    <p:animEffect transition="in" filter="wipe(up)">
                                      <p:cBhvr>
                                        <p:cTn id="33" dur="500"/>
                                        <p:tgtEl>
                                          <p:spTgt spid="717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09"/>
                                        </p:tgtEl>
                                        <p:attrNameLst>
                                          <p:attrName>style.visibility</p:attrName>
                                        </p:attrNameLst>
                                      </p:cBhvr>
                                      <p:to>
                                        <p:strVal val="visible"/>
                                      </p:to>
                                    </p:set>
                                    <p:animEffect transition="in" filter="fade">
                                      <p:cBhvr>
                                        <p:cTn id="36" dur="500"/>
                                        <p:tgtEl>
                                          <p:spTgt spid="109"/>
                                        </p:tgtEl>
                                      </p:cBhvr>
                                    </p:animEffect>
                                  </p:childTnLst>
                                </p:cTn>
                              </p:par>
                              <p:par>
                                <p:cTn id="37" presetID="53" presetClass="entr" presetSubtype="16" fill="hold" nodeType="withEffect">
                                  <p:stCondLst>
                                    <p:cond delay="0"/>
                                  </p:stCondLst>
                                  <p:childTnLst>
                                    <p:set>
                                      <p:cBhvr>
                                        <p:cTn id="38" dur="1" fill="hold">
                                          <p:stCondLst>
                                            <p:cond delay="0"/>
                                          </p:stCondLst>
                                        </p:cTn>
                                        <p:tgtEl>
                                          <p:spTgt spid="21"/>
                                        </p:tgtEl>
                                        <p:attrNameLst>
                                          <p:attrName>style.visibility</p:attrName>
                                        </p:attrNameLst>
                                      </p:cBhvr>
                                      <p:to>
                                        <p:strVal val="visible"/>
                                      </p:to>
                                    </p:set>
                                    <p:anim calcmode="lin" valueType="num">
                                      <p:cBhvr>
                                        <p:cTn id="39" dur="500" fill="hold"/>
                                        <p:tgtEl>
                                          <p:spTgt spid="21"/>
                                        </p:tgtEl>
                                        <p:attrNameLst>
                                          <p:attrName>ppt_w</p:attrName>
                                        </p:attrNameLst>
                                      </p:cBhvr>
                                      <p:tavLst>
                                        <p:tav tm="0">
                                          <p:val>
                                            <p:fltVal val="0"/>
                                          </p:val>
                                        </p:tav>
                                        <p:tav tm="100000">
                                          <p:val>
                                            <p:strVal val="#ppt_w"/>
                                          </p:val>
                                        </p:tav>
                                      </p:tavLst>
                                    </p:anim>
                                    <p:anim calcmode="lin" valueType="num">
                                      <p:cBhvr>
                                        <p:cTn id="40" dur="500" fill="hold"/>
                                        <p:tgtEl>
                                          <p:spTgt spid="21"/>
                                        </p:tgtEl>
                                        <p:attrNameLst>
                                          <p:attrName>ppt_h</p:attrName>
                                        </p:attrNameLst>
                                      </p:cBhvr>
                                      <p:tavLst>
                                        <p:tav tm="0">
                                          <p:val>
                                            <p:fltVal val="0"/>
                                          </p:val>
                                        </p:tav>
                                        <p:tav tm="100000">
                                          <p:val>
                                            <p:strVal val="#ppt_h"/>
                                          </p:val>
                                        </p:tav>
                                      </p:tavLst>
                                    </p:anim>
                                    <p:animEffect transition="in" filter="fade">
                                      <p:cBhvr>
                                        <p:cTn id="41" dur="500"/>
                                        <p:tgtEl>
                                          <p:spTgt spid="21"/>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2" fill="hold" nodeType="clickEffect">
                                  <p:stCondLst>
                                    <p:cond delay="0"/>
                                  </p:stCondLst>
                                  <p:childTnLst>
                                    <p:set>
                                      <p:cBhvr>
                                        <p:cTn id="45" dur="1" fill="hold">
                                          <p:stCondLst>
                                            <p:cond delay="0"/>
                                          </p:stCondLst>
                                        </p:cTn>
                                        <p:tgtEl>
                                          <p:spTgt spid="7185"/>
                                        </p:tgtEl>
                                        <p:attrNameLst>
                                          <p:attrName>style.visibility</p:attrName>
                                        </p:attrNameLst>
                                      </p:cBhvr>
                                      <p:to>
                                        <p:strVal val="visible"/>
                                      </p:to>
                                    </p:set>
                                    <p:animEffect transition="in" filter="wipe(right)">
                                      <p:cBhvr>
                                        <p:cTn id="46" dur="500"/>
                                        <p:tgtEl>
                                          <p:spTgt spid="7185"/>
                                        </p:tgtEl>
                                      </p:cBhvr>
                                    </p:animEffect>
                                  </p:childTnLst>
                                </p:cTn>
                              </p:par>
                              <p:par>
                                <p:cTn id="47" presetID="22" presetClass="entr" presetSubtype="2" fill="hold" nodeType="withEffect">
                                  <p:stCondLst>
                                    <p:cond delay="0"/>
                                  </p:stCondLst>
                                  <p:childTnLst>
                                    <p:set>
                                      <p:cBhvr>
                                        <p:cTn id="48" dur="1" fill="hold">
                                          <p:stCondLst>
                                            <p:cond delay="0"/>
                                          </p:stCondLst>
                                        </p:cTn>
                                        <p:tgtEl>
                                          <p:spTgt spid="7181"/>
                                        </p:tgtEl>
                                        <p:attrNameLst>
                                          <p:attrName>style.visibility</p:attrName>
                                        </p:attrNameLst>
                                      </p:cBhvr>
                                      <p:to>
                                        <p:strVal val="visible"/>
                                      </p:to>
                                    </p:set>
                                    <p:animEffect transition="in" filter="wipe(right)">
                                      <p:cBhvr>
                                        <p:cTn id="49" dur="500"/>
                                        <p:tgtEl>
                                          <p:spTgt spid="7181"/>
                                        </p:tgtEl>
                                      </p:cBhvr>
                                    </p:animEffect>
                                  </p:childTnLst>
                                </p:cTn>
                              </p:par>
                              <p:par>
                                <p:cTn id="50" presetID="10" presetClass="entr" presetSubtype="0" fill="hold" grpId="0" nodeType="withEffect">
                                  <p:stCondLst>
                                    <p:cond delay="250"/>
                                  </p:stCondLst>
                                  <p:childTnLst>
                                    <p:set>
                                      <p:cBhvr>
                                        <p:cTn id="51" dur="1" fill="hold">
                                          <p:stCondLst>
                                            <p:cond delay="0"/>
                                          </p:stCondLst>
                                        </p:cTn>
                                        <p:tgtEl>
                                          <p:spTgt spid="130"/>
                                        </p:tgtEl>
                                        <p:attrNameLst>
                                          <p:attrName>style.visibility</p:attrName>
                                        </p:attrNameLst>
                                      </p:cBhvr>
                                      <p:to>
                                        <p:strVal val="visible"/>
                                      </p:to>
                                    </p:set>
                                    <p:animEffect transition="in" filter="fade">
                                      <p:cBhvr>
                                        <p:cTn id="52" dur="500"/>
                                        <p:tgtEl>
                                          <p:spTgt spid="130"/>
                                        </p:tgtEl>
                                      </p:cBhvr>
                                    </p:animEffect>
                                  </p:childTnLst>
                                </p:cTn>
                              </p:par>
                              <p:par>
                                <p:cTn id="53" presetID="10" presetClass="entr" presetSubtype="0" fill="hold" grpId="0" nodeType="withEffect">
                                  <p:stCondLst>
                                    <p:cond delay="250"/>
                                  </p:stCondLst>
                                  <p:childTnLst>
                                    <p:set>
                                      <p:cBhvr>
                                        <p:cTn id="54" dur="1" fill="hold">
                                          <p:stCondLst>
                                            <p:cond delay="0"/>
                                          </p:stCondLst>
                                        </p:cTn>
                                        <p:tgtEl>
                                          <p:spTgt spid="126"/>
                                        </p:tgtEl>
                                        <p:attrNameLst>
                                          <p:attrName>style.visibility</p:attrName>
                                        </p:attrNameLst>
                                      </p:cBhvr>
                                      <p:to>
                                        <p:strVal val="visible"/>
                                      </p:to>
                                    </p:set>
                                    <p:animEffect transition="in" filter="fade">
                                      <p:cBhvr>
                                        <p:cTn id="55" dur="500"/>
                                        <p:tgtEl>
                                          <p:spTgt spid="126"/>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7191"/>
                                        </p:tgtEl>
                                        <p:attrNameLst>
                                          <p:attrName>style.visibility</p:attrName>
                                        </p:attrNameLst>
                                      </p:cBhvr>
                                      <p:to>
                                        <p:strVal val="visible"/>
                                      </p:to>
                                    </p:set>
                                    <p:animEffect transition="in" filter="fade">
                                      <p:cBhvr>
                                        <p:cTn id="60" dur="500"/>
                                        <p:tgtEl>
                                          <p:spTgt spid="7191"/>
                                        </p:tgtEl>
                                      </p:cBhvr>
                                    </p:animEffect>
                                  </p:childTnLst>
                                </p:cTn>
                              </p:par>
                              <p:par>
                                <p:cTn id="61" presetID="42" presetClass="path" presetSubtype="0" decel="100000" fill="hold" nodeType="withEffect">
                                  <p:stCondLst>
                                    <p:cond delay="0"/>
                                  </p:stCondLst>
                                  <p:childTnLst>
                                    <p:animMotion origin="layout" path="M 3.75E-6 2.59259E-6 L 3.75E-6 0.03773 " pathEditMode="relative" rAng="0" ptsTypes="AA">
                                      <p:cBhvr>
                                        <p:cTn id="62" dur="750" spd="-100000" fill="hold"/>
                                        <p:tgtEl>
                                          <p:spTgt spid="7191"/>
                                        </p:tgtEl>
                                        <p:attrNameLst>
                                          <p:attrName>ppt_x</p:attrName>
                                          <p:attrName>ppt_y</p:attrName>
                                        </p:attrNameLst>
                                      </p:cBhvr>
                                      <p:rCtr x="0" y="1875"/>
                                    </p:animMotion>
                                  </p:childTnLst>
                                </p:cTn>
                              </p:par>
                              <p:par>
                                <p:cTn id="63" presetID="22" presetClass="entr" presetSubtype="8" fill="hold" nodeType="withEffect">
                                  <p:stCondLst>
                                    <p:cond delay="0"/>
                                  </p:stCondLst>
                                  <p:childTnLst>
                                    <p:set>
                                      <p:cBhvr>
                                        <p:cTn id="64" dur="1" fill="hold">
                                          <p:stCondLst>
                                            <p:cond delay="0"/>
                                          </p:stCondLst>
                                        </p:cTn>
                                        <p:tgtEl>
                                          <p:spTgt spid="7192"/>
                                        </p:tgtEl>
                                        <p:attrNameLst>
                                          <p:attrName>style.visibility</p:attrName>
                                        </p:attrNameLst>
                                      </p:cBhvr>
                                      <p:to>
                                        <p:strVal val="visible"/>
                                      </p:to>
                                    </p:set>
                                    <p:animEffect transition="in" filter="wipe(left)">
                                      <p:cBhvr>
                                        <p:cTn id="65" dur="500"/>
                                        <p:tgtEl>
                                          <p:spTgt spid="7192"/>
                                        </p:tgtEl>
                                      </p:cBhvr>
                                    </p:animEffect>
                                  </p:childTnLst>
                                </p:cTn>
                              </p:par>
                              <p:par>
                                <p:cTn id="66" presetID="10" presetClass="entr" presetSubtype="0" fill="hold" grpId="0" nodeType="withEffect">
                                  <p:stCondLst>
                                    <p:cond delay="250"/>
                                  </p:stCondLst>
                                  <p:childTnLst>
                                    <p:set>
                                      <p:cBhvr>
                                        <p:cTn id="67" dur="1" fill="hold">
                                          <p:stCondLst>
                                            <p:cond delay="0"/>
                                          </p:stCondLst>
                                        </p:cTn>
                                        <p:tgtEl>
                                          <p:spTgt spid="7177"/>
                                        </p:tgtEl>
                                        <p:attrNameLst>
                                          <p:attrName>style.visibility</p:attrName>
                                        </p:attrNameLst>
                                      </p:cBhvr>
                                      <p:to>
                                        <p:strVal val="visible"/>
                                      </p:to>
                                    </p:set>
                                    <p:animEffect transition="in" filter="fade">
                                      <p:cBhvr>
                                        <p:cTn id="68" dur="500"/>
                                        <p:tgtEl>
                                          <p:spTgt spid="71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P spid="101" grpId="1"/>
      <p:bldP spid="7177" grpId="0"/>
      <p:bldP spid="109" grpId="0"/>
      <p:bldP spid="126" grpId="0"/>
      <p:bldP spid="13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97" name="Group 496">
            <a:extLst>
              <a:ext uri="{FF2B5EF4-FFF2-40B4-BE49-F238E27FC236}">
                <a16:creationId xmlns:a16="http://schemas.microsoft.com/office/drawing/2014/main" id="{AED0B172-6A3D-4573-A088-6B22B1FE454B}"/>
              </a:ext>
            </a:extLst>
          </p:cNvPr>
          <p:cNvGrpSpPr/>
          <p:nvPr/>
        </p:nvGrpSpPr>
        <p:grpSpPr>
          <a:xfrm>
            <a:off x="130006" y="663364"/>
            <a:ext cx="7003532" cy="4388198"/>
            <a:chOff x="586740" y="1330503"/>
            <a:chExt cx="8563610" cy="4506953"/>
          </a:xfrm>
        </p:grpSpPr>
        <p:sp>
          <p:nvSpPr>
            <p:cNvPr id="498" name="Rectangle 497">
              <a:extLst>
                <a:ext uri="{FF2B5EF4-FFF2-40B4-BE49-F238E27FC236}">
                  <a16:creationId xmlns:a16="http://schemas.microsoft.com/office/drawing/2014/main" id="{7F1370D9-1305-4595-802B-A27ED9A25416}"/>
                </a:ext>
              </a:extLst>
            </p:cNvPr>
            <p:cNvSpPr/>
            <p:nvPr/>
          </p:nvSpPr>
          <p:spPr bwMode="auto">
            <a:xfrm>
              <a:off x="586740" y="1330503"/>
              <a:ext cx="8563610" cy="4506953"/>
            </a:xfrm>
            <a:prstGeom prst="rect">
              <a:avLst/>
            </a:prstGeom>
            <a:solidFill>
              <a:schemeClr val="bg1"/>
            </a:solidFill>
            <a:ln w="28575">
              <a:noFill/>
              <a:headEnd type="none" w="med" len="med"/>
              <a:tailEnd type="none" w="med" len="med"/>
            </a:ln>
            <a:effectLst>
              <a:glow rad="101600">
                <a:schemeClr val="accent1">
                  <a:satMod val="175000"/>
                  <a:alpha val="40000"/>
                </a:schemeClr>
              </a:glo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solidFill>
                  <a:srgbClr val="FFFFFF"/>
                </a:solidFill>
                <a:latin typeface="Segoe UI"/>
                <a:ea typeface="Segoe UI" pitchFamily="34" charset="0"/>
                <a:cs typeface="Segoe UI" pitchFamily="34" charset="0"/>
              </a:endParaRPr>
            </a:p>
          </p:txBody>
        </p:sp>
        <p:sp>
          <p:nvSpPr>
            <p:cNvPr id="500" name="Rectangle 499">
              <a:extLst>
                <a:ext uri="{FF2B5EF4-FFF2-40B4-BE49-F238E27FC236}">
                  <a16:creationId xmlns:a16="http://schemas.microsoft.com/office/drawing/2014/main" id="{7C8DB650-40AC-412D-9EE8-3A62B7BC2E0D}"/>
                </a:ext>
              </a:extLst>
            </p:cNvPr>
            <p:cNvSpPr/>
            <p:nvPr/>
          </p:nvSpPr>
          <p:spPr bwMode="auto">
            <a:xfrm>
              <a:off x="716616" y="1490021"/>
              <a:ext cx="2372986" cy="29036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defRPr/>
              </a:pPr>
              <a:endParaRPr lang="en-US" sz="1500" err="1">
                <a:solidFill>
                  <a:srgbClr val="FFFFFF"/>
                </a:solidFill>
                <a:latin typeface="Segoe UI"/>
                <a:ea typeface="Segoe UI" pitchFamily="34" charset="0"/>
                <a:cs typeface="Segoe UI" pitchFamily="34" charset="0"/>
              </a:endParaRPr>
            </a:p>
          </p:txBody>
        </p:sp>
      </p:grpSp>
      <p:sp>
        <p:nvSpPr>
          <p:cNvPr id="4" name="Rectangle 3">
            <a:extLst>
              <a:ext uri="{FF2B5EF4-FFF2-40B4-BE49-F238E27FC236}">
                <a16:creationId xmlns:a16="http://schemas.microsoft.com/office/drawing/2014/main" id="{24D2778A-2558-4C85-90EA-4CB12FE54FD4}"/>
              </a:ext>
            </a:extLst>
          </p:cNvPr>
          <p:cNvSpPr/>
          <p:nvPr/>
        </p:nvSpPr>
        <p:spPr bwMode="auto">
          <a:xfrm>
            <a:off x="171661" y="736853"/>
            <a:ext cx="1767272" cy="3663824"/>
          </a:xfrm>
          <a:prstGeom prst="rect">
            <a:avLst/>
          </a:prstGeom>
          <a:solidFill>
            <a:schemeClr val="bg1"/>
          </a:solidFill>
          <a:ln w="28575">
            <a:noFill/>
            <a:headEnd type="none" w="med" len="med"/>
            <a:tailEnd type="none" w="med" len="med"/>
          </a:ln>
          <a:effectLst>
            <a:outerShdw blurRad="63500" sx="101000" sy="101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US" sz="1200">
              <a:ln>
                <a:solidFill>
                  <a:srgbClr val="2395EC"/>
                </a:solidFill>
              </a:ln>
              <a:solidFill>
                <a:srgbClr val="000000">
                  <a:lumMod val="75000"/>
                  <a:lumOff val="25000"/>
                </a:srgbClr>
              </a:solidFill>
              <a:latin typeface="Segoe UI Semibold"/>
              <a:ea typeface="Segoe UI" pitchFamily="34" charset="0"/>
              <a:cs typeface="Segoe UI" pitchFamily="34" charset="0"/>
            </a:endParaRPr>
          </a:p>
        </p:txBody>
      </p:sp>
      <p:grpSp>
        <p:nvGrpSpPr>
          <p:cNvPr id="11" name="Group 10">
            <a:extLst>
              <a:ext uri="{FF2B5EF4-FFF2-40B4-BE49-F238E27FC236}">
                <a16:creationId xmlns:a16="http://schemas.microsoft.com/office/drawing/2014/main" id="{95AEAF12-920C-4545-BCCE-564D334AC2D3}"/>
              </a:ext>
            </a:extLst>
          </p:cNvPr>
          <p:cNvGrpSpPr/>
          <p:nvPr/>
        </p:nvGrpSpPr>
        <p:grpSpPr>
          <a:xfrm>
            <a:off x="531978" y="2598391"/>
            <a:ext cx="1181846" cy="626820"/>
            <a:chOff x="7082977" y="1690471"/>
            <a:chExt cx="1575795" cy="835760"/>
          </a:xfrm>
        </p:grpSpPr>
        <p:sp>
          <p:nvSpPr>
            <p:cNvPr id="5" name="TextBox 4">
              <a:extLst>
                <a:ext uri="{FF2B5EF4-FFF2-40B4-BE49-F238E27FC236}">
                  <a16:creationId xmlns:a16="http://schemas.microsoft.com/office/drawing/2014/main" id="{7B65CAF6-9EEB-4F7D-86DA-5522EC3281AB}"/>
                </a:ext>
              </a:extLst>
            </p:cNvPr>
            <p:cNvSpPr txBox="1"/>
            <p:nvPr/>
          </p:nvSpPr>
          <p:spPr>
            <a:xfrm>
              <a:off x="7874397" y="1918647"/>
              <a:ext cx="784375" cy="369332"/>
            </a:xfrm>
            <a:prstGeom prst="rect">
              <a:avLst/>
            </a:prstGeom>
            <a:noFill/>
          </p:spPr>
          <p:txBody>
            <a:bodyPr wrap="square" lIns="0" tIns="0" rIns="0" bIns="0" rtlCol="0" anchor="ctr">
              <a:spAutoFit/>
            </a:bodyPr>
            <a:lstStyle/>
            <a:p>
              <a:r>
                <a:rPr lang="en-US" sz="900" dirty="0">
                  <a:solidFill>
                    <a:srgbClr val="202192"/>
                  </a:solidFill>
                  <a:latin typeface="Segoe UI Semibold"/>
                </a:rPr>
                <a:t>Actor</a:t>
              </a:r>
            </a:p>
            <a:p>
              <a:r>
                <a:rPr lang="en-US" sz="900" dirty="0">
                  <a:solidFill>
                    <a:srgbClr val="202192"/>
                  </a:solidFill>
                  <a:latin typeface="Segoe UI Semibold"/>
                </a:rPr>
                <a:t>Placement</a:t>
              </a:r>
            </a:p>
          </p:txBody>
        </p:sp>
        <p:grpSp>
          <p:nvGrpSpPr>
            <p:cNvPr id="6" name="Group 5">
              <a:extLst>
                <a:ext uri="{FF2B5EF4-FFF2-40B4-BE49-F238E27FC236}">
                  <a16:creationId xmlns:a16="http://schemas.microsoft.com/office/drawing/2014/main" id="{94530036-7610-48E7-94EF-4D7534A91F0A}"/>
                </a:ext>
              </a:extLst>
            </p:cNvPr>
            <p:cNvGrpSpPr/>
            <p:nvPr/>
          </p:nvGrpSpPr>
          <p:grpSpPr>
            <a:xfrm>
              <a:off x="7082977" y="1690471"/>
              <a:ext cx="716366" cy="835760"/>
              <a:chOff x="1021444" y="2381230"/>
              <a:chExt cx="843399" cy="983966"/>
            </a:xfrm>
          </p:grpSpPr>
          <p:grpSp>
            <p:nvGrpSpPr>
              <p:cNvPr id="7" name="Group 6">
                <a:extLst>
                  <a:ext uri="{FF2B5EF4-FFF2-40B4-BE49-F238E27FC236}">
                    <a16:creationId xmlns:a16="http://schemas.microsoft.com/office/drawing/2014/main" id="{04C7A885-06BD-4CBF-AD62-A6F00EFF6194}"/>
                  </a:ext>
                </a:extLst>
              </p:cNvPr>
              <p:cNvGrpSpPr/>
              <p:nvPr/>
            </p:nvGrpSpPr>
            <p:grpSpPr>
              <a:xfrm>
                <a:off x="1021444" y="2381230"/>
                <a:ext cx="843399" cy="983966"/>
                <a:chOff x="4597460" y="1724939"/>
                <a:chExt cx="843399" cy="983966"/>
              </a:xfrm>
            </p:grpSpPr>
            <p:pic>
              <p:nvPicPr>
                <p:cNvPr id="9" name="Graphic 8">
                  <a:extLst>
                    <a:ext uri="{FF2B5EF4-FFF2-40B4-BE49-F238E27FC236}">
                      <a16:creationId xmlns:a16="http://schemas.microsoft.com/office/drawing/2014/main" id="{BC6FAD81-29A2-443D-9B54-A6BBB7602A0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597460" y="1724939"/>
                  <a:ext cx="843399" cy="983966"/>
                </a:xfrm>
                <a:prstGeom prst="rect">
                  <a:avLst/>
                </a:prstGeom>
                <a:effectLst/>
              </p:spPr>
            </p:pic>
            <p:pic>
              <p:nvPicPr>
                <p:cNvPr id="10" name="Graphic 9">
                  <a:extLst>
                    <a:ext uri="{FF2B5EF4-FFF2-40B4-BE49-F238E27FC236}">
                      <a16:creationId xmlns:a16="http://schemas.microsoft.com/office/drawing/2014/main" id="{BDC71273-26DA-432A-9EAE-778A8D17DB3C}"/>
                    </a:ext>
                  </a:extLst>
                </p:cNvPr>
                <p:cNvPicPr>
                  <a:picLocks noChangeAspect="1"/>
                </p:cNvPicPr>
                <p:nvPr/>
              </p:nvPicPr>
              <p:blipFill rotWithShape="1">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t="10685" b="10685"/>
                <a:stretch/>
              </p:blipFill>
              <p:spPr>
                <a:xfrm>
                  <a:off x="4723538" y="1863350"/>
                  <a:ext cx="568128" cy="446718"/>
                </a:xfrm>
                <a:prstGeom prst="rect">
                  <a:avLst/>
                </a:prstGeom>
              </p:spPr>
            </p:pic>
          </p:grpSp>
          <p:sp>
            <p:nvSpPr>
              <p:cNvPr id="8" name="TextBox 7">
                <a:extLst>
                  <a:ext uri="{FF2B5EF4-FFF2-40B4-BE49-F238E27FC236}">
                    <a16:creationId xmlns:a16="http://schemas.microsoft.com/office/drawing/2014/main" id="{21E34CA3-E9F6-4FB1-AA8A-31E07C652BCA}"/>
                  </a:ext>
                </a:extLst>
              </p:cNvPr>
              <p:cNvSpPr txBox="1"/>
              <p:nvPr/>
            </p:nvSpPr>
            <p:spPr>
              <a:xfrm>
                <a:off x="1108234" y="2913183"/>
                <a:ext cx="646703" cy="163060"/>
              </a:xfrm>
              <a:prstGeom prst="rect">
                <a:avLst/>
              </a:prstGeom>
              <a:noFill/>
            </p:spPr>
            <p:txBody>
              <a:bodyPr wrap="none" lIns="0" tIns="0" rIns="0" bIns="0" rtlCol="0">
                <a:spAutoFit/>
              </a:bodyPr>
              <a:lstStyle/>
              <a:p>
                <a:pPr algn="ctr"/>
                <a:r>
                  <a:rPr lang="en-US" sz="675">
                    <a:solidFill>
                      <a:srgbClr val="202192"/>
                    </a:solidFill>
                    <a:latin typeface="Segoe UI Semibold"/>
                  </a:rPr>
                  <a:t>Placement</a:t>
                </a:r>
              </a:p>
            </p:txBody>
          </p:sp>
        </p:grpSp>
      </p:grpSp>
      <p:sp>
        <p:nvSpPr>
          <p:cNvPr id="23" name="TextBox 22">
            <a:extLst>
              <a:ext uri="{FF2B5EF4-FFF2-40B4-BE49-F238E27FC236}">
                <a16:creationId xmlns:a16="http://schemas.microsoft.com/office/drawing/2014/main" id="{4780384E-19FB-4844-B2C2-30787994C355}"/>
              </a:ext>
            </a:extLst>
          </p:cNvPr>
          <p:cNvSpPr txBox="1"/>
          <p:nvPr/>
        </p:nvSpPr>
        <p:spPr>
          <a:xfrm>
            <a:off x="1096994" y="1960316"/>
            <a:ext cx="827293" cy="276999"/>
          </a:xfrm>
          <a:prstGeom prst="rect">
            <a:avLst/>
          </a:prstGeom>
          <a:noFill/>
        </p:spPr>
        <p:txBody>
          <a:bodyPr wrap="square" lIns="0" tIns="0" rIns="0" bIns="0" rtlCol="0" anchor="ctr">
            <a:spAutoFit/>
          </a:bodyPr>
          <a:lstStyle/>
          <a:p>
            <a:r>
              <a:rPr lang="en-US" sz="900" dirty="0">
                <a:solidFill>
                  <a:srgbClr val="202192"/>
                </a:solidFill>
                <a:latin typeface="Segoe UI Semibold"/>
              </a:rPr>
              <a:t>Consul agent server (leader)</a:t>
            </a:r>
          </a:p>
        </p:txBody>
      </p:sp>
      <p:sp>
        <p:nvSpPr>
          <p:cNvPr id="126" name="TextBox 125">
            <a:extLst>
              <a:ext uri="{FF2B5EF4-FFF2-40B4-BE49-F238E27FC236}">
                <a16:creationId xmlns:a16="http://schemas.microsoft.com/office/drawing/2014/main" id="{5A39C556-2B47-431E-B24D-7EAC185155B8}"/>
              </a:ext>
            </a:extLst>
          </p:cNvPr>
          <p:cNvSpPr txBox="1"/>
          <p:nvPr/>
        </p:nvSpPr>
        <p:spPr>
          <a:xfrm>
            <a:off x="2045820" y="2104598"/>
            <a:ext cx="657897" cy="363754"/>
          </a:xfrm>
          <a:prstGeom prst="rect">
            <a:avLst/>
          </a:prstGeom>
          <a:noFill/>
        </p:spPr>
        <p:txBody>
          <a:bodyPr wrap="square" lIns="0" tIns="0" rIns="0" bIns="0" rtlCol="0" anchor="ctr">
            <a:spAutoFit/>
          </a:bodyPr>
          <a:lstStyle/>
          <a:p>
            <a:pPr>
              <a:spcAft>
                <a:spcPts val="450"/>
              </a:spcAft>
            </a:pPr>
            <a:r>
              <a:rPr lang="en-US" sz="788">
                <a:solidFill>
                  <a:srgbClr val="000000"/>
                </a:solidFill>
                <a:latin typeface="Segoe UI Semibold"/>
              </a:rPr>
              <a:t>Consul used for DNS name resolution</a:t>
            </a:r>
          </a:p>
        </p:txBody>
      </p:sp>
      <p:sp>
        <p:nvSpPr>
          <p:cNvPr id="7190" name="TextBox 7189">
            <a:extLst>
              <a:ext uri="{FF2B5EF4-FFF2-40B4-BE49-F238E27FC236}">
                <a16:creationId xmlns:a16="http://schemas.microsoft.com/office/drawing/2014/main" id="{61182353-23E4-44DA-B20A-F7CBC970FDC7}"/>
              </a:ext>
            </a:extLst>
          </p:cNvPr>
          <p:cNvSpPr txBox="1"/>
          <p:nvPr/>
        </p:nvSpPr>
        <p:spPr>
          <a:xfrm>
            <a:off x="2054317" y="2902845"/>
            <a:ext cx="612458" cy="461665"/>
          </a:xfrm>
          <a:prstGeom prst="rect">
            <a:avLst/>
          </a:prstGeom>
          <a:noFill/>
        </p:spPr>
        <p:txBody>
          <a:bodyPr wrap="square" lIns="0" tIns="0" rIns="0" bIns="0" rtlCol="0" anchor="t">
            <a:spAutoFit/>
          </a:bodyPr>
          <a:lstStyle/>
          <a:p>
            <a:pPr>
              <a:spcAft>
                <a:spcPts val="450"/>
              </a:spcAft>
            </a:pPr>
            <a:r>
              <a:rPr lang="en-US" sz="750">
                <a:solidFill>
                  <a:srgbClr val="000000"/>
                </a:solidFill>
                <a:latin typeface="Segoe UI Semibold"/>
              </a:rPr>
              <a:t>Create mapping table of actor instances</a:t>
            </a:r>
          </a:p>
        </p:txBody>
      </p:sp>
      <p:sp>
        <p:nvSpPr>
          <p:cNvPr id="15" name="TextBox 14">
            <a:extLst>
              <a:ext uri="{FF2B5EF4-FFF2-40B4-BE49-F238E27FC236}">
                <a16:creationId xmlns:a16="http://schemas.microsoft.com/office/drawing/2014/main" id="{61BA95B4-B88F-44CF-B431-9A20DCFE4EBF}"/>
              </a:ext>
            </a:extLst>
          </p:cNvPr>
          <p:cNvSpPr txBox="1"/>
          <p:nvPr/>
        </p:nvSpPr>
        <p:spPr>
          <a:xfrm>
            <a:off x="1191877" y="3602888"/>
            <a:ext cx="637528" cy="415498"/>
          </a:xfrm>
          <a:prstGeom prst="rect">
            <a:avLst/>
          </a:prstGeom>
          <a:noFill/>
        </p:spPr>
        <p:txBody>
          <a:bodyPr wrap="square" lIns="0" tIns="0" rIns="0" bIns="0" rtlCol="0" anchor="ctr">
            <a:spAutoFit/>
          </a:bodyPr>
          <a:lstStyle/>
          <a:p>
            <a:pPr>
              <a:defRPr/>
            </a:pPr>
            <a:r>
              <a:rPr lang="en-US" sz="900">
                <a:solidFill>
                  <a:srgbClr val="202192"/>
                </a:solidFill>
                <a:latin typeface="Segoe UI Semibold"/>
              </a:rPr>
              <a:t>Cert authority</a:t>
            </a:r>
          </a:p>
          <a:p>
            <a:pPr>
              <a:defRPr/>
            </a:pPr>
            <a:r>
              <a:rPr lang="en-US" sz="900">
                <a:solidFill>
                  <a:srgbClr val="202192"/>
                </a:solidFill>
                <a:latin typeface="Segoe UI Semibold"/>
              </a:rPr>
              <a:t>&amp; identity</a:t>
            </a:r>
          </a:p>
        </p:txBody>
      </p:sp>
      <p:pic>
        <p:nvPicPr>
          <p:cNvPr id="19" name="Graphic 18">
            <a:extLst>
              <a:ext uri="{FF2B5EF4-FFF2-40B4-BE49-F238E27FC236}">
                <a16:creationId xmlns:a16="http://schemas.microsoft.com/office/drawing/2014/main" id="{A78B04C4-7909-4A80-B0A5-8244ACC2EC69}"/>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523859" y="3514114"/>
            <a:ext cx="537275" cy="626820"/>
          </a:xfrm>
          <a:prstGeom prst="rect">
            <a:avLst/>
          </a:prstGeom>
          <a:effectLst/>
        </p:spPr>
      </p:pic>
      <p:grpSp>
        <p:nvGrpSpPr>
          <p:cNvPr id="7195" name="Group 7194">
            <a:extLst>
              <a:ext uri="{FF2B5EF4-FFF2-40B4-BE49-F238E27FC236}">
                <a16:creationId xmlns:a16="http://schemas.microsoft.com/office/drawing/2014/main" id="{E2FFDC09-ACCE-43A2-9D6D-C64098137A2A}"/>
              </a:ext>
            </a:extLst>
          </p:cNvPr>
          <p:cNvGrpSpPr/>
          <p:nvPr/>
        </p:nvGrpSpPr>
        <p:grpSpPr>
          <a:xfrm>
            <a:off x="604175" y="3636208"/>
            <a:ext cx="361917" cy="345381"/>
            <a:chOff x="1157954" y="3712171"/>
            <a:chExt cx="482556" cy="460507"/>
          </a:xfrm>
        </p:grpSpPr>
        <p:pic>
          <p:nvPicPr>
            <p:cNvPr id="31" name="Graphic 30">
              <a:extLst>
                <a:ext uri="{FF2B5EF4-FFF2-40B4-BE49-F238E27FC236}">
                  <a16:creationId xmlns:a16="http://schemas.microsoft.com/office/drawing/2014/main" id="{1A61E0F4-CAF7-4478-B681-12696906F72F}"/>
                </a:ext>
              </a:extLst>
            </p:cNvPr>
            <p:cNvPicPr>
              <a:picLocks noChangeAspect="1"/>
            </p:cNvPicPr>
            <p:nvPr/>
          </p:nvPicPr>
          <p:blipFill rotWithShape="1">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t="10685" b="10685"/>
            <a:stretch/>
          </p:blipFill>
          <p:spPr>
            <a:xfrm>
              <a:off x="1157954" y="3712171"/>
              <a:ext cx="482556" cy="379433"/>
            </a:xfrm>
            <a:prstGeom prst="rect">
              <a:avLst/>
            </a:prstGeom>
          </p:spPr>
        </p:pic>
        <p:sp>
          <p:nvSpPr>
            <p:cNvPr id="32" name="TextBox 31">
              <a:extLst>
                <a:ext uri="{FF2B5EF4-FFF2-40B4-BE49-F238E27FC236}">
                  <a16:creationId xmlns:a16="http://schemas.microsoft.com/office/drawing/2014/main" id="{6F25CD09-5F3F-4DE7-986E-62F399D86E27}"/>
                </a:ext>
              </a:extLst>
            </p:cNvPr>
            <p:cNvSpPr txBox="1"/>
            <p:nvPr/>
          </p:nvSpPr>
          <p:spPr>
            <a:xfrm>
              <a:off x="1234235" y="4034178"/>
              <a:ext cx="335563" cy="138500"/>
            </a:xfrm>
            <a:prstGeom prst="rect">
              <a:avLst/>
            </a:prstGeom>
            <a:noFill/>
          </p:spPr>
          <p:txBody>
            <a:bodyPr wrap="none" lIns="0" tIns="0" rIns="0" bIns="0" rtlCol="0">
              <a:spAutoFit/>
            </a:bodyPr>
            <a:lstStyle/>
            <a:p>
              <a:pPr algn="ctr"/>
              <a:r>
                <a:rPr lang="en-US" sz="675">
                  <a:solidFill>
                    <a:srgbClr val="202192"/>
                  </a:solidFill>
                  <a:latin typeface="Segoe UI Semibold"/>
                </a:rPr>
                <a:t>Sentry</a:t>
              </a:r>
            </a:p>
          </p:txBody>
        </p:sp>
      </p:grpSp>
      <p:grpSp>
        <p:nvGrpSpPr>
          <p:cNvPr id="7194" name="Group 7193">
            <a:extLst>
              <a:ext uri="{FF2B5EF4-FFF2-40B4-BE49-F238E27FC236}">
                <a16:creationId xmlns:a16="http://schemas.microsoft.com/office/drawing/2014/main" id="{0DF25FE9-0F07-4691-8A6F-9FB6EB7F91FF}"/>
              </a:ext>
            </a:extLst>
          </p:cNvPr>
          <p:cNvGrpSpPr/>
          <p:nvPr/>
        </p:nvGrpSpPr>
        <p:grpSpPr>
          <a:xfrm>
            <a:off x="543543" y="1839275"/>
            <a:ext cx="483928" cy="508060"/>
            <a:chOff x="1055126" y="4626949"/>
            <a:chExt cx="645237" cy="677413"/>
          </a:xfrm>
        </p:grpSpPr>
        <p:sp>
          <p:nvSpPr>
            <p:cNvPr id="7183" name="Hexagon 7182">
              <a:extLst>
                <a:ext uri="{FF2B5EF4-FFF2-40B4-BE49-F238E27FC236}">
                  <a16:creationId xmlns:a16="http://schemas.microsoft.com/office/drawing/2014/main" id="{8088931A-415A-4D5F-A4BE-F78CCCFE0673}"/>
                </a:ext>
              </a:extLst>
            </p:cNvPr>
            <p:cNvSpPr/>
            <p:nvPr/>
          </p:nvSpPr>
          <p:spPr bwMode="auto">
            <a:xfrm rot="5400000">
              <a:off x="1039038" y="4643037"/>
              <a:ext cx="677413" cy="645237"/>
            </a:xfrm>
            <a:prstGeom prst="hexagon">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pic>
          <p:nvPicPr>
            <p:cNvPr id="1026" name="Picture 2" descr="Image result for hashicorp consul">
              <a:extLst>
                <a:ext uri="{FF2B5EF4-FFF2-40B4-BE49-F238E27FC236}">
                  <a16:creationId xmlns:a16="http://schemas.microsoft.com/office/drawing/2014/main" id="{B1F2292A-0432-4857-8ED0-D7CAC6D547A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8533" y="4755784"/>
              <a:ext cx="392017" cy="429215"/>
            </a:xfrm>
            <a:prstGeom prst="rect">
              <a:avLst/>
            </a:prstGeom>
            <a:noFill/>
            <a:extLst>
              <a:ext uri="{909E8E84-426E-40DD-AFC4-6F175D3DCCD1}">
                <a14:hiddenFill xmlns:a14="http://schemas.microsoft.com/office/drawing/2010/main">
                  <a:solidFill>
                    <a:srgbClr val="FFFFFF"/>
                  </a:solidFill>
                </a14:hiddenFill>
              </a:ext>
            </a:extLst>
          </p:spPr>
        </p:pic>
      </p:grpSp>
      <p:sp>
        <p:nvSpPr>
          <p:cNvPr id="142" name="TextBox 141">
            <a:extLst>
              <a:ext uri="{FF2B5EF4-FFF2-40B4-BE49-F238E27FC236}">
                <a16:creationId xmlns:a16="http://schemas.microsoft.com/office/drawing/2014/main" id="{506680D9-1D3A-46D9-9819-7D2D90B84696}"/>
              </a:ext>
            </a:extLst>
          </p:cNvPr>
          <p:cNvSpPr txBox="1"/>
          <p:nvPr/>
        </p:nvSpPr>
        <p:spPr>
          <a:xfrm>
            <a:off x="2019558" y="4033069"/>
            <a:ext cx="720066" cy="820738"/>
          </a:xfrm>
          <a:prstGeom prst="rect">
            <a:avLst/>
          </a:prstGeom>
          <a:noFill/>
        </p:spPr>
        <p:txBody>
          <a:bodyPr wrap="square" lIns="0" tIns="0" rIns="0" bIns="0" rtlCol="0" anchor="t">
            <a:spAutoFit/>
          </a:bodyPr>
          <a:lstStyle/>
          <a:p>
            <a:pPr>
              <a:spcAft>
                <a:spcPts val="450"/>
              </a:spcAft>
              <a:defRPr/>
            </a:pPr>
            <a:r>
              <a:rPr lang="en-US" sz="750">
                <a:solidFill>
                  <a:srgbClr val="000000"/>
                </a:solidFill>
                <a:latin typeface="Segoe UI Semibold"/>
              </a:rPr>
              <a:t>Assign </a:t>
            </a:r>
            <a:r>
              <a:rPr lang="en-US" sz="750" err="1">
                <a:solidFill>
                  <a:srgbClr val="000000"/>
                </a:solidFill>
                <a:latin typeface="Segoe UI Semibold"/>
              </a:rPr>
              <a:t>Spiffe</a:t>
            </a:r>
            <a:r>
              <a:rPr lang="en-US" sz="750">
                <a:solidFill>
                  <a:srgbClr val="000000"/>
                </a:solidFill>
                <a:latin typeface="Segoe UI Semibold"/>
              </a:rPr>
              <a:t> identity </a:t>
            </a:r>
          </a:p>
          <a:p>
            <a:pPr>
              <a:spcAft>
                <a:spcPts val="450"/>
              </a:spcAft>
              <a:defRPr/>
            </a:pPr>
            <a:r>
              <a:rPr lang="en-US" sz="750">
                <a:solidFill>
                  <a:srgbClr val="000000"/>
                </a:solidFill>
                <a:latin typeface="Segoe UI Semibold"/>
              </a:rPr>
              <a:t>Manage </a:t>
            </a:r>
            <a:r>
              <a:rPr lang="en-US" sz="750" err="1">
                <a:solidFill>
                  <a:srgbClr val="000000"/>
                </a:solidFill>
                <a:latin typeface="Segoe UI Semibold"/>
              </a:rPr>
              <a:t>mTLS</a:t>
            </a:r>
            <a:r>
              <a:rPr lang="en-US" sz="750">
                <a:solidFill>
                  <a:srgbClr val="000000"/>
                </a:solidFill>
                <a:latin typeface="Segoe UI Semibold"/>
              </a:rPr>
              <a:t> between services</a:t>
            </a:r>
          </a:p>
          <a:p>
            <a:pPr algn="r">
              <a:spcAft>
                <a:spcPts val="450"/>
              </a:spcAft>
              <a:defRPr/>
            </a:pPr>
            <a:endParaRPr lang="en-US" sz="750">
              <a:solidFill>
                <a:srgbClr val="000000"/>
              </a:solidFill>
              <a:latin typeface="Segoe UI Semibold"/>
            </a:endParaRPr>
          </a:p>
        </p:txBody>
      </p:sp>
      <p:pic>
        <p:nvPicPr>
          <p:cNvPr id="7189" name="Graphic 7188" descr="Safe">
            <a:extLst>
              <a:ext uri="{FF2B5EF4-FFF2-40B4-BE49-F238E27FC236}">
                <a16:creationId xmlns:a16="http://schemas.microsoft.com/office/drawing/2014/main" id="{E5C7CC80-154B-41A8-8378-1FD2352D78C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214372" y="4414035"/>
            <a:ext cx="637529" cy="637529"/>
          </a:xfrm>
          <a:prstGeom prst="rect">
            <a:avLst/>
          </a:prstGeom>
        </p:spPr>
      </p:pic>
      <p:sp>
        <p:nvSpPr>
          <p:cNvPr id="189" name="Rectangle 188">
            <a:extLst>
              <a:ext uri="{FF2B5EF4-FFF2-40B4-BE49-F238E27FC236}">
                <a16:creationId xmlns:a16="http://schemas.microsoft.com/office/drawing/2014/main" id="{45C69A38-8B21-4C05-8B87-79DD1E717336}"/>
              </a:ext>
            </a:extLst>
          </p:cNvPr>
          <p:cNvSpPr/>
          <p:nvPr/>
        </p:nvSpPr>
        <p:spPr bwMode="auto">
          <a:xfrm>
            <a:off x="2702285" y="720178"/>
            <a:ext cx="1767272" cy="3693965"/>
          </a:xfrm>
          <a:prstGeom prst="rect">
            <a:avLst/>
          </a:prstGeom>
          <a:solidFill>
            <a:schemeClr val="bg1"/>
          </a:solidFill>
          <a:ln w="28575">
            <a:noFill/>
            <a:headEnd type="none" w="med" len="med"/>
            <a:tailEnd type="none" w="med" len="med"/>
          </a:ln>
          <a:effectLst>
            <a:outerShdw blurRad="63500" sx="101000" sy="101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US" sz="1200">
              <a:ln>
                <a:solidFill>
                  <a:srgbClr val="2395EC"/>
                </a:solidFill>
              </a:ln>
              <a:solidFill>
                <a:srgbClr val="000000">
                  <a:lumMod val="75000"/>
                  <a:lumOff val="25000"/>
                </a:srgbClr>
              </a:solidFill>
              <a:latin typeface="Segoe UI Semibold"/>
              <a:ea typeface="Segoe UI" pitchFamily="34" charset="0"/>
              <a:cs typeface="Segoe UI" pitchFamily="34" charset="0"/>
            </a:endParaRPr>
          </a:p>
        </p:txBody>
      </p:sp>
      <p:grpSp>
        <p:nvGrpSpPr>
          <p:cNvPr id="190" name="Group 189">
            <a:extLst>
              <a:ext uri="{FF2B5EF4-FFF2-40B4-BE49-F238E27FC236}">
                <a16:creationId xmlns:a16="http://schemas.microsoft.com/office/drawing/2014/main" id="{52B20492-FDA0-4F76-8F0C-8786679214D4}"/>
              </a:ext>
            </a:extLst>
          </p:cNvPr>
          <p:cNvGrpSpPr/>
          <p:nvPr/>
        </p:nvGrpSpPr>
        <p:grpSpPr>
          <a:xfrm>
            <a:off x="3062602" y="2584043"/>
            <a:ext cx="1181846" cy="626820"/>
            <a:chOff x="7082977" y="1690471"/>
            <a:chExt cx="1575795" cy="835760"/>
          </a:xfrm>
        </p:grpSpPr>
        <p:sp>
          <p:nvSpPr>
            <p:cNvPr id="191" name="TextBox 190">
              <a:extLst>
                <a:ext uri="{FF2B5EF4-FFF2-40B4-BE49-F238E27FC236}">
                  <a16:creationId xmlns:a16="http://schemas.microsoft.com/office/drawing/2014/main" id="{B58B014F-36A9-4128-B74E-2F0D29C70074}"/>
                </a:ext>
              </a:extLst>
            </p:cNvPr>
            <p:cNvSpPr txBox="1"/>
            <p:nvPr/>
          </p:nvSpPr>
          <p:spPr>
            <a:xfrm>
              <a:off x="7874397" y="1918647"/>
              <a:ext cx="784375" cy="369332"/>
            </a:xfrm>
            <a:prstGeom prst="rect">
              <a:avLst/>
            </a:prstGeom>
            <a:noFill/>
          </p:spPr>
          <p:txBody>
            <a:bodyPr wrap="square" lIns="0" tIns="0" rIns="0" bIns="0" rtlCol="0" anchor="ctr">
              <a:spAutoFit/>
            </a:bodyPr>
            <a:lstStyle/>
            <a:p>
              <a:r>
                <a:rPr lang="en-US" sz="900" dirty="0">
                  <a:solidFill>
                    <a:srgbClr val="202192"/>
                  </a:solidFill>
                  <a:latin typeface="Segoe UI Semibold"/>
                </a:rPr>
                <a:t>Actor</a:t>
              </a:r>
            </a:p>
            <a:p>
              <a:r>
                <a:rPr lang="en-US" sz="900" dirty="0">
                  <a:solidFill>
                    <a:srgbClr val="202192"/>
                  </a:solidFill>
                  <a:latin typeface="Segoe UI Semibold"/>
                </a:rPr>
                <a:t>Placement</a:t>
              </a:r>
            </a:p>
          </p:txBody>
        </p:sp>
        <p:grpSp>
          <p:nvGrpSpPr>
            <p:cNvPr id="192" name="Group 191">
              <a:extLst>
                <a:ext uri="{FF2B5EF4-FFF2-40B4-BE49-F238E27FC236}">
                  <a16:creationId xmlns:a16="http://schemas.microsoft.com/office/drawing/2014/main" id="{00F3BAB7-58B5-4519-83BC-C16D2C660C1A}"/>
                </a:ext>
              </a:extLst>
            </p:cNvPr>
            <p:cNvGrpSpPr/>
            <p:nvPr/>
          </p:nvGrpSpPr>
          <p:grpSpPr>
            <a:xfrm>
              <a:off x="7082977" y="1690471"/>
              <a:ext cx="716366" cy="835760"/>
              <a:chOff x="1021444" y="2381230"/>
              <a:chExt cx="843399" cy="983966"/>
            </a:xfrm>
          </p:grpSpPr>
          <p:grpSp>
            <p:nvGrpSpPr>
              <p:cNvPr id="193" name="Group 192">
                <a:extLst>
                  <a:ext uri="{FF2B5EF4-FFF2-40B4-BE49-F238E27FC236}">
                    <a16:creationId xmlns:a16="http://schemas.microsoft.com/office/drawing/2014/main" id="{0EA84461-6FC3-4D05-A2AD-D356923BBC70}"/>
                  </a:ext>
                </a:extLst>
              </p:cNvPr>
              <p:cNvGrpSpPr/>
              <p:nvPr/>
            </p:nvGrpSpPr>
            <p:grpSpPr>
              <a:xfrm>
                <a:off x="1021444" y="2381230"/>
                <a:ext cx="843399" cy="983966"/>
                <a:chOff x="4597460" y="1724939"/>
                <a:chExt cx="843399" cy="983966"/>
              </a:xfrm>
            </p:grpSpPr>
            <p:pic>
              <p:nvPicPr>
                <p:cNvPr id="195" name="Graphic 194">
                  <a:extLst>
                    <a:ext uri="{FF2B5EF4-FFF2-40B4-BE49-F238E27FC236}">
                      <a16:creationId xmlns:a16="http://schemas.microsoft.com/office/drawing/2014/main" id="{090D9BDE-EF2B-45CF-B25D-18B4E3F6614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597460" y="1724939"/>
                  <a:ext cx="843399" cy="983966"/>
                </a:xfrm>
                <a:prstGeom prst="rect">
                  <a:avLst/>
                </a:prstGeom>
                <a:effectLst/>
              </p:spPr>
            </p:pic>
            <p:pic>
              <p:nvPicPr>
                <p:cNvPr id="196" name="Graphic 195">
                  <a:extLst>
                    <a:ext uri="{FF2B5EF4-FFF2-40B4-BE49-F238E27FC236}">
                      <a16:creationId xmlns:a16="http://schemas.microsoft.com/office/drawing/2014/main" id="{A760B441-F441-48FD-AB93-496084A327E6}"/>
                    </a:ext>
                  </a:extLst>
                </p:cNvPr>
                <p:cNvPicPr>
                  <a:picLocks noChangeAspect="1"/>
                </p:cNvPicPr>
                <p:nvPr/>
              </p:nvPicPr>
              <p:blipFill rotWithShape="1">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t="10685" b="10685"/>
                <a:stretch/>
              </p:blipFill>
              <p:spPr>
                <a:xfrm>
                  <a:off x="4723538" y="1863350"/>
                  <a:ext cx="568128" cy="446718"/>
                </a:xfrm>
                <a:prstGeom prst="rect">
                  <a:avLst/>
                </a:prstGeom>
              </p:spPr>
            </p:pic>
          </p:grpSp>
          <p:sp>
            <p:nvSpPr>
              <p:cNvPr id="194" name="TextBox 193">
                <a:extLst>
                  <a:ext uri="{FF2B5EF4-FFF2-40B4-BE49-F238E27FC236}">
                    <a16:creationId xmlns:a16="http://schemas.microsoft.com/office/drawing/2014/main" id="{02A86AA3-82B1-430C-A2E8-54242E12A7E6}"/>
                  </a:ext>
                </a:extLst>
              </p:cNvPr>
              <p:cNvSpPr txBox="1"/>
              <p:nvPr/>
            </p:nvSpPr>
            <p:spPr>
              <a:xfrm>
                <a:off x="1108234" y="2913183"/>
                <a:ext cx="646703" cy="163060"/>
              </a:xfrm>
              <a:prstGeom prst="rect">
                <a:avLst/>
              </a:prstGeom>
              <a:noFill/>
            </p:spPr>
            <p:txBody>
              <a:bodyPr wrap="none" lIns="0" tIns="0" rIns="0" bIns="0" rtlCol="0">
                <a:spAutoFit/>
              </a:bodyPr>
              <a:lstStyle/>
              <a:p>
                <a:pPr algn="ctr"/>
                <a:r>
                  <a:rPr lang="en-US" sz="675">
                    <a:solidFill>
                      <a:srgbClr val="202192"/>
                    </a:solidFill>
                    <a:latin typeface="Segoe UI Semibold"/>
                  </a:rPr>
                  <a:t>Placement</a:t>
                </a:r>
              </a:p>
            </p:txBody>
          </p:sp>
        </p:grpSp>
      </p:grpSp>
      <p:sp>
        <p:nvSpPr>
          <p:cNvPr id="197" name="TextBox 196">
            <a:extLst>
              <a:ext uri="{FF2B5EF4-FFF2-40B4-BE49-F238E27FC236}">
                <a16:creationId xmlns:a16="http://schemas.microsoft.com/office/drawing/2014/main" id="{56CCDC56-FAEF-4A8E-99CA-17ED545FB158}"/>
              </a:ext>
            </a:extLst>
          </p:cNvPr>
          <p:cNvSpPr txBox="1"/>
          <p:nvPr/>
        </p:nvSpPr>
        <p:spPr>
          <a:xfrm>
            <a:off x="3610959" y="1921553"/>
            <a:ext cx="876100" cy="276999"/>
          </a:xfrm>
          <a:prstGeom prst="rect">
            <a:avLst/>
          </a:prstGeom>
          <a:noFill/>
        </p:spPr>
        <p:txBody>
          <a:bodyPr wrap="square" lIns="0" tIns="0" rIns="0" bIns="0" rtlCol="0" anchor="ctr">
            <a:spAutoFit/>
          </a:bodyPr>
          <a:lstStyle/>
          <a:p>
            <a:r>
              <a:rPr lang="en-US" sz="900" dirty="0">
                <a:solidFill>
                  <a:srgbClr val="202192"/>
                </a:solidFill>
                <a:latin typeface="Segoe UI Semibold"/>
              </a:rPr>
              <a:t>Consul agent server (follower)</a:t>
            </a:r>
          </a:p>
        </p:txBody>
      </p:sp>
      <p:sp>
        <p:nvSpPr>
          <p:cNvPr id="198" name="TextBox 197">
            <a:extLst>
              <a:ext uri="{FF2B5EF4-FFF2-40B4-BE49-F238E27FC236}">
                <a16:creationId xmlns:a16="http://schemas.microsoft.com/office/drawing/2014/main" id="{37F1045D-61E3-494F-AB59-61ADE627694D}"/>
              </a:ext>
            </a:extLst>
          </p:cNvPr>
          <p:cNvSpPr txBox="1"/>
          <p:nvPr/>
        </p:nvSpPr>
        <p:spPr>
          <a:xfrm>
            <a:off x="3722501" y="3588539"/>
            <a:ext cx="637528" cy="415498"/>
          </a:xfrm>
          <a:prstGeom prst="rect">
            <a:avLst/>
          </a:prstGeom>
          <a:noFill/>
        </p:spPr>
        <p:txBody>
          <a:bodyPr wrap="square" lIns="0" tIns="0" rIns="0" bIns="0" rtlCol="0" anchor="ctr">
            <a:spAutoFit/>
          </a:bodyPr>
          <a:lstStyle/>
          <a:p>
            <a:pPr>
              <a:defRPr/>
            </a:pPr>
            <a:r>
              <a:rPr lang="en-US" sz="900">
                <a:solidFill>
                  <a:srgbClr val="202192"/>
                </a:solidFill>
                <a:latin typeface="Segoe UI Semibold"/>
              </a:rPr>
              <a:t>Cert authority</a:t>
            </a:r>
          </a:p>
          <a:p>
            <a:pPr>
              <a:defRPr/>
            </a:pPr>
            <a:r>
              <a:rPr lang="en-US" sz="900">
                <a:solidFill>
                  <a:srgbClr val="202192"/>
                </a:solidFill>
                <a:latin typeface="Segoe UI Semibold"/>
              </a:rPr>
              <a:t>&amp; identity</a:t>
            </a:r>
          </a:p>
        </p:txBody>
      </p:sp>
      <p:pic>
        <p:nvPicPr>
          <p:cNvPr id="199" name="Graphic 198">
            <a:extLst>
              <a:ext uri="{FF2B5EF4-FFF2-40B4-BE49-F238E27FC236}">
                <a16:creationId xmlns:a16="http://schemas.microsoft.com/office/drawing/2014/main" id="{2349109F-12B6-4CCE-9642-FB3919D351D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3054483" y="3499766"/>
            <a:ext cx="537275" cy="626820"/>
          </a:xfrm>
          <a:prstGeom prst="rect">
            <a:avLst/>
          </a:prstGeom>
          <a:effectLst/>
        </p:spPr>
      </p:pic>
      <p:grpSp>
        <p:nvGrpSpPr>
          <p:cNvPr id="200" name="Group 199">
            <a:extLst>
              <a:ext uri="{FF2B5EF4-FFF2-40B4-BE49-F238E27FC236}">
                <a16:creationId xmlns:a16="http://schemas.microsoft.com/office/drawing/2014/main" id="{EC261268-3DA6-4961-967E-36EB25902C3F}"/>
              </a:ext>
            </a:extLst>
          </p:cNvPr>
          <p:cNvGrpSpPr/>
          <p:nvPr/>
        </p:nvGrpSpPr>
        <p:grpSpPr>
          <a:xfrm>
            <a:off x="3134799" y="3621860"/>
            <a:ext cx="361917" cy="345381"/>
            <a:chOff x="1157954" y="3712171"/>
            <a:chExt cx="482556" cy="460507"/>
          </a:xfrm>
        </p:grpSpPr>
        <p:pic>
          <p:nvPicPr>
            <p:cNvPr id="201" name="Graphic 200">
              <a:extLst>
                <a:ext uri="{FF2B5EF4-FFF2-40B4-BE49-F238E27FC236}">
                  <a16:creationId xmlns:a16="http://schemas.microsoft.com/office/drawing/2014/main" id="{2EF03785-A170-4220-AC36-80144D27BF04}"/>
                </a:ext>
              </a:extLst>
            </p:cNvPr>
            <p:cNvPicPr>
              <a:picLocks noChangeAspect="1"/>
            </p:cNvPicPr>
            <p:nvPr/>
          </p:nvPicPr>
          <p:blipFill rotWithShape="1">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t="10685" b="10685"/>
            <a:stretch/>
          </p:blipFill>
          <p:spPr>
            <a:xfrm>
              <a:off x="1157954" y="3712171"/>
              <a:ext cx="482556" cy="379433"/>
            </a:xfrm>
            <a:prstGeom prst="rect">
              <a:avLst/>
            </a:prstGeom>
          </p:spPr>
        </p:pic>
        <p:sp>
          <p:nvSpPr>
            <p:cNvPr id="202" name="TextBox 201">
              <a:extLst>
                <a:ext uri="{FF2B5EF4-FFF2-40B4-BE49-F238E27FC236}">
                  <a16:creationId xmlns:a16="http://schemas.microsoft.com/office/drawing/2014/main" id="{5D4C7F04-FAE9-4346-A258-6F4168F2FA64}"/>
                </a:ext>
              </a:extLst>
            </p:cNvPr>
            <p:cNvSpPr txBox="1"/>
            <p:nvPr/>
          </p:nvSpPr>
          <p:spPr>
            <a:xfrm>
              <a:off x="1234235" y="4034178"/>
              <a:ext cx="335563" cy="138500"/>
            </a:xfrm>
            <a:prstGeom prst="rect">
              <a:avLst/>
            </a:prstGeom>
            <a:noFill/>
          </p:spPr>
          <p:txBody>
            <a:bodyPr wrap="none" lIns="0" tIns="0" rIns="0" bIns="0" rtlCol="0">
              <a:spAutoFit/>
            </a:bodyPr>
            <a:lstStyle/>
            <a:p>
              <a:pPr algn="ctr"/>
              <a:r>
                <a:rPr lang="en-US" sz="675">
                  <a:solidFill>
                    <a:srgbClr val="202192"/>
                  </a:solidFill>
                  <a:latin typeface="Segoe UI Semibold"/>
                </a:rPr>
                <a:t>Sentry</a:t>
              </a:r>
            </a:p>
          </p:txBody>
        </p:sp>
      </p:grpSp>
      <p:grpSp>
        <p:nvGrpSpPr>
          <p:cNvPr id="203" name="Group 202">
            <a:extLst>
              <a:ext uri="{FF2B5EF4-FFF2-40B4-BE49-F238E27FC236}">
                <a16:creationId xmlns:a16="http://schemas.microsoft.com/office/drawing/2014/main" id="{5CA35029-2B59-4CEC-852B-0DD6EA144ABF}"/>
              </a:ext>
            </a:extLst>
          </p:cNvPr>
          <p:cNvGrpSpPr/>
          <p:nvPr/>
        </p:nvGrpSpPr>
        <p:grpSpPr>
          <a:xfrm>
            <a:off x="3074167" y="1824927"/>
            <a:ext cx="483928" cy="508060"/>
            <a:chOff x="1055126" y="4626949"/>
            <a:chExt cx="645237" cy="677413"/>
          </a:xfrm>
        </p:grpSpPr>
        <p:sp>
          <p:nvSpPr>
            <p:cNvPr id="204" name="Hexagon 203">
              <a:extLst>
                <a:ext uri="{FF2B5EF4-FFF2-40B4-BE49-F238E27FC236}">
                  <a16:creationId xmlns:a16="http://schemas.microsoft.com/office/drawing/2014/main" id="{8FF1E244-007E-4831-AD64-8C2F41700284}"/>
                </a:ext>
              </a:extLst>
            </p:cNvPr>
            <p:cNvSpPr/>
            <p:nvPr/>
          </p:nvSpPr>
          <p:spPr bwMode="auto">
            <a:xfrm rot="5400000">
              <a:off x="1039038" y="4643037"/>
              <a:ext cx="677413" cy="645237"/>
            </a:xfrm>
            <a:prstGeom prst="hexagon">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pic>
          <p:nvPicPr>
            <p:cNvPr id="205" name="Picture 2" descr="Image result for hashicorp consul">
              <a:extLst>
                <a:ext uri="{FF2B5EF4-FFF2-40B4-BE49-F238E27FC236}">
                  <a16:creationId xmlns:a16="http://schemas.microsoft.com/office/drawing/2014/main" id="{84639F4E-E878-43F9-A60E-0868EDA1262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8533" y="4755784"/>
              <a:ext cx="392017" cy="42921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178" name="Straight Arrow Connector 139">
            <a:extLst>
              <a:ext uri="{FF2B5EF4-FFF2-40B4-BE49-F238E27FC236}">
                <a16:creationId xmlns:a16="http://schemas.microsoft.com/office/drawing/2014/main" id="{A20D82C0-28BE-446F-99E9-115918B19827}"/>
              </a:ext>
            </a:extLst>
          </p:cNvPr>
          <p:cNvCxnSpPr>
            <a:cxnSpLocks/>
            <a:stCxn id="204" idx="0"/>
            <a:endCxn id="7183" idx="0"/>
          </p:cNvCxnSpPr>
          <p:nvPr/>
        </p:nvCxnSpPr>
        <p:spPr>
          <a:xfrm rot="5400000">
            <a:off x="2043646" y="1074849"/>
            <a:ext cx="14348" cy="2530624"/>
          </a:xfrm>
          <a:prstGeom prst="bentConnector3">
            <a:avLst>
              <a:gd name="adj1" fmla="val 1241864"/>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08" name="Rectangle 207">
            <a:extLst>
              <a:ext uri="{FF2B5EF4-FFF2-40B4-BE49-F238E27FC236}">
                <a16:creationId xmlns:a16="http://schemas.microsoft.com/office/drawing/2014/main" id="{A3D22BB1-2A42-4BA8-BC3E-314D9301BF1C}"/>
              </a:ext>
            </a:extLst>
          </p:cNvPr>
          <p:cNvSpPr/>
          <p:nvPr/>
        </p:nvSpPr>
        <p:spPr bwMode="auto">
          <a:xfrm>
            <a:off x="5256202" y="720177"/>
            <a:ext cx="1767272" cy="3756428"/>
          </a:xfrm>
          <a:prstGeom prst="rect">
            <a:avLst/>
          </a:prstGeom>
          <a:solidFill>
            <a:schemeClr val="bg1"/>
          </a:solidFill>
          <a:ln w="28575">
            <a:noFill/>
            <a:headEnd type="none" w="med" len="med"/>
            <a:tailEnd type="none" w="med" len="med"/>
          </a:ln>
          <a:effectLst>
            <a:outerShdw blurRad="63500" sx="101000" sy="101000" algn="ctr"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ctr" anchorCtr="0" forceAA="0" compatLnSpc="1">
            <a:prstTxWarp prst="textNoShape">
              <a:avLst/>
            </a:prstTxWarp>
            <a:noAutofit/>
          </a:bodyPr>
          <a:lstStyle/>
          <a:p>
            <a:pPr algn="ctr" defTabSz="699354" fontAlgn="base">
              <a:spcBef>
                <a:spcPct val="0"/>
              </a:spcBef>
              <a:spcAft>
                <a:spcPct val="0"/>
              </a:spcAft>
            </a:pPr>
            <a:endParaRPr lang="en-US" sz="1200">
              <a:ln>
                <a:solidFill>
                  <a:srgbClr val="2395EC"/>
                </a:solidFill>
              </a:ln>
              <a:solidFill>
                <a:srgbClr val="000000">
                  <a:lumMod val="75000"/>
                  <a:lumOff val="25000"/>
                </a:srgbClr>
              </a:solidFill>
              <a:latin typeface="Segoe UI Semibold"/>
              <a:ea typeface="Segoe UI" pitchFamily="34" charset="0"/>
              <a:cs typeface="Segoe UI" pitchFamily="34" charset="0"/>
            </a:endParaRPr>
          </a:p>
        </p:txBody>
      </p:sp>
      <p:grpSp>
        <p:nvGrpSpPr>
          <p:cNvPr id="209" name="Group 208">
            <a:extLst>
              <a:ext uri="{FF2B5EF4-FFF2-40B4-BE49-F238E27FC236}">
                <a16:creationId xmlns:a16="http://schemas.microsoft.com/office/drawing/2014/main" id="{62B68D7C-2490-4423-936A-C2E5710DF9DA}"/>
              </a:ext>
            </a:extLst>
          </p:cNvPr>
          <p:cNvGrpSpPr/>
          <p:nvPr/>
        </p:nvGrpSpPr>
        <p:grpSpPr>
          <a:xfrm>
            <a:off x="5609512" y="2572539"/>
            <a:ext cx="1181846" cy="626820"/>
            <a:chOff x="7082977" y="1690471"/>
            <a:chExt cx="1575795" cy="835760"/>
          </a:xfrm>
        </p:grpSpPr>
        <p:sp>
          <p:nvSpPr>
            <p:cNvPr id="210" name="TextBox 209">
              <a:extLst>
                <a:ext uri="{FF2B5EF4-FFF2-40B4-BE49-F238E27FC236}">
                  <a16:creationId xmlns:a16="http://schemas.microsoft.com/office/drawing/2014/main" id="{53BF78F6-B96F-4818-A7BB-51DCABDA19AB}"/>
                </a:ext>
              </a:extLst>
            </p:cNvPr>
            <p:cNvSpPr txBox="1"/>
            <p:nvPr/>
          </p:nvSpPr>
          <p:spPr>
            <a:xfrm>
              <a:off x="7874397" y="1918647"/>
              <a:ext cx="784375" cy="369332"/>
            </a:xfrm>
            <a:prstGeom prst="rect">
              <a:avLst/>
            </a:prstGeom>
            <a:noFill/>
          </p:spPr>
          <p:txBody>
            <a:bodyPr wrap="square" lIns="0" tIns="0" rIns="0" bIns="0" rtlCol="0" anchor="ctr">
              <a:spAutoFit/>
            </a:bodyPr>
            <a:lstStyle/>
            <a:p>
              <a:r>
                <a:rPr lang="en-US" sz="900" dirty="0">
                  <a:solidFill>
                    <a:srgbClr val="202192"/>
                  </a:solidFill>
                  <a:latin typeface="Segoe UI Semibold"/>
                </a:rPr>
                <a:t>Actor</a:t>
              </a:r>
            </a:p>
            <a:p>
              <a:r>
                <a:rPr lang="en-US" sz="900" dirty="0">
                  <a:solidFill>
                    <a:srgbClr val="202192"/>
                  </a:solidFill>
                  <a:latin typeface="Segoe UI Semibold"/>
                </a:rPr>
                <a:t>Placement</a:t>
              </a:r>
            </a:p>
          </p:txBody>
        </p:sp>
        <p:grpSp>
          <p:nvGrpSpPr>
            <p:cNvPr id="211" name="Group 210">
              <a:extLst>
                <a:ext uri="{FF2B5EF4-FFF2-40B4-BE49-F238E27FC236}">
                  <a16:creationId xmlns:a16="http://schemas.microsoft.com/office/drawing/2014/main" id="{A68844DF-376B-416C-9FFD-8D9B0F372358}"/>
                </a:ext>
              </a:extLst>
            </p:cNvPr>
            <p:cNvGrpSpPr/>
            <p:nvPr/>
          </p:nvGrpSpPr>
          <p:grpSpPr>
            <a:xfrm>
              <a:off x="7082977" y="1690471"/>
              <a:ext cx="716366" cy="835760"/>
              <a:chOff x="1021444" y="2381230"/>
              <a:chExt cx="843399" cy="983966"/>
            </a:xfrm>
          </p:grpSpPr>
          <p:grpSp>
            <p:nvGrpSpPr>
              <p:cNvPr id="212" name="Group 211">
                <a:extLst>
                  <a:ext uri="{FF2B5EF4-FFF2-40B4-BE49-F238E27FC236}">
                    <a16:creationId xmlns:a16="http://schemas.microsoft.com/office/drawing/2014/main" id="{81E0F47A-38DF-4B1B-9DD0-BEDDFA78DC30}"/>
                  </a:ext>
                </a:extLst>
              </p:cNvPr>
              <p:cNvGrpSpPr/>
              <p:nvPr/>
            </p:nvGrpSpPr>
            <p:grpSpPr>
              <a:xfrm>
                <a:off x="1021444" y="2381230"/>
                <a:ext cx="843399" cy="983966"/>
                <a:chOff x="4597460" y="1724939"/>
                <a:chExt cx="843399" cy="983966"/>
              </a:xfrm>
            </p:grpSpPr>
            <p:pic>
              <p:nvPicPr>
                <p:cNvPr id="214" name="Graphic 213">
                  <a:extLst>
                    <a:ext uri="{FF2B5EF4-FFF2-40B4-BE49-F238E27FC236}">
                      <a16:creationId xmlns:a16="http://schemas.microsoft.com/office/drawing/2014/main" id="{25379835-10AE-488C-9582-2CD097C9669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597460" y="1724939"/>
                  <a:ext cx="843399" cy="983966"/>
                </a:xfrm>
                <a:prstGeom prst="rect">
                  <a:avLst/>
                </a:prstGeom>
                <a:effectLst/>
              </p:spPr>
            </p:pic>
            <p:pic>
              <p:nvPicPr>
                <p:cNvPr id="215" name="Graphic 214">
                  <a:extLst>
                    <a:ext uri="{FF2B5EF4-FFF2-40B4-BE49-F238E27FC236}">
                      <a16:creationId xmlns:a16="http://schemas.microsoft.com/office/drawing/2014/main" id="{E0DB48F8-55B9-4BA2-848C-8AE67AC3646D}"/>
                    </a:ext>
                  </a:extLst>
                </p:cNvPr>
                <p:cNvPicPr>
                  <a:picLocks noChangeAspect="1"/>
                </p:cNvPicPr>
                <p:nvPr/>
              </p:nvPicPr>
              <p:blipFill rotWithShape="1">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t="10685" b="10685"/>
                <a:stretch/>
              </p:blipFill>
              <p:spPr>
                <a:xfrm>
                  <a:off x="4723538" y="1863350"/>
                  <a:ext cx="568128" cy="446718"/>
                </a:xfrm>
                <a:prstGeom prst="rect">
                  <a:avLst/>
                </a:prstGeom>
              </p:spPr>
            </p:pic>
          </p:grpSp>
          <p:sp>
            <p:nvSpPr>
              <p:cNvPr id="213" name="TextBox 212">
                <a:extLst>
                  <a:ext uri="{FF2B5EF4-FFF2-40B4-BE49-F238E27FC236}">
                    <a16:creationId xmlns:a16="http://schemas.microsoft.com/office/drawing/2014/main" id="{7E1DE91E-042D-4D67-9C42-9261210ECFDE}"/>
                  </a:ext>
                </a:extLst>
              </p:cNvPr>
              <p:cNvSpPr txBox="1"/>
              <p:nvPr/>
            </p:nvSpPr>
            <p:spPr>
              <a:xfrm>
                <a:off x="1108234" y="2913183"/>
                <a:ext cx="646703" cy="163060"/>
              </a:xfrm>
              <a:prstGeom prst="rect">
                <a:avLst/>
              </a:prstGeom>
              <a:noFill/>
            </p:spPr>
            <p:txBody>
              <a:bodyPr wrap="none" lIns="0" tIns="0" rIns="0" bIns="0" rtlCol="0">
                <a:spAutoFit/>
              </a:bodyPr>
              <a:lstStyle/>
              <a:p>
                <a:pPr algn="ctr"/>
                <a:r>
                  <a:rPr lang="en-US" sz="675">
                    <a:solidFill>
                      <a:srgbClr val="202192"/>
                    </a:solidFill>
                    <a:latin typeface="Segoe UI Semibold"/>
                  </a:rPr>
                  <a:t>Placement</a:t>
                </a:r>
              </a:p>
            </p:txBody>
          </p:sp>
        </p:grpSp>
      </p:grpSp>
      <p:sp>
        <p:nvSpPr>
          <p:cNvPr id="216" name="TextBox 215">
            <a:extLst>
              <a:ext uri="{FF2B5EF4-FFF2-40B4-BE49-F238E27FC236}">
                <a16:creationId xmlns:a16="http://schemas.microsoft.com/office/drawing/2014/main" id="{9D464DE1-6587-4D3A-BE8E-59B19BAF4176}"/>
              </a:ext>
            </a:extLst>
          </p:cNvPr>
          <p:cNvSpPr txBox="1"/>
          <p:nvPr/>
        </p:nvSpPr>
        <p:spPr>
          <a:xfrm>
            <a:off x="6157008" y="1947528"/>
            <a:ext cx="901747" cy="276999"/>
          </a:xfrm>
          <a:prstGeom prst="rect">
            <a:avLst/>
          </a:prstGeom>
          <a:noFill/>
        </p:spPr>
        <p:txBody>
          <a:bodyPr wrap="square" lIns="0" tIns="0" rIns="0" bIns="0" rtlCol="0" anchor="ctr">
            <a:spAutoFit/>
          </a:bodyPr>
          <a:lstStyle/>
          <a:p>
            <a:r>
              <a:rPr lang="en-US" sz="900" dirty="0">
                <a:solidFill>
                  <a:srgbClr val="202192"/>
                </a:solidFill>
                <a:latin typeface="Segoe UI Semibold"/>
              </a:rPr>
              <a:t>Consul agent server (follower)</a:t>
            </a:r>
          </a:p>
        </p:txBody>
      </p:sp>
      <p:sp>
        <p:nvSpPr>
          <p:cNvPr id="217" name="TextBox 216">
            <a:extLst>
              <a:ext uri="{FF2B5EF4-FFF2-40B4-BE49-F238E27FC236}">
                <a16:creationId xmlns:a16="http://schemas.microsoft.com/office/drawing/2014/main" id="{2A613EEA-D577-4ACA-85B4-8EAF3EFE7F15}"/>
              </a:ext>
            </a:extLst>
          </p:cNvPr>
          <p:cNvSpPr txBox="1"/>
          <p:nvPr/>
        </p:nvSpPr>
        <p:spPr>
          <a:xfrm>
            <a:off x="6269411" y="3577036"/>
            <a:ext cx="637528" cy="415498"/>
          </a:xfrm>
          <a:prstGeom prst="rect">
            <a:avLst/>
          </a:prstGeom>
          <a:noFill/>
        </p:spPr>
        <p:txBody>
          <a:bodyPr wrap="square" lIns="0" tIns="0" rIns="0" bIns="0" rtlCol="0" anchor="ctr">
            <a:spAutoFit/>
          </a:bodyPr>
          <a:lstStyle/>
          <a:p>
            <a:pPr>
              <a:defRPr/>
            </a:pPr>
            <a:r>
              <a:rPr lang="en-US" sz="900">
                <a:solidFill>
                  <a:srgbClr val="202192"/>
                </a:solidFill>
                <a:latin typeface="Segoe UI Semibold"/>
              </a:rPr>
              <a:t>Cert authority</a:t>
            </a:r>
          </a:p>
          <a:p>
            <a:pPr>
              <a:defRPr/>
            </a:pPr>
            <a:r>
              <a:rPr lang="en-US" sz="900">
                <a:solidFill>
                  <a:srgbClr val="202192"/>
                </a:solidFill>
                <a:latin typeface="Segoe UI Semibold"/>
              </a:rPr>
              <a:t>&amp; identity</a:t>
            </a:r>
          </a:p>
        </p:txBody>
      </p:sp>
      <p:pic>
        <p:nvPicPr>
          <p:cNvPr id="218" name="Graphic 217">
            <a:extLst>
              <a:ext uri="{FF2B5EF4-FFF2-40B4-BE49-F238E27FC236}">
                <a16:creationId xmlns:a16="http://schemas.microsoft.com/office/drawing/2014/main" id="{05D128BA-FBB6-4C9D-B317-E16C8EAF14F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5601393" y="3488262"/>
            <a:ext cx="537275" cy="626820"/>
          </a:xfrm>
          <a:prstGeom prst="rect">
            <a:avLst/>
          </a:prstGeom>
          <a:effectLst/>
        </p:spPr>
      </p:pic>
      <p:grpSp>
        <p:nvGrpSpPr>
          <p:cNvPr id="219" name="Group 218">
            <a:extLst>
              <a:ext uri="{FF2B5EF4-FFF2-40B4-BE49-F238E27FC236}">
                <a16:creationId xmlns:a16="http://schemas.microsoft.com/office/drawing/2014/main" id="{ECD02034-58CB-4C11-9593-DEC4843CDB5A}"/>
              </a:ext>
            </a:extLst>
          </p:cNvPr>
          <p:cNvGrpSpPr/>
          <p:nvPr/>
        </p:nvGrpSpPr>
        <p:grpSpPr>
          <a:xfrm>
            <a:off x="5681709" y="3610356"/>
            <a:ext cx="361917" cy="345381"/>
            <a:chOff x="1157954" y="3712171"/>
            <a:chExt cx="482556" cy="460507"/>
          </a:xfrm>
        </p:grpSpPr>
        <p:pic>
          <p:nvPicPr>
            <p:cNvPr id="220" name="Graphic 219">
              <a:extLst>
                <a:ext uri="{FF2B5EF4-FFF2-40B4-BE49-F238E27FC236}">
                  <a16:creationId xmlns:a16="http://schemas.microsoft.com/office/drawing/2014/main" id="{D2A768DB-9542-46ED-B7A1-5611CB184A83}"/>
                </a:ext>
              </a:extLst>
            </p:cNvPr>
            <p:cNvPicPr>
              <a:picLocks noChangeAspect="1"/>
            </p:cNvPicPr>
            <p:nvPr/>
          </p:nvPicPr>
          <p:blipFill rotWithShape="1">
            <a:blip r:embed="rId5" cstate="print">
              <a:extLst>
                <a:ext uri="{28A0092B-C50C-407E-A947-70E740481C1C}">
                  <a14:useLocalDpi xmlns:a14="http://schemas.microsoft.com/office/drawing/2010/main"/>
                </a:ext>
                <a:ext uri="{96DAC541-7B7A-43D3-8B79-37D633B846F1}">
                  <asvg:svgBlip xmlns:asvg="http://schemas.microsoft.com/office/drawing/2016/SVG/main" r:embed="rId6"/>
                </a:ext>
              </a:extLst>
            </a:blip>
            <a:srcRect t="10685" b="10685"/>
            <a:stretch/>
          </p:blipFill>
          <p:spPr>
            <a:xfrm>
              <a:off x="1157954" y="3712171"/>
              <a:ext cx="482556" cy="379433"/>
            </a:xfrm>
            <a:prstGeom prst="rect">
              <a:avLst/>
            </a:prstGeom>
          </p:spPr>
        </p:pic>
        <p:sp>
          <p:nvSpPr>
            <p:cNvPr id="221" name="TextBox 220">
              <a:extLst>
                <a:ext uri="{FF2B5EF4-FFF2-40B4-BE49-F238E27FC236}">
                  <a16:creationId xmlns:a16="http://schemas.microsoft.com/office/drawing/2014/main" id="{A69C8F95-F892-48A8-B4B8-53C8AEEC750D}"/>
                </a:ext>
              </a:extLst>
            </p:cNvPr>
            <p:cNvSpPr txBox="1"/>
            <p:nvPr/>
          </p:nvSpPr>
          <p:spPr>
            <a:xfrm>
              <a:off x="1234235" y="4034178"/>
              <a:ext cx="335563" cy="138500"/>
            </a:xfrm>
            <a:prstGeom prst="rect">
              <a:avLst/>
            </a:prstGeom>
            <a:noFill/>
          </p:spPr>
          <p:txBody>
            <a:bodyPr wrap="none" lIns="0" tIns="0" rIns="0" bIns="0" rtlCol="0">
              <a:spAutoFit/>
            </a:bodyPr>
            <a:lstStyle/>
            <a:p>
              <a:pPr algn="ctr"/>
              <a:r>
                <a:rPr lang="en-US" sz="675">
                  <a:solidFill>
                    <a:srgbClr val="202192"/>
                  </a:solidFill>
                  <a:latin typeface="Segoe UI Semibold"/>
                </a:rPr>
                <a:t>Sentry</a:t>
              </a:r>
            </a:p>
          </p:txBody>
        </p:sp>
      </p:grpSp>
      <p:grpSp>
        <p:nvGrpSpPr>
          <p:cNvPr id="222" name="Group 221">
            <a:extLst>
              <a:ext uri="{FF2B5EF4-FFF2-40B4-BE49-F238E27FC236}">
                <a16:creationId xmlns:a16="http://schemas.microsoft.com/office/drawing/2014/main" id="{8AEDCA46-91BE-4A23-B427-50AB536166A3}"/>
              </a:ext>
            </a:extLst>
          </p:cNvPr>
          <p:cNvGrpSpPr/>
          <p:nvPr/>
        </p:nvGrpSpPr>
        <p:grpSpPr>
          <a:xfrm>
            <a:off x="5621077" y="1813423"/>
            <a:ext cx="483928" cy="508060"/>
            <a:chOff x="1055126" y="4626949"/>
            <a:chExt cx="645237" cy="677413"/>
          </a:xfrm>
        </p:grpSpPr>
        <p:sp>
          <p:nvSpPr>
            <p:cNvPr id="223" name="Hexagon 222">
              <a:extLst>
                <a:ext uri="{FF2B5EF4-FFF2-40B4-BE49-F238E27FC236}">
                  <a16:creationId xmlns:a16="http://schemas.microsoft.com/office/drawing/2014/main" id="{B8C330D2-8BBA-4B28-9455-340530C7AE8D}"/>
                </a:ext>
              </a:extLst>
            </p:cNvPr>
            <p:cNvSpPr/>
            <p:nvPr/>
          </p:nvSpPr>
          <p:spPr bwMode="auto">
            <a:xfrm rot="5400000">
              <a:off x="1039038" y="4643037"/>
              <a:ext cx="677413" cy="645237"/>
            </a:xfrm>
            <a:prstGeom prst="hexagon">
              <a:avLst/>
            </a:prstGeom>
            <a:solidFill>
              <a:schemeClr val="bg1"/>
            </a:solidFill>
            <a:ln w="28575">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pic>
          <p:nvPicPr>
            <p:cNvPr id="224" name="Picture 2" descr="Image result for hashicorp consul">
              <a:extLst>
                <a:ext uri="{FF2B5EF4-FFF2-40B4-BE49-F238E27FC236}">
                  <a16:creationId xmlns:a16="http://schemas.microsoft.com/office/drawing/2014/main" id="{5C3253CA-6F92-4F63-B5D5-15A1AF480C2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88533" y="4755784"/>
              <a:ext cx="392017" cy="42921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5" name="Straight Arrow Connector 139">
            <a:extLst>
              <a:ext uri="{FF2B5EF4-FFF2-40B4-BE49-F238E27FC236}">
                <a16:creationId xmlns:a16="http://schemas.microsoft.com/office/drawing/2014/main" id="{86D0BC0A-C921-426B-9DAC-1F3BDB0BB30A}"/>
              </a:ext>
            </a:extLst>
          </p:cNvPr>
          <p:cNvCxnSpPr>
            <a:cxnSpLocks/>
            <a:stCxn id="204" idx="0"/>
            <a:endCxn id="223" idx="0"/>
          </p:cNvCxnSpPr>
          <p:nvPr/>
        </p:nvCxnSpPr>
        <p:spPr>
          <a:xfrm rot="5400000" flipH="1" flipV="1">
            <a:off x="4583833" y="1053779"/>
            <a:ext cx="11504" cy="2546910"/>
          </a:xfrm>
          <a:prstGeom prst="bentConnector3">
            <a:avLst>
              <a:gd name="adj1" fmla="val -1557093"/>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192" name="Straight Arrow Connector 137">
            <a:extLst>
              <a:ext uri="{FF2B5EF4-FFF2-40B4-BE49-F238E27FC236}">
                <a16:creationId xmlns:a16="http://schemas.microsoft.com/office/drawing/2014/main" id="{06EB6882-EF6B-4DCA-9B90-F2CD3C98D11B}"/>
              </a:ext>
            </a:extLst>
          </p:cNvPr>
          <p:cNvCxnSpPr>
            <a:cxnSpLocks/>
            <a:endCxn id="7189" idx="3"/>
          </p:cNvCxnSpPr>
          <p:nvPr/>
        </p:nvCxnSpPr>
        <p:spPr>
          <a:xfrm rot="10800000" flipV="1">
            <a:off x="3851902" y="4150213"/>
            <a:ext cx="2223869" cy="582586"/>
          </a:xfrm>
          <a:prstGeom prst="bentConnector3">
            <a:avLst>
              <a:gd name="adj1" fmla="val 167"/>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139">
            <a:extLst>
              <a:ext uri="{FF2B5EF4-FFF2-40B4-BE49-F238E27FC236}">
                <a16:creationId xmlns:a16="http://schemas.microsoft.com/office/drawing/2014/main" id="{78F92DEA-BDC4-4866-A1EA-23D22B560404}"/>
              </a:ext>
            </a:extLst>
          </p:cNvPr>
          <p:cNvCxnSpPr>
            <a:cxnSpLocks/>
            <a:stCxn id="195" idx="2"/>
            <a:endCxn id="9" idx="2"/>
          </p:cNvCxnSpPr>
          <p:nvPr/>
        </p:nvCxnSpPr>
        <p:spPr>
          <a:xfrm rot="5400000">
            <a:off x="2058754" y="1952725"/>
            <a:ext cx="14348" cy="2530624"/>
          </a:xfrm>
          <a:prstGeom prst="bentConnector3">
            <a:avLst>
              <a:gd name="adj1" fmla="val 1232847"/>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7211" name="Straight Arrow Connector 137">
            <a:extLst>
              <a:ext uri="{FF2B5EF4-FFF2-40B4-BE49-F238E27FC236}">
                <a16:creationId xmlns:a16="http://schemas.microsoft.com/office/drawing/2014/main" id="{7717C4BC-5020-4681-949E-1DA8D9B22592}"/>
              </a:ext>
            </a:extLst>
          </p:cNvPr>
          <p:cNvCxnSpPr>
            <a:cxnSpLocks/>
            <a:endCxn id="7189" idx="1"/>
          </p:cNvCxnSpPr>
          <p:nvPr/>
        </p:nvCxnSpPr>
        <p:spPr>
          <a:xfrm>
            <a:off x="588269" y="4123237"/>
            <a:ext cx="2626103" cy="609563"/>
          </a:xfrm>
          <a:prstGeom prst="bentConnector3">
            <a:avLst>
              <a:gd name="adj1" fmla="val 4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218" name="Straight Arrow Connector 137">
            <a:extLst>
              <a:ext uri="{FF2B5EF4-FFF2-40B4-BE49-F238E27FC236}">
                <a16:creationId xmlns:a16="http://schemas.microsoft.com/office/drawing/2014/main" id="{4CCF6FF2-373E-434A-A770-AA4362F4D93C}"/>
              </a:ext>
            </a:extLst>
          </p:cNvPr>
          <p:cNvCxnSpPr>
            <a:cxnSpLocks/>
          </p:cNvCxnSpPr>
          <p:nvPr/>
        </p:nvCxnSpPr>
        <p:spPr>
          <a:xfrm rot="5400000">
            <a:off x="3370364" y="4272600"/>
            <a:ext cx="335070" cy="9525"/>
          </a:xfrm>
          <a:prstGeom prst="bentConnector3">
            <a:avLst>
              <a:gd name="adj1" fmla="val 94494"/>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139">
            <a:extLst>
              <a:ext uri="{FF2B5EF4-FFF2-40B4-BE49-F238E27FC236}">
                <a16:creationId xmlns:a16="http://schemas.microsoft.com/office/drawing/2014/main" id="{0A4A9E6E-A5D4-4BFF-9A49-3EF6CC07E04F}"/>
              </a:ext>
            </a:extLst>
          </p:cNvPr>
          <p:cNvCxnSpPr>
            <a:cxnSpLocks/>
            <a:stCxn id="195" idx="2"/>
            <a:endCxn id="214" idx="2"/>
          </p:cNvCxnSpPr>
          <p:nvPr/>
        </p:nvCxnSpPr>
        <p:spPr>
          <a:xfrm rot="5400000" flipH="1" flipV="1">
            <a:off x="4598941" y="1931656"/>
            <a:ext cx="11504" cy="2546910"/>
          </a:xfrm>
          <a:prstGeom prst="bentConnector3">
            <a:avLst>
              <a:gd name="adj1" fmla="val -1578048"/>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71" name="Straight Arrow Connector 139">
            <a:extLst>
              <a:ext uri="{FF2B5EF4-FFF2-40B4-BE49-F238E27FC236}">
                <a16:creationId xmlns:a16="http://schemas.microsoft.com/office/drawing/2014/main" id="{5208C08C-2750-4718-BD93-9C3F39E800EC}"/>
              </a:ext>
            </a:extLst>
          </p:cNvPr>
          <p:cNvCxnSpPr>
            <a:cxnSpLocks/>
            <a:stCxn id="19" idx="2"/>
            <a:endCxn id="199" idx="2"/>
          </p:cNvCxnSpPr>
          <p:nvPr/>
        </p:nvCxnSpPr>
        <p:spPr>
          <a:xfrm rot="5400000" flipH="1" flipV="1">
            <a:off x="2050634" y="2868448"/>
            <a:ext cx="14348" cy="2530624"/>
          </a:xfrm>
          <a:prstGeom prst="bentConnector3">
            <a:avLst>
              <a:gd name="adj1" fmla="val -1132847"/>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272" name="Straight Arrow Connector 139">
            <a:extLst>
              <a:ext uri="{FF2B5EF4-FFF2-40B4-BE49-F238E27FC236}">
                <a16:creationId xmlns:a16="http://schemas.microsoft.com/office/drawing/2014/main" id="{DE4560AF-B051-4D7B-B965-31BCC57894F9}"/>
              </a:ext>
            </a:extLst>
          </p:cNvPr>
          <p:cNvCxnSpPr>
            <a:cxnSpLocks/>
          </p:cNvCxnSpPr>
          <p:nvPr/>
        </p:nvCxnSpPr>
        <p:spPr>
          <a:xfrm rot="5400000" flipH="1" flipV="1">
            <a:off x="4592734" y="2843903"/>
            <a:ext cx="11504" cy="2546910"/>
          </a:xfrm>
          <a:prstGeom prst="bentConnector3">
            <a:avLst>
              <a:gd name="adj1" fmla="val -1577435"/>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332" name="Group 331">
            <a:extLst>
              <a:ext uri="{FF2B5EF4-FFF2-40B4-BE49-F238E27FC236}">
                <a16:creationId xmlns:a16="http://schemas.microsoft.com/office/drawing/2014/main" id="{89529EFF-55AD-4D13-8E42-CD73C22D40C4}"/>
              </a:ext>
            </a:extLst>
          </p:cNvPr>
          <p:cNvGrpSpPr/>
          <p:nvPr/>
        </p:nvGrpSpPr>
        <p:grpSpPr>
          <a:xfrm>
            <a:off x="7406545" y="650522"/>
            <a:ext cx="1603916" cy="4423790"/>
            <a:chOff x="9824061" y="449915"/>
            <a:chExt cx="2138555" cy="5898386"/>
          </a:xfrm>
        </p:grpSpPr>
        <p:grpSp>
          <p:nvGrpSpPr>
            <p:cNvPr id="333" name="Group 332">
              <a:extLst>
                <a:ext uri="{FF2B5EF4-FFF2-40B4-BE49-F238E27FC236}">
                  <a16:creationId xmlns:a16="http://schemas.microsoft.com/office/drawing/2014/main" id="{E362DA05-C5EB-426D-BE3F-1249BDA8605B}"/>
                </a:ext>
              </a:extLst>
            </p:cNvPr>
            <p:cNvGrpSpPr/>
            <p:nvPr/>
          </p:nvGrpSpPr>
          <p:grpSpPr>
            <a:xfrm>
              <a:off x="9824061" y="449915"/>
              <a:ext cx="2138555" cy="5898386"/>
              <a:chOff x="9824061" y="743826"/>
              <a:chExt cx="2138555" cy="5898386"/>
            </a:xfrm>
          </p:grpSpPr>
          <p:grpSp>
            <p:nvGrpSpPr>
              <p:cNvPr id="339" name="Group 338">
                <a:extLst>
                  <a:ext uri="{FF2B5EF4-FFF2-40B4-BE49-F238E27FC236}">
                    <a16:creationId xmlns:a16="http://schemas.microsoft.com/office/drawing/2014/main" id="{46E7A2E6-728C-42A4-AEC5-E12C19BCB046}"/>
                  </a:ext>
                </a:extLst>
              </p:cNvPr>
              <p:cNvGrpSpPr/>
              <p:nvPr/>
            </p:nvGrpSpPr>
            <p:grpSpPr>
              <a:xfrm>
                <a:off x="9824061" y="743826"/>
                <a:ext cx="2138555" cy="4981508"/>
                <a:chOff x="9784959" y="1290559"/>
                <a:chExt cx="2138555" cy="4981508"/>
              </a:xfrm>
            </p:grpSpPr>
            <p:grpSp>
              <p:nvGrpSpPr>
                <p:cNvPr id="341" name="Group 340">
                  <a:extLst>
                    <a:ext uri="{FF2B5EF4-FFF2-40B4-BE49-F238E27FC236}">
                      <a16:creationId xmlns:a16="http://schemas.microsoft.com/office/drawing/2014/main" id="{4FCBCF31-CAC9-46E8-8B3F-6A7FB9D9B2E3}"/>
                    </a:ext>
                  </a:extLst>
                </p:cNvPr>
                <p:cNvGrpSpPr/>
                <p:nvPr/>
              </p:nvGrpSpPr>
              <p:grpSpPr>
                <a:xfrm>
                  <a:off x="10203788" y="1730810"/>
                  <a:ext cx="1718387" cy="639938"/>
                  <a:chOff x="9924112" y="485174"/>
                  <a:chExt cx="1718387" cy="639938"/>
                </a:xfrm>
              </p:grpSpPr>
              <p:sp>
                <p:nvSpPr>
                  <p:cNvPr id="355" name="Rounded Rectangle 5">
                    <a:extLst>
                      <a:ext uri="{FF2B5EF4-FFF2-40B4-BE49-F238E27FC236}">
                        <a16:creationId xmlns:a16="http://schemas.microsoft.com/office/drawing/2014/main" id="{B5F56FBC-6FFA-4C07-BB0C-51829DC702FE}"/>
                      </a:ext>
                    </a:extLst>
                  </p:cNvPr>
                  <p:cNvSpPr/>
                  <p:nvPr/>
                </p:nvSpPr>
                <p:spPr bwMode="auto">
                  <a:xfrm>
                    <a:off x="9924112" y="485174"/>
                    <a:ext cx="1718387"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48006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900">
                        <a:solidFill>
                          <a:srgbClr val="000000"/>
                        </a:solidFill>
                        <a:latin typeface="Segoe UI Semibold"/>
                      </a:rPr>
                      <a:t>State Stores</a:t>
                    </a:r>
                  </a:p>
                </p:txBody>
              </p:sp>
              <p:pic>
                <p:nvPicPr>
                  <p:cNvPr id="356" name="Graphic 355">
                    <a:extLst>
                      <a:ext uri="{FF2B5EF4-FFF2-40B4-BE49-F238E27FC236}">
                        <a16:creationId xmlns:a16="http://schemas.microsoft.com/office/drawing/2014/main" id="{08D2EB77-32AF-4EE7-A2C1-CBCDA48BC4CB}"/>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10102326" y="563829"/>
                    <a:ext cx="298842" cy="489176"/>
                  </a:xfrm>
                  <a:prstGeom prst="rect">
                    <a:avLst/>
                  </a:prstGeom>
                </p:spPr>
              </p:pic>
            </p:grpSp>
            <p:grpSp>
              <p:nvGrpSpPr>
                <p:cNvPr id="342" name="Group 341">
                  <a:extLst>
                    <a:ext uri="{FF2B5EF4-FFF2-40B4-BE49-F238E27FC236}">
                      <a16:creationId xmlns:a16="http://schemas.microsoft.com/office/drawing/2014/main" id="{7C31EF7D-E65B-4067-9B93-116B3786C799}"/>
                    </a:ext>
                  </a:extLst>
                </p:cNvPr>
                <p:cNvGrpSpPr/>
                <p:nvPr/>
              </p:nvGrpSpPr>
              <p:grpSpPr>
                <a:xfrm>
                  <a:off x="10203788" y="2704507"/>
                  <a:ext cx="1718388" cy="639938"/>
                  <a:chOff x="9924112" y="1688138"/>
                  <a:chExt cx="1718388" cy="639938"/>
                </a:xfrm>
              </p:grpSpPr>
              <p:sp>
                <p:nvSpPr>
                  <p:cNvPr id="353" name="Rounded Rectangle 5">
                    <a:extLst>
                      <a:ext uri="{FF2B5EF4-FFF2-40B4-BE49-F238E27FC236}">
                        <a16:creationId xmlns:a16="http://schemas.microsoft.com/office/drawing/2014/main" id="{694F20C3-6713-4C69-A26B-AF11F975D11F}"/>
                      </a:ext>
                    </a:extLst>
                  </p:cNvPr>
                  <p:cNvSpPr/>
                  <p:nvPr/>
                </p:nvSpPr>
                <p:spPr bwMode="auto">
                  <a:xfrm>
                    <a:off x="9924112" y="1688138"/>
                    <a:ext cx="1718388"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48006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900" err="1">
                        <a:solidFill>
                          <a:srgbClr val="000000"/>
                        </a:solidFill>
                        <a:latin typeface="Segoe UI Semibold"/>
                      </a:rPr>
                      <a:t>PubSub</a:t>
                    </a:r>
                    <a:endParaRPr lang="en-US" sz="900">
                      <a:solidFill>
                        <a:srgbClr val="000000"/>
                      </a:solidFill>
                      <a:latin typeface="Segoe UI Semibold"/>
                    </a:endParaRPr>
                  </a:p>
                  <a:p>
                    <a:pPr defTabSz="699354" fontAlgn="base">
                      <a:spcBef>
                        <a:spcPct val="0"/>
                      </a:spcBef>
                      <a:spcAft>
                        <a:spcPct val="0"/>
                      </a:spcAft>
                      <a:defRPr/>
                    </a:pPr>
                    <a:r>
                      <a:rPr lang="en-US" sz="900">
                        <a:solidFill>
                          <a:srgbClr val="000000"/>
                        </a:solidFill>
                        <a:latin typeface="Segoe UI Semibold"/>
                      </a:rPr>
                      <a:t>Brokers</a:t>
                    </a:r>
                  </a:p>
                </p:txBody>
              </p:sp>
              <p:pic>
                <p:nvPicPr>
                  <p:cNvPr id="354" name="Graphic 353">
                    <a:extLst>
                      <a:ext uri="{FF2B5EF4-FFF2-40B4-BE49-F238E27FC236}">
                        <a16:creationId xmlns:a16="http://schemas.microsoft.com/office/drawing/2014/main" id="{A599F8AE-F4F0-4435-8709-8805ED3BA126}"/>
                      </a:ext>
                    </a:extLst>
                  </p:cNvPr>
                  <p:cNvPicPr>
                    <a:picLocks noChangeAspect="1"/>
                  </p:cNvPicPr>
                  <p:nvPr/>
                </p:nvPicPr>
                <p:blipFill>
                  <a:blip r:embed="rId12" cstate="print">
                    <a:extLst>
                      <a:ext uri="{28A0092B-C50C-407E-A947-70E740481C1C}">
                        <a14:useLocalDpi xmlns:a14="http://schemas.microsoft.com/office/drawing/2010/main"/>
                      </a:ext>
                      <a:ext uri="{96DAC541-7B7A-43D3-8B79-37D633B846F1}">
                        <asvg:svgBlip xmlns:asvg="http://schemas.microsoft.com/office/drawing/2016/SVG/main" r:embed="rId13"/>
                      </a:ext>
                    </a:extLst>
                  </a:blip>
                  <a:srcRect/>
                  <a:stretch/>
                </p:blipFill>
                <p:spPr>
                  <a:xfrm>
                    <a:off x="10036536" y="1910025"/>
                    <a:ext cx="430421" cy="218797"/>
                  </a:xfrm>
                  <a:prstGeom prst="rect">
                    <a:avLst/>
                  </a:prstGeom>
                </p:spPr>
              </p:pic>
            </p:grpSp>
            <p:grpSp>
              <p:nvGrpSpPr>
                <p:cNvPr id="343" name="Group 342">
                  <a:extLst>
                    <a:ext uri="{FF2B5EF4-FFF2-40B4-BE49-F238E27FC236}">
                      <a16:creationId xmlns:a16="http://schemas.microsoft.com/office/drawing/2014/main" id="{832AA286-A74E-4FF0-B6D4-835FEF30BC2C}"/>
                    </a:ext>
                  </a:extLst>
                </p:cNvPr>
                <p:cNvGrpSpPr/>
                <p:nvPr/>
              </p:nvGrpSpPr>
              <p:grpSpPr>
                <a:xfrm>
                  <a:off x="10203788" y="4651901"/>
                  <a:ext cx="1719726" cy="639938"/>
                  <a:chOff x="9922477" y="4094066"/>
                  <a:chExt cx="1719726" cy="639938"/>
                </a:xfrm>
              </p:grpSpPr>
              <p:sp>
                <p:nvSpPr>
                  <p:cNvPr id="351" name="Rounded Rectangle 5">
                    <a:extLst>
                      <a:ext uri="{FF2B5EF4-FFF2-40B4-BE49-F238E27FC236}">
                        <a16:creationId xmlns:a16="http://schemas.microsoft.com/office/drawing/2014/main" id="{5E692F2A-4502-409D-9F5F-B975DBF6111A}"/>
                      </a:ext>
                    </a:extLst>
                  </p:cNvPr>
                  <p:cNvSpPr/>
                  <p:nvPr/>
                </p:nvSpPr>
                <p:spPr bwMode="auto">
                  <a:xfrm>
                    <a:off x="9922477" y="4094066"/>
                    <a:ext cx="1719726"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48006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900">
                        <a:solidFill>
                          <a:srgbClr val="000000"/>
                        </a:solidFill>
                        <a:latin typeface="Segoe UI Semibold"/>
                      </a:rPr>
                      <a:t>Secret Stores</a:t>
                    </a:r>
                  </a:p>
                </p:txBody>
              </p:sp>
              <p:pic>
                <p:nvPicPr>
                  <p:cNvPr id="352" name="Graphic 351">
                    <a:extLst>
                      <a:ext uri="{FF2B5EF4-FFF2-40B4-BE49-F238E27FC236}">
                        <a16:creationId xmlns:a16="http://schemas.microsoft.com/office/drawing/2014/main" id="{54933D94-11F6-4FC5-924E-049433A734C2}"/>
                      </a:ext>
                    </a:extLst>
                  </p:cNvPr>
                  <p:cNvPicPr>
                    <a:picLocks noChangeAspect="1"/>
                  </p:cNvPicPr>
                  <p:nvPr/>
                </p:nvPicPr>
                <p:blipFill>
                  <a:blip r:embed="rId14" cstate="print">
                    <a:extLst>
                      <a:ext uri="{28A0092B-C50C-407E-A947-70E740481C1C}">
                        <a14:useLocalDpi xmlns:a14="http://schemas.microsoft.com/office/drawing/2010/main"/>
                      </a:ext>
                      <a:ext uri="{96DAC541-7B7A-43D3-8B79-37D633B846F1}">
                        <asvg:svgBlip xmlns:asvg="http://schemas.microsoft.com/office/drawing/2016/SVG/main" r:embed="rId15"/>
                      </a:ext>
                    </a:extLst>
                  </a:blip>
                  <a:srcRect/>
                  <a:stretch/>
                </p:blipFill>
                <p:spPr>
                  <a:xfrm>
                    <a:off x="10054571" y="4204576"/>
                    <a:ext cx="352530" cy="441552"/>
                  </a:xfrm>
                  <a:prstGeom prst="rect">
                    <a:avLst/>
                  </a:prstGeom>
                </p:spPr>
              </p:pic>
            </p:grpSp>
            <p:grpSp>
              <p:nvGrpSpPr>
                <p:cNvPr id="344" name="Group 343">
                  <a:extLst>
                    <a:ext uri="{FF2B5EF4-FFF2-40B4-BE49-F238E27FC236}">
                      <a16:creationId xmlns:a16="http://schemas.microsoft.com/office/drawing/2014/main" id="{817C0C3E-F9D5-441E-A3BD-EC3B9588B195}"/>
                    </a:ext>
                  </a:extLst>
                </p:cNvPr>
                <p:cNvGrpSpPr/>
                <p:nvPr/>
              </p:nvGrpSpPr>
              <p:grpSpPr>
                <a:xfrm>
                  <a:off x="10203788" y="3684735"/>
                  <a:ext cx="1719726" cy="639938"/>
                  <a:chOff x="9922479" y="2897633"/>
                  <a:chExt cx="1719726" cy="639938"/>
                </a:xfrm>
              </p:grpSpPr>
              <p:sp>
                <p:nvSpPr>
                  <p:cNvPr id="349" name="Rounded Rectangle 5">
                    <a:extLst>
                      <a:ext uri="{FF2B5EF4-FFF2-40B4-BE49-F238E27FC236}">
                        <a16:creationId xmlns:a16="http://schemas.microsoft.com/office/drawing/2014/main" id="{25717DAE-03AD-4B1F-8F17-4FC6218C5EAE}"/>
                      </a:ext>
                    </a:extLst>
                  </p:cNvPr>
                  <p:cNvSpPr/>
                  <p:nvPr/>
                </p:nvSpPr>
                <p:spPr bwMode="auto">
                  <a:xfrm>
                    <a:off x="9922479" y="2897633"/>
                    <a:ext cx="1719726"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48006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900">
                        <a:solidFill>
                          <a:srgbClr val="000000"/>
                        </a:solidFill>
                        <a:latin typeface="Segoe UI Semibold"/>
                      </a:rPr>
                      <a:t>Bindings</a:t>
                    </a:r>
                  </a:p>
                  <a:p>
                    <a:pPr defTabSz="699354" fontAlgn="base">
                      <a:spcBef>
                        <a:spcPct val="0"/>
                      </a:spcBef>
                      <a:spcAft>
                        <a:spcPct val="0"/>
                      </a:spcAft>
                      <a:defRPr/>
                    </a:pPr>
                    <a:r>
                      <a:rPr lang="en-US" sz="900">
                        <a:solidFill>
                          <a:srgbClr val="000000"/>
                        </a:solidFill>
                        <a:latin typeface="Segoe UI Semibold"/>
                      </a:rPr>
                      <a:t>&amp; Triggers</a:t>
                    </a:r>
                  </a:p>
                </p:txBody>
              </p:sp>
              <p:pic>
                <p:nvPicPr>
                  <p:cNvPr id="350" name="Graphic 349">
                    <a:extLst>
                      <a:ext uri="{FF2B5EF4-FFF2-40B4-BE49-F238E27FC236}">
                        <a16:creationId xmlns:a16="http://schemas.microsoft.com/office/drawing/2014/main" id="{E51B40B1-85EE-4D97-867E-B113C3FC9ADA}"/>
                      </a:ext>
                    </a:extLst>
                  </p:cNvPr>
                  <p:cNvPicPr>
                    <a:picLocks noChangeAspect="1"/>
                  </p:cNvPicPr>
                  <p:nvPr/>
                </p:nvPicPr>
                <p:blipFill>
                  <a:blip r:embed="rId16" cstate="print">
                    <a:extLst>
                      <a:ext uri="{28A0092B-C50C-407E-A947-70E740481C1C}">
                        <a14:useLocalDpi xmlns:a14="http://schemas.microsoft.com/office/drawing/2010/main"/>
                      </a:ext>
                      <a:ext uri="{96DAC541-7B7A-43D3-8B79-37D633B846F1}">
                        <asvg:svgBlip xmlns:asvg="http://schemas.microsoft.com/office/drawing/2016/SVG/main" r:embed="rId17"/>
                      </a:ext>
                    </a:extLst>
                  </a:blip>
                  <a:srcRect/>
                  <a:stretch/>
                </p:blipFill>
                <p:spPr>
                  <a:xfrm>
                    <a:off x="9986967" y="3030645"/>
                    <a:ext cx="479990" cy="383486"/>
                  </a:xfrm>
                  <a:prstGeom prst="rect">
                    <a:avLst/>
                  </a:prstGeom>
                </p:spPr>
              </p:pic>
            </p:grpSp>
            <p:grpSp>
              <p:nvGrpSpPr>
                <p:cNvPr id="345" name="Group 344">
                  <a:extLst>
                    <a:ext uri="{FF2B5EF4-FFF2-40B4-BE49-F238E27FC236}">
                      <a16:creationId xmlns:a16="http://schemas.microsoft.com/office/drawing/2014/main" id="{78D45D52-5D88-4EAF-9CCB-F573CB84F97A}"/>
                    </a:ext>
                  </a:extLst>
                </p:cNvPr>
                <p:cNvGrpSpPr/>
                <p:nvPr/>
              </p:nvGrpSpPr>
              <p:grpSpPr>
                <a:xfrm>
                  <a:off x="10205129" y="5632129"/>
                  <a:ext cx="1718385" cy="639938"/>
                  <a:chOff x="9924113" y="5303560"/>
                  <a:chExt cx="1718385" cy="639938"/>
                </a:xfrm>
              </p:grpSpPr>
              <p:sp>
                <p:nvSpPr>
                  <p:cNvPr id="347" name="Rounded Rectangle 5">
                    <a:extLst>
                      <a:ext uri="{FF2B5EF4-FFF2-40B4-BE49-F238E27FC236}">
                        <a16:creationId xmlns:a16="http://schemas.microsoft.com/office/drawing/2014/main" id="{F6F39193-B9D5-4762-BEA1-911CEE078FDD}"/>
                      </a:ext>
                    </a:extLst>
                  </p:cNvPr>
                  <p:cNvSpPr/>
                  <p:nvPr/>
                </p:nvSpPr>
                <p:spPr bwMode="auto">
                  <a:xfrm>
                    <a:off x="9924113" y="5303560"/>
                    <a:ext cx="1718385"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48006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900">
                        <a:solidFill>
                          <a:srgbClr val="000000"/>
                        </a:solidFill>
                        <a:latin typeface="Segoe UI Semibold"/>
                      </a:rPr>
                      <a:t>Observability</a:t>
                    </a:r>
                  </a:p>
                </p:txBody>
              </p:sp>
              <p:pic>
                <p:nvPicPr>
                  <p:cNvPr id="348" name="Graphic 347">
                    <a:extLst>
                      <a:ext uri="{FF2B5EF4-FFF2-40B4-BE49-F238E27FC236}">
                        <a16:creationId xmlns:a16="http://schemas.microsoft.com/office/drawing/2014/main" id="{4BD1D7B8-C6AD-48FD-9108-7B72D22FA9D8}"/>
                      </a:ext>
                    </a:extLst>
                  </p:cNvPr>
                  <p:cNvPicPr>
                    <a:picLocks noChangeAspect="1"/>
                  </p:cNvPicPr>
                  <p:nvPr/>
                </p:nvPicPr>
                <p:blipFill>
                  <a:blip r:embed="rId18" cstate="print">
                    <a:extLst>
                      <a:ext uri="{28A0092B-C50C-407E-A947-70E740481C1C}">
                        <a14:useLocalDpi xmlns:a14="http://schemas.microsoft.com/office/drawing/2010/main"/>
                      </a:ext>
                      <a:ext uri="{96DAC541-7B7A-43D3-8B79-37D633B846F1}">
                        <asvg:svgBlip xmlns:asvg="http://schemas.microsoft.com/office/drawing/2016/SVG/main" r:embed="rId19"/>
                      </a:ext>
                    </a:extLst>
                  </a:blip>
                  <a:srcRect/>
                  <a:stretch/>
                </p:blipFill>
                <p:spPr>
                  <a:xfrm>
                    <a:off x="10008418" y="5403615"/>
                    <a:ext cx="486655" cy="416934"/>
                  </a:xfrm>
                  <a:prstGeom prst="rect">
                    <a:avLst/>
                  </a:prstGeom>
                </p:spPr>
              </p:pic>
            </p:grpSp>
            <p:sp>
              <p:nvSpPr>
                <p:cNvPr id="346" name="TextBox 345">
                  <a:extLst>
                    <a:ext uri="{FF2B5EF4-FFF2-40B4-BE49-F238E27FC236}">
                      <a16:creationId xmlns:a16="http://schemas.microsoft.com/office/drawing/2014/main" id="{F77A0C5A-0C60-4968-BC9F-D25997F5AB0B}"/>
                    </a:ext>
                  </a:extLst>
                </p:cNvPr>
                <p:cNvSpPr txBox="1"/>
                <p:nvPr/>
              </p:nvSpPr>
              <p:spPr>
                <a:xfrm>
                  <a:off x="9784959" y="1290559"/>
                  <a:ext cx="2124515" cy="307776"/>
                </a:xfrm>
                <a:prstGeom prst="rect">
                  <a:avLst/>
                </a:prstGeom>
                <a:noFill/>
              </p:spPr>
              <p:txBody>
                <a:bodyPr wrap="none" lIns="0" tIns="0" rIns="0" bIns="0" rtlCol="0">
                  <a:spAutoFit/>
                </a:bodyPr>
                <a:lstStyle/>
                <a:p>
                  <a:pPr algn="ctr"/>
                  <a:r>
                    <a:rPr lang="en-US" sz="1500">
                      <a:solidFill>
                        <a:srgbClr val="202192"/>
                      </a:solidFill>
                      <a:latin typeface="Segoe UI Semibold"/>
                    </a:rPr>
                    <a:t>Dapr Components</a:t>
                  </a:r>
                </a:p>
              </p:txBody>
            </p:sp>
          </p:grpSp>
          <p:sp>
            <p:nvSpPr>
              <p:cNvPr id="340" name="Rounded Rectangle 5">
                <a:extLst>
                  <a:ext uri="{FF2B5EF4-FFF2-40B4-BE49-F238E27FC236}">
                    <a16:creationId xmlns:a16="http://schemas.microsoft.com/office/drawing/2014/main" id="{D4EA1F80-F708-4FA2-996E-15A7A8FE601E}"/>
                  </a:ext>
                </a:extLst>
              </p:cNvPr>
              <p:cNvSpPr/>
              <p:nvPr/>
            </p:nvSpPr>
            <p:spPr bwMode="auto">
              <a:xfrm>
                <a:off x="10229922" y="6002274"/>
                <a:ext cx="1718385" cy="63993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48006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900">
                    <a:solidFill>
                      <a:srgbClr val="000000"/>
                    </a:solidFill>
                    <a:latin typeface="Segoe UI Semibold"/>
                  </a:rPr>
                  <a:t>Configuration</a:t>
                </a:r>
              </a:p>
            </p:txBody>
          </p:sp>
        </p:grpSp>
        <p:grpSp>
          <p:nvGrpSpPr>
            <p:cNvPr id="334" name="Group 333">
              <a:extLst>
                <a:ext uri="{FF2B5EF4-FFF2-40B4-BE49-F238E27FC236}">
                  <a16:creationId xmlns:a16="http://schemas.microsoft.com/office/drawing/2014/main" id="{97146BB3-EE2D-496F-AA95-C263151F153E}"/>
                </a:ext>
              </a:extLst>
            </p:cNvPr>
            <p:cNvGrpSpPr/>
            <p:nvPr/>
          </p:nvGrpSpPr>
          <p:grpSpPr>
            <a:xfrm>
              <a:off x="10427490" y="5845607"/>
              <a:ext cx="314386" cy="283042"/>
              <a:chOff x="10615894" y="4992231"/>
              <a:chExt cx="269485" cy="266405"/>
            </a:xfrm>
          </p:grpSpPr>
          <p:sp>
            <p:nvSpPr>
              <p:cNvPr id="335" name="Freeform: Shape 334">
                <a:extLst>
                  <a:ext uri="{FF2B5EF4-FFF2-40B4-BE49-F238E27FC236}">
                    <a16:creationId xmlns:a16="http://schemas.microsoft.com/office/drawing/2014/main" id="{91F3FB5E-2203-46E2-AF91-F251808998FA}"/>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rgbClr val="202192"/>
              </a:solidFill>
              <a:ln w="4321" cap="flat">
                <a:noFill/>
                <a:prstDash val="solid"/>
                <a:miter/>
              </a:ln>
            </p:spPr>
            <p:txBody>
              <a:bodyPr rtlCol="0" anchor="ctr"/>
              <a:lstStyle/>
              <a:p>
                <a:pPr defTabSz="685775">
                  <a:defRPr/>
                </a:pPr>
                <a:endParaRPr lang="en-US" sz="1324" kern="0">
                  <a:solidFill>
                    <a:srgbClr val="000000"/>
                  </a:solidFill>
                  <a:latin typeface="Segoe UI"/>
                </a:endParaRPr>
              </a:p>
            </p:txBody>
          </p:sp>
          <p:sp>
            <p:nvSpPr>
              <p:cNvPr id="336" name="Freeform: Shape 335">
                <a:extLst>
                  <a:ext uri="{FF2B5EF4-FFF2-40B4-BE49-F238E27FC236}">
                    <a16:creationId xmlns:a16="http://schemas.microsoft.com/office/drawing/2014/main" id="{6231DD7A-847B-4682-BCFE-D958F201E83D}"/>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rgbClr val="202192"/>
              </a:solidFill>
              <a:ln w="4321" cap="flat">
                <a:noFill/>
                <a:prstDash val="solid"/>
                <a:miter/>
              </a:ln>
            </p:spPr>
            <p:txBody>
              <a:bodyPr rtlCol="0" anchor="ctr"/>
              <a:lstStyle/>
              <a:p>
                <a:pPr defTabSz="685775">
                  <a:defRPr/>
                </a:pPr>
                <a:endParaRPr lang="en-US" sz="1324" kern="0">
                  <a:solidFill>
                    <a:srgbClr val="000000"/>
                  </a:solidFill>
                  <a:latin typeface="Segoe UI"/>
                </a:endParaRPr>
              </a:p>
            </p:txBody>
          </p:sp>
          <p:sp>
            <p:nvSpPr>
              <p:cNvPr id="337" name="Freeform: Shape 336">
                <a:extLst>
                  <a:ext uri="{FF2B5EF4-FFF2-40B4-BE49-F238E27FC236}">
                    <a16:creationId xmlns:a16="http://schemas.microsoft.com/office/drawing/2014/main" id="{4FF28FC6-2F07-49B4-80FF-789C99800CA1}"/>
                  </a:ext>
                </a:extLst>
              </p:cNvPr>
              <p:cNvSpPr/>
              <p:nvPr/>
            </p:nvSpPr>
            <p:spPr>
              <a:xfrm>
                <a:off x="10801253" y="4992231"/>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rgbClr val="202192"/>
              </a:solidFill>
              <a:ln w="4321" cap="flat">
                <a:noFill/>
                <a:prstDash val="solid"/>
                <a:miter/>
              </a:ln>
            </p:spPr>
            <p:txBody>
              <a:bodyPr rtlCol="0" anchor="ctr"/>
              <a:lstStyle/>
              <a:p>
                <a:pPr defTabSz="685775">
                  <a:defRPr/>
                </a:pPr>
                <a:endParaRPr lang="en-US" sz="1324" kern="0">
                  <a:solidFill>
                    <a:srgbClr val="000000"/>
                  </a:solidFill>
                  <a:latin typeface="Segoe UI"/>
                </a:endParaRPr>
              </a:p>
            </p:txBody>
          </p:sp>
          <p:sp>
            <p:nvSpPr>
              <p:cNvPr id="338" name="Freeform: Shape 337">
                <a:extLst>
                  <a:ext uri="{FF2B5EF4-FFF2-40B4-BE49-F238E27FC236}">
                    <a16:creationId xmlns:a16="http://schemas.microsoft.com/office/drawing/2014/main" id="{B5581775-5D21-42FA-8AAF-0977AB8CAAA5}"/>
                  </a:ext>
                </a:extLst>
              </p:cNvPr>
              <p:cNvSpPr/>
              <p:nvPr/>
            </p:nvSpPr>
            <p:spPr>
              <a:xfrm>
                <a:off x="10615894" y="4992235"/>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defTabSz="685775">
                  <a:defRPr/>
                </a:pPr>
                <a:endParaRPr lang="en-US" sz="1324" kern="0">
                  <a:solidFill>
                    <a:srgbClr val="000000"/>
                  </a:solidFill>
                  <a:latin typeface="Segoe UI"/>
                </a:endParaRPr>
              </a:p>
            </p:txBody>
          </p:sp>
        </p:grpSp>
      </p:grpSp>
      <p:grpSp>
        <p:nvGrpSpPr>
          <p:cNvPr id="357" name="Group 356">
            <a:extLst>
              <a:ext uri="{FF2B5EF4-FFF2-40B4-BE49-F238E27FC236}">
                <a16:creationId xmlns:a16="http://schemas.microsoft.com/office/drawing/2014/main" id="{EBB08BDE-4893-4340-8B12-3E5C53AD5975}"/>
              </a:ext>
            </a:extLst>
          </p:cNvPr>
          <p:cNvGrpSpPr/>
          <p:nvPr/>
        </p:nvGrpSpPr>
        <p:grpSpPr>
          <a:xfrm>
            <a:off x="7244130" y="1157163"/>
            <a:ext cx="472094" cy="3712893"/>
            <a:chOff x="9614772" y="1403602"/>
            <a:chExt cx="629459" cy="4950524"/>
          </a:xfrm>
        </p:grpSpPr>
        <p:grpSp>
          <p:nvGrpSpPr>
            <p:cNvPr id="358" name="Group 357">
              <a:extLst>
                <a:ext uri="{FF2B5EF4-FFF2-40B4-BE49-F238E27FC236}">
                  <a16:creationId xmlns:a16="http://schemas.microsoft.com/office/drawing/2014/main" id="{6CE06AFC-E984-4215-AAAE-282303CFCA7C}"/>
                </a:ext>
              </a:extLst>
            </p:cNvPr>
            <p:cNvGrpSpPr/>
            <p:nvPr/>
          </p:nvGrpSpPr>
          <p:grpSpPr>
            <a:xfrm>
              <a:off x="9614773" y="1403602"/>
              <a:ext cx="629458" cy="4103164"/>
              <a:chOff x="9614773" y="1403602"/>
              <a:chExt cx="629458" cy="4103164"/>
            </a:xfrm>
          </p:grpSpPr>
          <p:cxnSp>
            <p:nvCxnSpPr>
              <p:cNvPr id="365" name="Straight Arrow Connector 364">
                <a:extLst>
                  <a:ext uri="{FF2B5EF4-FFF2-40B4-BE49-F238E27FC236}">
                    <a16:creationId xmlns:a16="http://schemas.microsoft.com/office/drawing/2014/main" id="{33AF7485-48B8-499F-82F8-0EF67A7106D3}"/>
                  </a:ext>
                </a:extLst>
              </p:cNvPr>
              <p:cNvCxnSpPr>
                <a:cxnSpLocks/>
                <a:endCxn id="388" idx="6"/>
              </p:cNvCxnSpPr>
              <p:nvPr/>
            </p:nvCxnSpPr>
            <p:spPr>
              <a:xfrm flipH="1">
                <a:off x="9933035" y="1504046"/>
                <a:ext cx="309855" cy="1740"/>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6" name="Rectangle 28">
                <a:extLst>
                  <a:ext uri="{FF2B5EF4-FFF2-40B4-BE49-F238E27FC236}">
                    <a16:creationId xmlns:a16="http://schemas.microsoft.com/office/drawing/2014/main" id="{057D26F1-DDE6-4A4F-8669-05E665A74D87}"/>
                  </a:ext>
                </a:extLst>
              </p:cNvPr>
              <p:cNvSpPr/>
              <p:nvPr/>
            </p:nvSpPr>
            <p:spPr bwMode="auto">
              <a:xfrm rot="5400000">
                <a:off x="7756807" y="3368913"/>
                <a:ext cx="3899750" cy="182416"/>
              </a:xfrm>
              <a:custGeom>
                <a:avLst/>
                <a:gdLst>
                  <a:gd name="connsiteX0" fmla="*/ 0 w 4891229"/>
                  <a:gd name="connsiteY0" fmla="*/ 0 h 2229188"/>
                  <a:gd name="connsiteX1" fmla="*/ 4891229 w 4891229"/>
                  <a:gd name="connsiteY1" fmla="*/ 0 h 2229188"/>
                  <a:gd name="connsiteX2" fmla="*/ 4891229 w 4891229"/>
                  <a:gd name="connsiteY2" fmla="*/ 2229188 h 2229188"/>
                  <a:gd name="connsiteX3" fmla="*/ 0 w 4891229"/>
                  <a:gd name="connsiteY3" fmla="*/ 2229188 h 2229188"/>
                  <a:gd name="connsiteX4" fmla="*/ 0 w 4891229"/>
                  <a:gd name="connsiteY4" fmla="*/ 0 h 2229188"/>
                  <a:gd name="connsiteX0" fmla="*/ 4891229 w 4982669"/>
                  <a:gd name="connsiteY0" fmla="*/ 0 h 2229188"/>
                  <a:gd name="connsiteX1" fmla="*/ 4891229 w 4982669"/>
                  <a:gd name="connsiteY1" fmla="*/ 2229188 h 2229188"/>
                  <a:gd name="connsiteX2" fmla="*/ 0 w 4982669"/>
                  <a:gd name="connsiteY2" fmla="*/ 2229188 h 2229188"/>
                  <a:gd name="connsiteX3" fmla="*/ 0 w 4982669"/>
                  <a:gd name="connsiteY3" fmla="*/ 0 h 2229188"/>
                  <a:gd name="connsiteX4" fmla="*/ 4982669 w 4982669"/>
                  <a:gd name="connsiteY4" fmla="*/ 91440 h 2229188"/>
                  <a:gd name="connsiteX0" fmla="*/ 4891229 w 4891229"/>
                  <a:gd name="connsiteY0" fmla="*/ 0 h 2229188"/>
                  <a:gd name="connsiteX1" fmla="*/ 4891229 w 4891229"/>
                  <a:gd name="connsiteY1" fmla="*/ 2229188 h 2229188"/>
                  <a:gd name="connsiteX2" fmla="*/ 0 w 4891229"/>
                  <a:gd name="connsiteY2" fmla="*/ 2229188 h 2229188"/>
                  <a:gd name="connsiteX3" fmla="*/ 0 w 4891229"/>
                  <a:gd name="connsiteY3" fmla="*/ 0 h 2229188"/>
                </a:gdLst>
                <a:ahLst/>
                <a:cxnLst>
                  <a:cxn ang="0">
                    <a:pos x="connsiteX0" y="connsiteY0"/>
                  </a:cxn>
                  <a:cxn ang="0">
                    <a:pos x="connsiteX1" y="connsiteY1"/>
                  </a:cxn>
                  <a:cxn ang="0">
                    <a:pos x="connsiteX2" y="connsiteY2"/>
                  </a:cxn>
                  <a:cxn ang="0">
                    <a:pos x="connsiteX3" y="connsiteY3"/>
                  </a:cxn>
                </a:cxnLst>
                <a:rect l="l" t="t" r="r" b="b"/>
                <a:pathLst>
                  <a:path w="4891229" h="2229188">
                    <a:moveTo>
                      <a:pt x="4891229" y="0"/>
                    </a:moveTo>
                    <a:lnTo>
                      <a:pt x="4891229" y="2229188"/>
                    </a:lnTo>
                    <a:lnTo>
                      <a:pt x="0" y="2229188"/>
                    </a:lnTo>
                    <a:lnTo>
                      <a:pt x="0" y="0"/>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cxnSp>
            <p:nvCxnSpPr>
              <p:cNvPr id="367" name="Straight Arrow Connector 366">
                <a:extLst>
                  <a:ext uri="{FF2B5EF4-FFF2-40B4-BE49-F238E27FC236}">
                    <a16:creationId xmlns:a16="http://schemas.microsoft.com/office/drawing/2014/main" id="{B1799D6A-7EBC-41B6-86D2-D4FF818BD502}"/>
                  </a:ext>
                </a:extLst>
              </p:cNvPr>
              <p:cNvCxnSpPr>
                <a:cxnSpLocks/>
                <a:endCxn id="385" idx="3"/>
              </p:cNvCxnSpPr>
              <p:nvPr/>
            </p:nvCxnSpPr>
            <p:spPr>
              <a:xfrm>
                <a:off x="9615474" y="2478532"/>
                <a:ext cx="175815" cy="384"/>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68" name="Straight Arrow Connector 367">
                <a:extLst>
                  <a:ext uri="{FF2B5EF4-FFF2-40B4-BE49-F238E27FC236}">
                    <a16:creationId xmlns:a16="http://schemas.microsoft.com/office/drawing/2014/main" id="{6E7FD1CE-4BD9-4811-AEC1-117C7324782E}"/>
                  </a:ext>
                </a:extLst>
              </p:cNvPr>
              <p:cNvCxnSpPr>
                <a:cxnSpLocks/>
                <a:endCxn id="383" idx="3"/>
              </p:cNvCxnSpPr>
              <p:nvPr/>
            </p:nvCxnSpPr>
            <p:spPr>
              <a:xfrm>
                <a:off x="9625423" y="4421225"/>
                <a:ext cx="169213" cy="4264"/>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69" name="Group 368">
                <a:extLst>
                  <a:ext uri="{FF2B5EF4-FFF2-40B4-BE49-F238E27FC236}">
                    <a16:creationId xmlns:a16="http://schemas.microsoft.com/office/drawing/2014/main" id="{6D6EA9F0-161D-41E7-B864-2C20EA6598F9}"/>
                  </a:ext>
                </a:extLst>
              </p:cNvPr>
              <p:cNvGrpSpPr/>
              <p:nvPr/>
            </p:nvGrpSpPr>
            <p:grpSpPr>
              <a:xfrm>
                <a:off x="9791289" y="3350598"/>
                <a:ext cx="188418" cy="204368"/>
                <a:chOff x="6207667" y="1018040"/>
                <a:chExt cx="248285" cy="269304"/>
              </a:xfrm>
            </p:grpSpPr>
            <p:sp>
              <p:nvSpPr>
                <p:cNvPr id="389" name="Freeform: Shape 388">
                  <a:extLst>
                    <a:ext uri="{FF2B5EF4-FFF2-40B4-BE49-F238E27FC236}">
                      <a16:creationId xmlns:a16="http://schemas.microsoft.com/office/drawing/2014/main" id="{C410F7FC-10A5-42CB-9580-F5E0A8BB0634}"/>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sp>
              <p:nvSpPr>
                <p:cNvPr id="390" name="Oval 389">
                  <a:extLst>
                    <a:ext uri="{FF2B5EF4-FFF2-40B4-BE49-F238E27FC236}">
                      <a16:creationId xmlns:a16="http://schemas.microsoft.com/office/drawing/2014/main" id="{F8760549-475F-4221-8605-FD497D3EDBBB}"/>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grpSp>
          <p:grpSp>
            <p:nvGrpSpPr>
              <p:cNvPr id="370" name="Group 369">
                <a:extLst>
                  <a:ext uri="{FF2B5EF4-FFF2-40B4-BE49-F238E27FC236}">
                    <a16:creationId xmlns:a16="http://schemas.microsoft.com/office/drawing/2014/main" id="{6D69A4FD-7476-45F2-990B-9FAA6B5F044B}"/>
                  </a:ext>
                </a:extLst>
              </p:cNvPr>
              <p:cNvGrpSpPr/>
              <p:nvPr/>
            </p:nvGrpSpPr>
            <p:grpSpPr>
              <a:xfrm>
                <a:off x="9791289" y="1403602"/>
                <a:ext cx="188418" cy="204368"/>
                <a:chOff x="6207667" y="1018040"/>
                <a:chExt cx="248285" cy="269304"/>
              </a:xfrm>
            </p:grpSpPr>
            <p:sp>
              <p:nvSpPr>
                <p:cNvPr id="387" name="Freeform: Shape 386">
                  <a:extLst>
                    <a:ext uri="{FF2B5EF4-FFF2-40B4-BE49-F238E27FC236}">
                      <a16:creationId xmlns:a16="http://schemas.microsoft.com/office/drawing/2014/main" id="{2F9B64FD-ECF7-4493-83C4-796036426941}"/>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sp>
              <p:nvSpPr>
                <p:cNvPr id="388" name="Oval 387">
                  <a:extLst>
                    <a:ext uri="{FF2B5EF4-FFF2-40B4-BE49-F238E27FC236}">
                      <a16:creationId xmlns:a16="http://schemas.microsoft.com/office/drawing/2014/main" id="{FB18A34A-37BF-481A-B67F-08DBF14011B4}"/>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grpSp>
          <p:grpSp>
            <p:nvGrpSpPr>
              <p:cNvPr id="371" name="Group 370">
                <a:extLst>
                  <a:ext uri="{FF2B5EF4-FFF2-40B4-BE49-F238E27FC236}">
                    <a16:creationId xmlns:a16="http://schemas.microsoft.com/office/drawing/2014/main" id="{DEE680A8-4F23-4AEC-96ED-1B0366C1D906}"/>
                  </a:ext>
                </a:extLst>
              </p:cNvPr>
              <p:cNvGrpSpPr/>
              <p:nvPr/>
            </p:nvGrpSpPr>
            <p:grpSpPr>
              <a:xfrm>
                <a:off x="9791289" y="2376732"/>
                <a:ext cx="188418" cy="204368"/>
                <a:chOff x="6207667" y="1018040"/>
                <a:chExt cx="248285" cy="269304"/>
              </a:xfrm>
            </p:grpSpPr>
            <p:sp>
              <p:nvSpPr>
                <p:cNvPr id="385" name="Freeform: Shape 384">
                  <a:extLst>
                    <a:ext uri="{FF2B5EF4-FFF2-40B4-BE49-F238E27FC236}">
                      <a16:creationId xmlns:a16="http://schemas.microsoft.com/office/drawing/2014/main" id="{6C0C2617-DD6A-4865-AB00-91334EF14518}"/>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sp>
              <p:nvSpPr>
                <p:cNvPr id="386" name="Oval 385">
                  <a:extLst>
                    <a:ext uri="{FF2B5EF4-FFF2-40B4-BE49-F238E27FC236}">
                      <a16:creationId xmlns:a16="http://schemas.microsoft.com/office/drawing/2014/main" id="{9DEBE3D9-A9E9-4EBF-AF29-974AA2DCD056}"/>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grpSp>
          <p:grpSp>
            <p:nvGrpSpPr>
              <p:cNvPr id="372" name="Group 371">
                <a:extLst>
                  <a:ext uri="{FF2B5EF4-FFF2-40B4-BE49-F238E27FC236}">
                    <a16:creationId xmlns:a16="http://schemas.microsoft.com/office/drawing/2014/main" id="{6ADAC19B-4A6C-4947-AE26-826B6D73808E}"/>
                  </a:ext>
                </a:extLst>
              </p:cNvPr>
              <p:cNvGrpSpPr/>
              <p:nvPr/>
            </p:nvGrpSpPr>
            <p:grpSpPr>
              <a:xfrm>
                <a:off x="9794636" y="4323305"/>
                <a:ext cx="188418" cy="204368"/>
                <a:chOff x="6207667" y="1018040"/>
                <a:chExt cx="248285" cy="269304"/>
              </a:xfrm>
            </p:grpSpPr>
            <p:sp>
              <p:nvSpPr>
                <p:cNvPr id="383" name="Freeform: Shape 382">
                  <a:extLst>
                    <a:ext uri="{FF2B5EF4-FFF2-40B4-BE49-F238E27FC236}">
                      <a16:creationId xmlns:a16="http://schemas.microsoft.com/office/drawing/2014/main" id="{DDBBB8EB-E8C4-4FF2-A229-6B409C8EF884}"/>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sp>
              <p:nvSpPr>
                <p:cNvPr id="384" name="Oval 383">
                  <a:extLst>
                    <a:ext uri="{FF2B5EF4-FFF2-40B4-BE49-F238E27FC236}">
                      <a16:creationId xmlns:a16="http://schemas.microsoft.com/office/drawing/2014/main" id="{6523D92F-D105-495D-9463-27CE98042B66}"/>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grpSp>
          <p:grpSp>
            <p:nvGrpSpPr>
              <p:cNvPr id="373" name="Group 372">
                <a:extLst>
                  <a:ext uri="{FF2B5EF4-FFF2-40B4-BE49-F238E27FC236}">
                    <a16:creationId xmlns:a16="http://schemas.microsoft.com/office/drawing/2014/main" id="{1F57D135-2B32-4E8E-B319-833DFF5FA78F}"/>
                  </a:ext>
                </a:extLst>
              </p:cNvPr>
              <p:cNvGrpSpPr/>
              <p:nvPr/>
            </p:nvGrpSpPr>
            <p:grpSpPr>
              <a:xfrm>
                <a:off x="9797890" y="5302398"/>
                <a:ext cx="188418" cy="204368"/>
                <a:chOff x="6207667" y="1018040"/>
                <a:chExt cx="248285" cy="269304"/>
              </a:xfrm>
            </p:grpSpPr>
            <p:sp>
              <p:nvSpPr>
                <p:cNvPr id="381" name="Freeform: Shape 380">
                  <a:extLst>
                    <a:ext uri="{FF2B5EF4-FFF2-40B4-BE49-F238E27FC236}">
                      <a16:creationId xmlns:a16="http://schemas.microsoft.com/office/drawing/2014/main" id="{FF58F9F9-B83D-4E3D-B518-0B464AE14A9C}"/>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sp>
              <p:nvSpPr>
                <p:cNvPr id="382" name="Oval 381">
                  <a:extLst>
                    <a:ext uri="{FF2B5EF4-FFF2-40B4-BE49-F238E27FC236}">
                      <a16:creationId xmlns:a16="http://schemas.microsoft.com/office/drawing/2014/main" id="{1F220652-5A55-48E8-866F-2A1F4A2FF4BC}"/>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grpSp>
          <p:cxnSp>
            <p:nvCxnSpPr>
              <p:cNvPr id="374" name="Straight Arrow Connector 373">
                <a:extLst>
                  <a:ext uri="{FF2B5EF4-FFF2-40B4-BE49-F238E27FC236}">
                    <a16:creationId xmlns:a16="http://schemas.microsoft.com/office/drawing/2014/main" id="{0B553090-ABF7-47CD-9FD2-451DC72026CD}"/>
                  </a:ext>
                </a:extLst>
              </p:cNvPr>
              <p:cNvCxnSpPr>
                <a:cxnSpLocks/>
                <a:stCxn id="384" idx="6"/>
              </p:cNvCxnSpPr>
              <p:nvPr/>
            </p:nvCxnSpPr>
            <p:spPr>
              <a:xfrm flipV="1">
                <a:off x="9936382" y="4425137"/>
                <a:ext cx="306508" cy="352"/>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5" name="Straight Arrow Connector 374">
                <a:extLst>
                  <a:ext uri="{FF2B5EF4-FFF2-40B4-BE49-F238E27FC236}">
                    <a16:creationId xmlns:a16="http://schemas.microsoft.com/office/drawing/2014/main" id="{30F4E7D8-01D5-4C52-9890-B1D1D37CA788}"/>
                  </a:ext>
                </a:extLst>
              </p:cNvPr>
              <p:cNvCxnSpPr>
                <a:cxnSpLocks/>
                <a:stCxn id="386" idx="6"/>
              </p:cNvCxnSpPr>
              <p:nvPr/>
            </p:nvCxnSpPr>
            <p:spPr>
              <a:xfrm flipV="1">
                <a:off x="9933035" y="2477743"/>
                <a:ext cx="309855" cy="1173"/>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6" name="Straight Arrow Connector 375">
                <a:extLst>
                  <a:ext uri="{FF2B5EF4-FFF2-40B4-BE49-F238E27FC236}">
                    <a16:creationId xmlns:a16="http://schemas.microsoft.com/office/drawing/2014/main" id="{43A92BC2-795D-42FD-8170-206F8D1B7E84}"/>
                  </a:ext>
                </a:extLst>
              </p:cNvPr>
              <p:cNvCxnSpPr>
                <a:cxnSpLocks/>
                <a:endCxn id="389" idx="3"/>
              </p:cNvCxnSpPr>
              <p:nvPr/>
            </p:nvCxnSpPr>
            <p:spPr>
              <a:xfrm>
                <a:off x="9625423" y="3452782"/>
                <a:ext cx="165866" cy="0"/>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7" name="Straight Arrow Connector 376">
                <a:extLst>
                  <a:ext uri="{FF2B5EF4-FFF2-40B4-BE49-F238E27FC236}">
                    <a16:creationId xmlns:a16="http://schemas.microsoft.com/office/drawing/2014/main" id="{29BF9BA1-9571-4F3C-B044-06B4CF034275}"/>
                  </a:ext>
                </a:extLst>
              </p:cNvPr>
              <p:cNvCxnSpPr>
                <a:cxnSpLocks/>
                <a:stCxn id="390" idx="6"/>
              </p:cNvCxnSpPr>
              <p:nvPr/>
            </p:nvCxnSpPr>
            <p:spPr>
              <a:xfrm flipV="1">
                <a:off x="9933035" y="3451440"/>
                <a:ext cx="309855" cy="1342"/>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8" name="Straight Arrow Connector 377">
                <a:extLst>
                  <a:ext uri="{FF2B5EF4-FFF2-40B4-BE49-F238E27FC236}">
                    <a16:creationId xmlns:a16="http://schemas.microsoft.com/office/drawing/2014/main" id="{A05074EF-AFD3-4564-824A-C1B248A113A5}"/>
                  </a:ext>
                </a:extLst>
              </p:cNvPr>
              <p:cNvCxnSpPr>
                <a:cxnSpLocks/>
                <a:stCxn id="382" idx="6"/>
              </p:cNvCxnSpPr>
              <p:nvPr/>
            </p:nvCxnSpPr>
            <p:spPr>
              <a:xfrm>
                <a:off x="9939636" y="5404582"/>
                <a:ext cx="304595" cy="783"/>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79" name="Rectangle 378">
                <a:extLst>
                  <a:ext uri="{FF2B5EF4-FFF2-40B4-BE49-F238E27FC236}">
                    <a16:creationId xmlns:a16="http://schemas.microsoft.com/office/drawing/2014/main" id="{26CE5ED4-4294-498B-AA52-A5401720616B}"/>
                  </a:ext>
                </a:extLst>
              </p:cNvPr>
              <p:cNvSpPr/>
              <p:nvPr/>
            </p:nvSpPr>
            <p:spPr bwMode="auto">
              <a:xfrm>
                <a:off x="9614773" y="4779373"/>
                <a:ext cx="175815" cy="322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sp>
            <p:nvSpPr>
              <p:cNvPr id="380" name="Rectangle 379">
                <a:extLst>
                  <a:ext uri="{FF2B5EF4-FFF2-40B4-BE49-F238E27FC236}">
                    <a16:creationId xmlns:a16="http://schemas.microsoft.com/office/drawing/2014/main" id="{B3D1C8FC-AADD-4952-A906-2CD8E0519C47}"/>
                  </a:ext>
                </a:extLst>
              </p:cNvPr>
              <p:cNvSpPr/>
              <p:nvPr/>
            </p:nvSpPr>
            <p:spPr bwMode="auto">
              <a:xfrm>
                <a:off x="9614773" y="2806861"/>
                <a:ext cx="175815" cy="32235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grpSp>
        <p:cxnSp>
          <p:nvCxnSpPr>
            <p:cNvPr id="359" name="Straight Arrow Connector 358">
              <a:extLst>
                <a:ext uri="{FF2B5EF4-FFF2-40B4-BE49-F238E27FC236}">
                  <a16:creationId xmlns:a16="http://schemas.microsoft.com/office/drawing/2014/main" id="{EA695349-5428-41A2-890D-3E3E3E3A5591}"/>
                </a:ext>
              </a:extLst>
            </p:cNvPr>
            <p:cNvCxnSpPr>
              <a:cxnSpLocks/>
              <a:endCxn id="363" idx="6"/>
            </p:cNvCxnSpPr>
            <p:nvPr/>
          </p:nvCxnSpPr>
          <p:spPr>
            <a:xfrm flipH="1" flipV="1">
              <a:off x="9933035" y="6251942"/>
              <a:ext cx="296887" cy="4991"/>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60" name="Group 359">
              <a:extLst>
                <a:ext uri="{FF2B5EF4-FFF2-40B4-BE49-F238E27FC236}">
                  <a16:creationId xmlns:a16="http://schemas.microsoft.com/office/drawing/2014/main" id="{FBB84B19-C088-46A4-81E1-5FFA02C06536}"/>
                </a:ext>
              </a:extLst>
            </p:cNvPr>
            <p:cNvGrpSpPr/>
            <p:nvPr/>
          </p:nvGrpSpPr>
          <p:grpSpPr>
            <a:xfrm>
              <a:off x="9791289" y="6149758"/>
              <a:ext cx="188418" cy="204368"/>
              <a:chOff x="6207667" y="1018040"/>
              <a:chExt cx="248285" cy="269304"/>
            </a:xfrm>
          </p:grpSpPr>
          <p:sp>
            <p:nvSpPr>
              <p:cNvPr id="362" name="Freeform: Shape 361">
                <a:extLst>
                  <a:ext uri="{FF2B5EF4-FFF2-40B4-BE49-F238E27FC236}">
                    <a16:creationId xmlns:a16="http://schemas.microsoft.com/office/drawing/2014/main" id="{D9AD5293-CA6C-4E4C-B815-BBB5B989C6EA}"/>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sp>
            <p:nvSpPr>
              <p:cNvPr id="363" name="Oval 362">
                <a:extLst>
                  <a:ext uri="{FF2B5EF4-FFF2-40B4-BE49-F238E27FC236}">
                    <a16:creationId xmlns:a16="http://schemas.microsoft.com/office/drawing/2014/main" id="{B4710502-8965-49EC-B99C-28D5F45741B5}"/>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grpSp>
        <p:sp>
          <p:nvSpPr>
            <p:cNvPr id="361" name="Rectangle 28">
              <a:extLst>
                <a:ext uri="{FF2B5EF4-FFF2-40B4-BE49-F238E27FC236}">
                  <a16:creationId xmlns:a16="http://schemas.microsoft.com/office/drawing/2014/main" id="{FAE30D8F-E085-4EA6-988C-FFCEF03A45C1}"/>
                </a:ext>
              </a:extLst>
            </p:cNvPr>
            <p:cNvSpPr/>
            <p:nvPr/>
          </p:nvSpPr>
          <p:spPr bwMode="auto">
            <a:xfrm rot="5400000">
              <a:off x="9277721" y="5745522"/>
              <a:ext cx="845881" cy="171779"/>
            </a:xfrm>
            <a:custGeom>
              <a:avLst/>
              <a:gdLst>
                <a:gd name="connsiteX0" fmla="*/ 0 w 4891229"/>
                <a:gd name="connsiteY0" fmla="*/ 0 h 2229188"/>
                <a:gd name="connsiteX1" fmla="*/ 4891229 w 4891229"/>
                <a:gd name="connsiteY1" fmla="*/ 0 h 2229188"/>
                <a:gd name="connsiteX2" fmla="*/ 4891229 w 4891229"/>
                <a:gd name="connsiteY2" fmla="*/ 2229188 h 2229188"/>
                <a:gd name="connsiteX3" fmla="*/ 0 w 4891229"/>
                <a:gd name="connsiteY3" fmla="*/ 2229188 h 2229188"/>
                <a:gd name="connsiteX4" fmla="*/ 0 w 4891229"/>
                <a:gd name="connsiteY4" fmla="*/ 0 h 2229188"/>
                <a:gd name="connsiteX0" fmla="*/ 4891229 w 4982669"/>
                <a:gd name="connsiteY0" fmla="*/ 0 h 2229188"/>
                <a:gd name="connsiteX1" fmla="*/ 4891229 w 4982669"/>
                <a:gd name="connsiteY1" fmla="*/ 2229188 h 2229188"/>
                <a:gd name="connsiteX2" fmla="*/ 0 w 4982669"/>
                <a:gd name="connsiteY2" fmla="*/ 2229188 h 2229188"/>
                <a:gd name="connsiteX3" fmla="*/ 0 w 4982669"/>
                <a:gd name="connsiteY3" fmla="*/ 0 h 2229188"/>
                <a:gd name="connsiteX4" fmla="*/ 4982669 w 4982669"/>
                <a:gd name="connsiteY4" fmla="*/ 91440 h 2229188"/>
                <a:gd name="connsiteX0" fmla="*/ 4891229 w 4891229"/>
                <a:gd name="connsiteY0" fmla="*/ 0 h 2229188"/>
                <a:gd name="connsiteX1" fmla="*/ 4891229 w 4891229"/>
                <a:gd name="connsiteY1" fmla="*/ 2229188 h 2229188"/>
                <a:gd name="connsiteX2" fmla="*/ 0 w 4891229"/>
                <a:gd name="connsiteY2" fmla="*/ 2229188 h 2229188"/>
                <a:gd name="connsiteX3" fmla="*/ 0 w 4891229"/>
                <a:gd name="connsiteY3" fmla="*/ 0 h 2229188"/>
              </a:gdLst>
              <a:ahLst/>
              <a:cxnLst>
                <a:cxn ang="0">
                  <a:pos x="connsiteX0" y="connsiteY0"/>
                </a:cxn>
                <a:cxn ang="0">
                  <a:pos x="connsiteX1" y="connsiteY1"/>
                </a:cxn>
                <a:cxn ang="0">
                  <a:pos x="connsiteX2" y="connsiteY2"/>
                </a:cxn>
                <a:cxn ang="0">
                  <a:pos x="connsiteX3" y="connsiteY3"/>
                </a:cxn>
              </a:cxnLst>
              <a:rect l="l" t="t" r="r" b="b"/>
              <a:pathLst>
                <a:path w="4891229" h="2229188">
                  <a:moveTo>
                    <a:pt x="4891229" y="0"/>
                  </a:moveTo>
                  <a:lnTo>
                    <a:pt x="4891229" y="2229188"/>
                  </a:lnTo>
                  <a:lnTo>
                    <a:pt x="0" y="2229188"/>
                  </a:lnTo>
                  <a:lnTo>
                    <a:pt x="0" y="0"/>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grpSp>
      <p:sp>
        <p:nvSpPr>
          <p:cNvPr id="4134" name="TextBox 4133">
            <a:extLst>
              <a:ext uri="{FF2B5EF4-FFF2-40B4-BE49-F238E27FC236}">
                <a16:creationId xmlns:a16="http://schemas.microsoft.com/office/drawing/2014/main" id="{5015F6FF-68FA-4588-9C83-85A1C8B5FB3F}"/>
              </a:ext>
            </a:extLst>
          </p:cNvPr>
          <p:cNvSpPr txBox="1"/>
          <p:nvPr/>
        </p:nvSpPr>
        <p:spPr>
          <a:xfrm>
            <a:off x="204668" y="766318"/>
            <a:ext cx="431208" cy="230832"/>
          </a:xfrm>
          <a:prstGeom prst="rect">
            <a:avLst/>
          </a:prstGeom>
          <a:noFill/>
        </p:spPr>
        <p:txBody>
          <a:bodyPr wrap="none" lIns="0" tIns="0" rIns="0" bIns="0" rtlCol="0">
            <a:spAutoFit/>
          </a:bodyPr>
          <a:lstStyle/>
          <a:p>
            <a:pPr algn="ctr"/>
            <a:r>
              <a:rPr lang="en-US" sz="1500">
                <a:solidFill>
                  <a:srgbClr val="202192"/>
                </a:solidFill>
                <a:latin typeface="Segoe UI Semibold"/>
              </a:rPr>
              <a:t>VM 1</a:t>
            </a:r>
          </a:p>
        </p:txBody>
      </p:sp>
      <p:sp>
        <p:nvSpPr>
          <p:cNvPr id="4135" name="TextBox 4134">
            <a:extLst>
              <a:ext uri="{FF2B5EF4-FFF2-40B4-BE49-F238E27FC236}">
                <a16:creationId xmlns:a16="http://schemas.microsoft.com/office/drawing/2014/main" id="{32264546-D355-4387-BE22-26ECE22B1E5F}"/>
              </a:ext>
            </a:extLst>
          </p:cNvPr>
          <p:cNvSpPr txBox="1"/>
          <p:nvPr/>
        </p:nvSpPr>
        <p:spPr>
          <a:xfrm>
            <a:off x="2746196" y="745163"/>
            <a:ext cx="461666" cy="230832"/>
          </a:xfrm>
          <a:prstGeom prst="rect">
            <a:avLst/>
          </a:prstGeom>
          <a:noFill/>
        </p:spPr>
        <p:txBody>
          <a:bodyPr wrap="none" lIns="0" tIns="0" rIns="0" bIns="0" rtlCol="0">
            <a:spAutoFit/>
          </a:bodyPr>
          <a:lstStyle/>
          <a:p>
            <a:pPr algn="ctr"/>
            <a:r>
              <a:rPr lang="en-US" sz="1500">
                <a:solidFill>
                  <a:srgbClr val="202192"/>
                </a:solidFill>
                <a:latin typeface="Segoe UI Semibold"/>
              </a:rPr>
              <a:t>VM 2</a:t>
            </a:r>
          </a:p>
        </p:txBody>
      </p:sp>
      <p:sp>
        <p:nvSpPr>
          <p:cNvPr id="4136" name="TextBox 4135">
            <a:extLst>
              <a:ext uri="{FF2B5EF4-FFF2-40B4-BE49-F238E27FC236}">
                <a16:creationId xmlns:a16="http://schemas.microsoft.com/office/drawing/2014/main" id="{548BBA2D-F4FD-42F4-ABFA-7C9E31E042C1}"/>
              </a:ext>
            </a:extLst>
          </p:cNvPr>
          <p:cNvSpPr txBox="1"/>
          <p:nvPr/>
        </p:nvSpPr>
        <p:spPr>
          <a:xfrm>
            <a:off x="5298780" y="772154"/>
            <a:ext cx="461666" cy="230832"/>
          </a:xfrm>
          <a:prstGeom prst="rect">
            <a:avLst/>
          </a:prstGeom>
          <a:noFill/>
        </p:spPr>
        <p:txBody>
          <a:bodyPr wrap="none" lIns="0" tIns="0" rIns="0" bIns="0" rtlCol="0">
            <a:spAutoFit/>
          </a:bodyPr>
          <a:lstStyle/>
          <a:p>
            <a:pPr algn="ctr"/>
            <a:r>
              <a:rPr lang="en-US" sz="1500">
                <a:solidFill>
                  <a:srgbClr val="202192"/>
                </a:solidFill>
                <a:latin typeface="Segoe UI Semibold"/>
              </a:rPr>
              <a:t>VM 3</a:t>
            </a:r>
          </a:p>
        </p:txBody>
      </p:sp>
      <p:grpSp>
        <p:nvGrpSpPr>
          <p:cNvPr id="435" name="Group 434">
            <a:extLst>
              <a:ext uri="{FF2B5EF4-FFF2-40B4-BE49-F238E27FC236}">
                <a16:creationId xmlns:a16="http://schemas.microsoft.com/office/drawing/2014/main" id="{A005B082-31FB-46B7-A481-639BC149703C}"/>
              </a:ext>
            </a:extLst>
          </p:cNvPr>
          <p:cNvGrpSpPr/>
          <p:nvPr/>
        </p:nvGrpSpPr>
        <p:grpSpPr>
          <a:xfrm>
            <a:off x="5930044" y="815395"/>
            <a:ext cx="729566" cy="851189"/>
            <a:chOff x="4704310" y="2907296"/>
            <a:chExt cx="1120837" cy="1305667"/>
          </a:xfrm>
        </p:grpSpPr>
        <p:grpSp>
          <p:nvGrpSpPr>
            <p:cNvPr id="436" name="!!AppA">
              <a:extLst>
                <a:ext uri="{FF2B5EF4-FFF2-40B4-BE49-F238E27FC236}">
                  <a16:creationId xmlns:a16="http://schemas.microsoft.com/office/drawing/2014/main" id="{75DEFCF9-6AAA-440C-8D30-080D1CA20310}"/>
                </a:ext>
              </a:extLst>
            </p:cNvPr>
            <p:cNvGrpSpPr/>
            <p:nvPr/>
          </p:nvGrpSpPr>
          <p:grpSpPr>
            <a:xfrm>
              <a:off x="4704310" y="2907296"/>
              <a:ext cx="1041365" cy="1214927"/>
              <a:chOff x="3444425" y="1954650"/>
              <a:chExt cx="1400539" cy="1633964"/>
            </a:xfrm>
          </p:grpSpPr>
          <p:pic>
            <p:nvPicPr>
              <p:cNvPr id="448" name="Graphic 447">
                <a:extLst>
                  <a:ext uri="{FF2B5EF4-FFF2-40B4-BE49-F238E27FC236}">
                    <a16:creationId xmlns:a16="http://schemas.microsoft.com/office/drawing/2014/main" id="{B69BB5AB-EEAF-45E1-B105-439309466CEF}"/>
                  </a:ext>
                </a:extLst>
              </p:cNvPr>
              <p:cNvPicPr>
                <a:picLocks noChangeAspect="1"/>
              </p:cNvPicPr>
              <p:nvPr/>
            </p:nvPicPr>
            <p:blipFill>
              <a:blip r:embed="rId20">
                <a:extLst>
                  <a:ext uri="{28A0092B-C50C-407E-A947-70E740481C1C}">
                    <a14:useLocalDpi xmlns:a14="http://schemas.microsoft.com/office/drawing/2010/main"/>
                  </a:ext>
                  <a:ext uri="{96DAC541-7B7A-43D3-8B79-37D633B846F1}">
                    <asvg:svgBlip xmlns:asvg="http://schemas.microsoft.com/office/drawing/2016/SVG/main" r:embed="rId21"/>
                  </a:ext>
                </a:extLst>
              </a:blip>
              <a:srcRect/>
              <a:stretch/>
            </p:blipFill>
            <p:spPr>
              <a:xfrm>
                <a:off x="3444425" y="1954650"/>
                <a:ext cx="1400539" cy="1633964"/>
              </a:xfrm>
              <a:prstGeom prst="rect">
                <a:avLst/>
              </a:prstGeom>
            </p:spPr>
          </p:pic>
          <p:sp>
            <p:nvSpPr>
              <p:cNvPr id="449" name="TextBox 448">
                <a:extLst>
                  <a:ext uri="{FF2B5EF4-FFF2-40B4-BE49-F238E27FC236}">
                    <a16:creationId xmlns:a16="http://schemas.microsoft.com/office/drawing/2014/main" id="{36025DB3-9C3C-4943-801C-890B388CE87D}"/>
                  </a:ext>
                </a:extLst>
              </p:cNvPr>
              <p:cNvSpPr txBox="1"/>
              <p:nvPr/>
            </p:nvSpPr>
            <p:spPr>
              <a:xfrm>
                <a:off x="3531928" y="2429760"/>
                <a:ext cx="1142679" cy="333345"/>
              </a:xfrm>
              <a:prstGeom prst="rect">
                <a:avLst/>
              </a:prstGeom>
              <a:noFill/>
            </p:spPr>
            <p:txBody>
              <a:bodyPr wrap="none" lIns="0" tIns="0" rIns="0" bIns="0" rtlCol="0">
                <a:spAutoFit/>
              </a:bodyPr>
              <a:lstStyle/>
              <a:p>
                <a:pPr algn="ctr"/>
                <a:r>
                  <a:rPr lang="en-US" sz="1050">
                    <a:solidFill>
                      <a:srgbClr val="202192"/>
                    </a:solidFill>
                    <a:latin typeface="Segoe UI Semibold"/>
                  </a:rPr>
                  <a:t>Service B</a:t>
                </a:r>
              </a:p>
            </p:txBody>
          </p:sp>
        </p:grpSp>
        <p:grpSp>
          <p:nvGrpSpPr>
            <p:cNvPr id="437" name="!!Sidecar">
              <a:extLst>
                <a:ext uri="{FF2B5EF4-FFF2-40B4-BE49-F238E27FC236}">
                  <a16:creationId xmlns:a16="http://schemas.microsoft.com/office/drawing/2014/main" id="{87C1E21A-99D6-471E-9052-486727858954}"/>
                </a:ext>
              </a:extLst>
            </p:cNvPr>
            <p:cNvGrpSpPr/>
            <p:nvPr/>
          </p:nvGrpSpPr>
          <p:grpSpPr>
            <a:xfrm>
              <a:off x="5298110" y="3595894"/>
              <a:ext cx="527037" cy="617069"/>
              <a:chOff x="8298598" y="2543027"/>
              <a:chExt cx="1186830" cy="1389573"/>
            </a:xfrm>
          </p:grpSpPr>
          <p:sp>
            <p:nvSpPr>
              <p:cNvPr id="439" name="Freeform: Shape 438">
                <a:extLst>
                  <a:ext uri="{FF2B5EF4-FFF2-40B4-BE49-F238E27FC236}">
                    <a16:creationId xmlns:a16="http://schemas.microsoft.com/office/drawing/2014/main" id="{66AA5141-DA30-4560-88E1-044E012D308F}"/>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endParaRPr lang="en-US">
                  <a:solidFill>
                    <a:srgbClr val="000000"/>
                  </a:solidFill>
                  <a:latin typeface="Segoe UI"/>
                </a:endParaRPr>
              </a:p>
            </p:txBody>
          </p:sp>
          <p:sp>
            <p:nvSpPr>
              <p:cNvPr id="440" name="Freeform: Shape 439">
                <a:extLst>
                  <a:ext uri="{FF2B5EF4-FFF2-40B4-BE49-F238E27FC236}">
                    <a16:creationId xmlns:a16="http://schemas.microsoft.com/office/drawing/2014/main" id="{847FF953-2A74-4D42-A77E-C1C2E5487DDE}"/>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endParaRPr lang="en-US">
                  <a:solidFill>
                    <a:srgbClr val="000000"/>
                  </a:solidFill>
                  <a:latin typeface="Segoe UI"/>
                </a:endParaRPr>
              </a:p>
            </p:txBody>
          </p:sp>
          <p:grpSp>
            <p:nvGrpSpPr>
              <p:cNvPr id="441" name="Graphic 11">
                <a:extLst>
                  <a:ext uri="{FF2B5EF4-FFF2-40B4-BE49-F238E27FC236}">
                    <a16:creationId xmlns:a16="http://schemas.microsoft.com/office/drawing/2014/main" id="{F187A679-2B26-4BC1-90E5-BDD873A09011}"/>
                  </a:ext>
                </a:extLst>
              </p:cNvPr>
              <p:cNvGrpSpPr/>
              <p:nvPr/>
            </p:nvGrpSpPr>
            <p:grpSpPr>
              <a:xfrm>
                <a:off x="8386477" y="2846026"/>
                <a:ext cx="952402" cy="699902"/>
                <a:chOff x="8386477" y="2846026"/>
                <a:chExt cx="952402" cy="699902"/>
              </a:xfrm>
            </p:grpSpPr>
            <p:sp>
              <p:nvSpPr>
                <p:cNvPr id="442" name="Freeform: Shape 441">
                  <a:extLst>
                    <a:ext uri="{FF2B5EF4-FFF2-40B4-BE49-F238E27FC236}">
                      <a16:creationId xmlns:a16="http://schemas.microsoft.com/office/drawing/2014/main" id="{B9BB1423-1BA7-46CA-B5B8-98EF0F49FE0E}"/>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endParaRPr lang="en-US">
                    <a:solidFill>
                      <a:srgbClr val="000000"/>
                    </a:solidFill>
                    <a:latin typeface="Segoe UI"/>
                  </a:endParaRPr>
                </a:p>
              </p:txBody>
            </p:sp>
            <p:sp>
              <p:nvSpPr>
                <p:cNvPr id="443" name="Freeform: Shape 442">
                  <a:extLst>
                    <a:ext uri="{FF2B5EF4-FFF2-40B4-BE49-F238E27FC236}">
                      <a16:creationId xmlns:a16="http://schemas.microsoft.com/office/drawing/2014/main" id="{E9CBCD47-F03F-4484-8F74-32351930F102}"/>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endParaRPr lang="en-US">
                    <a:solidFill>
                      <a:srgbClr val="000000"/>
                    </a:solidFill>
                    <a:latin typeface="Segoe UI"/>
                  </a:endParaRPr>
                </a:p>
              </p:txBody>
            </p:sp>
            <p:sp>
              <p:nvSpPr>
                <p:cNvPr id="444" name="Freeform: Shape 443">
                  <a:extLst>
                    <a:ext uri="{FF2B5EF4-FFF2-40B4-BE49-F238E27FC236}">
                      <a16:creationId xmlns:a16="http://schemas.microsoft.com/office/drawing/2014/main" id="{4B10DD0B-78BB-4F62-BAEB-6536D65AC51E}"/>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endParaRPr lang="en-US">
                    <a:solidFill>
                      <a:srgbClr val="000000"/>
                    </a:solidFill>
                    <a:latin typeface="Segoe UI"/>
                  </a:endParaRPr>
                </a:p>
              </p:txBody>
            </p:sp>
            <p:sp>
              <p:nvSpPr>
                <p:cNvPr id="445" name="Freeform: Shape 444">
                  <a:extLst>
                    <a:ext uri="{FF2B5EF4-FFF2-40B4-BE49-F238E27FC236}">
                      <a16:creationId xmlns:a16="http://schemas.microsoft.com/office/drawing/2014/main" id="{376D7CED-5E09-4D83-BC54-7DC75A98E35A}"/>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endParaRPr lang="en-US">
                    <a:solidFill>
                      <a:srgbClr val="000000"/>
                    </a:solidFill>
                    <a:latin typeface="Segoe UI"/>
                  </a:endParaRPr>
                </a:p>
              </p:txBody>
            </p:sp>
            <p:sp>
              <p:nvSpPr>
                <p:cNvPr id="446" name="Freeform: Shape 445">
                  <a:extLst>
                    <a:ext uri="{FF2B5EF4-FFF2-40B4-BE49-F238E27FC236}">
                      <a16:creationId xmlns:a16="http://schemas.microsoft.com/office/drawing/2014/main" id="{8AB7E2F4-3459-4DD1-ACDA-B928191AF8F0}"/>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endParaRPr lang="en-US">
                    <a:solidFill>
                      <a:srgbClr val="000000"/>
                    </a:solidFill>
                    <a:latin typeface="Segoe UI"/>
                  </a:endParaRPr>
                </a:p>
              </p:txBody>
            </p:sp>
            <p:sp>
              <p:nvSpPr>
                <p:cNvPr id="447" name="Freeform: Shape 446">
                  <a:extLst>
                    <a:ext uri="{FF2B5EF4-FFF2-40B4-BE49-F238E27FC236}">
                      <a16:creationId xmlns:a16="http://schemas.microsoft.com/office/drawing/2014/main" id="{60600AEE-AD3D-4FB7-91BD-FECF8C9C1A2E}"/>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endParaRPr lang="en-US">
                    <a:solidFill>
                      <a:srgbClr val="000000"/>
                    </a:solidFill>
                    <a:latin typeface="Segoe UI"/>
                  </a:endParaRPr>
                </a:p>
              </p:txBody>
            </p:sp>
          </p:grpSp>
        </p:grpSp>
        <p:sp>
          <p:nvSpPr>
            <p:cNvPr id="438" name="Rectangle 437">
              <a:extLst>
                <a:ext uri="{FF2B5EF4-FFF2-40B4-BE49-F238E27FC236}">
                  <a16:creationId xmlns:a16="http://schemas.microsoft.com/office/drawing/2014/main" id="{F912D781-EC0C-48F6-AAEC-CA11475B08B2}"/>
                </a:ext>
              </a:extLst>
            </p:cNvPr>
            <p:cNvSpPr/>
            <p:nvPr/>
          </p:nvSpPr>
          <p:spPr bwMode="auto">
            <a:xfrm>
              <a:off x="5294856" y="3591425"/>
              <a:ext cx="529944" cy="6193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2100" err="1">
                <a:solidFill>
                  <a:srgbClr val="FFFFFF"/>
                </a:solidFill>
                <a:latin typeface="Segoe UI"/>
                <a:ea typeface="Segoe UI" pitchFamily="34" charset="0"/>
                <a:cs typeface="Segoe UI" pitchFamily="34" charset="0"/>
              </a:endParaRPr>
            </a:p>
          </p:txBody>
        </p:sp>
      </p:grpSp>
      <p:grpSp>
        <p:nvGrpSpPr>
          <p:cNvPr id="465" name="Group 464">
            <a:extLst>
              <a:ext uri="{FF2B5EF4-FFF2-40B4-BE49-F238E27FC236}">
                <a16:creationId xmlns:a16="http://schemas.microsoft.com/office/drawing/2014/main" id="{D81D2969-E677-4ABF-845F-1E08877DE96D}"/>
              </a:ext>
            </a:extLst>
          </p:cNvPr>
          <p:cNvGrpSpPr/>
          <p:nvPr/>
        </p:nvGrpSpPr>
        <p:grpSpPr>
          <a:xfrm>
            <a:off x="813595" y="811225"/>
            <a:ext cx="729566" cy="851189"/>
            <a:chOff x="4704310" y="2907296"/>
            <a:chExt cx="1120837" cy="1305667"/>
          </a:xfrm>
        </p:grpSpPr>
        <p:grpSp>
          <p:nvGrpSpPr>
            <p:cNvPr id="466" name="!!AppA">
              <a:extLst>
                <a:ext uri="{FF2B5EF4-FFF2-40B4-BE49-F238E27FC236}">
                  <a16:creationId xmlns:a16="http://schemas.microsoft.com/office/drawing/2014/main" id="{F79025C1-AEB9-4DBA-ACF9-02F996FD6544}"/>
                </a:ext>
              </a:extLst>
            </p:cNvPr>
            <p:cNvGrpSpPr/>
            <p:nvPr/>
          </p:nvGrpSpPr>
          <p:grpSpPr>
            <a:xfrm>
              <a:off x="4704310" y="2907296"/>
              <a:ext cx="1041365" cy="1214927"/>
              <a:chOff x="3444425" y="1954650"/>
              <a:chExt cx="1400539" cy="1633964"/>
            </a:xfrm>
          </p:grpSpPr>
          <p:pic>
            <p:nvPicPr>
              <p:cNvPr id="478" name="Graphic 477">
                <a:extLst>
                  <a:ext uri="{FF2B5EF4-FFF2-40B4-BE49-F238E27FC236}">
                    <a16:creationId xmlns:a16="http://schemas.microsoft.com/office/drawing/2014/main" id="{E538CA1D-E3B3-451C-BA83-16C178FDE388}"/>
                  </a:ext>
                </a:extLst>
              </p:cNvPr>
              <p:cNvPicPr>
                <a:picLocks noChangeAspect="1"/>
              </p:cNvPicPr>
              <p:nvPr/>
            </p:nvPicPr>
            <p:blipFill>
              <a:blip r:embed="rId20">
                <a:extLst>
                  <a:ext uri="{28A0092B-C50C-407E-A947-70E740481C1C}">
                    <a14:useLocalDpi xmlns:a14="http://schemas.microsoft.com/office/drawing/2010/main"/>
                  </a:ext>
                  <a:ext uri="{96DAC541-7B7A-43D3-8B79-37D633B846F1}">
                    <asvg:svgBlip xmlns:asvg="http://schemas.microsoft.com/office/drawing/2016/SVG/main" r:embed="rId21"/>
                  </a:ext>
                </a:extLst>
              </a:blip>
              <a:srcRect/>
              <a:stretch/>
            </p:blipFill>
            <p:spPr>
              <a:xfrm>
                <a:off x="3444425" y="1954650"/>
                <a:ext cx="1400539" cy="1633964"/>
              </a:xfrm>
              <a:prstGeom prst="rect">
                <a:avLst/>
              </a:prstGeom>
            </p:spPr>
          </p:pic>
          <p:sp>
            <p:nvSpPr>
              <p:cNvPr id="479" name="TextBox 478">
                <a:extLst>
                  <a:ext uri="{FF2B5EF4-FFF2-40B4-BE49-F238E27FC236}">
                    <a16:creationId xmlns:a16="http://schemas.microsoft.com/office/drawing/2014/main" id="{84BEB3DD-CAC5-4107-9829-54D474A9E0EB}"/>
                  </a:ext>
                </a:extLst>
              </p:cNvPr>
              <p:cNvSpPr txBox="1"/>
              <p:nvPr/>
            </p:nvSpPr>
            <p:spPr>
              <a:xfrm>
                <a:off x="3523649" y="2429760"/>
                <a:ext cx="1159237" cy="333345"/>
              </a:xfrm>
              <a:prstGeom prst="rect">
                <a:avLst/>
              </a:prstGeom>
              <a:noFill/>
            </p:spPr>
            <p:txBody>
              <a:bodyPr wrap="none" lIns="0" tIns="0" rIns="0" bIns="0" rtlCol="0">
                <a:spAutoFit/>
              </a:bodyPr>
              <a:lstStyle/>
              <a:p>
                <a:pPr algn="ctr"/>
                <a:r>
                  <a:rPr lang="en-US" sz="1050">
                    <a:solidFill>
                      <a:srgbClr val="202192"/>
                    </a:solidFill>
                    <a:latin typeface="Segoe UI Semibold"/>
                  </a:rPr>
                  <a:t>Service A</a:t>
                </a:r>
              </a:p>
            </p:txBody>
          </p:sp>
        </p:grpSp>
        <p:grpSp>
          <p:nvGrpSpPr>
            <p:cNvPr id="467" name="!!Sidecar">
              <a:extLst>
                <a:ext uri="{FF2B5EF4-FFF2-40B4-BE49-F238E27FC236}">
                  <a16:creationId xmlns:a16="http://schemas.microsoft.com/office/drawing/2014/main" id="{3AC4E738-1C56-49A4-9805-6414092B7841}"/>
                </a:ext>
              </a:extLst>
            </p:cNvPr>
            <p:cNvGrpSpPr/>
            <p:nvPr/>
          </p:nvGrpSpPr>
          <p:grpSpPr>
            <a:xfrm>
              <a:off x="5298110" y="3595894"/>
              <a:ext cx="527037" cy="617069"/>
              <a:chOff x="8298598" y="2543027"/>
              <a:chExt cx="1186830" cy="1389573"/>
            </a:xfrm>
          </p:grpSpPr>
          <p:sp>
            <p:nvSpPr>
              <p:cNvPr id="469" name="Freeform: Shape 468">
                <a:extLst>
                  <a:ext uri="{FF2B5EF4-FFF2-40B4-BE49-F238E27FC236}">
                    <a16:creationId xmlns:a16="http://schemas.microsoft.com/office/drawing/2014/main" id="{23242E90-C020-48F7-BD0A-247F0CC18995}"/>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endParaRPr lang="en-US">
                  <a:solidFill>
                    <a:srgbClr val="000000"/>
                  </a:solidFill>
                  <a:latin typeface="Segoe UI"/>
                </a:endParaRPr>
              </a:p>
            </p:txBody>
          </p:sp>
          <p:sp>
            <p:nvSpPr>
              <p:cNvPr id="470" name="Freeform: Shape 469">
                <a:extLst>
                  <a:ext uri="{FF2B5EF4-FFF2-40B4-BE49-F238E27FC236}">
                    <a16:creationId xmlns:a16="http://schemas.microsoft.com/office/drawing/2014/main" id="{4AAAE9F1-F5A6-4857-9BB4-905817D08B56}"/>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endParaRPr lang="en-US">
                  <a:solidFill>
                    <a:srgbClr val="000000"/>
                  </a:solidFill>
                  <a:latin typeface="Segoe UI"/>
                </a:endParaRPr>
              </a:p>
            </p:txBody>
          </p:sp>
          <p:grpSp>
            <p:nvGrpSpPr>
              <p:cNvPr id="471" name="Graphic 11">
                <a:extLst>
                  <a:ext uri="{FF2B5EF4-FFF2-40B4-BE49-F238E27FC236}">
                    <a16:creationId xmlns:a16="http://schemas.microsoft.com/office/drawing/2014/main" id="{2DAB1DDA-A229-4E02-BCE0-172D0EFA3038}"/>
                  </a:ext>
                </a:extLst>
              </p:cNvPr>
              <p:cNvGrpSpPr/>
              <p:nvPr/>
            </p:nvGrpSpPr>
            <p:grpSpPr>
              <a:xfrm>
                <a:off x="8386477" y="2846026"/>
                <a:ext cx="952402" cy="699902"/>
                <a:chOff x="8386477" y="2846026"/>
                <a:chExt cx="952402" cy="699902"/>
              </a:xfrm>
            </p:grpSpPr>
            <p:sp>
              <p:nvSpPr>
                <p:cNvPr id="472" name="Freeform: Shape 471">
                  <a:extLst>
                    <a:ext uri="{FF2B5EF4-FFF2-40B4-BE49-F238E27FC236}">
                      <a16:creationId xmlns:a16="http://schemas.microsoft.com/office/drawing/2014/main" id="{0F320042-B5E0-4678-BE39-FC5B8F8CC755}"/>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endParaRPr lang="en-US">
                    <a:solidFill>
                      <a:srgbClr val="000000"/>
                    </a:solidFill>
                    <a:latin typeface="Segoe UI"/>
                  </a:endParaRPr>
                </a:p>
              </p:txBody>
            </p:sp>
            <p:sp>
              <p:nvSpPr>
                <p:cNvPr id="473" name="Freeform: Shape 472">
                  <a:extLst>
                    <a:ext uri="{FF2B5EF4-FFF2-40B4-BE49-F238E27FC236}">
                      <a16:creationId xmlns:a16="http://schemas.microsoft.com/office/drawing/2014/main" id="{D2D6E7F9-A312-41F5-867F-4A72BA1D9FB2}"/>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endParaRPr lang="en-US">
                    <a:solidFill>
                      <a:srgbClr val="000000"/>
                    </a:solidFill>
                    <a:latin typeface="Segoe UI"/>
                  </a:endParaRPr>
                </a:p>
              </p:txBody>
            </p:sp>
            <p:sp>
              <p:nvSpPr>
                <p:cNvPr id="474" name="Freeform: Shape 473">
                  <a:extLst>
                    <a:ext uri="{FF2B5EF4-FFF2-40B4-BE49-F238E27FC236}">
                      <a16:creationId xmlns:a16="http://schemas.microsoft.com/office/drawing/2014/main" id="{1A8166B5-4E28-4DA6-AEE8-C64DB5D55530}"/>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endParaRPr lang="en-US">
                    <a:solidFill>
                      <a:srgbClr val="000000"/>
                    </a:solidFill>
                    <a:latin typeface="Segoe UI"/>
                  </a:endParaRPr>
                </a:p>
              </p:txBody>
            </p:sp>
            <p:sp>
              <p:nvSpPr>
                <p:cNvPr id="475" name="Freeform: Shape 474">
                  <a:extLst>
                    <a:ext uri="{FF2B5EF4-FFF2-40B4-BE49-F238E27FC236}">
                      <a16:creationId xmlns:a16="http://schemas.microsoft.com/office/drawing/2014/main" id="{5C9E75D8-01AC-4B1C-9F96-2F8EA83E17A0}"/>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endParaRPr lang="en-US">
                    <a:solidFill>
                      <a:srgbClr val="000000"/>
                    </a:solidFill>
                    <a:latin typeface="Segoe UI"/>
                  </a:endParaRPr>
                </a:p>
              </p:txBody>
            </p:sp>
            <p:sp>
              <p:nvSpPr>
                <p:cNvPr id="476" name="Freeform: Shape 475">
                  <a:extLst>
                    <a:ext uri="{FF2B5EF4-FFF2-40B4-BE49-F238E27FC236}">
                      <a16:creationId xmlns:a16="http://schemas.microsoft.com/office/drawing/2014/main" id="{D85E9B66-079D-4637-AFCC-8B7167357B7E}"/>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endParaRPr lang="en-US">
                    <a:solidFill>
                      <a:srgbClr val="000000"/>
                    </a:solidFill>
                    <a:latin typeface="Segoe UI"/>
                  </a:endParaRPr>
                </a:p>
              </p:txBody>
            </p:sp>
            <p:sp>
              <p:nvSpPr>
                <p:cNvPr id="477" name="Freeform: Shape 476">
                  <a:extLst>
                    <a:ext uri="{FF2B5EF4-FFF2-40B4-BE49-F238E27FC236}">
                      <a16:creationId xmlns:a16="http://schemas.microsoft.com/office/drawing/2014/main" id="{B7A53CBB-ACD5-43EF-B1BB-06062449A000}"/>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endParaRPr lang="en-US">
                    <a:solidFill>
                      <a:srgbClr val="000000"/>
                    </a:solidFill>
                    <a:latin typeface="Segoe UI"/>
                  </a:endParaRPr>
                </a:p>
              </p:txBody>
            </p:sp>
          </p:grpSp>
        </p:grpSp>
        <p:sp>
          <p:nvSpPr>
            <p:cNvPr id="468" name="Rectangle 467">
              <a:extLst>
                <a:ext uri="{FF2B5EF4-FFF2-40B4-BE49-F238E27FC236}">
                  <a16:creationId xmlns:a16="http://schemas.microsoft.com/office/drawing/2014/main" id="{713B72EC-E864-41AA-87D6-ACBFB586B11A}"/>
                </a:ext>
              </a:extLst>
            </p:cNvPr>
            <p:cNvSpPr/>
            <p:nvPr/>
          </p:nvSpPr>
          <p:spPr bwMode="auto">
            <a:xfrm>
              <a:off x="5294856" y="3591425"/>
              <a:ext cx="529944" cy="6193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2100" err="1">
                <a:solidFill>
                  <a:srgbClr val="FFFFFF"/>
                </a:solidFill>
                <a:latin typeface="Segoe UI"/>
                <a:ea typeface="Segoe UI" pitchFamily="34" charset="0"/>
                <a:cs typeface="Segoe UI" pitchFamily="34" charset="0"/>
              </a:endParaRPr>
            </a:p>
          </p:txBody>
        </p:sp>
      </p:grpSp>
      <p:cxnSp>
        <p:nvCxnSpPr>
          <p:cNvPr id="4139" name="Straight Arrow Connector 139">
            <a:extLst>
              <a:ext uri="{FF2B5EF4-FFF2-40B4-BE49-F238E27FC236}">
                <a16:creationId xmlns:a16="http://schemas.microsoft.com/office/drawing/2014/main" id="{0C1C4E83-5CC2-4391-B20D-424E4370D47D}"/>
              </a:ext>
            </a:extLst>
          </p:cNvPr>
          <p:cNvCxnSpPr>
            <a:cxnSpLocks/>
          </p:cNvCxnSpPr>
          <p:nvPr/>
        </p:nvCxnSpPr>
        <p:spPr>
          <a:xfrm flipH="1">
            <a:off x="6659385" y="1482263"/>
            <a:ext cx="561476" cy="0"/>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483" name="TextBox 482">
            <a:extLst>
              <a:ext uri="{FF2B5EF4-FFF2-40B4-BE49-F238E27FC236}">
                <a16:creationId xmlns:a16="http://schemas.microsoft.com/office/drawing/2014/main" id="{9C87DF39-F872-4983-B91A-C27AD79BCC37}"/>
              </a:ext>
            </a:extLst>
          </p:cNvPr>
          <p:cNvSpPr txBox="1"/>
          <p:nvPr/>
        </p:nvSpPr>
        <p:spPr>
          <a:xfrm>
            <a:off x="3996803" y="4571118"/>
            <a:ext cx="657897" cy="306622"/>
          </a:xfrm>
          <a:prstGeom prst="rect">
            <a:avLst/>
          </a:prstGeom>
          <a:noFill/>
        </p:spPr>
        <p:txBody>
          <a:bodyPr wrap="square" lIns="0" tIns="0" rIns="0" bIns="0" rtlCol="0" anchor="ctr">
            <a:spAutoFit/>
          </a:bodyPr>
          <a:lstStyle/>
          <a:p>
            <a:pPr>
              <a:spcAft>
                <a:spcPts val="450"/>
              </a:spcAft>
            </a:pPr>
            <a:r>
              <a:rPr lang="en-US" sz="788">
                <a:solidFill>
                  <a:srgbClr val="000000"/>
                </a:solidFill>
                <a:latin typeface="Segoe UI Semibold"/>
              </a:rPr>
              <a:t>File store for</a:t>
            </a:r>
          </a:p>
          <a:p>
            <a:pPr>
              <a:spcAft>
                <a:spcPts val="450"/>
              </a:spcAft>
            </a:pPr>
            <a:r>
              <a:rPr lang="en-US" sz="788">
                <a:solidFill>
                  <a:srgbClr val="000000"/>
                </a:solidFill>
                <a:latin typeface="Segoe UI Semibold"/>
              </a:rPr>
              <a:t> certificates</a:t>
            </a:r>
          </a:p>
        </p:txBody>
      </p:sp>
      <p:cxnSp>
        <p:nvCxnSpPr>
          <p:cNvPr id="484" name="Straight Arrow Connector 139">
            <a:extLst>
              <a:ext uri="{FF2B5EF4-FFF2-40B4-BE49-F238E27FC236}">
                <a16:creationId xmlns:a16="http://schemas.microsoft.com/office/drawing/2014/main" id="{7B4A28C4-69CE-4C73-B88F-ADCA5C3B9454}"/>
              </a:ext>
            </a:extLst>
          </p:cNvPr>
          <p:cNvCxnSpPr>
            <a:cxnSpLocks/>
          </p:cNvCxnSpPr>
          <p:nvPr/>
        </p:nvCxnSpPr>
        <p:spPr>
          <a:xfrm>
            <a:off x="1542934" y="1455096"/>
            <a:ext cx="4754498" cy="228"/>
          </a:xfrm>
          <a:prstGeom prst="bentConnector3">
            <a:avLst>
              <a:gd name="adj1" fmla="val 50000"/>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491" name="Straight Arrow Connector 139">
            <a:extLst>
              <a:ext uri="{FF2B5EF4-FFF2-40B4-BE49-F238E27FC236}">
                <a16:creationId xmlns:a16="http://schemas.microsoft.com/office/drawing/2014/main" id="{6CB30772-7856-4868-ACF7-E9DB10786D00}"/>
              </a:ext>
            </a:extLst>
          </p:cNvPr>
          <p:cNvCxnSpPr>
            <a:cxnSpLocks/>
            <a:stCxn id="7183" idx="3"/>
            <a:endCxn id="468" idx="1"/>
          </p:cNvCxnSpPr>
          <p:nvPr/>
        </p:nvCxnSpPr>
        <p:spPr>
          <a:xfrm rot="5400000" flipH="1" flipV="1">
            <a:off x="801661" y="1442948"/>
            <a:ext cx="380173" cy="412481"/>
          </a:xfrm>
          <a:prstGeom prst="bentConnector2">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F5199FE-F971-4DAB-9AE6-B942FDA73336}"/>
              </a:ext>
            </a:extLst>
          </p:cNvPr>
          <p:cNvSpPr>
            <a:spLocks noGrp="1"/>
          </p:cNvSpPr>
          <p:nvPr>
            <p:ph type="title"/>
          </p:nvPr>
        </p:nvSpPr>
        <p:spPr>
          <a:xfrm>
            <a:off x="355114" y="4820982"/>
            <a:ext cx="8263890" cy="207749"/>
          </a:xfrm>
        </p:spPr>
        <p:txBody>
          <a:bodyPr/>
          <a:lstStyle/>
          <a:p>
            <a:r>
              <a:rPr lang="en-US" sz="1350" dirty="0"/>
              <a:t>Cluster of VMs</a:t>
            </a:r>
          </a:p>
        </p:txBody>
      </p:sp>
      <p:sp>
        <p:nvSpPr>
          <p:cNvPr id="169" name="Title 1">
            <a:extLst>
              <a:ext uri="{FF2B5EF4-FFF2-40B4-BE49-F238E27FC236}">
                <a16:creationId xmlns:a16="http://schemas.microsoft.com/office/drawing/2014/main" id="{5B25F854-EAF9-AD04-516C-ABCD87B8262F}"/>
              </a:ext>
            </a:extLst>
          </p:cNvPr>
          <p:cNvSpPr txBox="1">
            <a:spLocks/>
          </p:cNvSpPr>
          <p:nvPr/>
        </p:nvSpPr>
        <p:spPr>
          <a:xfrm>
            <a:off x="228083" y="70093"/>
            <a:ext cx="8263890" cy="27699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699557"/>
            <a:r>
              <a:rPr lang="en-US" sz="1800" b="1" dirty="0" err="1">
                <a:solidFill>
                  <a:schemeClr val="tx2"/>
                </a:solidFill>
                <a:ea typeface="+mj-ea"/>
                <a:cs typeface="+mj-cs"/>
              </a:rPr>
              <a:t>Dapr</a:t>
            </a:r>
            <a:r>
              <a:rPr lang="en-US" sz="1800" b="1" dirty="0">
                <a:solidFill>
                  <a:schemeClr val="tx2"/>
                </a:solidFill>
                <a:ea typeface="+mj-ea"/>
                <a:cs typeface="+mj-cs"/>
              </a:rPr>
              <a:t> in self-hosted mode on multiple VMs – across environments</a:t>
            </a:r>
          </a:p>
        </p:txBody>
      </p:sp>
    </p:spTree>
    <p:extLst>
      <p:ext uri="{BB962C8B-B14F-4D97-AF65-F5344CB8AC3E}">
        <p14:creationId xmlns:p14="http://schemas.microsoft.com/office/powerpoint/2010/main" val="238292575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nodeType="withEffect">
                                  <p:stCondLst>
                                    <p:cond delay="0"/>
                                  </p:stCondLst>
                                  <p:childTnLst>
                                    <p:set>
                                      <p:cBhvr>
                                        <p:cTn id="6" dur="1" fill="hold">
                                          <p:stCondLst>
                                            <p:cond delay="0"/>
                                          </p:stCondLst>
                                        </p:cTn>
                                        <p:tgtEl>
                                          <p:spTgt spid="7178"/>
                                        </p:tgtEl>
                                        <p:attrNameLst>
                                          <p:attrName>style.visibility</p:attrName>
                                        </p:attrNameLst>
                                      </p:cBhvr>
                                      <p:to>
                                        <p:strVal val="visible"/>
                                      </p:to>
                                    </p:set>
                                    <p:animEffect transition="in" filter="wipe(right)">
                                      <p:cBhvr>
                                        <p:cTn id="7" dur="500"/>
                                        <p:tgtEl>
                                          <p:spTgt spid="7178"/>
                                        </p:tgtEl>
                                      </p:cBhvr>
                                    </p:animEffect>
                                  </p:childTnLst>
                                </p:cTn>
                              </p:par>
                              <p:par>
                                <p:cTn id="8" presetID="10" presetClass="entr" presetSubtype="0" fill="hold" grpId="0" nodeType="withEffect">
                                  <p:stCondLst>
                                    <p:cond delay="250"/>
                                  </p:stCondLst>
                                  <p:childTnLst>
                                    <p:set>
                                      <p:cBhvr>
                                        <p:cTn id="9" dur="1" fill="hold">
                                          <p:stCondLst>
                                            <p:cond delay="0"/>
                                          </p:stCondLst>
                                        </p:cTn>
                                        <p:tgtEl>
                                          <p:spTgt spid="7190"/>
                                        </p:tgtEl>
                                        <p:attrNameLst>
                                          <p:attrName>style.visibility</p:attrName>
                                        </p:attrNameLst>
                                      </p:cBhvr>
                                      <p:to>
                                        <p:strVal val="visible"/>
                                      </p:to>
                                    </p:set>
                                    <p:animEffect transition="in" filter="fade">
                                      <p:cBhvr>
                                        <p:cTn id="10" dur="500"/>
                                        <p:tgtEl>
                                          <p:spTgt spid="7190"/>
                                        </p:tgtEl>
                                      </p:cBhvr>
                                    </p:animEffect>
                                  </p:childTnLst>
                                </p:cTn>
                              </p:par>
                              <p:par>
                                <p:cTn id="11" presetID="10" presetClass="entr" presetSubtype="0" fill="hold" grpId="0" nodeType="withEffect">
                                  <p:stCondLst>
                                    <p:cond delay="250"/>
                                  </p:stCondLst>
                                  <p:childTnLst>
                                    <p:set>
                                      <p:cBhvr>
                                        <p:cTn id="12" dur="1" fill="hold">
                                          <p:stCondLst>
                                            <p:cond delay="0"/>
                                          </p:stCondLst>
                                        </p:cTn>
                                        <p:tgtEl>
                                          <p:spTgt spid="126"/>
                                        </p:tgtEl>
                                        <p:attrNameLst>
                                          <p:attrName>style.visibility</p:attrName>
                                        </p:attrNameLst>
                                      </p:cBhvr>
                                      <p:to>
                                        <p:strVal val="visible"/>
                                      </p:to>
                                    </p:set>
                                    <p:animEffect transition="in" filter="fade">
                                      <p:cBhvr>
                                        <p:cTn id="13" dur="500"/>
                                        <p:tgtEl>
                                          <p:spTgt spid="126"/>
                                        </p:tgtEl>
                                      </p:cBhvr>
                                    </p:animEffect>
                                  </p:childTnLst>
                                </p:cTn>
                              </p:par>
                              <p:par>
                                <p:cTn id="14" presetID="10" presetClass="entr" presetSubtype="0" fill="hold" grpId="0" nodeType="withEffect">
                                  <p:stCondLst>
                                    <p:cond delay="250"/>
                                  </p:stCondLst>
                                  <p:childTnLst>
                                    <p:set>
                                      <p:cBhvr>
                                        <p:cTn id="15" dur="1" fill="hold">
                                          <p:stCondLst>
                                            <p:cond delay="0"/>
                                          </p:stCondLst>
                                        </p:cTn>
                                        <p:tgtEl>
                                          <p:spTgt spid="142"/>
                                        </p:tgtEl>
                                        <p:attrNameLst>
                                          <p:attrName>style.visibility</p:attrName>
                                        </p:attrNameLst>
                                      </p:cBhvr>
                                      <p:to>
                                        <p:strVal val="visible"/>
                                      </p:to>
                                    </p:set>
                                    <p:animEffect transition="in" filter="fade">
                                      <p:cBhvr>
                                        <p:cTn id="16" dur="500"/>
                                        <p:tgtEl>
                                          <p:spTgt spid="142"/>
                                        </p:tgtEl>
                                      </p:cBhvr>
                                    </p:animEffect>
                                  </p:childTnLst>
                                </p:cTn>
                              </p:par>
                              <p:par>
                                <p:cTn id="17" presetID="22" presetClass="entr" presetSubtype="2" fill="hold" nodeType="withEffect">
                                  <p:stCondLst>
                                    <p:cond delay="0"/>
                                  </p:stCondLst>
                                  <p:childTnLst>
                                    <p:set>
                                      <p:cBhvr>
                                        <p:cTn id="18" dur="1" fill="hold">
                                          <p:stCondLst>
                                            <p:cond delay="0"/>
                                          </p:stCondLst>
                                        </p:cTn>
                                        <p:tgtEl>
                                          <p:spTgt spid="225"/>
                                        </p:tgtEl>
                                        <p:attrNameLst>
                                          <p:attrName>style.visibility</p:attrName>
                                        </p:attrNameLst>
                                      </p:cBhvr>
                                      <p:to>
                                        <p:strVal val="visible"/>
                                      </p:to>
                                    </p:set>
                                    <p:animEffect transition="in" filter="wipe(right)">
                                      <p:cBhvr>
                                        <p:cTn id="19" dur="500"/>
                                        <p:tgtEl>
                                          <p:spTgt spid="225"/>
                                        </p:tgtEl>
                                      </p:cBhvr>
                                    </p:animEffect>
                                  </p:childTnLst>
                                </p:cTn>
                              </p:par>
                              <p:par>
                                <p:cTn id="20" presetID="22" presetClass="entr" presetSubtype="2" fill="hold" nodeType="withEffect">
                                  <p:stCondLst>
                                    <p:cond delay="0"/>
                                  </p:stCondLst>
                                  <p:childTnLst>
                                    <p:set>
                                      <p:cBhvr>
                                        <p:cTn id="21" dur="1" fill="hold">
                                          <p:stCondLst>
                                            <p:cond delay="0"/>
                                          </p:stCondLst>
                                        </p:cTn>
                                        <p:tgtEl>
                                          <p:spTgt spid="234"/>
                                        </p:tgtEl>
                                        <p:attrNameLst>
                                          <p:attrName>style.visibility</p:attrName>
                                        </p:attrNameLst>
                                      </p:cBhvr>
                                      <p:to>
                                        <p:strVal val="visible"/>
                                      </p:to>
                                    </p:set>
                                    <p:animEffect transition="in" filter="wipe(right)">
                                      <p:cBhvr>
                                        <p:cTn id="22" dur="500"/>
                                        <p:tgtEl>
                                          <p:spTgt spid="234"/>
                                        </p:tgtEl>
                                      </p:cBhvr>
                                    </p:animEffect>
                                  </p:childTnLst>
                                </p:cTn>
                              </p:par>
                              <p:par>
                                <p:cTn id="23" presetID="22" presetClass="entr" presetSubtype="2" fill="hold" nodeType="withEffect">
                                  <p:stCondLst>
                                    <p:cond delay="0"/>
                                  </p:stCondLst>
                                  <p:childTnLst>
                                    <p:set>
                                      <p:cBhvr>
                                        <p:cTn id="24" dur="1" fill="hold">
                                          <p:stCondLst>
                                            <p:cond delay="0"/>
                                          </p:stCondLst>
                                        </p:cTn>
                                        <p:tgtEl>
                                          <p:spTgt spid="270"/>
                                        </p:tgtEl>
                                        <p:attrNameLst>
                                          <p:attrName>style.visibility</p:attrName>
                                        </p:attrNameLst>
                                      </p:cBhvr>
                                      <p:to>
                                        <p:strVal val="visible"/>
                                      </p:to>
                                    </p:set>
                                    <p:animEffect transition="in" filter="wipe(right)">
                                      <p:cBhvr>
                                        <p:cTn id="25" dur="500"/>
                                        <p:tgtEl>
                                          <p:spTgt spid="270"/>
                                        </p:tgtEl>
                                      </p:cBhvr>
                                    </p:animEffect>
                                  </p:childTnLst>
                                </p:cTn>
                              </p:par>
                              <p:par>
                                <p:cTn id="26" presetID="22" presetClass="entr" presetSubtype="2" fill="hold" nodeType="withEffect">
                                  <p:stCondLst>
                                    <p:cond delay="0"/>
                                  </p:stCondLst>
                                  <p:childTnLst>
                                    <p:set>
                                      <p:cBhvr>
                                        <p:cTn id="27" dur="1" fill="hold">
                                          <p:stCondLst>
                                            <p:cond delay="0"/>
                                          </p:stCondLst>
                                        </p:cTn>
                                        <p:tgtEl>
                                          <p:spTgt spid="271"/>
                                        </p:tgtEl>
                                        <p:attrNameLst>
                                          <p:attrName>style.visibility</p:attrName>
                                        </p:attrNameLst>
                                      </p:cBhvr>
                                      <p:to>
                                        <p:strVal val="visible"/>
                                      </p:to>
                                    </p:set>
                                    <p:animEffect transition="in" filter="wipe(right)">
                                      <p:cBhvr>
                                        <p:cTn id="28" dur="500"/>
                                        <p:tgtEl>
                                          <p:spTgt spid="271"/>
                                        </p:tgtEl>
                                      </p:cBhvr>
                                    </p:animEffect>
                                  </p:childTnLst>
                                </p:cTn>
                              </p:par>
                              <p:par>
                                <p:cTn id="29" presetID="22" presetClass="entr" presetSubtype="2" fill="hold" nodeType="withEffect">
                                  <p:stCondLst>
                                    <p:cond delay="0"/>
                                  </p:stCondLst>
                                  <p:childTnLst>
                                    <p:set>
                                      <p:cBhvr>
                                        <p:cTn id="30" dur="1" fill="hold">
                                          <p:stCondLst>
                                            <p:cond delay="0"/>
                                          </p:stCondLst>
                                        </p:cTn>
                                        <p:tgtEl>
                                          <p:spTgt spid="272"/>
                                        </p:tgtEl>
                                        <p:attrNameLst>
                                          <p:attrName>style.visibility</p:attrName>
                                        </p:attrNameLst>
                                      </p:cBhvr>
                                      <p:to>
                                        <p:strVal val="visible"/>
                                      </p:to>
                                    </p:set>
                                    <p:animEffect transition="in" filter="wipe(right)">
                                      <p:cBhvr>
                                        <p:cTn id="31" dur="500"/>
                                        <p:tgtEl>
                                          <p:spTgt spid="272"/>
                                        </p:tgtEl>
                                      </p:cBhvr>
                                    </p:animEffect>
                                  </p:childTnLst>
                                </p:cTn>
                              </p:par>
                              <p:par>
                                <p:cTn id="32" presetID="53" presetClass="entr" presetSubtype="16" fill="hold" nodeType="withEffect">
                                  <p:stCondLst>
                                    <p:cond delay="0"/>
                                  </p:stCondLst>
                                  <p:childTnLst>
                                    <p:set>
                                      <p:cBhvr>
                                        <p:cTn id="33" dur="1" fill="hold">
                                          <p:stCondLst>
                                            <p:cond delay="0"/>
                                          </p:stCondLst>
                                        </p:cTn>
                                        <p:tgtEl>
                                          <p:spTgt spid="435"/>
                                        </p:tgtEl>
                                        <p:attrNameLst>
                                          <p:attrName>style.visibility</p:attrName>
                                        </p:attrNameLst>
                                      </p:cBhvr>
                                      <p:to>
                                        <p:strVal val="visible"/>
                                      </p:to>
                                    </p:set>
                                    <p:anim calcmode="lin" valueType="num">
                                      <p:cBhvr>
                                        <p:cTn id="34" dur="500" fill="hold"/>
                                        <p:tgtEl>
                                          <p:spTgt spid="435"/>
                                        </p:tgtEl>
                                        <p:attrNameLst>
                                          <p:attrName>ppt_w</p:attrName>
                                        </p:attrNameLst>
                                      </p:cBhvr>
                                      <p:tavLst>
                                        <p:tav tm="0">
                                          <p:val>
                                            <p:fltVal val="0"/>
                                          </p:val>
                                        </p:tav>
                                        <p:tav tm="100000">
                                          <p:val>
                                            <p:strVal val="#ppt_w"/>
                                          </p:val>
                                        </p:tav>
                                      </p:tavLst>
                                    </p:anim>
                                    <p:anim calcmode="lin" valueType="num">
                                      <p:cBhvr>
                                        <p:cTn id="35" dur="500" fill="hold"/>
                                        <p:tgtEl>
                                          <p:spTgt spid="435"/>
                                        </p:tgtEl>
                                        <p:attrNameLst>
                                          <p:attrName>ppt_h</p:attrName>
                                        </p:attrNameLst>
                                      </p:cBhvr>
                                      <p:tavLst>
                                        <p:tav tm="0">
                                          <p:val>
                                            <p:fltVal val="0"/>
                                          </p:val>
                                        </p:tav>
                                        <p:tav tm="100000">
                                          <p:val>
                                            <p:strVal val="#ppt_h"/>
                                          </p:val>
                                        </p:tav>
                                      </p:tavLst>
                                    </p:anim>
                                    <p:animEffect transition="in" filter="fade">
                                      <p:cBhvr>
                                        <p:cTn id="36" dur="500"/>
                                        <p:tgtEl>
                                          <p:spTgt spid="435"/>
                                        </p:tgtEl>
                                      </p:cBhvr>
                                    </p:animEffect>
                                  </p:childTnLst>
                                </p:cTn>
                              </p:par>
                              <p:par>
                                <p:cTn id="37" presetID="53" presetClass="entr" presetSubtype="16" fill="hold" nodeType="withEffect">
                                  <p:stCondLst>
                                    <p:cond delay="0"/>
                                  </p:stCondLst>
                                  <p:childTnLst>
                                    <p:set>
                                      <p:cBhvr>
                                        <p:cTn id="38" dur="1" fill="hold">
                                          <p:stCondLst>
                                            <p:cond delay="0"/>
                                          </p:stCondLst>
                                        </p:cTn>
                                        <p:tgtEl>
                                          <p:spTgt spid="465"/>
                                        </p:tgtEl>
                                        <p:attrNameLst>
                                          <p:attrName>style.visibility</p:attrName>
                                        </p:attrNameLst>
                                      </p:cBhvr>
                                      <p:to>
                                        <p:strVal val="visible"/>
                                      </p:to>
                                    </p:set>
                                    <p:anim calcmode="lin" valueType="num">
                                      <p:cBhvr>
                                        <p:cTn id="39" dur="500" fill="hold"/>
                                        <p:tgtEl>
                                          <p:spTgt spid="465"/>
                                        </p:tgtEl>
                                        <p:attrNameLst>
                                          <p:attrName>ppt_w</p:attrName>
                                        </p:attrNameLst>
                                      </p:cBhvr>
                                      <p:tavLst>
                                        <p:tav tm="0">
                                          <p:val>
                                            <p:fltVal val="0"/>
                                          </p:val>
                                        </p:tav>
                                        <p:tav tm="100000">
                                          <p:val>
                                            <p:strVal val="#ppt_w"/>
                                          </p:val>
                                        </p:tav>
                                      </p:tavLst>
                                    </p:anim>
                                    <p:anim calcmode="lin" valueType="num">
                                      <p:cBhvr>
                                        <p:cTn id="40" dur="500" fill="hold"/>
                                        <p:tgtEl>
                                          <p:spTgt spid="465"/>
                                        </p:tgtEl>
                                        <p:attrNameLst>
                                          <p:attrName>ppt_h</p:attrName>
                                        </p:attrNameLst>
                                      </p:cBhvr>
                                      <p:tavLst>
                                        <p:tav tm="0">
                                          <p:val>
                                            <p:fltVal val="0"/>
                                          </p:val>
                                        </p:tav>
                                        <p:tav tm="100000">
                                          <p:val>
                                            <p:strVal val="#ppt_h"/>
                                          </p:val>
                                        </p:tav>
                                      </p:tavLst>
                                    </p:anim>
                                    <p:animEffect transition="in" filter="fade">
                                      <p:cBhvr>
                                        <p:cTn id="41" dur="500"/>
                                        <p:tgtEl>
                                          <p:spTgt spid="465"/>
                                        </p:tgtEl>
                                      </p:cBhvr>
                                    </p:animEffect>
                                  </p:childTnLst>
                                </p:cTn>
                              </p:par>
                              <p:par>
                                <p:cTn id="42" presetID="10" presetClass="entr" presetSubtype="0" fill="hold" grpId="0" nodeType="withEffect">
                                  <p:stCondLst>
                                    <p:cond delay="250"/>
                                  </p:stCondLst>
                                  <p:childTnLst>
                                    <p:set>
                                      <p:cBhvr>
                                        <p:cTn id="43" dur="1" fill="hold">
                                          <p:stCondLst>
                                            <p:cond delay="0"/>
                                          </p:stCondLst>
                                        </p:cTn>
                                        <p:tgtEl>
                                          <p:spTgt spid="483"/>
                                        </p:tgtEl>
                                        <p:attrNameLst>
                                          <p:attrName>style.visibility</p:attrName>
                                        </p:attrNameLst>
                                      </p:cBhvr>
                                      <p:to>
                                        <p:strVal val="visible"/>
                                      </p:to>
                                    </p:set>
                                    <p:animEffect transition="in" filter="fade">
                                      <p:cBhvr>
                                        <p:cTn id="44" dur="500"/>
                                        <p:tgtEl>
                                          <p:spTgt spid="483"/>
                                        </p:tgtEl>
                                      </p:cBhvr>
                                    </p:animEffect>
                                  </p:childTnLst>
                                </p:cTn>
                              </p:par>
                              <p:par>
                                <p:cTn id="45" presetID="22" presetClass="entr" presetSubtype="2" fill="hold" nodeType="withEffect">
                                  <p:stCondLst>
                                    <p:cond delay="0"/>
                                  </p:stCondLst>
                                  <p:childTnLst>
                                    <p:set>
                                      <p:cBhvr>
                                        <p:cTn id="46" dur="1" fill="hold">
                                          <p:stCondLst>
                                            <p:cond delay="0"/>
                                          </p:stCondLst>
                                        </p:cTn>
                                        <p:tgtEl>
                                          <p:spTgt spid="484"/>
                                        </p:tgtEl>
                                        <p:attrNameLst>
                                          <p:attrName>style.visibility</p:attrName>
                                        </p:attrNameLst>
                                      </p:cBhvr>
                                      <p:to>
                                        <p:strVal val="visible"/>
                                      </p:to>
                                    </p:set>
                                    <p:animEffect transition="in" filter="wipe(right)">
                                      <p:cBhvr>
                                        <p:cTn id="47" dur="500"/>
                                        <p:tgtEl>
                                          <p:spTgt spid="484"/>
                                        </p:tgtEl>
                                      </p:cBhvr>
                                    </p:animEffect>
                                  </p:childTnLst>
                                </p:cTn>
                              </p:par>
                              <p:par>
                                <p:cTn id="48" presetID="22" presetClass="entr" presetSubtype="2" fill="hold" nodeType="withEffect">
                                  <p:stCondLst>
                                    <p:cond delay="0"/>
                                  </p:stCondLst>
                                  <p:childTnLst>
                                    <p:set>
                                      <p:cBhvr>
                                        <p:cTn id="49" dur="1" fill="hold">
                                          <p:stCondLst>
                                            <p:cond delay="0"/>
                                          </p:stCondLst>
                                        </p:cTn>
                                        <p:tgtEl>
                                          <p:spTgt spid="491"/>
                                        </p:tgtEl>
                                        <p:attrNameLst>
                                          <p:attrName>style.visibility</p:attrName>
                                        </p:attrNameLst>
                                      </p:cBhvr>
                                      <p:to>
                                        <p:strVal val="visible"/>
                                      </p:to>
                                    </p:set>
                                    <p:animEffect transition="in" filter="wipe(right)">
                                      <p:cBhvr>
                                        <p:cTn id="50" dur="500"/>
                                        <p:tgtEl>
                                          <p:spTgt spid="491"/>
                                        </p:tgtEl>
                                      </p:cBhvr>
                                    </p:animEffect>
                                  </p:childTnLst>
                                </p:cTn>
                              </p:par>
                              <p:par>
                                <p:cTn id="51" presetID="10" presetClass="entr" presetSubtype="0" fill="hold" nodeType="withEffect">
                                  <p:stCondLst>
                                    <p:cond delay="0"/>
                                  </p:stCondLst>
                                  <p:childTnLst>
                                    <p:set>
                                      <p:cBhvr>
                                        <p:cTn id="52" dur="1" fill="hold">
                                          <p:stCondLst>
                                            <p:cond delay="0"/>
                                          </p:stCondLst>
                                        </p:cTn>
                                        <p:tgtEl>
                                          <p:spTgt spid="497"/>
                                        </p:tgtEl>
                                        <p:attrNameLst>
                                          <p:attrName>style.visibility</p:attrName>
                                        </p:attrNameLst>
                                      </p:cBhvr>
                                      <p:to>
                                        <p:strVal val="visible"/>
                                      </p:to>
                                    </p:set>
                                    <p:animEffect transition="in" filter="fade">
                                      <p:cBhvr>
                                        <p:cTn id="53" dur="500"/>
                                        <p:tgtEl>
                                          <p:spTgt spid="497"/>
                                        </p:tgtEl>
                                      </p:cBhvr>
                                    </p:animEffect>
                                  </p:childTnLst>
                                </p:cTn>
                              </p:par>
                              <p:par>
                                <p:cTn id="54" presetID="42" presetClass="path" presetSubtype="0" decel="100000" fill="hold" nodeType="withEffect">
                                  <p:stCondLst>
                                    <p:cond delay="0"/>
                                  </p:stCondLst>
                                  <p:childTnLst>
                                    <p:animMotion origin="layout" path="M 4.58333E-6 4.44444E-6 L 4.58333E-6 0.03773 " pathEditMode="relative" rAng="0" ptsTypes="AA">
                                      <p:cBhvr>
                                        <p:cTn id="55" dur="750" spd="-100000" fill="hold"/>
                                        <p:tgtEl>
                                          <p:spTgt spid="497"/>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p:bldP spid="7190" grpId="0"/>
      <p:bldP spid="142" grpId="0"/>
      <p:bldP spid="483"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B47E1-6FC7-2DC4-AD2D-7CBCC1B5EA7D}"/>
              </a:ext>
            </a:extLst>
          </p:cNvPr>
          <p:cNvSpPr>
            <a:spLocks noGrp="1"/>
          </p:cNvSpPr>
          <p:nvPr>
            <p:ph type="title"/>
          </p:nvPr>
        </p:nvSpPr>
        <p:spPr/>
        <p:txBody>
          <a:bodyPr/>
          <a:lstStyle/>
          <a:p>
            <a:endParaRPr lang="en-US"/>
          </a:p>
        </p:txBody>
      </p:sp>
      <p:pic>
        <p:nvPicPr>
          <p:cNvPr id="3" name="Picture 2">
            <a:extLst>
              <a:ext uri="{FF2B5EF4-FFF2-40B4-BE49-F238E27FC236}">
                <a16:creationId xmlns:a16="http://schemas.microsoft.com/office/drawing/2014/main" id="{C2C93F84-B54A-8FED-2B04-5C28355A057A}"/>
              </a:ext>
            </a:extLst>
          </p:cNvPr>
          <p:cNvPicPr>
            <a:picLocks noChangeAspect="1"/>
          </p:cNvPicPr>
          <p:nvPr/>
        </p:nvPicPr>
        <p:blipFill>
          <a:blip r:embed="rId2"/>
          <a:stretch>
            <a:fillRect/>
          </a:stretch>
        </p:blipFill>
        <p:spPr>
          <a:xfrm>
            <a:off x="931699" y="1015248"/>
            <a:ext cx="2043513" cy="1397197"/>
          </a:xfrm>
          <a:prstGeom prst="rect">
            <a:avLst/>
          </a:prstGeom>
          <a:noFill/>
        </p:spPr>
      </p:pic>
      <p:pic>
        <p:nvPicPr>
          <p:cNvPr id="4" name="Picture 4" descr="Logos and Graphics | Node.js">
            <a:extLst>
              <a:ext uri="{FF2B5EF4-FFF2-40B4-BE49-F238E27FC236}">
                <a16:creationId xmlns:a16="http://schemas.microsoft.com/office/drawing/2014/main" id="{C4523FB3-8B16-5723-A65B-A94772BDC7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7807" y="3136410"/>
            <a:ext cx="1931236" cy="10943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Image result for logo kafka">
            <a:extLst>
              <a:ext uri="{FF2B5EF4-FFF2-40B4-BE49-F238E27FC236}">
                <a16:creationId xmlns:a16="http://schemas.microsoft.com/office/drawing/2014/main" id="{78EEE103-75D9-D4DF-0F2B-EEB76E1A811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331696" y="1321482"/>
            <a:ext cx="2445480" cy="128544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666268C9-6F02-E488-2A50-A16CD8B2B352}"/>
              </a:ext>
            </a:extLst>
          </p:cNvPr>
          <p:cNvPicPr>
            <a:picLocks noChangeAspect="1"/>
          </p:cNvPicPr>
          <p:nvPr/>
        </p:nvPicPr>
        <p:blipFill>
          <a:blip r:embed="rId5"/>
          <a:stretch>
            <a:fillRect/>
          </a:stretch>
        </p:blipFill>
        <p:spPr>
          <a:xfrm>
            <a:off x="7572789" y="3455312"/>
            <a:ext cx="676018" cy="370387"/>
          </a:xfrm>
          <a:prstGeom prst="rect">
            <a:avLst/>
          </a:prstGeom>
        </p:spPr>
      </p:pic>
      <p:pic>
        <p:nvPicPr>
          <p:cNvPr id="8" name="Picture 7">
            <a:extLst>
              <a:ext uri="{FF2B5EF4-FFF2-40B4-BE49-F238E27FC236}">
                <a16:creationId xmlns:a16="http://schemas.microsoft.com/office/drawing/2014/main" id="{57D1CA4E-28C9-D62A-549D-BCCB2A15685F}"/>
              </a:ext>
            </a:extLst>
          </p:cNvPr>
          <p:cNvPicPr>
            <a:picLocks noChangeAspect="1"/>
          </p:cNvPicPr>
          <p:nvPr/>
        </p:nvPicPr>
        <p:blipFill>
          <a:blip r:embed="rId6"/>
          <a:stretch>
            <a:fillRect/>
          </a:stretch>
        </p:blipFill>
        <p:spPr>
          <a:xfrm>
            <a:off x="6985164" y="4054593"/>
            <a:ext cx="609600" cy="352425"/>
          </a:xfrm>
          <a:prstGeom prst="rect">
            <a:avLst/>
          </a:prstGeom>
        </p:spPr>
      </p:pic>
    </p:spTree>
    <p:extLst>
      <p:ext uri="{BB962C8B-B14F-4D97-AF65-F5344CB8AC3E}">
        <p14:creationId xmlns:p14="http://schemas.microsoft.com/office/powerpoint/2010/main" val="19206745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37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250"/>
                                        <p:tgtEl>
                                          <p:spTgt spid="8"/>
                                        </p:tgtEl>
                                      </p:cBhvr>
                                    </p:animEffect>
                                    <p:anim calcmode="lin" valueType="num">
                                      <p:cBhvr>
                                        <p:cTn id="8" dur="1250" fill="hold"/>
                                        <p:tgtEl>
                                          <p:spTgt spid="8"/>
                                        </p:tgtEl>
                                        <p:attrNameLst>
                                          <p:attrName>ppt_x</p:attrName>
                                        </p:attrNameLst>
                                      </p:cBhvr>
                                      <p:tavLst>
                                        <p:tav tm="0">
                                          <p:val>
                                            <p:strVal val="#ppt_x"/>
                                          </p:val>
                                        </p:tav>
                                        <p:tav tm="100000">
                                          <p:val>
                                            <p:strVal val="#ppt_x"/>
                                          </p:val>
                                        </p:tav>
                                      </p:tavLst>
                                    </p:anim>
                                    <p:anim calcmode="lin" valueType="num">
                                      <p:cBhvr>
                                        <p:cTn id="9" dur="1250" fill="hold"/>
                                        <p:tgtEl>
                                          <p:spTgt spid="8"/>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1000"/>
                                        <p:tgtEl>
                                          <p:spTgt spid="6"/>
                                        </p:tgtEl>
                                      </p:cBhvr>
                                    </p:animEffect>
                                    <p:anim calcmode="lin" valueType="num">
                                      <p:cBhvr>
                                        <p:cTn id="13" dur="1000" fill="hold"/>
                                        <p:tgtEl>
                                          <p:spTgt spid="6"/>
                                        </p:tgtEl>
                                        <p:attrNameLst>
                                          <p:attrName>ppt_x</p:attrName>
                                        </p:attrNameLst>
                                      </p:cBhvr>
                                      <p:tavLst>
                                        <p:tav tm="0">
                                          <p:val>
                                            <p:strVal val="#ppt_x"/>
                                          </p:val>
                                        </p:tav>
                                        <p:tav tm="100000">
                                          <p:val>
                                            <p:strVal val="#ppt_x"/>
                                          </p:val>
                                        </p:tav>
                                      </p:tavLst>
                                    </p:anim>
                                    <p:anim calcmode="lin" valueType="num">
                                      <p:cBhvr>
                                        <p:cTn id="14"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7BE578-778C-40E5-AC7C-45395940C28B}"/>
              </a:ext>
            </a:extLst>
          </p:cNvPr>
          <p:cNvSpPr>
            <a:spLocks noGrp="1"/>
          </p:cNvSpPr>
          <p:nvPr>
            <p:ph type="title"/>
          </p:nvPr>
        </p:nvSpPr>
        <p:spPr/>
        <p:txBody>
          <a:bodyPr/>
          <a:lstStyle/>
          <a:p>
            <a:r>
              <a:rPr lang="en-US" dirty="0" err="1"/>
              <a:t>Dapr</a:t>
            </a:r>
            <a:r>
              <a:rPr lang="en-US" dirty="0"/>
              <a:t> and Node Applications</a:t>
            </a:r>
          </a:p>
        </p:txBody>
      </p:sp>
      <p:sp>
        <p:nvSpPr>
          <p:cNvPr id="3" name="Content Placeholder 2">
            <a:extLst>
              <a:ext uri="{FF2B5EF4-FFF2-40B4-BE49-F238E27FC236}">
                <a16:creationId xmlns:a16="http://schemas.microsoft.com/office/drawing/2014/main" id="{BC1A8172-8D38-4D8C-B2DD-E5467287987A}"/>
              </a:ext>
            </a:extLst>
          </p:cNvPr>
          <p:cNvSpPr>
            <a:spLocks noGrp="1"/>
          </p:cNvSpPr>
          <p:nvPr>
            <p:ph idx="1"/>
          </p:nvPr>
        </p:nvSpPr>
        <p:spPr/>
        <p:txBody>
          <a:bodyPr/>
          <a:lstStyle/>
          <a:p>
            <a:r>
              <a:rPr lang="en-US" dirty="0"/>
              <a:t>HTTP (or </a:t>
            </a:r>
            <a:r>
              <a:rPr lang="en-US" dirty="0" err="1"/>
              <a:t>gRPC</a:t>
            </a:r>
            <a:r>
              <a:rPr lang="en-US" dirty="0"/>
              <a:t>) with </a:t>
            </a:r>
            <a:r>
              <a:rPr lang="en-US" dirty="0" err="1"/>
              <a:t>Dapr</a:t>
            </a:r>
            <a:r>
              <a:rPr lang="en-US" dirty="0"/>
              <a:t> </a:t>
            </a:r>
            <a:r>
              <a:rPr lang="en-US" dirty="0" err="1"/>
              <a:t>SideCar</a:t>
            </a:r>
            <a:endParaRPr lang="en-US" dirty="0"/>
          </a:p>
          <a:p>
            <a:pPr lvl="1"/>
            <a:r>
              <a:rPr lang="en-US" dirty="0"/>
              <a:t>easier yet: Node SDK for </a:t>
            </a:r>
            <a:r>
              <a:rPr lang="en-US" dirty="0" err="1"/>
              <a:t>Dapr</a:t>
            </a:r>
            <a:endParaRPr lang="en-US" dirty="0"/>
          </a:p>
          <a:p>
            <a:r>
              <a:rPr lang="en-US" dirty="0"/>
              <a:t>Leverage </a:t>
            </a:r>
            <a:r>
              <a:rPr lang="en-US" dirty="0" err="1"/>
              <a:t>Dapr</a:t>
            </a:r>
            <a:r>
              <a:rPr lang="en-US" dirty="0"/>
              <a:t> and its building blocks for</a:t>
            </a:r>
          </a:p>
          <a:p>
            <a:pPr lvl="1"/>
            <a:r>
              <a:rPr lang="en-US" b="1" dirty="0"/>
              <a:t>simple state management</a:t>
            </a:r>
          </a:p>
          <a:p>
            <a:pPr lvl="1"/>
            <a:r>
              <a:rPr lang="en-US" b="1" dirty="0"/>
              <a:t>simple publication of messages</a:t>
            </a:r>
          </a:p>
          <a:p>
            <a:pPr lvl="1"/>
            <a:r>
              <a:rPr lang="en-US" b="1" dirty="0"/>
              <a:t>subscription to incoming messages</a:t>
            </a:r>
          </a:p>
          <a:p>
            <a:pPr lvl="1"/>
            <a:r>
              <a:rPr lang="en-US" dirty="0"/>
              <a:t>retrieving secrets</a:t>
            </a:r>
          </a:p>
          <a:p>
            <a:pPr lvl="1"/>
            <a:r>
              <a:rPr lang="en-US" dirty="0"/>
              <a:t>retrieving configuration data</a:t>
            </a:r>
          </a:p>
          <a:p>
            <a:pPr lvl="1"/>
            <a:r>
              <a:rPr lang="en-US" dirty="0"/>
              <a:t>invoking external services (database, message broker, store, API)</a:t>
            </a:r>
          </a:p>
          <a:p>
            <a:pPr lvl="1"/>
            <a:r>
              <a:rPr lang="en-US" dirty="0"/>
              <a:t>register as listener to inbound requests and messages for external services</a:t>
            </a:r>
          </a:p>
          <a:p>
            <a:pPr lvl="1"/>
            <a:r>
              <a:rPr lang="en-US" b="1" dirty="0"/>
              <a:t>decoupled interaction between microservices – implemented in potentially very different languages</a:t>
            </a:r>
          </a:p>
          <a:p>
            <a:pPr lvl="1"/>
            <a:endParaRPr lang="en-US" dirty="0"/>
          </a:p>
          <a:p>
            <a:endParaRPr lang="en-US" dirty="0"/>
          </a:p>
        </p:txBody>
      </p:sp>
      <p:sp>
        <p:nvSpPr>
          <p:cNvPr id="4" name="Footer Placeholder 3">
            <a:extLst>
              <a:ext uri="{FF2B5EF4-FFF2-40B4-BE49-F238E27FC236}">
                <a16:creationId xmlns:a16="http://schemas.microsoft.com/office/drawing/2014/main" id="{E5055712-743A-4E95-A5DF-102C9573A4A3}"/>
              </a:ext>
            </a:extLst>
          </p:cNvPr>
          <p:cNvSpPr>
            <a:spLocks noGrp="1"/>
          </p:cNvSpPr>
          <p:nvPr>
            <p:ph type="ftr" sz="quarter" idx="11"/>
          </p:nvPr>
        </p:nvSpPr>
        <p:spPr/>
        <p:txBody>
          <a:bodyPr/>
          <a:lstStyle/>
          <a:p>
            <a:r>
              <a:rPr lang="en-US"/>
              <a:t>Microservices in real life – with Node &amp; Dapr.io</a:t>
            </a:r>
            <a:endParaRPr lang="nl-NL"/>
          </a:p>
        </p:txBody>
      </p:sp>
      <p:pic>
        <p:nvPicPr>
          <p:cNvPr id="5" name="Picture 4">
            <a:extLst>
              <a:ext uri="{FF2B5EF4-FFF2-40B4-BE49-F238E27FC236}">
                <a16:creationId xmlns:a16="http://schemas.microsoft.com/office/drawing/2014/main" id="{83280763-0A22-4825-A237-24D6D3EE718E}"/>
              </a:ext>
            </a:extLst>
          </p:cNvPr>
          <p:cNvPicPr>
            <a:picLocks noChangeAspect="1"/>
          </p:cNvPicPr>
          <p:nvPr/>
        </p:nvPicPr>
        <p:blipFill>
          <a:blip r:embed="rId2"/>
          <a:stretch>
            <a:fillRect/>
          </a:stretch>
        </p:blipFill>
        <p:spPr>
          <a:xfrm>
            <a:off x="6613098" y="1558502"/>
            <a:ext cx="1461807" cy="999471"/>
          </a:xfrm>
          <a:prstGeom prst="rect">
            <a:avLst/>
          </a:prstGeom>
          <a:noFill/>
        </p:spPr>
      </p:pic>
      <p:pic>
        <p:nvPicPr>
          <p:cNvPr id="6" name="Picture 4" descr="Logos and Graphics | Node.js">
            <a:extLst>
              <a:ext uri="{FF2B5EF4-FFF2-40B4-BE49-F238E27FC236}">
                <a16:creationId xmlns:a16="http://schemas.microsoft.com/office/drawing/2014/main" id="{67E13C86-71B9-4F52-9051-9BFAE51BF3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1482" y="1695703"/>
            <a:ext cx="1133700" cy="642447"/>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a:extLst>
              <a:ext uri="{FF2B5EF4-FFF2-40B4-BE49-F238E27FC236}">
                <a16:creationId xmlns:a16="http://schemas.microsoft.com/office/drawing/2014/main" id="{29C007D8-5B9A-4C11-8C14-04A6987B4F0F}"/>
              </a:ext>
            </a:extLst>
          </p:cNvPr>
          <p:cNvCxnSpPr>
            <a:cxnSpLocks/>
          </p:cNvCxnSpPr>
          <p:nvPr/>
        </p:nvCxnSpPr>
        <p:spPr>
          <a:xfrm>
            <a:off x="6125675" y="2143911"/>
            <a:ext cx="41042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76DA7D90-8C31-4DDA-A265-9CB893D9EB7F}"/>
              </a:ext>
            </a:extLst>
          </p:cNvPr>
          <p:cNvSpPr/>
          <p:nvPr/>
        </p:nvSpPr>
        <p:spPr>
          <a:xfrm>
            <a:off x="5130920" y="2210456"/>
            <a:ext cx="221124" cy="279458"/>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p>
        </p:txBody>
      </p:sp>
      <p:sp>
        <p:nvSpPr>
          <p:cNvPr id="9" name="TextBox 8">
            <a:extLst>
              <a:ext uri="{FF2B5EF4-FFF2-40B4-BE49-F238E27FC236}">
                <a16:creationId xmlns:a16="http://schemas.microsoft.com/office/drawing/2014/main" id="{3A351B80-6C3F-4BB3-951D-F50BC47FE9B9}"/>
              </a:ext>
            </a:extLst>
          </p:cNvPr>
          <p:cNvSpPr txBox="1"/>
          <p:nvPr/>
        </p:nvSpPr>
        <p:spPr>
          <a:xfrm>
            <a:off x="4750350" y="2494681"/>
            <a:ext cx="1057982" cy="147903"/>
          </a:xfrm>
          <a:prstGeom prst="rect">
            <a:avLst/>
          </a:prstGeom>
          <a:noFill/>
        </p:spPr>
        <p:txBody>
          <a:bodyPr wrap="none" lIns="0" tIns="0" rIns="0" bIns="0" rtlCol="0">
            <a:spAutoFit/>
          </a:bodyPr>
          <a:lstStyle/>
          <a:p>
            <a:r>
              <a:rPr lang="en-US" sz="1050" i="1" dirty="0" err="1"/>
              <a:t>components.yaml</a:t>
            </a:r>
            <a:endParaRPr lang="en-US" sz="1050" i="1" dirty="0"/>
          </a:p>
        </p:txBody>
      </p:sp>
      <p:sp>
        <p:nvSpPr>
          <p:cNvPr id="10" name="Rectangle 9">
            <a:extLst>
              <a:ext uri="{FF2B5EF4-FFF2-40B4-BE49-F238E27FC236}">
                <a16:creationId xmlns:a16="http://schemas.microsoft.com/office/drawing/2014/main" id="{224A4A69-7B08-4B04-94C5-31101072983B}"/>
              </a:ext>
            </a:extLst>
          </p:cNvPr>
          <p:cNvSpPr/>
          <p:nvPr/>
        </p:nvSpPr>
        <p:spPr>
          <a:xfrm>
            <a:off x="6567700" y="1368002"/>
            <a:ext cx="1644683" cy="1390569"/>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2" name="TextBox 11">
            <a:extLst>
              <a:ext uri="{FF2B5EF4-FFF2-40B4-BE49-F238E27FC236}">
                <a16:creationId xmlns:a16="http://schemas.microsoft.com/office/drawing/2014/main" id="{259AE4AD-5DAF-4441-B9AD-28BC3E5F097D}"/>
              </a:ext>
            </a:extLst>
          </p:cNvPr>
          <p:cNvSpPr txBox="1"/>
          <p:nvPr/>
        </p:nvSpPr>
        <p:spPr>
          <a:xfrm>
            <a:off x="6452284" y="2779475"/>
            <a:ext cx="1875513" cy="161583"/>
          </a:xfrm>
          <a:prstGeom prst="rect">
            <a:avLst/>
          </a:prstGeom>
          <a:noFill/>
        </p:spPr>
        <p:txBody>
          <a:bodyPr wrap="none" lIns="0" tIns="0" rIns="0" bIns="0" rtlCol="0">
            <a:spAutoFit/>
          </a:bodyPr>
          <a:lstStyle/>
          <a:p>
            <a:r>
              <a:rPr lang="en-US" sz="1050" i="1" dirty="0"/>
              <a:t>sidecar (the personal assistant)</a:t>
            </a:r>
          </a:p>
        </p:txBody>
      </p:sp>
      <p:sp>
        <p:nvSpPr>
          <p:cNvPr id="23" name="Rectangle: Rounded Corners 22">
            <a:extLst>
              <a:ext uri="{FF2B5EF4-FFF2-40B4-BE49-F238E27FC236}">
                <a16:creationId xmlns:a16="http://schemas.microsoft.com/office/drawing/2014/main" id="{F786BA9A-54C3-482A-B60F-1B3BFFCB67D4}"/>
              </a:ext>
            </a:extLst>
          </p:cNvPr>
          <p:cNvSpPr/>
          <p:nvPr/>
        </p:nvSpPr>
        <p:spPr>
          <a:xfrm>
            <a:off x="4670743" y="1381203"/>
            <a:ext cx="775094" cy="384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Node SDK for </a:t>
            </a:r>
            <a:r>
              <a:rPr lang="en-US" sz="900" dirty="0" err="1"/>
              <a:t>Dapr</a:t>
            </a:r>
            <a:endParaRPr lang="en-US" sz="900" dirty="0"/>
          </a:p>
        </p:txBody>
      </p:sp>
      <p:cxnSp>
        <p:nvCxnSpPr>
          <p:cNvPr id="25" name="Connector: Elbow 24">
            <a:extLst>
              <a:ext uri="{FF2B5EF4-FFF2-40B4-BE49-F238E27FC236}">
                <a16:creationId xmlns:a16="http://schemas.microsoft.com/office/drawing/2014/main" id="{AE960DC0-B70C-4BAC-89D6-401EFA9D9CB5}"/>
              </a:ext>
            </a:extLst>
          </p:cNvPr>
          <p:cNvCxnSpPr>
            <a:cxnSpLocks/>
            <a:stCxn id="23" idx="3"/>
          </p:cNvCxnSpPr>
          <p:nvPr/>
        </p:nvCxnSpPr>
        <p:spPr>
          <a:xfrm>
            <a:off x="5445837" y="1573228"/>
            <a:ext cx="192518" cy="26379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144" name="Rectangle: Rounded Corners 143">
            <a:extLst>
              <a:ext uri="{FF2B5EF4-FFF2-40B4-BE49-F238E27FC236}">
                <a16:creationId xmlns:a16="http://schemas.microsoft.com/office/drawing/2014/main" id="{0C460B09-683A-4641-907F-7A8B9855938A}"/>
              </a:ext>
            </a:extLst>
          </p:cNvPr>
          <p:cNvSpPr/>
          <p:nvPr/>
        </p:nvSpPr>
        <p:spPr>
          <a:xfrm>
            <a:off x="7390040" y="252905"/>
            <a:ext cx="1316298" cy="43496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9" name="Group 28">
            <a:extLst>
              <a:ext uri="{FF2B5EF4-FFF2-40B4-BE49-F238E27FC236}">
                <a16:creationId xmlns:a16="http://schemas.microsoft.com/office/drawing/2014/main" id="{ACBA6DA4-346C-4E07-8169-C5A575BD2346}"/>
              </a:ext>
            </a:extLst>
          </p:cNvPr>
          <p:cNvGrpSpPr/>
          <p:nvPr/>
        </p:nvGrpSpPr>
        <p:grpSpPr>
          <a:xfrm>
            <a:off x="7778995" y="176569"/>
            <a:ext cx="1012803" cy="822654"/>
            <a:chOff x="6010264" y="686824"/>
            <a:chExt cx="5838295" cy="5671231"/>
          </a:xfrm>
        </p:grpSpPr>
        <p:grpSp>
          <p:nvGrpSpPr>
            <p:cNvPr id="31" name="Group 30">
              <a:extLst>
                <a:ext uri="{FF2B5EF4-FFF2-40B4-BE49-F238E27FC236}">
                  <a16:creationId xmlns:a16="http://schemas.microsoft.com/office/drawing/2014/main" id="{CF97031C-CE06-451D-AEB0-62FE679CC5C3}"/>
                </a:ext>
              </a:extLst>
            </p:cNvPr>
            <p:cNvGrpSpPr/>
            <p:nvPr/>
          </p:nvGrpSpPr>
          <p:grpSpPr>
            <a:xfrm>
              <a:off x="6010264" y="1018040"/>
              <a:ext cx="826028" cy="5103924"/>
              <a:chOff x="6010264" y="1018040"/>
              <a:chExt cx="826028" cy="5103924"/>
            </a:xfrm>
          </p:grpSpPr>
          <p:cxnSp>
            <p:nvCxnSpPr>
              <p:cNvPr id="120" name="Straight Arrow Connector 119">
                <a:extLst>
                  <a:ext uri="{FF2B5EF4-FFF2-40B4-BE49-F238E27FC236}">
                    <a16:creationId xmlns:a16="http://schemas.microsoft.com/office/drawing/2014/main" id="{C70AA2DA-0AFA-4B9A-8EEE-BA140FB718EF}"/>
                  </a:ext>
                </a:extLst>
              </p:cNvPr>
              <p:cNvCxnSpPr>
                <a:cxnSpLocks/>
                <a:endCxn id="42" idx="1"/>
              </p:cNvCxnSpPr>
              <p:nvPr/>
            </p:nvCxnSpPr>
            <p:spPr>
              <a:xfrm>
                <a:off x="6010264" y="2319476"/>
                <a:ext cx="826028" cy="0"/>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1" name="Rectangle 28">
                <a:extLst>
                  <a:ext uri="{FF2B5EF4-FFF2-40B4-BE49-F238E27FC236}">
                    <a16:creationId xmlns:a16="http://schemas.microsoft.com/office/drawing/2014/main" id="{6A682EC3-8F63-44EC-B351-7C063673155E}"/>
                  </a:ext>
                </a:extLst>
              </p:cNvPr>
              <p:cNvSpPr/>
              <p:nvPr/>
            </p:nvSpPr>
            <p:spPr bwMode="auto">
              <a:xfrm rot="5400000">
                <a:off x="3993530" y="3169427"/>
                <a:ext cx="4833243" cy="799774"/>
              </a:xfrm>
              <a:custGeom>
                <a:avLst/>
                <a:gdLst>
                  <a:gd name="connsiteX0" fmla="*/ 0 w 4891229"/>
                  <a:gd name="connsiteY0" fmla="*/ 0 h 2229188"/>
                  <a:gd name="connsiteX1" fmla="*/ 4891229 w 4891229"/>
                  <a:gd name="connsiteY1" fmla="*/ 0 h 2229188"/>
                  <a:gd name="connsiteX2" fmla="*/ 4891229 w 4891229"/>
                  <a:gd name="connsiteY2" fmla="*/ 2229188 h 2229188"/>
                  <a:gd name="connsiteX3" fmla="*/ 0 w 4891229"/>
                  <a:gd name="connsiteY3" fmla="*/ 2229188 h 2229188"/>
                  <a:gd name="connsiteX4" fmla="*/ 0 w 4891229"/>
                  <a:gd name="connsiteY4" fmla="*/ 0 h 2229188"/>
                  <a:gd name="connsiteX0" fmla="*/ 4891229 w 4982669"/>
                  <a:gd name="connsiteY0" fmla="*/ 0 h 2229188"/>
                  <a:gd name="connsiteX1" fmla="*/ 4891229 w 4982669"/>
                  <a:gd name="connsiteY1" fmla="*/ 2229188 h 2229188"/>
                  <a:gd name="connsiteX2" fmla="*/ 0 w 4982669"/>
                  <a:gd name="connsiteY2" fmla="*/ 2229188 h 2229188"/>
                  <a:gd name="connsiteX3" fmla="*/ 0 w 4982669"/>
                  <a:gd name="connsiteY3" fmla="*/ 0 h 2229188"/>
                  <a:gd name="connsiteX4" fmla="*/ 4982669 w 4982669"/>
                  <a:gd name="connsiteY4" fmla="*/ 91440 h 2229188"/>
                  <a:gd name="connsiteX0" fmla="*/ 4891229 w 4891229"/>
                  <a:gd name="connsiteY0" fmla="*/ 0 h 2229188"/>
                  <a:gd name="connsiteX1" fmla="*/ 4891229 w 4891229"/>
                  <a:gd name="connsiteY1" fmla="*/ 2229188 h 2229188"/>
                  <a:gd name="connsiteX2" fmla="*/ 0 w 4891229"/>
                  <a:gd name="connsiteY2" fmla="*/ 2229188 h 2229188"/>
                  <a:gd name="connsiteX3" fmla="*/ 0 w 4891229"/>
                  <a:gd name="connsiteY3" fmla="*/ 0 h 2229188"/>
                </a:gdLst>
                <a:ahLst/>
                <a:cxnLst>
                  <a:cxn ang="0">
                    <a:pos x="connsiteX0" y="connsiteY0"/>
                  </a:cxn>
                  <a:cxn ang="0">
                    <a:pos x="connsiteX1" y="connsiteY1"/>
                  </a:cxn>
                  <a:cxn ang="0">
                    <a:pos x="connsiteX2" y="connsiteY2"/>
                  </a:cxn>
                  <a:cxn ang="0">
                    <a:pos x="connsiteX3" y="connsiteY3"/>
                  </a:cxn>
                </a:cxnLst>
                <a:rect l="l" t="t" r="r" b="b"/>
                <a:pathLst>
                  <a:path w="4891229" h="2229188">
                    <a:moveTo>
                      <a:pt x="4891229" y="0"/>
                    </a:moveTo>
                    <a:lnTo>
                      <a:pt x="4891229" y="2229188"/>
                    </a:lnTo>
                    <a:lnTo>
                      <a:pt x="0" y="2229188"/>
                    </a:lnTo>
                    <a:lnTo>
                      <a:pt x="0" y="0"/>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 err="1">
                  <a:solidFill>
                    <a:schemeClr val="bg1"/>
                  </a:solidFill>
                  <a:ea typeface="Segoe UI" pitchFamily="34" charset="0"/>
                  <a:cs typeface="Segoe UI" pitchFamily="34" charset="0"/>
                </a:endParaRPr>
              </a:p>
            </p:txBody>
          </p:sp>
          <p:cxnSp>
            <p:nvCxnSpPr>
              <p:cNvPr id="122" name="Straight Arrow Connector 121">
                <a:extLst>
                  <a:ext uri="{FF2B5EF4-FFF2-40B4-BE49-F238E27FC236}">
                    <a16:creationId xmlns:a16="http://schemas.microsoft.com/office/drawing/2014/main" id="{9602544B-B4D2-4B99-BF48-BD511B2BD4DF}"/>
                  </a:ext>
                </a:extLst>
              </p:cNvPr>
              <p:cNvCxnSpPr>
                <a:cxnSpLocks/>
                <a:endCxn id="90" idx="1"/>
              </p:cNvCxnSpPr>
              <p:nvPr/>
            </p:nvCxnSpPr>
            <p:spPr>
              <a:xfrm>
                <a:off x="6010264" y="3522440"/>
                <a:ext cx="801244" cy="0"/>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314E2B3C-78E8-4B22-B162-D21CFFA4E45D}"/>
                  </a:ext>
                </a:extLst>
              </p:cNvPr>
              <p:cNvCxnSpPr>
                <a:cxnSpLocks/>
                <a:endCxn id="58" idx="1"/>
              </p:cNvCxnSpPr>
              <p:nvPr/>
            </p:nvCxnSpPr>
            <p:spPr>
              <a:xfrm>
                <a:off x="6010264" y="4725404"/>
                <a:ext cx="801245" cy="0"/>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4" name="Group 123">
                <a:extLst>
                  <a:ext uri="{FF2B5EF4-FFF2-40B4-BE49-F238E27FC236}">
                    <a16:creationId xmlns:a16="http://schemas.microsoft.com/office/drawing/2014/main" id="{3226DD2C-5751-4A13-A2A3-E83B696DECFF}"/>
                  </a:ext>
                </a:extLst>
              </p:cNvPr>
              <p:cNvGrpSpPr/>
              <p:nvPr/>
            </p:nvGrpSpPr>
            <p:grpSpPr>
              <a:xfrm>
                <a:off x="6315880" y="1018040"/>
                <a:ext cx="248285" cy="269304"/>
                <a:chOff x="6207667" y="1018040"/>
                <a:chExt cx="248285" cy="269304"/>
              </a:xfrm>
            </p:grpSpPr>
            <p:sp>
              <p:nvSpPr>
                <p:cNvPr id="141" name="Rectangle 140">
                  <a:extLst>
                    <a:ext uri="{FF2B5EF4-FFF2-40B4-BE49-F238E27FC236}">
                      <a16:creationId xmlns:a16="http://schemas.microsoft.com/office/drawing/2014/main" id="{A7ADBCF4-6998-44AB-84B9-9AE19990A352}"/>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 err="1">
                    <a:solidFill>
                      <a:schemeClr val="bg1"/>
                    </a:solidFill>
                    <a:ea typeface="Segoe UI" pitchFamily="34" charset="0"/>
                    <a:cs typeface="Segoe UI" pitchFamily="34" charset="0"/>
                  </a:endParaRPr>
                </a:p>
              </p:txBody>
            </p:sp>
            <p:sp>
              <p:nvSpPr>
                <p:cNvPr id="142" name="Freeform: Shape 141">
                  <a:extLst>
                    <a:ext uri="{FF2B5EF4-FFF2-40B4-BE49-F238E27FC236}">
                      <a16:creationId xmlns:a16="http://schemas.microsoft.com/office/drawing/2014/main" id="{0B3697B0-387B-459A-8245-AA328DCDE1BB}"/>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 err="1">
                    <a:solidFill>
                      <a:schemeClr val="bg1"/>
                    </a:solidFill>
                    <a:ea typeface="Segoe UI" pitchFamily="34" charset="0"/>
                    <a:cs typeface="Segoe UI" pitchFamily="34" charset="0"/>
                  </a:endParaRPr>
                </a:p>
              </p:txBody>
            </p:sp>
            <p:sp>
              <p:nvSpPr>
                <p:cNvPr id="143" name="Oval 142">
                  <a:extLst>
                    <a:ext uri="{FF2B5EF4-FFF2-40B4-BE49-F238E27FC236}">
                      <a16:creationId xmlns:a16="http://schemas.microsoft.com/office/drawing/2014/main" id="{2F67FB16-9F68-4E02-A667-4D240F8E48D6}"/>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 err="1">
                    <a:solidFill>
                      <a:schemeClr val="bg1"/>
                    </a:solidFill>
                    <a:ea typeface="Segoe UI" pitchFamily="34" charset="0"/>
                    <a:cs typeface="Segoe UI" pitchFamily="34" charset="0"/>
                  </a:endParaRPr>
                </a:p>
              </p:txBody>
            </p:sp>
          </p:grpSp>
          <p:grpSp>
            <p:nvGrpSpPr>
              <p:cNvPr id="125" name="Group 124">
                <a:extLst>
                  <a:ext uri="{FF2B5EF4-FFF2-40B4-BE49-F238E27FC236}">
                    <a16:creationId xmlns:a16="http://schemas.microsoft.com/office/drawing/2014/main" id="{BC851A75-4358-414B-A038-833880E22A48}"/>
                  </a:ext>
                </a:extLst>
              </p:cNvPr>
              <p:cNvGrpSpPr/>
              <p:nvPr/>
            </p:nvGrpSpPr>
            <p:grpSpPr>
              <a:xfrm>
                <a:off x="6313706" y="2189351"/>
                <a:ext cx="248285" cy="269304"/>
                <a:chOff x="6207667" y="1018040"/>
                <a:chExt cx="248285" cy="269304"/>
              </a:xfrm>
            </p:grpSpPr>
            <p:sp>
              <p:nvSpPr>
                <p:cNvPr id="138" name="Rectangle 137">
                  <a:extLst>
                    <a:ext uri="{FF2B5EF4-FFF2-40B4-BE49-F238E27FC236}">
                      <a16:creationId xmlns:a16="http://schemas.microsoft.com/office/drawing/2014/main" id="{18E6506D-FDB4-440E-AC62-5A213F8DE8C2}"/>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 err="1">
                    <a:solidFill>
                      <a:schemeClr val="bg1"/>
                    </a:solidFill>
                    <a:ea typeface="Segoe UI" pitchFamily="34" charset="0"/>
                    <a:cs typeface="Segoe UI" pitchFamily="34" charset="0"/>
                  </a:endParaRPr>
                </a:p>
              </p:txBody>
            </p:sp>
            <p:sp>
              <p:nvSpPr>
                <p:cNvPr id="139" name="Freeform: Shape 138">
                  <a:extLst>
                    <a:ext uri="{FF2B5EF4-FFF2-40B4-BE49-F238E27FC236}">
                      <a16:creationId xmlns:a16="http://schemas.microsoft.com/office/drawing/2014/main" id="{4596B3EF-C856-458A-937E-9DFAA3FF16FA}"/>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 err="1">
                    <a:solidFill>
                      <a:schemeClr val="bg1"/>
                    </a:solidFill>
                    <a:ea typeface="Segoe UI" pitchFamily="34" charset="0"/>
                    <a:cs typeface="Segoe UI" pitchFamily="34" charset="0"/>
                  </a:endParaRPr>
                </a:p>
              </p:txBody>
            </p:sp>
            <p:sp>
              <p:nvSpPr>
                <p:cNvPr id="140" name="Oval 139">
                  <a:extLst>
                    <a:ext uri="{FF2B5EF4-FFF2-40B4-BE49-F238E27FC236}">
                      <a16:creationId xmlns:a16="http://schemas.microsoft.com/office/drawing/2014/main" id="{4FF1C6A1-EB08-4B3C-88A6-324085BFE0E7}"/>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 err="1">
                    <a:solidFill>
                      <a:schemeClr val="bg1"/>
                    </a:solidFill>
                    <a:ea typeface="Segoe UI" pitchFamily="34" charset="0"/>
                    <a:cs typeface="Segoe UI" pitchFamily="34" charset="0"/>
                  </a:endParaRPr>
                </a:p>
              </p:txBody>
            </p:sp>
          </p:grpSp>
          <p:grpSp>
            <p:nvGrpSpPr>
              <p:cNvPr id="126" name="Group 125">
                <a:extLst>
                  <a:ext uri="{FF2B5EF4-FFF2-40B4-BE49-F238E27FC236}">
                    <a16:creationId xmlns:a16="http://schemas.microsoft.com/office/drawing/2014/main" id="{C2B3C185-D29E-40A1-A622-5F528FF35AD6}"/>
                  </a:ext>
                </a:extLst>
              </p:cNvPr>
              <p:cNvGrpSpPr/>
              <p:nvPr/>
            </p:nvGrpSpPr>
            <p:grpSpPr>
              <a:xfrm>
                <a:off x="6311583" y="3387788"/>
                <a:ext cx="248285" cy="269304"/>
                <a:chOff x="6207667" y="1018040"/>
                <a:chExt cx="248285" cy="269304"/>
              </a:xfrm>
            </p:grpSpPr>
            <p:sp>
              <p:nvSpPr>
                <p:cNvPr id="135" name="Rectangle 134">
                  <a:extLst>
                    <a:ext uri="{FF2B5EF4-FFF2-40B4-BE49-F238E27FC236}">
                      <a16:creationId xmlns:a16="http://schemas.microsoft.com/office/drawing/2014/main" id="{FDF12AC6-BE07-4B74-B51A-6071AD0C7CF0}"/>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 err="1">
                    <a:solidFill>
                      <a:schemeClr val="bg1"/>
                    </a:solidFill>
                    <a:ea typeface="Segoe UI" pitchFamily="34" charset="0"/>
                    <a:cs typeface="Segoe UI" pitchFamily="34" charset="0"/>
                  </a:endParaRPr>
                </a:p>
              </p:txBody>
            </p:sp>
            <p:sp>
              <p:nvSpPr>
                <p:cNvPr id="136" name="Freeform: Shape 135">
                  <a:extLst>
                    <a:ext uri="{FF2B5EF4-FFF2-40B4-BE49-F238E27FC236}">
                      <a16:creationId xmlns:a16="http://schemas.microsoft.com/office/drawing/2014/main" id="{C95DA0FF-F22D-4C0A-A6AA-A76C7253C197}"/>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 err="1">
                    <a:solidFill>
                      <a:schemeClr val="bg1"/>
                    </a:solidFill>
                    <a:ea typeface="Segoe UI" pitchFamily="34" charset="0"/>
                    <a:cs typeface="Segoe UI" pitchFamily="34" charset="0"/>
                  </a:endParaRPr>
                </a:p>
              </p:txBody>
            </p:sp>
            <p:sp>
              <p:nvSpPr>
                <p:cNvPr id="137" name="Oval 136">
                  <a:extLst>
                    <a:ext uri="{FF2B5EF4-FFF2-40B4-BE49-F238E27FC236}">
                      <a16:creationId xmlns:a16="http://schemas.microsoft.com/office/drawing/2014/main" id="{E105D585-3CAC-4831-A263-DB7C96566252}"/>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 err="1">
                    <a:solidFill>
                      <a:schemeClr val="bg1"/>
                    </a:solidFill>
                    <a:ea typeface="Segoe UI" pitchFamily="34" charset="0"/>
                    <a:cs typeface="Segoe UI" pitchFamily="34" charset="0"/>
                  </a:endParaRPr>
                </a:p>
              </p:txBody>
            </p:sp>
          </p:grpSp>
          <p:grpSp>
            <p:nvGrpSpPr>
              <p:cNvPr id="127" name="Group 126">
                <a:extLst>
                  <a:ext uri="{FF2B5EF4-FFF2-40B4-BE49-F238E27FC236}">
                    <a16:creationId xmlns:a16="http://schemas.microsoft.com/office/drawing/2014/main" id="{185FC3CD-DAEB-40AF-BB04-5122B8668064}"/>
                  </a:ext>
                </a:extLst>
              </p:cNvPr>
              <p:cNvGrpSpPr/>
              <p:nvPr/>
            </p:nvGrpSpPr>
            <p:grpSpPr>
              <a:xfrm>
                <a:off x="6310200" y="4589118"/>
                <a:ext cx="248285" cy="269304"/>
                <a:chOff x="6207667" y="1018040"/>
                <a:chExt cx="248285" cy="269304"/>
              </a:xfrm>
            </p:grpSpPr>
            <p:sp>
              <p:nvSpPr>
                <p:cNvPr id="132" name="Rectangle 131">
                  <a:extLst>
                    <a:ext uri="{FF2B5EF4-FFF2-40B4-BE49-F238E27FC236}">
                      <a16:creationId xmlns:a16="http://schemas.microsoft.com/office/drawing/2014/main" id="{B13B44D8-0D50-40CA-9D6B-4EFC73131046}"/>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 err="1">
                    <a:solidFill>
                      <a:schemeClr val="bg1"/>
                    </a:solidFill>
                    <a:ea typeface="Segoe UI" pitchFamily="34" charset="0"/>
                    <a:cs typeface="Segoe UI" pitchFamily="34" charset="0"/>
                  </a:endParaRPr>
                </a:p>
              </p:txBody>
            </p:sp>
            <p:sp>
              <p:nvSpPr>
                <p:cNvPr id="133" name="Freeform: Shape 132">
                  <a:extLst>
                    <a:ext uri="{FF2B5EF4-FFF2-40B4-BE49-F238E27FC236}">
                      <a16:creationId xmlns:a16="http://schemas.microsoft.com/office/drawing/2014/main" id="{9FBF8319-505E-45B4-BF6F-E42A069326C8}"/>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 err="1">
                    <a:solidFill>
                      <a:schemeClr val="bg1"/>
                    </a:solidFill>
                    <a:ea typeface="Segoe UI" pitchFamily="34" charset="0"/>
                    <a:cs typeface="Segoe UI" pitchFamily="34" charset="0"/>
                  </a:endParaRPr>
                </a:p>
              </p:txBody>
            </p:sp>
            <p:sp>
              <p:nvSpPr>
                <p:cNvPr id="134" name="Oval 133">
                  <a:extLst>
                    <a:ext uri="{FF2B5EF4-FFF2-40B4-BE49-F238E27FC236}">
                      <a16:creationId xmlns:a16="http://schemas.microsoft.com/office/drawing/2014/main" id="{6F0927C9-91F4-4C81-86C9-7E346A68AE83}"/>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 err="1">
                    <a:solidFill>
                      <a:schemeClr val="bg1"/>
                    </a:solidFill>
                    <a:ea typeface="Segoe UI" pitchFamily="34" charset="0"/>
                    <a:cs typeface="Segoe UI" pitchFamily="34" charset="0"/>
                  </a:endParaRPr>
                </a:p>
              </p:txBody>
            </p:sp>
          </p:grpSp>
          <p:grpSp>
            <p:nvGrpSpPr>
              <p:cNvPr id="128" name="Group 127">
                <a:extLst>
                  <a:ext uri="{FF2B5EF4-FFF2-40B4-BE49-F238E27FC236}">
                    <a16:creationId xmlns:a16="http://schemas.microsoft.com/office/drawing/2014/main" id="{B8361D46-BC5C-47EB-A8B3-1A9314CD6E01}"/>
                  </a:ext>
                </a:extLst>
              </p:cNvPr>
              <p:cNvGrpSpPr/>
              <p:nvPr/>
            </p:nvGrpSpPr>
            <p:grpSpPr>
              <a:xfrm>
                <a:off x="6320708" y="5852660"/>
                <a:ext cx="248285" cy="269304"/>
                <a:chOff x="6207667" y="1018040"/>
                <a:chExt cx="248285" cy="269304"/>
              </a:xfrm>
            </p:grpSpPr>
            <p:sp>
              <p:nvSpPr>
                <p:cNvPr id="129" name="Rectangle 128">
                  <a:extLst>
                    <a:ext uri="{FF2B5EF4-FFF2-40B4-BE49-F238E27FC236}">
                      <a16:creationId xmlns:a16="http://schemas.microsoft.com/office/drawing/2014/main" id="{F63CAE01-8EDD-4496-8CA5-5A5EAD791A9B}"/>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 err="1">
                    <a:solidFill>
                      <a:schemeClr val="bg1"/>
                    </a:solidFill>
                    <a:ea typeface="Segoe UI" pitchFamily="34" charset="0"/>
                    <a:cs typeface="Segoe UI" pitchFamily="34" charset="0"/>
                  </a:endParaRPr>
                </a:p>
              </p:txBody>
            </p:sp>
            <p:sp>
              <p:nvSpPr>
                <p:cNvPr id="130" name="Freeform: Shape 129">
                  <a:extLst>
                    <a:ext uri="{FF2B5EF4-FFF2-40B4-BE49-F238E27FC236}">
                      <a16:creationId xmlns:a16="http://schemas.microsoft.com/office/drawing/2014/main" id="{B6E7F510-1C18-4999-8CAF-5648148DE0CC}"/>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 err="1">
                    <a:solidFill>
                      <a:schemeClr val="bg1"/>
                    </a:solidFill>
                    <a:ea typeface="Segoe UI" pitchFamily="34" charset="0"/>
                    <a:cs typeface="Segoe UI" pitchFamily="34" charset="0"/>
                  </a:endParaRPr>
                </a:p>
              </p:txBody>
            </p:sp>
            <p:sp>
              <p:nvSpPr>
                <p:cNvPr id="131" name="Oval 130">
                  <a:extLst>
                    <a:ext uri="{FF2B5EF4-FFF2-40B4-BE49-F238E27FC236}">
                      <a16:creationId xmlns:a16="http://schemas.microsoft.com/office/drawing/2014/main" id="{70AB1E02-4CFA-464C-9961-E8C58278DEA9}"/>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00" err="1">
                    <a:solidFill>
                      <a:schemeClr val="bg1"/>
                    </a:solidFill>
                    <a:ea typeface="Segoe UI" pitchFamily="34" charset="0"/>
                    <a:cs typeface="Segoe UI" pitchFamily="34" charset="0"/>
                  </a:endParaRPr>
                </a:p>
              </p:txBody>
            </p:sp>
          </p:grpSp>
        </p:grpSp>
        <p:grpSp>
          <p:nvGrpSpPr>
            <p:cNvPr id="32" name="Group 31">
              <a:extLst>
                <a:ext uri="{FF2B5EF4-FFF2-40B4-BE49-F238E27FC236}">
                  <a16:creationId xmlns:a16="http://schemas.microsoft.com/office/drawing/2014/main" id="{72D54F21-C9FD-4FF7-B0AF-69D34F9B21AA}"/>
                </a:ext>
              </a:extLst>
            </p:cNvPr>
            <p:cNvGrpSpPr/>
            <p:nvPr/>
          </p:nvGrpSpPr>
          <p:grpSpPr>
            <a:xfrm>
              <a:off x="6836292" y="5498679"/>
              <a:ext cx="5012267" cy="859376"/>
              <a:chOff x="6836292" y="5498679"/>
              <a:chExt cx="5012267" cy="859376"/>
            </a:xfrm>
          </p:grpSpPr>
          <p:sp>
            <p:nvSpPr>
              <p:cNvPr id="107" name="Rounded Rectangle 5">
                <a:extLst>
                  <a:ext uri="{FF2B5EF4-FFF2-40B4-BE49-F238E27FC236}">
                    <a16:creationId xmlns:a16="http://schemas.microsoft.com/office/drawing/2014/main" id="{C96C6F96-5156-42A1-8A5C-A60F8BC3C9DB}"/>
                  </a:ext>
                </a:extLst>
              </p:cNvPr>
              <p:cNvSpPr/>
              <p:nvPr/>
            </p:nvSpPr>
            <p:spPr bwMode="auto">
              <a:xfrm>
                <a:off x="6836292" y="5498679"/>
                <a:ext cx="5012267"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00" b="0" i="0" u="none" strike="noStrike" kern="1200" cap="none" spc="0" normalizeH="0" baseline="0" noProof="0">
                    <a:ln>
                      <a:noFill/>
                    </a:ln>
                    <a:solidFill>
                      <a:schemeClr val="bg1"/>
                    </a:solidFill>
                    <a:effectLst/>
                    <a:uLnTx/>
                    <a:uFillTx/>
                    <a:latin typeface="Segoe UI Semibold"/>
                    <a:ea typeface="+mn-ea"/>
                    <a:cs typeface="+mn-cs"/>
                  </a:rPr>
                  <a:t>Observability</a:t>
                </a:r>
              </a:p>
            </p:txBody>
          </p:sp>
          <p:grpSp>
            <p:nvGrpSpPr>
              <p:cNvPr id="108" name="Group 107">
                <a:extLst>
                  <a:ext uri="{FF2B5EF4-FFF2-40B4-BE49-F238E27FC236}">
                    <a16:creationId xmlns:a16="http://schemas.microsoft.com/office/drawing/2014/main" id="{6E7F5709-10AE-4AD4-B975-CBE88D58D36E}"/>
                  </a:ext>
                </a:extLst>
              </p:cNvPr>
              <p:cNvGrpSpPr/>
              <p:nvPr/>
            </p:nvGrpSpPr>
            <p:grpSpPr>
              <a:xfrm>
                <a:off x="9022397" y="5678454"/>
                <a:ext cx="384006" cy="505203"/>
                <a:chOff x="8955722" y="5656229"/>
                <a:chExt cx="384006" cy="505203"/>
              </a:xfrm>
            </p:grpSpPr>
            <p:pic>
              <p:nvPicPr>
                <p:cNvPr id="118" name="Graphic 117">
                  <a:extLst>
                    <a:ext uri="{FF2B5EF4-FFF2-40B4-BE49-F238E27FC236}">
                      <a16:creationId xmlns:a16="http://schemas.microsoft.com/office/drawing/2014/main" id="{B55CCA13-749E-4B79-BD96-156DD5ED8236}"/>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8955722" y="5656229"/>
                  <a:ext cx="384006" cy="380666"/>
                </a:xfrm>
                <a:prstGeom prst="rect">
                  <a:avLst/>
                </a:prstGeom>
              </p:spPr>
            </p:pic>
            <p:sp>
              <p:nvSpPr>
                <p:cNvPr id="119" name="TextBox 118">
                  <a:extLst>
                    <a:ext uri="{FF2B5EF4-FFF2-40B4-BE49-F238E27FC236}">
                      <a16:creationId xmlns:a16="http://schemas.microsoft.com/office/drawing/2014/main" id="{27CE8006-0D03-49C8-A879-88B53A5C0980}"/>
                    </a:ext>
                  </a:extLst>
                </p:cNvPr>
                <p:cNvSpPr txBox="1"/>
                <p:nvPr/>
              </p:nvSpPr>
              <p:spPr>
                <a:xfrm>
                  <a:off x="8958297" y="6055344"/>
                  <a:ext cx="378864" cy="106088"/>
                </a:xfrm>
                <a:prstGeom prst="rect">
                  <a:avLst/>
                </a:prstGeom>
                <a:noFill/>
              </p:spPr>
              <p:txBody>
                <a:bodyPr wrap="none" lIns="0" tIns="0" rIns="0" bIns="0" rtlCol="0">
                  <a:spAutoFit/>
                </a:bodyPr>
                <a:lstStyle/>
                <a:p>
                  <a:pPr lvl="0" algn="ctr" defTabSz="914367"/>
                  <a:r>
                    <a:rPr lang="en-US" sz="100">
                      <a:solidFill>
                        <a:schemeClr val="bg1"/>
                      </a:solidFill>
                      <a:latin typeface="+mj-lt"/>
                      <a:ea typeface="Segoe UI" pitchFamily="34" charset="0"/>
                      <a:cs typeface="Segoe UI" pitchFamily="34" charset="0"/>
                    </a:rPr>
                    <a:t>Prometheus</a:t>
                  </a:r>
                  <a:endParaRPr kumimoji="0" lang="en-US" sz="100" b="0" i="0" u="none" strike="noStrike" kern="1200" cap="none" spc="0" normalizeH="0" baseline="0" noProof="0">
                    <a:ln>
                      <a:noFill/>
                    </a:ln>
                    <a:solidFill>
                      <a:schemeClr val="bg1"/>
                    </a:solidFill>
                    <a:effectLst/>
                    <a:uLnTx/>
                    <a:uFillTx/>
                    <a:latin typeface="+mj-lt"/>
                  </a:endParaRPr>
                </a:p>
              </p:txBody>
            </p:sp>
          </p:grpSp>
          <p:grpSp>
            <p:nvGrpSpPr>
              <p:cNvPr id="109" name="Group 108">
                <a:extLst>
                  <a:ext uri="{FF2B5EF4-FFF2-40B4-BE49-F238E27FC236}">
                    <a16:creationId xmlns:a16="http://schemas.microsoft.com/office/drawing/2014/main" id="{49EF3CFD-E167-453C-A7C8-E0C14066E1DF}"/>
                  </a:ext>
                </a:extLst>
              </p:cNvPr>
              <p:cNvGrpSpPr/>
              <p:nvPr/>
            </p:nvGrpSpPr>
            <p:grpSpPr>
              <a:xfrm>
                <a:off x="9813976" y="5675078"/>
                <a:ext cx="384006" cy="508802"/>
                <a:chOff x="9856148" y="5652853"/>
                <a:chExt cx="384006" cy="508802"/>
              </a:xfrm>
            </p:grpSpPr>
            <p:pic>
              <p:nvPicPr>
                <p:cNvPr id="116" name="Graphic 115">
                  <a:extLst>
                    <a:ext uri="{FF2B5EF4-FFF2-40B4-BE49-F238E27FC236}">
                      <a16:creationId xmlns:a16="http://schemas.microsoft.com/office/drawing/2014/main" id="{158309FD-A0E5-415E-8840-4AF6FBFB238D}"/>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9856148" y="5652853"/>
                  <a:ext cx="384006" cy="384006"/>
                </a:xfrm>
                <a:prstGeom prst="rect">
                  <a:avLst/>
                </a:prstGeom>
              </p:spPr>
            </p:pic>
            <p:sp>
              <p:nvSpPr>
                <p:cNvPr id="117" name="TextBox 116">
                  <a:extLst>
                    <a:ext uri="{FF2B5EF4-FFF2-40B4-BE49-F238E27FC236}">
                      <a16:creationId xmlns:a16="http://schemas.microsoft.com/office/drawing/2014/main" id="{B51287F8-C9D5-481F-9DC8-4443CE02C172}"/>
                    </a:ext>
                  </a:extLst>
                </p:cNvPr>
                <p:cNvSpPr txBox="1"/>
                <p:nvPr/>
              </p:nvSpPr>
              <p:spPr>
                <a:xfrm>
                  <a:off x="9867958" y="6055565"/>
                  <a:ext cx="360386" cy="106090"/>
                </a:xfrm>
                <a:prstGeom prst="rect">
                  <a:avLst/>
                </a:prstGeom>
                <a:noFill/>
              </p:spPr>
              <p:txBody>
                <a:bodyPr wrap="none" lIns="0" tIns="0" rIns="0" bIns="0" rtlCol="0">
                  <a:spAutoFit/>
                </a:bodyPr>
                <a:lstStyle/>
                <a:p>
                  <a:pPr lvl="0" algn="ctr" defTabSz="914367"/>
                  <a:r>
                    <a:rPr lang="en-US" sz="100">
                      <a:solidFill>
                        <a:schemeClr val="bg1"/>
                      </a:solidFill>
                      <a:latin typeface="+mj-lt"/>
                      <a:ea typeface="Segoe UI" pitchFamily="34" charset="0"/>
                      <a:cs typeface="Segoe UI" pitchFamily="34" charset="0"/>
                    </a:rPr>
                    <a:t>AppInsights</a:t>
                  </a:r>
                  <a:endParaRPr kumimoji="0" lang="en-US" sz="100" b="0" i="0" u="none" strike="noStrike" kern="1200" cap="none" spc="0" normalizeH="0" baseline="0" noProof="0">
                    <a:ln>
                      <a:noFill/>
                    </a:ln>
                    <a:solidFill>
                      <a:schemeClr val="bg1"/>
                    </a:solidFill>
                    <a:effectLst/>
                    <a:uLnTx/>
                    <a:uFillTx/>
                    <a:latin typeface="+mj-lt"/>
                  </a:endParaRPr>
                </a:p>
              </p:txBody>
            </p:sp>
          </p:grpSp>
          <p:grpSp>
            <p:nvGrpSpPr>
              <p:cNvPr id="110" name="Group 109">
                <a:extLst>
                  <a:ext uri="{FF2B5EF4-FFF2-40B4-BE49-F238E27FC236}">
                    <a16:creationId xmlns:a16="http://schemas.microsoft.com/office/drawing/2014/main" id="{9784A2B7-70BF-44C8-8C8F-001B9A6D737F}"/>
                  </a:ext>
                </a:extLst>
              </p:cNvPr>
              <p:cNvGrpSpPr/>
              <p:nvPr/>
            </p:nvGrpSpPr>
            <p:grpSpPr>
              <a:xfrm>
                <a:off x="11293692" y="5719432"/>
                <a:ext cx="339654" cy="455832"/>
                <a:chOff x="11227017" y="5697207"/>
                <a:chExt cx="339654" cy="455832"/>
              </a:xfrm>
            </p:grpSpPr>
            <p:pic>
              <p:nvPicPr>
                <p:cNvPr id="114" name="Picture 6" descr="See the source image">
                  <a:extLst>
                    <a:ext uri="{FF2B5EF4-FFF2-40B4-BE49-F238E27FC236}">
                      <a16:creationId xmlns:a16="http://schemas.microsoft.com/office/drawing/2014/main" id="{E0C51FF9-F85B-4F79-BAD8-B55027FAB3F4}"/>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11227017" y="5697207"/>
                  <a:ext cx="339654" cy="339652"/>
                </a:xfrm>
                <a:prstGeom prst="rect">
                  <a:avLst/>
                </a:prstGeom>
                <a:noFill/>
                <a:extLst>
                  <a:ext uri="{909E8E84-426E-40DD-AFC4-6F175D3DCCD1}">
                    <a14:hiddenFill xmlns:a14="http://schemas.microsoft.com/office/drawing/2010/main">
                      <a:solidFill>
                        <a:srgbClr val="FFFFFF"/>
                      </a:solidFill>
                    </a14:hiddenFill>
                  </a:ext>
                </a:extLst>
              </p:spPr>
            </p:pic>
            <p:sp>
              <p:nvSpPr>
                <p:cNvPr id="115" name="TextBox 114">
                  <a:extLst>
                    <a:ext uri="{FF2B5EF4-FFF2-40B4-BE49-F238E27FC236}">
                      <a16:creationId xmlns:a16="http://schemas.microsoft.com/office/drawing/2014/main" id="{A7D140D4-28A6-4CA9-8D2F-6DB0D2257071}"/>
                    </a:ext>
                  </a:extLst>
                </p:cNvPr>
                <p:cNvSpPr txBox="1"/>
                <p:nvPr/>
              </p:nvSpPr>
              <p:spPr>
                <a:xfrm>
                  <a:off x="11290582" y="6046950"/>
                  <a:ext cx="212536" cy="106089"/>
                </a:xfrm>
                <a:prstGeom prst="rect">
                  <a:avLst/>
                </a:prstGeom>
                <a:noFill/>
              </p:spPr>
              <p:txBody>
                <a:bodyPr wrap="none" lIns="0" tIns="0" rIns="0" bIns="0" rtlCol="0">
                  <a:spAutoFit/>
                </a:bodyPr>
                <a:lstStyle/>
                <a:p>
                  <a:pPr lvl="0" algn="ctr" defTabSz="914367"/>
                  <a:r>
                    <a:rPr lang="en-US" sz="100">
                      <a:solidFill>
                        <a:schemeClr val="bg1"/>
                      </a:solidFill>
                      <a:latin typeface="+mj-lt"/>
                      <a:ea typeface="Segoe UI" pitchFamily="34" charset="0"/>
                      <a:cs typeface="Segoe UI" pitchFamily="34" charset="0"/>
                    </a:rPr>
                    <a:t>Jaeger</a:t>
                  </a:r>
                  <a:endParaRPr kumimoji="0" lang="en-US" sz="100" b="0" i="0" u="none" strike="noStrike" kern="1200" cap="none" spc="0" normalizeH="0" baseline="0" noProof="0">
                    <a:ln>
                      <a:noFill/>
                    </a:ln>
                    <a:solidFill>
                      <a:schemeClr val="bg1"/>
                    </a:solidFill>
                    <a:effectLst/>
                    <a:uLnTx/>
                    <a:uFillTx/>
                    <a:latin typeface="+mj-lt"/>
                  </a:endParaRPr>
                </a:p>
              </p:txBody>
            </p:sp>
          </p:grpSp>
          <p:grpSp>
            <p:nvGrpSpPr>
              <p:cNvPr id="111" name="Group 110">
                <a:extLst>
                  <a:ext uri="{FF2B5EF4-FFF2-40B4-BE49-F238E27FC236}">
                    <a16:creationId xmlns:a16="http://schemas.microsoft.com/office/drawing/2014/main" id="{802FE2DA-0875-4591-86E7-345F2BC59773}"/>
                  </a:ext>
                </a:extLst>
              </p:cNvPr>
              <p:cNvGrpSpPr/>
              <p:nvPr/>
            </p:nvGrpSpPr>
            <p:grpSpPr>
              <a:xfrm>
                <a:off x="10517833" y="5752900"/>
                <a:ext cx="543730" cy="420345"/>
                <a:chOff x="10458391" y="5730675"/>
                <a:chExt cx="543730" cy="420345"/>
              </a:xfrm>
            </p:grpSpPr>
            <p:pic>
              <p:nvPicPr>
                <p:cNvPr id="112" name="Picture 16" descr="Image result for Zipkin logo">
                  <a:extLst>
                    <a:ext uri="{FF2B5EF4-FFF2-40B4-BE49-F238E27FC236}">
                      <a16:creationId xmlns:a16="http://schemas.microsoft.com/office/drawing/2014/main" id="{13D6B791-4030-42FC-9C41-76A57C5F167C}"/>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10458391" y="5730675"/>
                  <a:ext cx="543730" cy="243969"/>
                </a:xfrm>
                <a:prstGeom prst="rect">
                  <a:avLst/>
                </a:prstGeom>
                <a:noFill/>
                <a:extLst>
                  <a:ext uri="{909E8E84-426E-40DD-AFC4-6F175D3DCCD1}">
                    <a14:hiddenFill xmlns:a14="http://schemas.microsoft.com/office/drawing/2010/main">
                      <a:solidFill>
                        <a:srgbClr val="FFFFFF"/>
                      </a:solidFill>
                    </a14:hiddenFill>
                  </a:ext>
                </a:extLst>
              </p:spPr>
            </p:pic>
            <p:sp>
              <p:nvSpPr>
                <p:cNvPr id="113" name="TextBox 112">
                  <a:extLst>
                    <a:ext uri="{FF2B5EF4-FFF2-40B4-BE49-F238E27FC236}">
                      <a16:creationId xmlns:a16="http://schemas.microsoft.com/office/drawing/2014/main" id="{3528418A-3FCB-4F18-8FC6-AA8951DCF1BE}"/>
                    </a:ext>
                  </a:extLst>
                </p:cNvPr>
                <p:cNvSpPr txBox="1"/>
                <p:nvPr/>
              </p:nvSpPr>
              <p:spPr>
                <a:xfrm>
                  <a:off x="10633234" y="6044931"/>
                  <a:ext cx="194050" cy="106089"/>
                </a:xfrm>
                <a:prstGeom prst="rect">
                  <a:avLst/>
                </a:prstGeom>
                <a:noFill/>
              </p:spPr>
              <p:txBody>
                <a:bodyPr wrap="none" lIns="0" tIns="0" rIns="0" bIns="0" rtlCol="0">
                  <a:spAutoFit/>
                </a:bodyPr>
                <a:lstStyle/>
                <a:p>
                  <a:pPr lvl="0" algn="ctr" defTabSz="914367"/>
                  <a:r>
                    <a:rPr lang="en-US" sz="100">
                      <a:solidFill>
                        <a:schemeClr val="bg1"/>
                      </a:solidFill>
                      <a:latin typeface="+mj-lt"/>
                      <a:ea typeface="Segoe UI" pitchFamily="34" charset="0"/>
                      <a:cs typeface="Segoe UI" pitchFamily="34" charset="0"/>
                    </a:rPr>
                    <a:t>Zipkin</a:t>
                  </a:r>
                  <a:endParaRPr kumimoji="0" lang="en-US" sz="100" b="0" i="0" u="none" strike="noStrike" kern="1200" cap="none" spc="0" normalizeH="0" baseline="0" noProof="0">
                    <a:ln>
                      <a:noFill/>
                    </a:ln>
                    <a:solidFill>
                      <a:schemeClr val="bg1"/>
                    </a:solidFill>
                    <a:effectLst/>
                    <a:uLnTx/>
                    <a:uFillTx/>
                    <a:latin typeface="+mj-lt"/>
                  </a:endParaRPr>
                </a:p>
              </p:txBody>
            </p:sp>
          </p:grpSp>
        </p:grpSp>
        <p:grpSp>
          <p:nvGrpSpPr>
            <p:cNvPr id="33" name="Group 32">
              <a:extLst>
                <a:ext uri="{FF2B5EF4-FFF2-40B4-BE49-F238E27FC236}">
                  <a16:creationId xmlns:a16="http://schemas.microsoft.com/office/drawing/2014/main" id="{1AC93092-64CC-46E0-86BD-58A058A7173A}"/>
                </a:ext>
              </a:extLst>
            </p:cNvPr>
            <p:cNvGrpSpPr/>
            <p:nvPr/>
          </p:nvGrpSpPr>
          <p:grpSpPr>
            <a:xfrm>
              <a:off x="6811508" y="3092752"/>
              <a:ext cx="5012267" cy="859376"/>
              <a:chOff x="6811508" y="3092752"/>
              <a:chExt cx="5012267" cy="859376"/>
            </a:xfrm>
          </p:grpSpPr>
          <p:sp>
            <p:nvSpPr>
              <p:cNvPr id="90" name="Rounded Rectangle 5">
                <a:extLst>
                  <a:ext uri="{FF2B5EF4-FFF2-40B4-BE49-F238E27FC236}">
                    <a16:creationId xmlns:a16="http://schemas.microsoft.com/office/drawing/2014/main" id="{B5098C10-D545-4B0F-8188-1091C205F88C}"/>
                  </a:ext>
                </a:extLst>
              </p:cNvPr>
              <p:cNvSpPr/>
              <p:nvPr/>
            </p:nvSpPr>
            <p:spPr bwMode="auto">
              <a:xfrm>
                <a:off x="6811508" y="3092752"/>
                <a:ext cx="5012267"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00" b="0" i="0" u="none" strike="noStrike" kern="1200" cap="none" spc="0" normalizeH="0" baseline="0" noProof="0">
                    <a:ln>
                      <a:noFill/>
                    </a:ln>
                    <a:solidFill>
                      <a:schemeClr val="bg1"/>
                    </a:solidFill>
                    <a:effectLst/>
                    <a:uLnTx/>
                    <a:uFillTx/>
                    <a:latin typeface="Segoe UI Semibold"/>
                    <a:ea typeface="+mn-ea"/>
                    <a:cs typeface="+mn-cs"/>
                  </a:rPr>
                  <a:t>Bindings</a:t>
                </a:r>
              </a:p>
              <a:p>
                <a:pPr marL="0" marR="0" lvl="0" indent="0" defTabSz="932472" rtl="0" eaLnBrk="1" fontAlgn="base" latinLnBrk="0" hangingPunct="1">
                  <a:lnSpc>
                    <a:spcPct val="100000"/>
                  </a:lnSpc>
                  <a:spcBef>
                    <a:spcPct val="0"/>
                  </a:spcBef>
                  <a:spcAft>
                    <a:spcPct val="0"/>
                  </a:spcAft>
                  <a:buClrTx/>
                  <a:buSzTx/>
                  <a:buFontTx/>
                  <a:buNone/>
                  <a:tabLst/>
                  <a:defRPr/>
                </a:pPr>
                <a:r>
                  <a:rPr lang="en-US" sz="100">
                    <a:solidFill>
                      <a:schemeClr val="bg1"/>
                    </a:solidFill>
                    <a:latin typeface="Segoe UI Semibold"/>
                  </a:rPr>
                  <a:t>&amp; Triggers</a:t>
                </a:r>
                <a:endParaRPr kumimoji="0" lang="en-US" sz="100" b="0" i="0" u="none" strike="noStrike" kern="1200" cap="none" spc="0" normalizeH="0" baseline="0" noProof="0">
                  <a:ln>
                    <a:noFill/>
                  </a:ln>
                  <a:solidFill>
                    <a:schemeClr val="bg1"/>
                  </a:solidFill>
                  <a:effectLst/>
                  <a:uLnTx/>
                  <a:uFillTx/>
                  <a:latin typeface="Segoe UI Semibold"/>
                  <a:ea typeface="+mn-ea"/>
                  <a:cs typeface="+mn-cs"/>
                </a:endParaRPr>
              </a:p>
            </p:txBody>
          </p:sp>
          <p:grpSp>
            <p:nvGrpSpPr>
              <p:cNvPr id="91" name="Group 90">
                <a:extLst>
                  <a:ext uri="{FF2B5EF4-FFF2-40B4-BE49-F238E27FC236}">
                    <a16:creationId xmlns:a16="http://schemas.microsoft.com/office/drawing/2014/main" id="{2921A2B7-C03C-4DF4-9570-AFF6E8F25E7E}"/>
                  </a:ext>
                </a:extLst>
              </p:cNvPr>
              <p:cNvGrpSpPr/>
              <p:nvPr/>
            </p:nvGrpSpPr>
            <p:grpSpPr>
              <a:xfrm>
                <a:off x="8620045" y="3226954"/>
                <a:ext cx="2880069" cy="596537"/>
                <a:chOff x="8620045" y="3226954"/>
                <a:chExt cx="2880069" cy="596537"/>
              </a:xfrm>
            </p:grpSpPr>
            <p:grpSp>
              <p:nvGrpSpPr>
                <p:cNvPr id="92" name="Group 91">
                  <a:extLst>
                    <a:ext uri="{FF2B5EF4-FFF2-40B4-BE49-F238E27FC236}">
                      <a16:creationId xmlns:a16="http://schemas.microsoft.com/office/drawing/2014/main" id="{D4084432-3D5F-407E-A073-4FBE0AC7308A}"/>
                    </a:ext>
                  </a:extLst>
                </p:cNvPr>
                <p:cNvGrpSpPr/>
                <p:nvPr/>
              </p:nvGrpSpPr>
              <p:grpSpPr>
                <a:xfrm>
                  <a:off x="9956619" y="3226954"/>
                  <a:ext cx="352382" cy="596277"/>
                  <a:chOff x="11192077" y="3284711"/>
                  <a:chExt cx="352382" cy="596277"/>
                </a:xfrm>
              </p:grpSpPr>
              <p:sp>
                <p:nvSpPr>
                  <p:cNvPr id="105" name="TextBox 104">
                    <a:extLst>
                      <a:ext uri="{FF2B5EF4-FFF2-40B4-BE49-F238E27FC236}">
                        <a16:creationId xmlns:a16="http://schemas.microsoft.com/office/drawing/2014/main" id="{68C2DB91-B60F-4B17-A01B-A6BFAFA338A9}"/>
                      </a:ext>
                    </a:extLst>
                  </p:cNvPr>
                  <p:cNvSpPr txBox="1"/>
                  <p:nvPr/>
                </p:nvSpPr>
                <p:spPr>
                  <a:xfrm>
                    <a:off x="11248148" y="3668809"/>
                    <a:ext cx="240252" cy="21217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 b="0" i="0" u="none" strike="noStrike" kern="1200" cap="none" spc="0" normalizeH="0" baseline="0" noProof="0">
                        <a:ln>
                          <a:noFill/>
                        </a:ln>
                        <a:solidFill>
                          <a:schemeClr val="bg1"/>
                        </a:solidFill>
                        <a:effectLst/>
                        <a:uLnTx/>
                        <a:uFillTx/>
                        <a:latin typeface="+mj-lt"/>
                        <a:ea typeface="+mn-ea"/>
                        <a:cs typeface="+mn-cs"/>
                      </a:rPr>
                      <a:t>GCP</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 b="0" i="0" u="none" strike="noStrike" kern="1200" cap="none" spc="0" normalizeH="0" baseline="0" noProof="0">
                        <a:ln>
                          <a:noFill/>
                        </a:ln>
                        <a:solidFill>
                          <a:schemeClr val="bg1"/>
                        </a:solidFill>
                        <a:effectLst/>
                        <a:uLnTx/>
                        <a:uFillTx/>
                        <a:latin typeface="+mj-lt"/>
                        <a:ea typeface="+mn-ea"/>
                        <a:cs typeface="+mn-cs"/>
                      </a:rPr>
                      <a:t>Storage</a:t>
                    </a:r>
                  </a:p>
                </p:txBody>
              </p:sp>
              <p:pic>
                <p:nvPicPr>
                  <p:cNvPr id="106" name="Picture 105">
                    <a:extLst>
                      <a:ext uri="{FF2B5EF4-FFF2-40B4-BE49-F238E27FC236}">
                        <a16:creationId xmlns:a16="http://schemas.microsoft.com/office/drawing/2014/main" id="{6A818D4D-801A-4B4F-88C0-D66D5DEB903F}"/>
                      </a:ext>
                    </a:extLst>
                  </p:cNvPr>
                  <p:cNvPicPr>
                    <a:picLocks noChangeAspect="1"/>
                  </p:cNvPicPr>
                  <p:nvPr/>
                </p:nvPicPr>
                <p:blipFill>
                  <a:blip r:embed="rId10" cstate="print">
                    <a:extLst>
                      <a:ext uri="{28A0092B-C50C-407E-A947-70E740481C1C}">
                        <a14:useLocalDpi xmlns:a14="http://schemas.microsoft.com/office/drawing/2010/main"/>
                      </a:ext>
                    </a:extLst>
                  </a:blip>
                  <a:srcRect/>
                  <a:stretch/>
                </p:blipFill>
                <p:spPr>
                  <a:xfrm>
                    <a:off x="11192077" y="3284711"/>
                    <a:ext cx="352382" cy="352382"/>
                  </a:xfrm>
                  <a:prstGeom prst="rect">
                    <a:avLst/>
                  </a:prstGeom>
                </p:spPr>
              </p:pic>
            </p:grpSp>
            <p:grpSp>
              <p:nvGrpSpPr>
                <p:cNvPr id="93" name="Group 92">
                  <a:extLst>
                    <a:ext uri="{FF2B5EF4-FFF2-40B4-BE49-F238E27FC236}">
                      <a16:creationId xmlns:a16="http://schemas.microsoft.com/office/drawing/2014/main" id="{B090AF13-E282-4CDD-9DA2-81DB6E0B3435}"/>
                    </a:ext>
                  </a:extLst>
                </p:cNvPr>
                <p:cNvGrpSpPr/>
                <p:nvPr/>
              </p:nvGrpSpPr>
              <p:grpSpPr>
                <a:xfrm>
                  <a:off x="8620045" y="3239575"/>
                  <a:ext cx="332230" cy="583916"/>
                  <a:chOff x="10569145" y="3297073"/>
                  <a:chExt cx="332230" cy="583916"/>
                </a:xfrm>
              </p:grpSpPr>
              <p:pic>
                <p:nvPicPr>
                  <p:cNvPr id="103" name="Picture 140">
                    <a:extLst>
                      <a:ext uri="{FF2B5EF4-FFF2-40B4-BE49-F238E27FC236}">
                        <a16:creationId xmlns:a16="http://schemas.microsoft.com/office/drawing/2014/main" id="{E6CBA301-E202-4DF0-BB22-6DF4D48724DA}"/>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p:blipFill>
                <p:spPr>
                  <a:xfrm>
                    <a:off x="10569145" y="3297073"/>
                    <a:ext cx="332230" cy="332230"/>
                  </a:xfrm>
                  <a:prstGeom prst="rect">
                    <a:avLst/>
                  </a:prstGeom>
                </p:spPr>
              </p:pic>
              <p:sp>
                <p:nvSpPr>
                  <p:cNvPr id="104" name="TextBox 103">
                    <a:extLst>
                      <a:ext uri="{FF2B5EF4-FFF2-40B4-BE49-F238E27FC236}">
                        <a16:creationId xmlns:a16="http://schemas.microsoft.com/office/drawing/2014/main" id="{66FD9BE8-E181-4622-8B82-7023BCD0F66A}"/>
                      </a:ext>
                    </a:extLst>
                  </p:cNvPr>
                  <p:cNvSpPr txBox="1"/>
                  <p:nvPr/>
                </p:nvSpPr>
                <p:spPr>
                  <a:xfrm>
                    <a:off x="10652096" y="3668810"/>
                    <a:ext cx="166328" cy="21217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 b="0" i="0" u="none" strike="noStrike" kern="1200" cap="none" spc="0" normalizeH="0" baseline="0" noProof="0">
                        <a:ln>
                          <a:noFill/>
                        </a:ln>
                        <a:solidFill>
                          <a:schemeClr val="bg1"/>
                        </a:soli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 b="0" i="0" u="none" strike="noStrike" kern="1200" cap="none" spc="0" normalizeH="0" baseline="0" noProof="0">
                        <a:ln>
                          <a:noFill/>
                        </a:ln>
                        <a:solidFill>
                          <a:schemeClr val="bg1"/>
                        </a:solidFill>
                        <a:effectLst/>
                        <a:uLnTx/>
                        <a:uFillTx/>
                        <a:latin typeface="+mj-lt"/>
                        <a:ea typeface="+mn-ea"/>
                        <a:cs typeface="+mn-cs"/>
                      </a:rPr>
                      <a:t>S3</a:t>
                    </a:r>
                  </a:p>
                </p:txBody>
              </p:sp>
            </p:grpSp>
            <p:grpSp>
              <p:nvGrpSpPr>
                <p:cNvPr id="94" name="Group 93">
                  <a:extLst>
                    <a:ext uri="{FF2B5EF4-FFF2-40B4-BE49-F238E27FC236}">
                      <a16:creationId xmlns:a16="http://schemas.microsoft.com/office/drawing/2014/main" id="{F14E77A6-6F18-4D26-948A-7411B1358EF7}"/>
                    </a:ext>
                  </a:extLst>
                </p:cNvPr>
                <p:cNvGrpSpPr/>
                <p:nvPr/>
              </p:nvGrpSpPr>
              <p:grpSpPr>
                <a:xfrm>
                  <a:off x="11289353" y="3251345"/>
                  <a:ext cx="210761" cy="549885"/>
                  <a:chOff x="10037286" y="3278059"/>
                  <a:chExt cx="210761" cy="549885"/>
                </a:xfrm>
              </p:grpSpPr>
              <p:sp>
                <p:nvSpPr>
                  <p:cNvPr id="101" name="TextBox 100">
                    <a:extLst>
                      <a:ext uri="{FF2B5EF4-FFF2-40B4-BE49-F238E27FC236}">
                        <a16:creationId xmlns:a16="http://schemas.microsoft.com/office/drawing/2014/main" id="{610C0874-E1A2-4A83-BF92-45CAA0261687}"/>
                      </a:ext>
                    </a:extLst>
                  </p:cNvPr>
                  <p:cNvSpPr txBox="1"/>
                  <p:nvPr/>
                </p:nvSpPr>
                <p:spPr>
                  <a:xfrm>
                    <a:off x="10054885" y="3721855"/>
                    <a:ext cx="175575" cy="10608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 b="0" i="0" u="none" strike="noStrike" kern="1200" cap="none" spc="0" normalizeH="0" baseline="0" noProof="0">
                        <a:ln>
                          <a:noFill/>
                        </a:ln>
                        <a:solidFill>
                          <a:schemeClr val="bg1"/>
                        </a:solidFill>
                        <a:effectLst/>
                        <a:uLnTx/>
                        <a:uFillTx/>
                        <a:latin typeface="+mj-lt"/>
                        <a:ea typeface="+mn-ea"/>
                        <a:cs typeface="+mn-cs"/>
                      </a:rPr>
                      <a:t>Kafka</a:t>
                    </a:r>
                  </a:p>
                </p:txBody>
              </p:sp>
              <p:pic>
                <p:nvPicPr>
                  <p:cNvPr id="102" name="Picture 101" descr="A close up of a logo&#10;&#10;Description automatically generated">
                    <a:extLst>
                      <a:ext uri="{FF2B5EF4-FFF2-40B4-BE49-F238E27FC236}">
                        <a16:creationId xmlns:a16="http://schemas.microsoft.com/office/drawing/2014/main" id="{EDE00451-27B8-4615-865A-71EAE6811567}"/>
                      </a:ext>
                    </a:extLst>
                  </p:cNvPr>
                  <p:cNvPicPr>
                    <a:picLocks noChangeAspect="1"/>
                  </p:cNvPicPr>
                  <p:nvPr/>
                </p:nvPicPr>
                <p:blipFill>
                  <a:blip r:embed="rId13" cstate="print">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10037286" y="3278059"/>
                    <a:ext cx="210761" cy="342135"/>
                  </a:xfrm>
                  <a:prstGeom prst="rect">
                    <a:avLst/>
                  </a:prstGeom>
                </p:spPr>
              </p:pic>
            </p:grpSp>
            <p:grpSp>
              <p:nvGrpSpPr>
                <p:cNvPr id="95" name="Group 94">
                  <a:extLst>
                    <a:ext uri="{FF2B5EF4-FFF2-40B4-BE49-F238E27FC236}">
                      <a16:creationId xmlns:a16="http://schemas.microsoft.com/office/drawing/2014/main" id="{13A73E5A-7685-4FDD-A7C5-D3988D99FB5B}"/>
                    </a:ext>
                  </a:extLst>
                </p:cNvPr>
                <p:cNvGrpSpPr/>
                <p:nvPr/>
              </p:nvGrpSpPr>
              <p:grpSpPr>
                <a:xfrm>
                  <a:off x="9286139" y="3231132"/>
                  <a:ext cx="332652" cy="584594"/>
                  <a:chOff x="9418110" y="3296398"/>
                  <a:chExt cx="332652" cy="584594"/>
                </a:xfrm>
              </p:grpSpPr>
              <p:sp>
                <p:nvSpPr>
                  <p:cNvPr id="99" name="TextBox 98">
                    <a:extLst>
                      <a:ext uri="{FF2B5EF4-FFF2-40B4-BE49-F238E27FC236}">
                        <a16:creationId xmlns:a16="http://schemas.microsoft.com/office/drawing/2014/main" id="{58BB2C69-3E77-42D2-9423-A34E0E696E75}"/>
                      </a:ext>
                    </a:extLst>
                  </p:cNvPr>
                  <p:cNvSpPr txBox="1"/>
                  <p:nvPr/>
                </p:nvSpPr>
                <p:spPr>
                  <a:xfrm>
                    <a:off x="9464315" y="3668815"/>
                    <a:ext cx="240255" cy="212177"/>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 b="0" i="0" u="none" strike="noStrike" kern="1200" cap="none" spc="0" normalizeH="0" baseline="0" noProof="0">
                        <a:ln>
                          <a:noFill/>
                        </a:ln>
                        <a:solidFill>
                          <a:schemeClr val="bg1"/>
                        </a:solidFill>
                        <a:effectLst/>
                        <a:uLnTx/>
                        <a:uFillTx/>
                        <a:latin typeface="+mj-lt"/>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 b="0" i="0" u="none" strike="noStrike" kern="1200" cap="none" spc="0" normalizeH="0" baseline="0" noProof="0">
                        <a:ln>
                          <a:noFill/>
                        </a:ln>
                        <a:solidFill>
                          <a:schemeClr val="bg1"/>
                        </a:solidFill>
                        <a:effectLst/>
                        <a:uLnTx/>
                        <a:uFillTx/>
                        <a:latin typeface="+mj-lt"/>
                        <a:ea typeface="+mn-ea"/>
                        <a:cs typeface="+mn-cs"/>
                      </a:rPr>
                      <a:t>Storage</a:t>
                    </a:r>
                  </a:p>
                </p:txBody>
              </p:sp>
              <p:pic>
                <p:nvPicPr>
                  <p:cNvPr id="100" name="Graphic 99">
                    <a:extLst>
                      <a:ext uri="{FF2B5EF4-FFF2-40B4-BE49-F238E27FC236}">
                        <a16:creationId xmlns:a16="http://schemas.microsoft.com/office/drawing/2014/main" id="{02424498-20BA-4733-8543-D7B701D0A93A}"/>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rcRect/>
                  <a:stretch/>
                </p:blipFill>
                <p:spPr>
                  <a:xfrm>
                    <a:off x="9418110" y="3296398"/>
                    <a:ext cx="332652" cy="332652"/>
                  </a:xfrm>
                  <a:prstGeom prst="rect">
                    <a:avLst/>
                  </a:prstGeom>
                </p:spPr>
              </p:pic>
            </p:grpSp>
            <p:grpSp>
              <p:nvGrpSpPr>
                <p:cNvPr id="96" name="Group 95">
                  <a:extLst>
                    <a:ext uri="{FF2B5EF4-FFF2-40B4-BE49-F238E27FC236}">
                      <a16:creationId xmlns:a16="http://schemas.microsoft.com/office/drawing/2014/main" id="{822A831D-D601-47AE-862B-41CB39E7C7A9}"/>
                    </a:ext>
                  </a:extLst>
                </p:cNvPr>
                <p:cNvGrpSpPr/>
                <p:nvPr/>
              </p:nvGrpSpPr>
              <p:grpSpPr>
                <a:xfrm>
                  <a:off x="10568255" y="3256851"/>
                  <a:ext cx="442189" cy="530361"/>
                  <a:chOff x="8698105" y="3297585"/>
                  <a:chExt cx="442189" cy="530361"/>
                </a:xfrm>
              </p:grpSpPr>
              <p:pic>
                <p:nvPicPr>
                  <p:cNvPr id="97" name="Picture 6">
                    <a:extLst>
                      <a:ext uri="{FF2B5EF4-FFF2-40B4-BE49-F238E27FC236}">
                        <a16:creationId xmlns:a16="http://schemas.microsoft.com/office/drawing/2014/main" id="{E87F3410-65C0-47DD-9319-248C14951F2C}"/>
                      </a:ext>
                    </a:extLst>
                  </p:cNvPr>
                  <p:cNvPicPr>
                    <a:picLocks noChangeAspect="1" noChangeArrowheads="1"/>
                  </p:cNvPicPr>
                  <p:nvPr/>
                </p:nvPicPr>
                <p:blipFill>
                  <a:blip r:embed="rId16" cstate="print">
                    <a:extLst>
                      <a:ext uri="{28A0092B-C50C-407E-A947-70E740481C1C}">
                        <a14:useLocalDpi xmlns:a14="http://schemas.microsoft.com/office/drawing/2010/main"/>
                      </a:ext>
                    </a:extLst>
                  </a:blip>
                  <a:srcRect/>
                  <a:stretch/>
                </p:blipFill>
                <p:spPr bwMode="auto">
                  <a:xfrm>
                    <a:off x="8698105" y="3297585"/>
                    <a:ext cx="442189" cy="331465"/>
                  </a:xfrm>
                  <a:prstGeom prst="rect">
                    <a:avLst/>
                  </a:prstGeom>
                  <a:noFill/>
                  <a:extLst>
                    <a:ext uri="{909E8E84-426E-40DD-AFC4-6F175D3DCCD1}">
                      <a14:hiddenFill xmlns:a14="http://schemas.microsoft.com/office/drawing/2010/main">
                        <a:solidFill>
                          <a:srgbClr val="FFFFFF"/>
                        </a:solidFill>
                      </a14:hiddenFill>
                    </a:ext>
                  </a:extLst>
                </p:spPr>
              </p:pic>
              <p:sp>
                <p:nvSpPr>
                  <p:cNvPr id="98" name="TextBox 97">
                    <a:extLst>
                      <a:ext uri="{FF2B5EF4-FFF2-40B4-BE49-F238E27FC236}">
                        <a16:creationId xmlns:a16="http://schemas.microsoft.com/office/drawing/2014/main" id="{946F81F7-E005-438F-9C71-A68078149B31}"/>
                      </a:ext>
                    </a:extLst>
                  </p:cNvPr>
                  <p:cNvSpPr txBox="1"/>
                  <p:nvPr/>
                </p:nvSpPr>
                <p:spPr>
                  <a:xfrm>
                    <a:off x="8822180" y="3721857"/>
                    <a:ext cx="194050" cy="10608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 b="0" i="0" u="none" strike="noStrike" kern="1200" cap="none" spc="0" normalizeH="0" baseline="0" noProof="0">
                        <a:ln>
                          <a:noFill/>
                        </a:ln>
                        <a:solidFill>
                          <a:schemeClr val="bg1"/>
                        </a:solidFill>
                        <a:effectLst/>
                        <a:uLnTx/>
                        <a:uFillTx/>
                        <a:latin typeface="+mj-lt"/>
                        <a:ea typeface="+mn-ea"/>
                        <a:cs typeface="+mn-cs"/>
                      </a:rPr>
                      <a:t>Twilio</a:t>
                    </a:r>
                  </a:p>
                </p:txBody>
              </p:sp>
            </p:grpSp>
          </p:grpSp>
        </p:grpSp>
        <p:grpSp>
          <p:nvGrpSpPr>
            <p:cNvPr id="34" name="Group 33">
              <a:extLst>
                <a:ext uri="{FF2B5EF4-FFF2-40B4-BE49-F238E27FC236}">
                  <a16:creationId xmlns:a16="http://schemas.microsoft.com/office/drawing/2014/main" id="{AF5800FB-B447-422E-A140-AA02DC4692F3}"/>
                </a:ext>
              </a:extLst>
            </p:cNvPr>
            <p:cNvGrpSpPr/>
            <p:nvPr/>
          </p:nvGrpSpPr>
          <p:grpSpPr>
            <a:xfrm>
              <a:off x="6836292" y="686824"/>
              <a:ext cx="5012267" cy="859376"/>
              <a:chOff x="6836292" y="686824"/>
              <a:chExt cx="5012267" cy="859376"/>
            </a:xfrm>
          </p:grpSpPr>
          <p:sp>
            <p:nvSpPr>
              <p:cNvPr id="74" name="Rounded Rectangle 5">
                <a:extLst>
                  <a:ext uri="{FF2B5EF4-FFF2-40B4-BE49-F238E27FC236}">
                    <a16:creationId xmlns:a16="http://schemas.microsoft.com/office/drawing/2014/main" id="{B5020FC6-D1A6-4F0E-9DAE-A5DE39B1C74C}"/>
                  </a:ext>
                </a:extLst>
              </p:cNvPr>
              <p:cNvSpPr/>
              <p:nvPr/>
            </p:nvSpPr>
            <p:spPr bwMode="auto">
              <a:xfrm>
                <a:off x="6836292" y="686824"/>
                <a:ext cx="5012267"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00" b="0" i="0" u="none" strike="noStrike" kern="1200" cap="none" spc="0" normalizeH="0" baseline="0" noProof="0">
                    <a:ln>
                      <a:noFill/>
                    </a:ln>
                    <a:solidFill>
                      <a:schemeClr val="bg1"/>
                    </a:solidFill>
                    <a:effectLst/>
                    <a:uLnTx/>
                    <a:uFillTx/>
                    <a:latin typeface="Segoe UI Semibold"/>
                    <a:ea typeface="+mn-ea"/>
                    <a:cs typeface="+mn-cs"/>
                  </a:rPr>
                  <a:t>State</a:t>
                </a:r>
              </a:p>
              <a:p>
                <a:pPr marL="0" marR="0" lvl="0" indent="0" defTabSz="932472" rtl="0" eaLnBrk="1" fontAlgn="base" latinLnBrk="0" hangingPunct="1">
                  <a:lnSpc>
                    <a:spcPct val="100000"/>
                  </a:lnSpc>
                  <a:spcBef>
                    <a:spcPct val="0"/>
                  </a:spcBef>
                  <a:spcAft>
                    <a:spcPct val="0"/>
                  </a:spcAft>
                  <a:buClrTx/>
                  <a:buSzTx/>
                  <a:buFontTx/>
                  <a:buNone/>
                  <a:tabLst/>
                  <a:defRPr/>
                </a:pPr>
                <a:r>
                  <a:rPr kumimoji="0" lang="en-US" sz="100" b="0" i="0" u="none" strike="noStrike" kern="1200" cap="none" spc="0" normalizeH="0" baseline="0" noProof="0">
                    <a:ln>
                      <a:noFill/>
                    </a:ln>
                    <a:solidFill>
                      <a:schemeClr val="bg1"/>
                    </a:solidFill>
                    <a:effectLst/>
                    <a:uLnTx/>
                    <a:uFillTx/>
                    <a:latin typeface="Segoe UI Semibold"/>
                    <a:ea typeface="+mn-ea"/>
                    <a:cs typeface="+mn-cs"/>
                  </a:rPr>
                  <a:t>Stores</a:t>
                </a:r>
              </a:p>
            </p:txBody>
          </p:sp>
          <p:grpSp>
            <p:nvGrpSpPr>
              <p:cNvPr id="75" name="Group 74">
                <a:extLst>
                  <a:ext uri="{FF2B5EF4-FFF2-40B4-BE49-F238E27FC236}">
                    <a16:creationId xmlns:a16="http://schemas.microsoft.com/office/drawing/2014/main" id="{8C1A6C2E-EB63-499F-BC1E-47BEFC5C7686}"/>
                  </a:ext>
                </a:extLst>
              </p:cNvPr>
              <p:cNvGrpSpPr/>
              <p:nvPr/>
            </p:nvGrpSpPr>
            <p:grpSpPr>
              <a:xfrm>
                <a:off x="9974157" y="826412"/>
                <a:ext cx="317304" cy="531285"/>
                <a:chOff x="11061106" y="891566"/>
                <a:chExt cx="317304" cy="531285"/>
              </a:xfrm>
            </p:grpSpPr>
            <p:pic>
              <p:nvPicPr>
                <p:cNvPr id="88" name="Picture 4">
                  <a:extLst>
                    <a:ext uri="{FF2B5EF4-FFF2-40B4-BE49-F238E27FC236}">
                      <a16:creationId xmlns:a16="http://schemas.microsoft.com/office/drawing/2014/main" id="{C84E0F30-5CBE-4CAD-8C39-4D67454229EE}"/>
                    </a:ext>
                  </a:extLst>
                </p:cNvPr>
                <p:cNvPicPr>
                  <a:picLocks noChangeAspect="1" noChangeArrowheads="1"/>
                </p:cNvPicPr>
                <p:nvPr/>
              </p:nvPicPr>
              <p:blipFill rotWithShape="1">
                <a:blip r:embed="rId17" cstate="print">
                  <a:extLst>
                    <a:ext uri="{28A0092B-C50C-407E-A947-70E740481C1C}">
                      <a14:useLocalDpi xmlns:a14="http://schemas.microsoft.com/office/drawing/2010/main"/>
                    </a:ext>
                  </a:extLst>
                </a:blip>
                <a:srcRect/>
                <a:stretch/>
              </p:blipFill>
              <p:spPr bwMode="auto">
                <a:xfrm>
                  <a:off x="11061106" y="891566"/>
                  <a:ext cx="317304" cy="361795"/>
                </a:xfrm>
                <a:prstGeom prst="rect">
                  <a:avLst/>
                </a:prstGeom>
                <a:noFill/>
                <a:extLst>
                  <a:ext uri="{909E8E84-426E-40DD-AFC4-6F175D3DCCD1}">
                    <a14:hiddenFill xmlns:a14="http://schemas.microsoft.com/office/drawing/2010/main">
                      <a:solidFill>
                        <a:srgbClr val="FFFFFF"/>
                      </a:solidFill>
                    </a14:hiddenFill>
                  </a:ext>
                </a:extLst>
              </p:spPr>
            </p:pic>
            <p:sp>
              <p:nvSpPr>
                <p:cNvPr id="89" name="TextBox 88">
                  <a:extLst>
                    <a:ext uri="{FF2B5EF4-FFF2-40B4-BE49-F238E27FC236}">
                      <a16:creationId xmlns:a16="http://schemas.microsoft.com/office/drawing/2014/main" id="{F8641791-657B-423D-8781-21BC07611D15}"/>
                    </a:ext>
                  </a:extLst>
                </p:cNvPr>
                <p:cNvSpPr txBox="1"/>
                <p:nvPr/>
              </p:nvSpPr>
              <p:spPr>
                <a:xfrm>
                  <a:off x="11081155" y="1316762"/>
                  <a:ext cx="277212" cy="10608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 b="0" i="0" u="none" strike="noStrike" kern="1200" cap="none" spc="0" normalizeH="0" baseline="0" noProof="0">
                      <a:ln>
                        <a:noFill/>
                      </a:ln>
                      <a:solidFill>
                        <a:schemeClr val="bg1"/>
                      </a:solidFill>
                      <a:effectLst/>
                      <a:uLnTx/>
                      <a:uFillTx/>
                      <a:latin typeface="+mj-lt"/>
                      <a:ea typeface="+mn-ea"/>
                      <a:cs typeface="+mn-cs"/>
                    </a:rPr>
                    <a:t>Firebase</a:t>
                  </a:r>
                </a:p>
              </p:txBody>
            </p:sp>
          </p:grpSp>
          <p:grpSp>
            <p:nvGrpSpPr>
              <p:cNvPr id="76" name="Group 75">
                <a:extLst>
                  <a:ext uri="{FF2B5EF4-FFF2-40B4-BE49-F238E27FC236}">
                    <a16:creationId xmlns:a16="http://schemas.microsoft.com/office/drawing/2014/main" id="{E4889A5C-E35B-49B1-BC75-BC188C7E7C5E}"/>
                  </a:ext>
                </a:extLst>
              </p:cNvPr>
              <p:cNvGrpSpPr/>
              <p:nvPr/>
            </p:nvGrpSpPr>
            <p:grpSpPr>
              <a:xfrm>
                <a:off x="11218821" y="896990"/>
                <a:ext cx="351824" cy="465996"/>
                <a:chOff x="10410839" y="956855"/>
                <a:chExt cx="351824" cy="465996"/>
              </a:xfrm>
            </p:grpSpPr>
            <p:pic>
              <p:nvPicPr>
                <p:cNvPr id="86" name="Picture 12" descr="Image result for Cassandra Logo">
                  <a:extLst>
                    <a:ext uri="{FF2B5EF4-FFF2-40B4-BE49-F238E27FC236}">
                      <a16:creationId xmlns:a16="http://schemas.microsoft.com/office/drawing/2014/main" id="{E8AAA776-044F-4A49-804E-F0F04716D54E}"/>
                    </a:ext>
                  </a:extLst>
                </p:cNvPr>
                <p:cNvPicPr>
                  <a:picLocks noChangeAspect="1" noChangeArrowheads="1"/>
                </p:cNvPicPr>
                <p:nvPr/>
              </p:nvPicPr>
              <p:blipFill rotWithShape="1">
                <a:blip r:embed="rId18" cstate="print">
                  <a:extLst>
                    <a:ext uri="{28A0092B-C50C-407E-A947-70E740481C1C}">
                      <a14:useLocalDpi xmlns:a14="http://schemas.microsoft.com/office/drawing/2010/main"/>
                    </a:ext>
                  </a:extLst>
                </a:blip>
                <a:srcRect/>
                <a:stretch/>
              </p:blipFill>
              <p:spPr bwMode="auto">
                <a:xfrm>
                  <a:off x="10410839" y="956855"/>
                  <a:ext cx="351824" cy="247873"/>
                </a:xfrm>
                <a:prstGeom prst="rect">
                  <a:avLst/>
                </a:prstGeom>
                <a:noFill/>
                <a:extLst>
                  <a:ext uri="{909E8E84-426E-40DD-AFC4-6F175D3DCCD1}">
                    <a14:hiddenFill xmlns:a14="http://schemas.microsoft.com/office/drawing/2010/main">
                      <a:solidFill>
                        <a:srgbClr val="FFFFFF"/>
                      </a:solidFill>
                    </a14:hiddenFill>
                  </a:ext>
                </a:extLst>
              </p:spPr>
            </p:pic>
            <p:sp>
              <p:nvSpPr>
                <p:cNvPr id="87" name="TextBox 86">
                  <a:extLst>
                    <a:ext uri="{FF2B5EF4-FFF2-40B4-BE49-F238E27FC236}">
                      <a16:creationId xmlns:a16="http://schemas.microsoft.com/office/drawing/2014/main" id="{E42633A1-F18D-4873-A4D0-712ED810EE38}"/>
                    </a:ext>
                  </a:extLst>
                </p:cNvPr>
                <p:cNvSpPr txBox="1"/>
                <p:nvPr/>
              </p:nvSpPr>
              <p:spPr>
                <a:xfrm>
                  <a:off x="10415800" y="1316762"/>
                  <a:ext cx="341897" cy="10608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 b="0" i="0" u="none" strike="noStrike" kern="1200" cap="none" spc="0" normalizeH="0" baseline="0" noProof="0">
                      <a:ln>
                        <a:noFill/>
                      </a:ln>
                      <a:solidFill>
                        <a:schemeClr val="bg1"/>
                      </a:solidFill>
                      <a:effectLst/>
                      <a:uLnTx/>
                      <a:uFillTx/>
                      <a:latin typeface="+mj-lt"/>
                      <a:ea typeface="+mn-ea"/>
                      <a:cs typeface="+mn-cs"/>
                    </a:rPr>
                    <a:t>Cassandra</a:t>
                  </a:r>
                </a:p>
              </p:txBody>
            </p:sp>
          </p:grpSp>
          <p:grpSp>
            <p:nvGrpSpPr>
              <p:cNvPr id="77" name="Group 76">
                <a:extLst>
                  <a:ext uri="{FF2B5EF4-FFF2-40B4-BE49-F238E27FC236}">
                    <a16:creationId xmlns:a16="http://schemas.microsoft.com/office/drawing/2014/main" id="{913AAC1D-5E82-47C9-88A0-DCE01B52A7CE}"/>
                  </a:ext>
                </a:extLst>
              </p:cNvPr>
              <p:cNvGrpSpPr/>
              <p:nvPr/>
            </p:nvGrpSpPr>
            <p:grpSpPr>
              <a:xfrm>
                <a:off x="10628977" y="894032"/>
                <a:ext cx="320745" cy="468955"/>
                <a:chOff x="9821876" y="953897"/>
                <a:chExt cx="320745" cy="468955"/>
              </a:xfrm>
            </p:grpSpPr>
            <p:pic>
              <p:nvPicPr>
                <p:cNvPr id="84" name="Picture 83">
                  <a:extLst>
                    <a:ext uri="{FF2B5EF4-FFF2-40B4-BE49-F238E27FC236}">
                      <a16:creationId xmlns:a16="http://schemas.microsoft.com/office/drawing/2014/main" id="{7AB413F0-C888-402F-B461-EE984F094F6C}"/>
                    </a:ext>
                  </a:extLst>
                </p:cNvPr>
                <p:cNvPicPr>
                  <a:picLocks noChangeAspect="1"/>
                </p:cNvPicPr>
                <p:nvPr/>
              </p:nvPicPr>
              <p:blipFill>
                <a:blip r:embed="rId19" cstate="print">
                  <a:extLst>
                    <a:ext uri="{28A0092B-C50C-407E-A947-70E740481C1C}">
                      <a14:useLocalDpi xmlns:a14="http://schemas.microsoft.com/office/drawing/2010/main"/>
                    </a:ext>
                  </a:extLst>
                </a:blip>
                <a:srcRect/>
                <a:stretch/>
              </p:blipFill>
              <p:spPr>
                <a:xfrm>
                  <a:off x="9821876" y="953897"/>
                  <a:ext cx="320745" cy="268531"/>
                </a:xfrm>
                <a:prstGeom prst="rect">
                  <a:avLst/>
                </a:prstGeom>
              </p:spPr>
            </p:pic>
            <p:sp>
              <p:nvSpPr>
                <p:cNvPr id="85" name="TextBox 84">
                  <a:extLst>
                    <a:ext uri="{FF2B5EF4-FFF2-40B4-BE49-F238E27FC236}">
                      <a16:creationId xmlns:a16="http://schemas.microsoft.com/office/drawing/2014/main" id="{50AF4026-A6B6-4835-AF30-3A503B9B166E}"/>
                    </a:ext>
                  </a:extLst>
                </p:cNvPr>
                <p:cNvSpPr txBox="1"/>
                <p:nvPr/>
              </p:nvSpPr>
              <p:spPr>
                <a:xfrm>
                  <a:off x="9889840" y="1316762"/>
                  <a:ext cx="184811" cy="106090"/>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 b="0" i="0" u="none" strike="noStrike" kern="1200" cap="none" spc="0" normalizeH="0" baseline="0" noProof="0">
                      <a:ln>
                        <a:noFill/>
                      </a:ln>
                      <a:solidFill>
                        <a:schemeClr val="bg1"/>
                      </a:solidFill>
                      <a:effectLst/>
                      <a:uLnTx/>
                      <a:uFillTx/>
                      <a:latin typeface="+mj-lt"/>
                      <a:ea typeface="+mn-ea"/>
                      <a:cs typeface="+mn-cs"/>
                    </a:rPr>
                    <a:t>Redis</a:t>
                  </a:r>
                </a:p>
              </p:txBody>
            </p:sp>
          </p:grpSp>
          <p:grpSp>
            <p:nvGrpSpPr>
              <p:cNvPr id="78" name="Group 77">
                <a:extLst>
                  <a:ext uri="{FF2B5EF4-FFF2-40B4-BE49-F238E27FC236}">
                    <a16:creationId xmlns:a16="http://schemas.microsoft.com/office/drawing/2014/main" id="{FF7EB23F-6C4E-4810-B03C-79B1D472D2DC}"/>
                  </a:ext>
                </a:extLst>
              </p:cNvPr>
              <p:cNvGrpSpPr/>
              <p:nvPr/>
            </p:nvGrpSpPr>
            <p:grpSpPr>
              <a:xfrm>
                <a:off x="9267656" y="832837"/>
                <a:ext cx="369620" cy="578219"/>
                <a:chOff x="9251119" y="897678"/>
                <a:chExt cx="369620" cy="578219"/>
              </a:xfrm>
            </p:grpSpPr>
            <p:pic>
              <p:nvPicPr>
                <p:cNvPr id="82" name="Graphic 81">
                  <a:extLst>
                    <a:ext uri="{FF2B5EF4-FFF2-40B4-BE49-F238E27FC236}">
                      <a16:creationId xmlns:a16="http://schemas.microsoft.com/office/drawing/2014/main" id="{6D98FE15-A196-417E-A108-9C6DF11D6DCB}"/>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9270832" y="897678"/>
                  <a:ext cx="330190" cy="330190"/>
                </a:xfrm>
                <a:prstGeom prst="rect">
                  <a:avLst/>
                </a:prstGeom>
              </p:spPr>
            </p:pic>
            <p:sp>
              <p:nvSpPr>
                <p:cNvPr id="83" name="TextBox 82">
                  <a:extLst>
                    <a:ext uri="{FF2B5EF4-FFF2-40B4-BE49-F238E27FC236}">
                      <a16:creationId xmlns:a16="http://schemas.microsoft.com/office/drawing/2014/main" id="{474554F8-149A-4B01-9A28-4E3A59114AD7}"/>
                    </a:ext>
                  </a:extLst>
                </p:cNvPr>
                <p:cNvSpPr txBox="1"/>
                <p:nvPr/>
              </p:nvSpPr>
              <p:spPr>
                <a:xfrm>
                  <a:off x="9251119" y="1263719"/>
                  <a:ext cx="369620" cy="212178"/>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 b="0" i="0" u="none" strike="noStrike" kern="1200" cap="none" spc="0" normalizeH="0" baseline="0" noProof="0">
                      <a:ln>
                        <a:noFill/>
                      </a:ln>
                      <a:solidFill>
                        <a:schemeClr val="bg1"/>
                      </a:solidFill>
                      <a:effectLst/>
                      <a:uLnTx/>
                      <a:uFillTx/>
                      <a:latin typeface="+mj-lt"/>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 b="0" i="0" u="none" strike="noStrike" kern="1200" cap="none" spc="0" normalizeH="0" baseline="0" noProof="0">
                      <a:ln>
                        <a:noFill/>
                      </a:ln>
                      <a:solidFill>
                        <a:schemeClr val="bg1"/>
                      </a:solidFill>
                      <a:effectLst/>
                      <a:uLnTx/>
                      <a:uFillTx/>
                      <a:latin typeface="+mj-lt"/>
                      <a:ea typeface="+mn-ea"/>
                      <a:cs typeface="+mn-cs"/>
                    </a:rPr>
                    <a:t>CosmosDB</a:t>
                  </a:r>
                </a:p>
              </p:txBody>
            </p:sp>
          </p:grpSp>
          <p:grpSp>
            <p:nvGrpSpPr>
              <p:cNvPr id="79" name="Group 78">
                <a:extLst>
                  <a:ext uri="{FF2B5EF4-FFF2-40B4-BE49-F238E27FC236}">
                    <a16:creationId xmlns:a16="http://schemas.microsoft.com/office/drawing/2014/main" id="{5D28AD55-6F3C-44F5-822B-95EB51A88F42}"/>
                  </a:ext>
                </a:extLst>
              </p:cNvPr>
              <p:cNvGrpSpPr/>
              <p:nvPr/>
            </p:nvGrpSpPr>
            <p:grpSpPr>
              <a:xfrm>
                <a:off x="8601350" y="841797"/>
                <a:ext cx="369618" cy="575567"/>
                <a:chOff x="8585879" y="900329"/>
                <a:chExt cx="369618" cy="575567"/>
              </a:xfrm>
            </p:grpSpPr>
            <p:pic>
              <p:nvPicPr>
                <p:cNvPr id="80" name="Picture 114">
                  <a:extLst>
                    <a:ext uri="{FF2B5EF4-FFF2-40B4-BE49-F238E27FC236}">
                      <a16:creationId xmlns:a16="http://schemas.microsoft.com/office/drawing/2014/main" id="{520779E7-4140-4053-8D28-7DBDB9272086}"/>
                    </a:ext>
                  </a:extLst>
                </p:cNvPr>
                <p:cNvPicPr>
                  <a:picLocks noChangeAspect="1"/>
                </p:cNvPicPr>
                <p:nvPr/>
              </p:nvPicPr>
              <p:blipFill>
                <a:blip r:embed="rId22">
                  <a:extLst>
                    <a:ext uri="{28A0092B-C50C-407E-A947-70E740481C1C}">
                      <a14:useLocalDpi xmlns:a14="http://schemas.microsoft.com/office/drawing/2010/main"/>
                    </a:ext>
                    <a:ext uri="{96DAC541-7B7A-43D3-8B79-37D633B846F1}">
                      <asvg:svgBlip xmlns:asvg="http://schemas.microsoft.com/office/drawing/2016/SVG/main" r:embed="rId23"/>
                    </a:ext>
                  </a:extLst>
                </a:blip>
                <a:srcRect/>
                <a:stretch/>
              </p:blipFill>
              <p:spPr>
                <a:xfrm>
                  <a:off x="8604473" y="900329"/>
                  <a:ext cx="332433" cy="332433"/>
                </a:xfrm>
                <a:prstGeom prst="rect">
                  <a:avLst/>
                </a:prstGeom>
              </p:spPr>
            </p:pic>
            <p:sp>
              <p:nvSpPr>
                <p:cNvPr id="81" name="TextBox 80">
                  <a:extLst>
                    <a:ext uri="{FF2B5EF4-FFF2-40B4-BE49-F238E27FC236}">
                      <a16:creationId xmlns:a16="http://schemas.microsoft.com/office/drawing/2014/main" id="{9904218B-F277-4CEE-A6EC-46BE63BFF093}"/>
                    </a:ext>
                  </a:extLst>
                </p:cNvPr>
                <p:cNvSpPr txBox="1"/>
                <p:nvPr/>
              </p:nvSpPr>
              <p:spPr>
                <a:xfrm>
                  <a:off x="8585879" y="1263717"/>
                  <a:ext cx="369618" cy="21217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 b="0" i="0" u="none" strike="noStrike" kern="1200" cap="none" spc="0" normalizeH="0" baseline="0" noProof="0">
                      <a:ln>
                        <a:noFill/>
                      </a:ln>
                      <a:solidFill>
                        <a:schemeClr val="bg1"/>
                      </a:soli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 b="0" i="0" u="none" strike="noStrike" kern="1200" cap="none" spc="0" normalizeH="0" baseline="0" noProof="0">
                      <a:ln>
                        <a:noFill/>
                      </a:ln>
                      <a:solidFill>
                        <a:schemeClr val="bg1"/>
                      </a:solidFill>
                      <a:effectLst/>
                      <a:uLnTx/>
                      <a:uFillTx/>
                      <a:latin typeface="+mj-lt"/>
                      <a:ea typeface="+mn-ea"/>
                      <a:cs typeface="+mn-cs"/>
                    </a:rPr>
                    <a:t>DynamoDB</a:t>
                  </a:r>
                </a:p>
              </p:txBody>
            </p:sp>
          </p:grpSp>
        </p:grpSp>
        <p:grpSp>
          <p:nvGrpSpPr>
            <p:cNvPr id="35" name="Group 34">
              <a:extLst>
                <a:ext uri="{FF2B5EF4-FFF2-40B4-BE49-F238E27FC236}">
                  <a16:creationId xmlns:a16="http://schemas.microsoft.com/office/drawing/2014/main" id="{4FC20797-0948-46D6-AFDE-07B5C8DFC367}"/>
                </a:ext>
              </a:extLst>
            </p:cNvPr>
            <p:cNvGrpSpPr/>
            <p:nvPr/>
          </p:nvGrpSpPr>
          <p:grpSpPr>
            <a:xfrm>
              <a:off x="6811509" y="4295716"/>
              <a:ext cx="5012267" cy="859376"/>
              <a:chOff x="6811509" y="4295716"/>
              <a:chExt cx="5012267" cy="859376"/>
            </a:xfrm>
          </p:grpSpPr>
          <p:sp>
            <p:nvSpPr>
              <p:cNvPr id="58" name="Rounded Rectangle 5">
                <a:extLst>
                  <a:ext uri="{FF2B5EF4-FFF2-40B4-BE49-F238E27FC236}">
                    <a16:creationId xmlns:a16="http://schemas.microsoft.com/office/drawing/2014/main" id="{8E3F15B4-7760-4D67-AC21-176B2DB0C583}"/>
                  </a:ext>
                </a:extLst>
              </p:cNvPr>
              <p:cNvSpPr/>
              <p:nvPr/>
            </p:nvSpPr>
            <p:spPr bwMode="auto">
              <a:xfrm>
                <a:off x="6811509" y="4295716"/>
                <a:ext cx="5012267"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00" b="0" i="0" u="none" strike="noStrike" kern="1200" cap="none" spc="0" normalizeH="0" baseline="0" noProof="0" dirty="0">
                    <a:ln>
                      <a:noFill/>
                    </a:ln>
                    <a:solidFill>
                      <a:schemeClr val="bg1"/>
                    </a:solidFill>
                    <a:effectLst/>
                    <a:uLnTx/>
                    <a:uFillTx/>
                    <a:latin typeface="Segoe UI Semibold"/>
                    <a:ea typeface="+mn-ea"/>
                    <a:cs typeface="+mn-cs"/>
                  </a:rPr>
                  <a:t>Secret</a:t>
                </a:r>
              </a:p>
              <a:p>
                <a:pPr marL="0" marR="0" lvl="0" indent="0" defTabSz="932472" rtl="0" eaLnBrk="1" fontAlgn="base" latinLnBrk="0" hangingPunct="1">
                  <a:lnSpc>
                    <a:spcPct val="100000"/>
                  </a:lnSpc>
                  <a:spcBef>
                    <a:spcPct val="0"/>
                  </a:spcBef>
                  <a:spcAft>
                    <a:spcPct val="0"/>
                  </a:spcAft>
                  <a:buClrTx/>
                  <a:buSzTx/>
                  <a:buFontTx/>
                  <a:buNone/>
                  <a:tabLst/>
                  <a:defRPr/>
                </a:pPr>
                <a:r>
                  <a:rPr lang="en-US" sz="100" dirty="0">
                    <a:solidFill>
                      <a:schemeClr val="bg1"/>
                    </a:solidFill>
                    <a:latin typeface="Segoe UI Semibold"/>
                  </a:rPr>
                  <a:t>Stores</a:t>
                </a:r>
                <a:endParaRPr kumimoji="0" lang="en-US" sz="100" b="0" i="0" u="none" strike="noStrike" kern="1200" cap="none" spc="0" normalizeH="0" baseline="0" noProof="0" dirty="0">
                  <a:ln>
                    <a:noFill/>
                  </a:ln>
                  <a:solidFill>
                    <a:schemeClr val="bg1"/>
                  </a:solidFill>
                  <a:effectLst/>
                  <a:uLnTx/>
                  <a:uFillTx/>
                  <a:latin typeface="Segoe UI Semibold"/>
                  <a:ea typeface="+mn-ea"/>
                  <a:cs typeface="+mn-cs"/>
                </a:endParaRPr>
              </a:p>
            </p:txBody>
          </p:sp>
          <p:grpSp>
            <p:nvGrpSpPr>
              <p:cNvPr id="59" name="Group 58">
                <a:extLst>
                  <a:ext uri="{FF2B5EF4-FFF2-40B4-BE49-F238E27FC236}">
                    <a16:creationId xmlns:a16="http://schemas.microsoft.com/office/drawing/2014/main" id="{5D3F792B-9EAC-47FA-B9EB-ADBA03E6F680}"/>
                  </a:ext>
                </a:extLst>
              </p:cNvPr>
              <p:cNvGrpSpPr/>
              <p:nvPr/>
            </p:nvGrpSpPr>
            <p:grpSpPr>
              <a:xfrm>
                <a:off x="8518183" y="4433548"/>
                <a:ext cx="535949" cy="617234"/>
                <a:chOff x="8518183" y="4433548"/>
                <a:chExt cx="535949" cy="617234"/>
              </a:xfrm>
            </p:grpSpPr>
            <p:sp>
              <p:nvSpPr>
                <p:cNvPr id="72" name="TextBox 71">
                  <a:extLst>
                    <a:ext uri="{FF2B5EF4-FFF2-40B4-BE49-F238E27FC236}">
                      <a16:creationId xmlns:a16="http://schemas.microsoft.com/office/drawing/2014/main" id="{066FC370-CCAC-4256-9498-CD3C8C719DCA}"/>
                    </a:ext>
                  </a:extLst>
                </p:cNvPr>
                <p:cNvSpPr txBox="1"/>
                <p:nvPr/>
              </p:nvSpPr>
              <p:spPr>
                <a:xfrm>
                  <a:off x="8518183" y="4838603"/>
                  <a:ext cx="535949" cy="21217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 b="0" i="0" u="none" strike="noStrike" kern="1200" cap="none" spc="0" normalizeH="0" baseline="0" noProof="0">
                      <a:ln>
                        <a:noFill/>
                      </a:ln>
                      <a:solidFill>
                        <a:schemeClr val="bg1"/>
                      </a:soli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 b="0" i="0" u="none" strike="noStrike" kern="1200" cap="none" spc="0" normalizeH="0" baseline="0" noProof="0">
                      <a:ln>
                        <a:noFill/>
                      </a:ln>
                      <a:solidFill>
                        <a:schemeClr val="bg1"/>
                      </a:solidFill>
                      <a:effectLst/>
                      <a:uLnTx/>
                      <a:uFillTx/>
                      <a:latin typeface="+mj-lt"/>
                      <a:ea typeface="+mn-ea"/>
                      <a:cs typeface="+mn-cs"/>
                    </a:rPr>
                    <a:t>Secrets Manager</a:t>
                  </a:r>
                </a:p>
              </p:txBody>
            </p:sp>
            <p:pic>
              <p:nvPicPr>
                <p:cNvPr id="73" name="Graphic 72">
                  <a:extLst>
                    <a:ext uri="{FF2B5EF4-FFF2-40B4-BE49-F238E27FC236}">
                      <a16:creationId xmlns:a16="http://schemas.microsoft.com/office/drawing/2014/main" id="{F46B92E6-AC20-4104-9663-C575FFA8EB3A}"/>
                    </a:ext>
                  </a:extLst>
                </p:cNvPr>
                <p:cNvPicPr>
                  <a:picLocks noChangeAspect="1"/>
                </p:cNvPicPr>
                <p:nvPr/>
              </p:nvPicPr>
              <p:blipFill>
                <a:blip r:embed="rId24">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8622082" y="4433548"/>
                  <a:ext cx="328156" cy="328156"/>
                </a:xfrm>
                <a:prstGeom prst="rect">
                  <a:avLst/>
                </a:prstGeom>
              </p:spPr>
            </p:pic>
          </p:grpSp>
          <p:grpSp>
            <p:nvGrpSpPr>
              <p:cNvPr id="60" name="Group 59">
                <a:extLst>
                  <a:ext uri="{FF2B5EF4-FFF2-40B4-BE49-F238E27FC236}">
                    <a16:creationId xmlns:a16="http://schemas.microsoft.com/office/drawing/2014/main" id="{6BA5BCAE-D1AD-403C-BF0B-4B3F5981B238}"/>
                  </a:ext>
                </a:extLst>
              </p:cNvPr>
              <p:cNvGrpSpPr/>
              <p:nvPr/>
            </p:nvGrpSpPr>
            <p:grpSpPr>
              <a:xfrm>
                <a:off x="9278742" y="4430073"/>
                <a:ext cx="347444" cy="620704"/>
                <a:chOff x="9277675" y="4430073"/>
                <a:chExt cx="347444" cy="620704"/>
              </a:xfrm>
            </p:grpSpPr>
            <p:sp>
              <p:nvSpPr>
                <p:cNvPr id="70" name="TextBox 69">
                  <a:extLst>
                    <a:ext uri="{FF2B5EF4-FFF2-40B4-BE49-F238E27FC236}">
                      <a16:creationId xmlns:a16="http://schemas.microsoft.com/office/drawing/2014/main" id="{361A4DD7-9FD0-4689-87A4-F11BBBC47ECB}"/>
                    </a:ext>
                  </a:extLst>
                </p:cNvPr>
                <p:cNvSpPr txBox="1"/>
                <p:nvPr/>
              </p:nvSpPr>
              <p:spPr>
                <a:xfrm>
                  <a:off x="9312787" y="4838600"/>
                  <a:ext cx="277215" cy="212177"/>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 b="0" i="0" u="none" strike="noStrike" kern="1200" cap="none" spc="0" normalizeH="0" baseline="0" noProof="0">
                      <a:ln>
                        <a:noFill/>
                      </a:ln>
                      <a:solidFill>
                        <a:schemeClr val="bg1"/>
                      </a:solidFill>
                      <a:effectLst/>
                      <a:uLnTx/>
                      <a:uFillTx/>
                      <a:latin typeface="+mj-lt"/>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 b="0" i="0" u="none" strike="noStrike" kern="1200" cap="none" spc="0" normalizeH="0" baseline="0" noProof="0">
                      <a:ln>
                        <a:noFill/>
                      </a:ln>
                      <a:solidFill>
                        <a:schemeClr val="bg1"/>
                      </a:solidFill>
                      <a:effectLst/>
                      <a:uLnTx/>
                      <a:uFillTx/>
                      <a:latin typeface="+mj-lt"/>
                      <a:ea typeface="+mn-ea"/>
                      <a:cs typeface="+mn-cs"/>
                    </a:rPr>
                    <a:t>KeyVault</a:t>
                  </a:r>
                </a:p>
              </p:txBody>
            </p:sp>
            <p:pic>
              <p:nvPicPr>
                <p:cNvPr id="71" name="Graphic 70">
                  <a:extLst>
                    <a:ext uri="{FF2B5EF4-FFF2-40B4-BE49-F238E27FC236}">
                      <a16:creationId xmlns:a16="http://schemas.microsoft.com/office/drawing/2014/main" id="{1E163161-8C6C-4AF5-A49B-06099309975F}"/>
                    </a:ext>
                  </a:extLst>
                </p:cNvPr>
                <p:cNvPicPr>
                  <a:picLocks noChangeAspect="1"/>
                </p:cNvPicPr>
                <p:nvPr/>
              </p:nvPicPr>
              <p:blipFill>
                <a:blip r:embed="rId26">
                  <a:extLst>
                    <a:ext uri="{28A0092B-C50C-407E-A947-70E740481C1C}">
                      <a14:useLocalDpi xmlns:a14="http://schemas.microsoft.com/office/drawing/2010/main"/>
                    </a:ext>
                    <a:ext uri="{96DAC541-7B7A-43D3-8B79-37D633B846F1}">
                      <asvg:svgBlip xmlns:asvg="http://schemas.microsoft.com/office/drawing/2016/SVG/main" r:embed="rId27"/>
                    </a:ext>
                  </a:extLst>
                </a:blip>
                <a:stretch>
                  <a:fillRect/>
                </a:stretch>
              </p:blipFill>
              <p:spPr>
                <a:xfrm>
                  <a:off x="9277675" y="4430073"/>
                  <a:ext cx="347444" cy="347444"/>
                </a:xfrm>
                <a:prstGeom prst="rect">
                  <a:avLst/>
                </a:prstGeom>
              </p:spPr>
            </p:pic>
          </p:grpSp>
          <p:grpSp>
            <p:nvGrpSpPr>
              <p:cNvPr id="61" name="Group 60">
                <a:extLst>
                  <a:ext uri="{FF2B5EF4-FFF2-40B4-BE49-F238E27FC236}">
                    <a16:creationId xmlns:a16="http://schemas.microsoft.com/office/drawing/2014/main" id="{D68729C4-2932-4E1B-A606-63952F445F98}"/>
                  </a:ext>
                </a:extLst>
              </p:cNvPr>
              <p:cNvGrpSpPr/>
              <p:nvPr/>
            </p:nvGrpSpPr>
            <p:grpSpPr>
              <a:xfrm>
                <a:off x="9883320" y="4399211"/>
                <a:ext cx="498984" cy="651569"/>
                <a:chOff x="9760142" y="4399211"/>
                <a:chExt cx="498984" cy="651569"/>
              </a:xfrm>
            </p:grpSpPr>
            <p:sp>
              <p:nvSpPr>
                <p:cNvPr id="68" name="TextBox 67">
                  <a:extLst>
                    <a:ext uri="{FF2B5EF4-FFF2-40B4-BE49-F238E27FC236}">
                      <a16:creationId xmlns:a16="http://schemas.microsoft.com/office/drawing/2014/main" id="{8A5437B5-0004-4A2E-93A0-696D1AD1E32E}"/>
                    </a:ext>
                  </a:extLst>
                </p:cNvPr>
                <p:cNvSpPr txBox="1"/>
                <p:nvPr/>
              </p:nvSpPr>
              <p:spPr>
                <a:xfrm>
                  <a:off x="9760142" y="4838602"/>
                  <a:ext cx="498984" cy="212178"/>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 b="0" i="0" u="none" strike="noStrike" kern="1200" cap="none" spc="0" normalizeH="0" baseline="0" noProof="0">
                      <a:ln>
                        <a:noFill/>
                      </a:ln>
                      <a:solidFill>
                        <a:schemeClr val="bg1"/>
                      </a:solidFill>
                      <a:effectLst/>
                      <a:uLnTx/>
                      <a:uFillTx/>
                      <a:latin typeface="+mj-lt"/>
                      <a:ea typeface="+mn-ea"/>
                      <a:cs typeface="+mn-cs"/>
                    </a:rPr>
                    <a:t>GCP</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 b="0" i="0" u="none" strike="noStrike" kern="1200" cap="none" spc="0" normalizeH="0" baseline="0" noProof="0">
                      <a:ln>
                        <a:noFill/>
                      </a:ln>
                      <a:solidFill>
                        <a:schemeClr val="bg1"/>
                      </a:solidFill>
                      <a:effectLst/>
                      <a:uLnTx/>
                      <a:uFillTx/>
                      <a:latin typeface="+mj-lt"/>
                      <a:ea typeface="+mn-ea"/>
                      <a:cs typeface="+mn-cs"/>
                    </a:rPr>
                    <a:t>Secret Manager</a:t>
                  </a:r>
                </a:p>
              </p:txBody>
            </p:sp>
            <p:pic>
              <p:nvPicPr>
                <p:cNvPr id="69" name="Picture 2">
                  <a:extLst>
                    <a:ext uri="{FF2B5EF4-FFF2-40B4-BE49-F238E27FC236}">
                      <a16:creationId xmlns:a16="http://schemas.microsoft.com/office/drawing/2014/main" id="{4CE3E88A-0B2E-4FB2-886B-762140B756A9}"/>
                    </a:ext>
                  </a:extLst>
                </p:cNvPr>
                <p:cNvPicPr>
                  <a:picLocks noChangeAspect="1" noChangeArrowheads="1"/>
                </p:cNvPicPr>
                <p:nvPr/>
              </p:nvPicPr>
              <p:blipFill>
                <a:blip r:embed="rId28" cstate="print">
                  <a:extLst>
                    <a:ext uri="{28A0092B-C50C-407E-A947-70E740481C1C}">
                      <a14:useLocalDpi xmlns:a14="http://schemas.microsoft.com/office/drawing/2010/main"/>
                    </a:ext>
                  </a:extLst>
                </a:blip>
                <a:srcRect/>
                <a:stretch>
                  <a:fillRect/>
                </a:stretch>
              </p:blipFill>
              <p:spPr bwMode="auto">
                <a:xfrm>
                  <a:off x="9849987" y="4399211"/>
                  <a:ext cx="319288" cy="3968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2" name="Group 61">
                <a:extLst>
                  <a:ext uri="{FF2B5EF4-FFF2-40B4-BE49-F238E27FC236}">
                    <a16:creationId xmlns:a16="http://schemas.microsoft.com/office/drawing/2014/main" id="{553E1291-CC48-4268-84FF-647F8FFDB44A}"/>
                  </a:ext>
                </a:extLst>
              </p:cNvPr>
              <p:cNvGrpSpPr/>
              <p:nvPr/>
            </p:nvGrpSpPr>
            <p:grpSpPr>
              <a:xfrm>
                <a:off x="10618396" y="4475785"/>
                <a:ext cx="341905" cy="574997"/>
                <a:chOff x="10431269" y="4475785"/>
                <a:chExt cx="341905" cy="574997"/>
              </a:xfrm>
            </p:grpSpPr>
            <p:sp>
              <p:nvSpPr>
                <p:cNvPr id="66" name="TextBox 65">
                  <a:extLst>
                    <a:ext uri="{FF2B5EF4-FFF2-40B4-BE49-F238E27FC236}">
                      <a16:creationId xmlns:a16="http://schemas.microsoft.com/office/drawing/2014/main" id="{48CD0355-8E1A-471E-8AB3-2A324DABCE8C}"/>
                    </a:ext>
                  </a:extLst>
                </p:cNvPr>
                <p:cNvSpPr txBox="1"/>
                <p:nvPr/>
              </p:nvSpPr>
              <p:spPr>
                <a:xfrm>
                  <a:off x="10431269" y="4838605"/>
                  <a:ext cx="341905" cy="212177"/>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 b="0" i="0" u="none" strike="noStrike" kern="1200" cap="none" spc="0" normalizeH="0" baseline="0" noProof="0" err="1">
                      <a:ln>
                        <a:noFill/>
                      </a:ln>
                      <a:solidFill>
                        <a:schemeClr val="bg1"/>
                      </a:solidFill>
                      <a:effectLst/>
                      <a:uLnTx/>
                      <a:uFillTx/>
                      <a:latin typeface="+mj-lt"/>
                      <a:ea typeface="+mn-ea"/>
                      <a:cs typeface="+mn-cs"/>
                    </a:rPr>
                    <a:t>HashiCorp</a:t>
                  </a:r>
                  <a:endParaRPr kumimoji="0" lang="en-US" sz="100" b="0" i="0" u="none" strike="noStrike" kern="1200" cap="none" spc="0" normalizeH="0" baseline="0" noProof="0">
                    <a:ln>
                      <a:noFill/>
                    </a:ln>
                    <a:solidFill>
                      <a:schemeClr val="bg1"/>
                    </a:solidFill>
                    <a:effectLst/>
                    <a:uLnTx/>
                    <a:uFillTx/>
                    <a:latin typeface="+mj-l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00">
                      <a:solidFill>
                        <a:schemeClr val="bg1"/>
                      </a:solidFill>
                      <a:latin typeface="+mj-lt"/>
                    </a:rPr>
                    <a:t>Vault</a:t>
                  </a:r>
                  <a:endParaRPr kumimoji="0" lang="en-US" sz="100" b="0" i="0" u="none" strike="noStrike" kern="1200" cap="none" spc="0" normalizeH="0" baseline="0" noProof="0">
                    <a:ln>
                      <a:noFill/>
                    </a:ln>
                    <a:solidFill>
                      <a:schemeClr val="bg1"/>
                    </a:solidFill>
                    <a:effectLst/>
                    <a:uLnTx/>
                    <a:uFillTx/>
                    <a:latin typeface="+mj-lt"/>
                    <a:ea typeface="+mn-ea"/>
                    <a:cs typeface="+mn-cs"/>
                  </a:endParaRPr>
                </a:p>
              </p:txBody>
            </p:sp>
            <p:pic>
              <p:nvPicPr>
                <p:cNvPr id="67" name="Picture 2" descr="See the source image">
                  <a:extLst>
                    <a:ext uri="{FF2B5EF4-FFF2-40B4-BE49-F238E27FC236}">
                      <a16:creationId xmlns:a16="http://schemas.microsoft.com/office/drawing/2014/main" id="{481E4717-B512-4B53-A867-518C17377F4B}"/>
                    </a:ext>
                  </a:extLst>
                </p:cNvPr>
                <p:cNvPicPr>
                  <a:picLocks noChangeAspect="1" noChangeArrowheads="1"/>
                </p:cNvPicPr>
                <p:nvPr/>
              </p:nvPicPr>
              <p:blipFill>
                <a:blip r:embed="rId29" cstate="print">
                  <a:extLst>
                    <a:ext uri="{28A0092B-C50C-407E-A947-70E740481C1C}">
                      <a14:useLocalDpi xmlns:a14="http://schemas.microsoft.com/office/drawing/2010/main"/>
                    </a:ext>
                  </a:extLst>
                </a:blip>
                <a:srcRect/>
                <a:stretch>
                  <a:fillRect/>
                </a:stretch>
              </p:blipFill>
              <p:spPr bwMode="auto">
                <a:xfrm>
                  <a:off x="10442578" y="4475785"/>
                  <a:ext cx="319288" cy="3123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3" name="Group 62">
                <a:extLst>
                  <a:ext uri="{FF2B5EF4-FFF2-40B4-BE49-F238E27FC236}">
                    <a16:creationId xmlns:a16="http://schemas.microsoft.com/office/drawing/2014/main" id="{00BB79DD-1E2C-4653-B1EC-91193205E366}"/>
                  </a:ext>
                </a:extLst>
              </p:cNvPr>
              <p:cNvGrpSpPr/>
              <p:nvPr/>
            </p:nvGrpSpPr>
            <p:grpSpPr>
              <a:xfrm>
                <a:off x="11211009" y="4441456"/>
                <a:ext cx="367449" cy="609324"/>
                <a:chOff x="11051503" y="4441456"/>
                <a:chExt cx="367449" cy="609324"/>
              </a:xfrm>
            </p:grpSpPr>
            <p:sp>
              <p:nvSpPr>
                <p:cNvPr id="64" name="TextBox 63">
                  <a:extLst>
                    <a:ext uri="{FF2B5EF4-FFF2-40B4-BE49-F238E27FC236}">
                      <a16:creationId xmlns:a16="http://schemas.microsoft.com/office/drawing/2014/main" id="{78A6411B-11C6-4D76-9D56-FF54C31E0406}"/>
                    </a:ext>
                  </a:extLst>
                </p:cNvPr>
                <p:cNvSpPr txBox="1"/>
                <p:nvPr/>
              </p:nvSpPr>
              <p:spPr>
                <a:xfrm>
                  <a:off x="11059663" y="4838602"/>
                  <a:ext cx="351137" cy="212178"/>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 b="0" i="0" u="none" strike="noStrike" kern="1200" cap="none" spc="0" normalizeH="0" baseline="0" noProof="0">
                      <a:ln>
                        <a:noFill/>
                      </a:ln>
                      <a:solidFill>
                        <a:schemeClr val="bg1"/>
                      </a:solidFill>
                      <a:effectLst/>
                      <a:uLnTx/>
                      <a:uFillTx/>
                      <a:latin typeface="+mj-lt"/>
                      <a:ea typeface="+mn-ea"/>
                      <a:cs typeface="+mn-cs"/>
                    </a:rPr>
                    <a:t>Kubernetes</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00">
                      <a:solidFill>
                        <a:schemeClr val="bg1"/>
                      </a:solidFill>
                      <a:latin typeface="+mj-lt"/>
                    </a:rPr>
                    <a:t>Secret</a:t>
                  </a:r>
                  <a:endParaRPr kumimoji="0" lang="en-US" sz="100" b="0" i="0" u="none" strike="noStrike" kern="1200" cap="none" spc="0" normalizeH="0" baseline="0" noProof="0">
                    <a:ln>
                      <a:noFill/>
                    </a:ln>
                    <a:solidFill>
                      <a:schemeClr val="bg1"/>
                    </a:solidFill>
                    <a:effectLst/>
                    <a:uLnTx/>
                    <a:uFillTx/>
                    <a:latin typeface="+mj-lt"/>
                    <a:ea typeface="+mn-ea"/>
                    <a:cs typeface="+mn-cs"/>
                  </a:endParaRPr>
                </a:p>
              </p:txBody>
            </p:sp>
            <p:pic>
              <p:nvPicPr>
                <p:cNvPr id="65" name="Graphic 64">
                  <a:extLst>
                    <a:ext uri="{FF2B5EF4-FFF2-40B4-BE49-F238E27FC236}">
                      <a16:creationId xmlns:a16="http://schemas.microsoft.com/office/drawing/2014/main" id="{52EE5DF3-ACB2-4327-864C-B394F98CFF94}"/>
                    </a:ext>
                  </a:extLst>
                </p:cNvPr>
                <p:cNvPicPr>
                  <a:picLocks noChangeAspect="1"/>
                </p:cNvPicPr>
                <p:nvPr/>
              </p:nvPicPr>
              <p:blipFill rotWithShape="1">
                <a:blip r:embed="rId30" cstate="print">
                  <a:extLst>
                    <a:ext uri="{28A0092B-C50C-407E-A947-70E740481C1C}">
                      <a14:useLocalDpi xmlns:a14="http://schemas.microsoft.com/office/drawing/2010/main"/>
                    </a:ext>
                    <a:ext uri="{96DAC541-7B7A-43D3-8B79-37D633B846F1}">
                      <asvg:svgBlip xmlns:asvg="http://schemas.microsoft.com/office/drawing/2016/SVG/main" r:embed="rId31"/>
                    </a:ext>
                  </a:extLst>
                </a:blip>
                <a:srcRect r="81683"/>
                <a:stretch/>
              </p:blipFill>
              <p:spPr>
                <a:xfrm>
                  <a:off x="11051503" y="4441456"/>
                  <a:ext cx="367449" cy="354585"/>
                </a:xfrm>
                <a:prstGeom prst="rect">
                  <a:avLst/>
                </a:prstGeom>
              </p:spPr>
            </p:pic>
          </p:grpSp>
        </p:grpSp>
        <p:grpSp>
          <p:nvGrpSpPr>
            <p:cNvPr id="36" name="Group 35">
              <a:extLst>
                <a:ext uri="{FF2B5EF4-FFF2-40B4-BE49-F238E27FC236}">
                  <a16:creationId xmlns:a16="http://schemas.microsoft.com/office/drawing/2014/main" id="{4AFD11FA-DAB0-45F4-9849-E8E04959B750}"/>
                </a:ext>
              </a:extLst>
            </p:cNvPr>
            <p:cNvGrpSpPr/>
            <p:nvPr/>
          </p:nvGrpSpPr>
          <p:grpSpPr>
            <a:xfrm>
              <a:off x="6836292" y="1889788"/>
              <a:ext cx="5012267" cy="859376"/>
              <a:chOff x="6836292" y="1889788"/>
              <a:chExt cx="5012267" cy="859376"/>
            </a:xfrm>
          </p:grpSpPr>
          <p:sp>
            <p:nvSpPr>
              <p:cNvPr id="42" name="Rounded Rectangle 5">
                <a:extLst>
                  <a:ext uri="{FF2B5EF4-FFF2-40B4-BE49-F238E27FC236}">
                    <a16:creationId xmlns:a16="http://schemas.microsoft.com/office/drawing/2014/main" id="{4476F393-6D01-4ACE-B54E-DE86A49E4DB5}"/>
                  </a:ext>
                </a:extLst>
              </p:cNvPr>
              <p:cNvSpPr/>
              <p:nvPr/>
            </p:nvSpPr>
            <p:spPr bwMode="auto">
              <a:xfrm>
                <a:off x="6836292" y="1889788"/>
                <a:ext cx="5012267"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00" b="0" i="0" u="none" strike="noStrike" kern="1200" cap="none" spc="0" normalizeH="0" baseline="0" noProof="0" dirty="0" err="1">
                    <a:ln>
                      <a:noFill/>
                    </a:ln>
                    <a:solidFill>
                      <a:schemeClr val="bg1"/>
                    </a:solidFill>
                    <a:effectLst/>
                    <a:uLnTx/>
                    <a:uFillTx/>
                    <a:latin typeface="Segoe UI Semibold"/>
                    <a:ea typeface="+mn-ea"/>
                    <a:cs typeface="+mn-cs"/>
                  </a:rPr>
                  <a:t>PubSub</a:t>
                </a:r>
                <a:endParaRPr kumimoji="0" lang="en-US" sz="100" b="0" i="0" u="none" strike="noStrike" kern="1200" cap="none" spc="0" normalizeH="0" baseline="0" noProof="0" dirty="0">
                  <a:ln>
                    <a:noFill/>
                  </a:ln>
                  <a:solidFill>
                    <a:schemeClr val="bg1"/>
                  </a:solidFill>
                  <a:effectLst/>
                  <a:uLnTx/>
                  <a:uFillTx/>
                  <a:latin typeface="Segoe UI Semibold"/>
                  <a:ea typeface="+mn-ea"/>
                  <a:cs typeface="+mn-cs"/>
                </a:endParaRPr>
              </a:p>
              <a:p>
                <a:pPr marL="0" marR="0" lvl="0" indent="0" defTabSz="932472" rtl="0" eaLnBrk="1" fontAlgn="base" latinLnBrk="0" hangingPunct="1">
                  <a:lnSpc>
                    <a:spcPct val="100000"/>
                  </a:lnSpc>
                  <a:spcBef>
                    <a:spcPct val="0"/>
                  </a:spcBef>
                  <a:spcAft>
                    <a:spcPct val="0"/>
                  </a:spcAft>
                  <a:buClrTx/>
                  <a:buSzTx/>
                  <a:buFontTx/>
                  <a:buNone/>
                  <a:tabLst/>
                  <a:defRPr/>
                </a:pPr>
                <a:r>
                  <a:rPr lang="en-US" sz="100" dirty="0">
                    <a:solidFill>
                      <a:schemeClr val="bg1"/>
                    </a:solidFill>
                    <a:latin typeface="Segoe UI Semibold"/>
                  </a:rPr>
                  <a:t>Brokers</a:t>
                </a:r>
                <a:endParaRPr kumimoji="0" lang="en-US" sz="100" b="0" i="0" u="none" strike="noStrike" kern="1200" cap="none" spc="0" normalizeH="0" baseline="0" noProof="0" dirty="0">
                  <a:ln>
                    <a:noFill/>
                  </a:ln>
                  <a:solidFill>
                    <a:schemeClr val="bg1"/>
                  </a:solidFill>
                  <a:effectLst/>
                  <a:uLnTx/>
                  <a:uFillTx/>
                  <a:latin typeface="Segoe UI Semibold"/>
                  <a:ea typeface="+mn-ea"/>
                  <a:cs typeface="+mn-cs"/>
                </a:endParaRPr>
              </a:p>
            </p:txBody>
          </p:sp>
          <p:grpSp>
            <p:nvGrpSpPr>
              <p:cNvPr id="43" name="Group 42">
                <a:extLst>
                  <a:ext uri="{FF2B5EF4-FFF2-40B4-BE49-F238E27FC236}">
                    <a16:creationId xmlns:a16="http://schemas.microsoft.com/office/drawing/2014/main" id="{67591B84-0920-4FF3-8FDB-B6EDEFD103C9}"/>
                  </a:ext>
                </a:extLst>
              </p:cNvPr>
              <p:cNvGrpSpPr/>
              <p:nvPr/>
            </p:nvGrpSpPr>
            <p:grpSpPr>
              <a:xfrm>
                <a:off x="10628977" y="2085619"/>
                <a:ext cx="320745" cy="468955"/>
                <a:chOff x="9821876" y="953897"/>
                <a:chExt cx="320745" cy="468955"/>
              </a:xfrm>
            </p:grpSpPr>
            <p:pic>
              <p:nvPicPr>
                <p:cNvPr id="56" name="Picture 55">
                  <a:extLst>
                    <a:ext uri="{FF2B5EF4-FFF2-40B4-BE49-F238E27FC236}">
                      <a16:creationId xmlns:a16="http://schemas.microsoft.com/office/drawing/2014/main" id="{6359BE5B-C2A9-487A-ABF2-17CD6ACC292C}"/>
                    </a:ext>
                  </a:extLst>
                </p:cNvPr>
                <p:cNvPicPr>
                  <a:picLocks noChangeAspect="1"/>
                </p:cNvPicPr>
                <p:nvPr/>
              </p:nvPicPr>
              <p:blipFill>
                <a:blip r:embed="rId19" cstate="print">
                  <a:extLst>
                    <a:ext uri="{28A0092B-C50C-407E-A947-70E740481C1C}">
                      <a14:useLocalDpi xmlns:a14="http://schemas.microsoft.com/office/drawing/2010/main"/>
                    </a:ext>
                  </a:extLst>
                </a:blip>
                <a:srcRect/>
                <a:stretch/>
              </p:blipFill>
              <p:spPr>
                <a:xfrm>
                  <a:off x="9821876" y="953897"/>
                  <a:ext cx="320745" cy="268531"/>
                </a:xfrm>
                <a:prstGeom prst="rect">
                  <a:avLst/>
                </a:prstGeom>
              </p:spPr>
            </p:pic>
            <p:sp>
              <p:nvSpPr>
                <p:cNvPr id="57" name="TextBox 56">
                  <a:extLst>
                    <a:ext uri="{FF2B5EF4-FFF2-40B4-BE49-F238E27FC236}">
                      <a16:creationId xmlns:a16="http://schemas.microsoft.com/office/drawing/2014/main" id="{13B4379B-C203-4F44-9B76-39DAA4B3F890}"/>
                    </a:ext>
                  </a:extLst>
                </p:cNvPr>
                <p:cNvSpPr txBox="1"/>
                <p:nvPr/>
              </p:nvSpPr>
              <p:spPr>
                <a:xfrm>
                  <a:off x="9889840" y="1316762"/>
                  <a:ext cx="184811" cy="106090"/>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 b="0" i="0" u="none" strike="noStrike" kern="1200" cap="none" spc="0" normalizeH="0" baseline="0" noProof="0">
                      <a:ln>
                        <a:noFill/>
                      </a:ln>
                      <a:solidFill>
                        <a:schemeClr val="bg1"/>
                      </a:solidFill>
                      <a:effectLst/>
                      <a:uLnTx/>
                      <a:uFillTx/>
                      <a:latin typeface="+mj-lt"/>
                      <a:ea typeface="+mn-ea"/>
                      <a:cs typeface="+mn-cs"/>
                    </a:rPr>
                    <a:t>Redis</a:t>
                  </a:r>
                </a:p>
              </p:txBody>
            </p:sp>
          </p:grpSp>
          <p:grpSp>
            <p:nvGrpSpPr>
              <p:cNvPr id="44" name="Group 43">
                <a:extLst>
                  <a:ext uri="{FF2B5EF4-FFF2-40B4-BE49-F238E27FC236}">
                    <a16:creationId xmlns:a16="http://schemas.microsoft.com/office/drawing/2014/main" id="{33238621-783F-4EA0-A8A1-E3C1274B3DA6}"/>
                  </a:ext>
                </a:extLst>
              </p:cNvPr>
              <p:cNvGrpSpPr/>
              <p:nvPr/>
            </p:nvGrpSpPr>
            <p:grpSpPr>
              <a:xfrm>
                <a:off x="8619944" y="2036350"/>
                <a:ext cx="332433" cy="575569"/>
                <a:chOff x="8604473" y="900329"/>
                <a:chExt cx="332433" cy="575569"/>
              </a:xfrm>
            </p:grpSpPr>
            <p:pic>
              <p:nvPicPr>
                <p:cNvPr id="54" name="Picture 114">
                  <a:extLst>
                    <a:ext uri="{FF2B5EF4-FFF2-40B4-BE49-F238E27FC236}">
                      <a16:creationId xmlns:a16="http://schemas.microsoft.com/office/drawing/2014/main" id="{36BEE563-4F17-420B-A7BA-C01D83E3BC50}"/>
                    </a:ext>
                  </a:extLst>
                </p:cNvPr>
                <p:cNvPicPr>
                  <a:picLocks noChangeAspect="1"/>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rcRect/>
                <a:stretch/>
              </p:blipFill>
              <p:spPr>
                <a:xfrm>
                  <a:off x="8604473" y="900329"/>
                  <a:ext cx="332433" cy="332433"/>
                </a:xfrm>
                <a:prstGeom prst="rect">
                  <a:avLst/>
                </a:prstGeom>
              </p:spPr>
            </p:pic>
            <p:sp>
              <p:nvSpPr>
                <p:cNvPr id="55" name="TextBox 54">
                  <a:extLst>
                    <a:ext uri="{FF2B5EF4-FFF2-40B4-BE49-F238E27FC236}">
                      <a16:creationId xmlns:a16="http://schemas.microsoft.com/office/drawing/2014/main" id="{9EA6B185-A534-48B6-ACDF-73C8E7E2AC50}"/>
                    </a:ext>
                  </a:extLst>
                </p:cNvPr>
                <p:cNvSpPr txBox="1"/>
                <p:nvPr/>
              </p:nvSpPr>
              <p:spPr>
                <a:xfrm>
                  <a:off x="8687522" y="1263721"/>
                  <a:ext cx="166329" cy="212177"/>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 b="0" i="0" u="none" strike="noStrike" kern="1200" cap="none" spc="0" normalizeH="0" baseline="0" noProof="0">
                      <a:ln>
                        <a:noFill/>
                      </a:ln>
                      <a:solidFill>
                        <a:schemeClr val="bg1"/>
                      </a:soli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 b="0" i="0" u="none" strike="noStrike" kern="1200" cap="none" spc="0" normalizeH="0" baseline="0" noProof="0">
                      <a:ln>
                        <a:noFill/>
                      </a:ln>
                      <a:solidFill>
                        <a:schemeClr val="bg1"/>
                      </a:solidFill>
                      <a:effectLst/>
                      <a:uLnTx/>
                      <a:uFillTx/>
                      <a:latin typeface="+mj-lt"/>
                      <a:ea typeface="+mn-ea"/>
                      <a:cs typeface="+mn-cs"/>
                    </a:rPr>
                    <a:t>SQS</a:t>
                  </a:r>
                </a:p>
              </p:txBody>
            </p:sp>
          </p:grpSp>
          <p:grpSp>
            <p:nvGrpSpPr>
              <p:cNvPr id="45" name="Group 44">
                <a:extLst>
                  <a:ext uri="{FF2B5EF4-FFF2-40B4-BE49-F238E27FC236}">
                    <a16:creationId xmlns:a16="http://schemas.microsoft.com/office/drawing/2014/main" id="{3C61C53D-9775-43AB-9129-553A3E76C3D8}"/>
                  </a:ext>
                </a:extLst>
              </p:cNvPr>
              <p:cNvGrpSpPr/>
              <p:nvPr/>
            </p:nvGrpSpPr>
            <p:grpSpPr>
              <a:xfrm>
                <a:off x="9263037" y="2028943"/>
                <a:ext cx="378859" cy="578219"/>
                <a:chOff x="9246501" y="897678"/>
                <a:chExt cx="378859" cy="578219"/>
              </a:xfrm>
            </p:grpSpPr>
            <p:pic>
              <p:nvPicPr>
                <p:cNvPr id="52" name="Graphic 51">
                  <a:extLst>
                    <a:ext uri="{FF2B5EF4-FFF2-40B4-BE49-F238E27FC236}">
                      <a16:creationId xmlns:a16="http://schemas.microsoft.com/office/drawing/2014/main" id="{7AC227A4-DCDB-44C6-BD5F-1590C61AE5EB}"/>
                    </a:ext>
                  </a:extLst>
                </p:cNvPr>
                <p:cNvPicPr>
                  <a:picLocks noChangeAspect="1"/>
                </p:cNvPicPr>
                <p:nvPr/>
              </p:nvPicPr>
              <p:blipFill>
                <a:blip r:embed="rId34">
                  <a:extLst>
                    <a:ext uri="{28A0092B-C50C-407E-A947-70E740481C1C}">
                      <a14:useLocalDpi xmlns:a14="http://schemas.microsoft.com/office/drawing/2010/main"/>
                    </a:ext>
                    <a:ext uri="{96DAC541-7B7A-43D3-8B79-37D633B846F1}">
                      <asvg:svgBlip xmlns:asvg="http://schemas.microsoft.com/office/drawing/2016/SVG/main" r:embed="rId35"/>
                    </a:ext>
                  </a:extLst>
                </a:blip>
                <a:srcRect/>
                <a:stretch/>
              </p:blipFill>
              <p:spPr>
                <a:xfrm>
                  <a:off x="9270832" y="897678"/>
                  <a:ext cx="330190" cy="330190"/>
                </a:xfrm>
                <a:prstGeom prst="rect">
                  <a:avLst/>
                </a:prstGeom>
              </p:spPr>
            </p:pic>
            <p:sp>
              <p:nvSpPr>
                <p:cNvPr id="53" name="TextBox 52">
                  <a:extLst>
                    <a:ext uri="{FF2B5EF4-FFF2-40B4-BE49-F238E27FC236}">
                      <a16:creationId xmlns:a16="http://schemas.microsoft.com/office/drawing/2014/main" id="{AE4947F6-5E8F-4706-83E8-296FD4FF264D}"/>
                    </a:ext>
                  </a:extLst>
                </p:cNvPr>
                <p:cNvSpPr txBox="1"/>
                <p:nvPr/>
              </p:nvSpPr>
              <p:spPr>
                <a:xfrm>
                  <a:off x="9246501" y="1263719"/>
                  <a:ext cx="378859" cy="212178"/>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 b="0" i="0" u="none" strike="noStrike" kern="1200" cap="none" spc="0" normalizeH="0" baseline="0" noProof="0" dirty="0">
                      <a:ln>
                        <a:noFill/>
                      </a:ln>
                      <a:solidFill>
                        <a:schemeClr val="bg1"/>
                      </a:solidFill>
                      <a:effectLst/>
                      <a:uLnTx/>
                      <a:uFillTx/>
                      <a:latin typeface="+mj-lt"/>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 b="0" i="0" u="none" strike="noStrike" kern="1200" cap="none" spc="0" normalizeH="0" baseline="0" noProof="0" dirty="0">
                      <a:ln>
                        <a:noFill/>
                      </a:ln>
                      <a:solidFill>
                        <a:schemeClr val="bg1"/>
                      </a:solidFill>
                      <a:effectLst/>
                      <a:uLnTx/>
                      <a:uFillTx/>
                      <a:latin typeface="+mj-lt"/>
                      <a:ea typeface="+mn-ea"/>
                      <a:cs typeface="+mn-cs"/>
                    </a:rPr>
                    <a:t>Service Bus</a:t>
                  </a:r>
                </a:p>
              </p:txBody>
            </p:sp>
          </p:grpSp>
          <p:grpSp>
            <p:nvGrpSpPr>
              <p:cNvPr id="46" name="Group 45">
                <a:extLst>
                  <a:ext uri="{FF2B5EF4-FFF2-40B4-BE49-F238E27FC236}">
                    <a16:creationId xmlns:a16="http://schemas.microsoft.com/office/drawing/2014/main" id="{0FAB36E5-EAB7-410C-8CBF-EEA8EE2D7DCF}"/>
                  </a:ext>
                </a:extLst>
              </p:cNvPr>
              <p:cNvGrpSpPr/>
              <p:nvPr/>
            </p:nvGrpSpPr>
            <p:grpSpPr>
              <a:xfrm>
                <a:off x="11233024" y="2090063"/>
                <a:ext cx="323422" cy="468954"/>
                <a:chOff x="9820540" y="953897"/>
                <a:chExt cx="323422" cy="468954"/>
              </a:xfrm>
            </p:grpSpPr>
            <p:pic>
              <p:nvPicPr>
                <p:cNvPr id="50" name="Picture 49">
                  <a:extLst>
                    <a:ext uri="{FF2B5EF4-FFF2-40B4-BE49-F238E27FC236}">
                      <a16:creationId xmlns:a16="http://schemas.microsoft.com/office/drawing/2014/main" id="{EB3FF86D-00A8-4982-93D1-AD748BBF127B}"/>
                    </a:ext>
                  </a:extLst>
                </p:cNvPr>
                <p:cNvPicPr>
                  <a:picLocks noChangeAspect="1"/>
                </p:cNvPicPr>
                <p:nvPr/>
              </p:nvPicPr>
              <p:blipFill>
                <a:blip r:embed="rId36">
                  <a:extLst>
                    <a:ext uri="{28A0092B-C50C-407E-A947-70E740481C1C}">
                      <a14:useLocalDpi xmlns:a14="http://schemas.microsoft.com/office/drawing/2010/main"/>
                    </a:ext>
                  </a:extLst>
                </a:blip>
                <a:srcRect/>
                <a:stretch/>
              </p:blipFill>
              <p:spPr>
                <a:xfrm>
                  <a:off x="9845586" y="953897"/>
                  <a:ext cx="273325" cy="268531"/>
                </a:xfrm>
                <a:prstGeom prst="rect">
                  <a:avLst/>
                </a:prstGeom>
              </p:spPr>
            </p:pic>
            <p:sp>
              <p:nvSpPr>
                <p:cNvPr id="51" name="TextBox 50">
                  <a:extLst>
                    <a:ext uri="{FF2B5EF4-FFF2-40B4-BE49-F238E27FC236}">
                      <a16:creationId xmlns:a16="http://schemas.microsoft.com/office/drawing/2014/main" id="{6465DD36-0538-4F95-B8C3-8BFBACCBB942}"/>
                    </a:ext>
                  </a:extLst>
                </p:cNvPr>
                <p:cNvSpPr txBox="1"/>
                <p:nvPr/>
              </p:nvSpPr>
              <p:spPr>
                <a:xfrm>
                  <a:off x="9820540" y="1316762"/>
                  <a:ext cx="323422" cy="10608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 b="0" i="0" u="none" strike="noStrike" kern="1200" cap="none" spc="0" normalizeH="0" baseline="0" noProof="0" dirty="0">
                      <a:ln>
                        <a:noFill/>
                      </a:ln>
                      <a:solidFill>
                        <a:schemeClr val="bg1"/>
                      </a:solidFill>
                      <a:effectLst/>
                      <a:uLnTx/>
                      <a:uFillTx/>
                      <a:latin typeface="+mj-lt"/>
                      <a:ea typeface="+mn-ea"/>
                      <a:cs typeface="+mn-cs"/>
                    </a:rPr>
                    <a:t>RabbitMQ</a:t>
                  </a:r>
                </a:p>
              </p:txBody>
            </p:sp>
          </p:grpSp>
          <p:grpSp>
            <p:nvGrpSpPr>
              <p:cNvPr id="47" name="Group 46">
                <a:extLst>
                  <a:ext uri="{FF2B5EF4-FFF2-40B4-BE49-F238E27FC236}">
                    <a16:creationId xmlns:a16="http://schemas.microsoft.com/office/drawing/2014/main" id="{6DFBB140-6A05-4412-8D60-4FAF3A35F066}"/>
                  </a:ext>
                </a:extLst>
              </p:cNvPr>
              <p:cNvGrpSpPr/>
              <p:nvPr/>
            </p:nvGrpSpPr>
            <p:grpSpPr>
              <a:xfrm>
                <a:off x="9911570" y="1970590"/>
                <a:ext cx="442479" cy="641329"/>
                <a:chOff x="11147028" y="3239662"/>
                <a:chExt cx="442479" cy="641329"/>
              </a:xfrm>
            </p:grpSpPr>
            <p:sp>
              <p:nvSpPr>
                <p:cNvPr id="48" name="TextBox 47">
                  <a:extLst>
                    <a:ext uri="{FF2B5EF4-FFF2-40B4-BE49-F238E27FC236}">
                      <a16:creationId xmlns:a16="http://schemas.microsoft.com/office/drawing/2014/main" id="{D964AB52-18EB-4071-9E38-679E44B17CE4}"/>
                    </a:ext>
                  </a:extLst>
                </p:cNvPr>
                <p:cNvSpPr txBox="1"/>
                <p:nvPr/>
              </p:nvSpPr>
              <p:spPr>
                <a:xfrm>
                  <a:off x="11238897" y="3668814"/>
                  <a:ext cx="258735" cy="212177"/>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 b="0" i="0" u="none" strike="noStrike" kern="1200" cap="none" spc="0" normalizeH="0" baseline="0" noProof="0">
                      <a:ln>
                        <a:noFill/>
                      </a:ln>
                      <a:solidFill>
                        <a:schemeClr val="bg1"/>
                      </a:solidFill>
                      <a:effectLst/>
                      <a:uLnTx/>
                      <a:uFillTx/>
                      <a:latin typeface="+mj-lt"/>
                      <a:ea typeface="+mn-ea"/>
                      <a:cs typeface="+mn-cs"/>
                    </a:rPr>
                    <a:t>GCP</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00" b="0" i="0" u="none" strike="noStrike" kern="1200" cap="none" spc="0" normalizeH="0" baseline="0" noProof="0">
                      <a:ln>
                        <a:noFill/>
                      </a:ln>
                      <a:solidFill>
                        <a:schemeClr val="bg1"/>
                      </a:solidFill>
                      <a:effectLst/>
                      <a:uLnTx/>
                      <a:uFillTx/>
                      <a:latin typeface="+mj-lt"/>
                      <a:ea typeface="+mn-ea"/>
                      <a:cs typeface="+mn-cs"/>
                    </a:rPr>
                    <a:t>Pub/Sub</a:t>
                  </a:r>
                </a:p>
              </p:txBody>
            </p:sp>
            <p:pic>
              <p:nvPicPr>
                <p:cNvPr id="49" name="Picture 48">
                  <a:extLst>
                    <a:ext uri="{FF2B5EF4-FFF2-40B4-BE49-F238E27FC236}">
                      <a16:creationId xmlns:a16="http://schemas.microsoft.com/office/drawing/2014/main" id="{0C9506BE-3D5A-464E-B9A2-BDC3E04B280D}"/>
                    </a:ext>
                  </a:extLst>
                </p:cNvPr>
                <p:cNvPicPr>
                  <a:picLocks noChangeAspect="1"/>
                </p:cNvPicPr>
                <p:nvPr/>
              </p:nvPicPr>
              <p:blipFill>
                <a:blip r:embed="rId37" cstate="print">
                  <a:extLst>
                    <a:ext uri="{28A0092B-C50C-407E-A947-70E740481C1C}">
                      <a14:useLocalDpi xmlns:a14="http://schemas.microsoft.com/office/drawing/2010/main"/>
                    </a:ext>
                  </a:extLst>
                </a:blip>
                <a:stretch>
                  <a:fillRect/>
                </a:stretch>
              </p:blipFill>
              <p:spPr>
                <a:xfrm>
                  <a:off x="11147028" y="3239662"/>
                  <a:ext cx="442479" cy="442479"/>
                </a:xfrm>
                <a:prstGeom prst="rect">
                  <a:avLst/>
                </a:prstGeom>
              </p:spPr>
            </p:pic>
          </p:grpSp>
        </p:grpSp>
        <p:pic>
          <p:nvPicPr>
            <p:cNvPr id="37" name="Graphic 36">
              <a:extLst>
                <a:ext uri="{FF2B5EF4-FFF2-40B4-BE49-F238E27FC236}">
                  <a16:creationId xmlns:a16="http://schemas.microsoft.com/office/drawing/2014/main" id="{92A2594C-1DFB-46E0-9B3D-DFEB97DE152C}"/>
                </a:ext>
              </a:extLst>
            </p:cNvPr>
            <p:cNvPicPr>
              <a:picLocks noChangeAspect="1"/>
            </p:cNvPicPr>
            <p:nvPr/>
          </p:nvPicPr>
          <p:blipFill>
            <a:blip r:embed="rId38" cstate="print">
              <a:extLst>
                <a:ext uri="{28A0092B-C50C-407E-A947-70E740481C1C}">
                  <a14:useLocalDpi xmlns:a14="http://schemas.microsoft.com/office/drawing/2010/main"/>
                </a:ext>
                <a:ext uri="{96DAC541-7B7A-43D3-8B79-37D633B846F1}">
                  <asvg:svgBlip xmlns:asvg="http://schemas.microsoft.com/office/drawing/2016/SVG/main" r:embed="rId39"/>
                </a:ext>
              </a:extLst>
            </a:blip>
            <a:stretch>
              <a:fillRect/>
            </a:stretch>
          </p:blipFill>
          <p:spPr>
            <a:xfrm>
              <a:off x="7014506" y="875198"/>
              <a:ext cx="298842" cy="489176"/>
            </a:xfrm>
            <a:prstGeom prst="rect">
              <a:avLst/>
            </a:prstGeom>
          </p:spPr>
        </p:pic>
        <p:pic>
          <p:nvPicPr>
            <p:cNvPr id="38" name="Graphic 37">
              <a:extLst>
                <a:ext uri="{FF2B5EF4-FFF2-40B4-BE49-F238E27FC236}">
                  <a16:creationId xmlns:a16="http://schemas.microsoft.com/office/drawing/2014/main" id="{14A12368-9433-4213-AE26-CFA2B57B77D0}"/>
                </a:ext>
              </a:extLst>
            </p:cNvPr>
            <p:cNvPicPr>
              <a:picLocks noChangeAspect="1"/>
            </p:cNvPicPr>
            <p:nvPr/>
          </p:nvPicPr>
          <p:blipFill>
            <a:blip r:embed="rId40" cstate="print">
              <a:extLst>
                <a:ext uri="{28A0092B-C50C-407E-A947-70E740481C1C}">
                  <a14:useLocalDpi xmlns:a14="http://schemas.microsoft.com/office/drawing/2010/main"/>
                </a:ext>
                <a:ext uri="{96DAC541-7B7A-43D3-8B79-37D633B846F1}">
                  <asvg:svgBlip xmlns:asvg="http://schemas.microsoft.com/office/drawing/2016/SVG/main" r:embed="rId41"/>
                </a:ext>
              </a:extLst>
            </a:blip>
            <a:srcRect/>
            <a:stretch/>
          </p:blipFill>
          <p:spPr>
            <a:xfrm>
              <a:off x="6948716" y="2221394"/>
              <a:ext cx="430421" cy="218797"/>
            </a:xfrm>
            <a:prstGeom prst="rect">
              <a:avLst/>
            </a:prstGeom>
          </p:spPr>
        </p:pic>
        <p:pic>
          <p:nvPicPr>
            <p:cNvPr id="39" name="Graphic 38">
              <a:extLst>
                <a:ext uri="{FF2B5EF4-FFF2-40B4-BE49-F238E27FC236}">
                  <a16:creationId xmlns:a16="http://schemas.microsoft.com/office/drawing/2014/main" id="{7BD335DC-4791-45CB-9D7F-3B7A01AF2109}"/>
                </a:ext>
              </a:extLst>
            </p:cNvPr>
            <p:cNvPicPr>
              <a:picLocks noChangeAspect="1"/>
            </p:cNvPicPr>
            <p:nvPr/>
          </p:nvPicPr>
          <p:blipFill>
            <a:blip r:embed="rId42" cstate="print">
              <a:extLst>
                <a:ext uri="{28A0092B-C50C-407E-A947-70E740481C1C}">
                  <a14:useLocalDpi xmlns:a14="http://schemas.microsoft.com/office/drawing/2010/main"/>
                </a:ext>
                <a:ext uri="{96DAC541-7B7A-43D3-8B79-37D633B846F1}">
                  <asvg:svgBlip xmlns:asvg="http://schemas.microsoft.com/office/drawing/2016/SVG/main" r:embed="rId43"/>
                </a:ext>
              </a:extLst>
            </a:blip>
            <a:srcRect/>
            <a:stretch/>
          </p:blipFill>
          <p:spPr>
            <a:xfrm>
              <a:off x="6899147" y="3342014"/>
              <a:ext cx="479990" cy="383486"/>
            </a:xfrm>
            <a:prstGeom prst="rect">
              <a:avLst/>
            </a:prstGeom>
          </p:spPr>
        </p:pic>
        <p:pic>
          <p:nvPicPr>
            <p:cNvPr id="40" name="Graphic 39">
              <a:extLst>
                <a:ext uri="{FF2B5EF4-FFF2-40B4-BE49-F238E27FC236}">
                  <a16:creationId xmlns:a16="http://schemas.microsoft.com/office/drawing/2014/main" id="{997D5394-9CEF-4ACF-9E87-9E23087A3EB1}"/>
                </a:ext>
              </a:extLst>
            </p:cNvPr>
            <p:cNvPicPr>
              <a:picLocks noChangeAspect="1"/>
            </p:cNvPicPr>
            <p:nvPr/>
          </p:nvPicPr>
          <p:blipFill>
            <a:blip r:embed="rId44" cstate="print">
              <a:extLst>
                <a:ext uri="{28A0092B-C50C-407E-A947-70E740481C1C}">
                  <a14:useLocalDpi xmlns:a14="http://schemas.microsoft.com/office/drawing/2010/main"/>
                </a:ext>
                <a:ext uri="{96DAC541-7B7A-43D3-8B79-37D633B846F1}">
                  <asvg:svgBlip xmlns:asvg="http://schemas.microsoft.com/office/drawing/2016/SVG/main" r:embed="rId45"/>
                </a:ext>
              </a:extLst>
            </a:blip>
            <a:srcRect/>
            <a:stretch/>
          </p:blipFill>
          <p:spPr>
            <a:xfrm>
              <a:off x="6964938" y="4515945"/>
              <a:ext cx="348410" cy="441552"/>
            </a:xfrm>
            <a:prstGeom prst="rect">
              <a:avLst/>
            </a:prstGeom>
          </p:spPr>
        </p:pic>
        <p:pic>
          <p:nvPicPr>
            <p:cNvPr id="41" name="Graphic 40">
              <a:extLst>
                <a:ext uri="{FF2B5EF4-FFF2-40B4-BE49-F238E27FC236}">
                  <a16:creationId xmlns:a16="http://schemas.microsoft.com/office/drawing/2014/main" id="{107B4143-9F61-4B33-9D13-1D27B085EF70}"/>
                </a:ext>
              </a:extLst>
            </p:cNvPr>
            <p:cNvPicPr>
              <a:picLocks noChangeAspect="1"/>
            </p:cNvPicPr>
            <p:nvPr/>
          </p:nvPicPr>
          <p:blipFill>
            <a:blip r:embed="rId46" cstate="print">
              <a:extLst>
                <a:ext uri="{28A0092B-C50C-407E-A947-70E740481C1C}">
                  <a14:useLocalDpi xmlns:a14="http://schemas.microsoft.com/office/drawing/2010/main"/>
                </a:ext>
                <a:ext uri="{96DAC541-7B7A-43D3-8B79-37D633B846F1}">
                  <asvg:svgBlip xmlns:asvg="http://schemas.microsoft.com/office/drawing/2016/SVG/main" r:embed="rId47"/>
                </a:ext>
              </a:extLst>
            </a:blip>
            <a:srcRect/>
            <a:stretch/>
          </p:blipFill>
          <p:spPr>
            <a:xfrm>
              <a:off x="6920598" y="5731217"/>
              <a:ext cx="486656" cy="416934"/>
            </a:xfrm>
            <a:prstGeom prst="rect">
              <a:avLst/>
            </a:prstGeom>
          </p:spPr>
        </p:pic>
      </p:grpSp>
      <p:cxnSp>
        <p:nvCxnSpPr>
          <p:cNvPr id="14" name="Straight Arrow Connector 13">
            <a:extLst>
              <a:ext uri="{FF2B5EF4-FFF2-40B4-BE49-F238E27FC236}">
                <a16:creationId xmlns:a16="http://schemas.microsoft.com/office/drawing/2014/main" id="{10A3A7D4-737A-4586-A4EF-64AAE045DC08}"/>
              </a:ext>
            </a:extLst>
          </p:cNvPr>
          <p:cNvCxnSpPr>
            <a:cxnSpLocks/>
            <a:endCxn id="121" idx="2"/>
          </p:cNvCxnSpPr>
          <p:nvPr/>
        </p:nvCxnSpPr>
        <p:spPr>
          <a:xfrm flipV="1">
            <a:off x="6955693" y="244146"/>
            <a:ext cx="823302" cy="10895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AE4E7CA-FB1A-4E78-AF37-35BA7EC393BA}"/>
              </a:ext>
            </a:extLst>
          </p:cNvPr>
          <p:cNvCxnSpPr>
            <a:cxnSpLocks/>
          </p:cNvCxnSpPr>
          <p:nvPr/>
        </p:nvCxnSpPr>
        <p:spPr>
          <a:xfrm flipH="1">
            <a:off x="7127631" y="631566"/>
            <a:ext cx="642430" cy="7364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6577FE1-CEB0-4A37-AEE9-BBD85D80F8B6}"/>
              </a:ext>
            </a:extLst>
          </p:cNvPr>
          <p:cNvCxnSpPr>
            <a:cxnSpLocks/>
          </p:cNvCxnSpPr>
          <p:nvPr/>
        </p:nvCxnSpPr>
        <p:spPr>
          <a:xfrm flipV="1">
            <a:off x="8212383" y="1055119"/>
            <a:ext cx="312338" cy="6486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E6844238-E5D6-4BB3-857D-454987F29BC7}"/>
              </a:ext>
            </a:extLst>
          </p:cNvPr>
          <p:cNvCxnSpPr>
            <a:cxnSpLocks/>
            <a:stCxn id="119" idx="1"/>
          </p:cNvCxnSpPr>
          <p:nvPr/>
        </p:nvCxnSpPr>
        <p:spPr>
          <a:xfrm flipH="1">
            <a:off x="8048630" y="966232"/>
            <a:ext cx="253344" cy="4124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F70D7019-9AF2-4B4B-87B9-0418404BBD17}"/>
              </a:ext>
            </a:extLst>
          </p:cNvPr>
          <p:cNvCxnSpPr>
            <a:cxnSpLocks/>
          </p:cNvCxnSpPr>
          <p:nvPr/>
        </p:nvCxnSpPr>
        <p:spPr>
          <a:xfrm flipV="1">
            <a:off x="7825609" y="1055119"/>
            <a:ext cx="221595" cy="3128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0908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4" descr="Logos and Graphics | Node.js">
            <a:extLst>
              <a:ext uri="{FF2B5EF4-FFF2-40B4-BE49-F238E27FC236}">
                <a16:creationId xmlns:a16="http://schemas.microsoft.com/office/drawing/2014/main" id="{EBCDE4D0-2CD9-4DF4-8D6A-DC8A62B65D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0106" y="3663062"/>
            <a:ext cx="1075617" cy="6095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0759F60-0C9E-46E1-9B82-41D5997F7A23}"/>
              </a:ext>
            </a:extLst>
          </p:cNvPr>
          <p:cNvSpPr>
            <a:spLocks noGrp="1"/>
          </p:cNvSpPr>
          <p:nvPr>
            <p:ph type="title"/>
          </p:nvPr>
        </p:nvSpPr>
        <p:spPr/>
        <p:txBody>
          <a:bodyPr/>
          <a:lstStyle/>
          <a:p>
            <a:r>
              <a:rPr lang="en-US" dirty="0"/>
              <a:t>State Management with </a:t>
            </a:r>
            <a:r>
              <a:rPr lang="en-US" dirty="0" err="1"/>
              <a:t>Dapr</a:t>
            </a:r>
            <a:r>
              <a:rPr lang="en-US" dirty="0"/>
              <a:t> from Node application</a:t>
            </a:r>
          </a:p>
        </p:txBody>
      </p:sp>
      <p:sp>
        <p:nvSpPr>
          <p:cNvPr id="4" name="Footer Placeholder 3">
            <a:extLst>
              <a:ext uri="{FF2B5EF4-FFF2-40B4-BE49-F238E27FC236}">
                <a16:creationId xmlns:a16="http://schemas.microsoft.com/office/drawing/2014/main" id="{FA7390D8-9644-4278-9742-0B09CCF81750}"/>
              </a:ext>
            </a:extLst>
          </p:cNvPr>
          <p:cNvSpPr>
            <a:spLocks noGrp="1"/>
          </p:cNvSpPr>
          <p:nvPr>
            <p:ph type="ftr" sz="quarter" idx="11"/>
          </p:nvPr>
        </p:nvSpPr>
        <p:spPr/>
        <p:txBody>
          <a:bodyPr/>
          <a:lstStyle/>
          <a:p>
            <a:r>
              <a:rPr lang="en-US"/>
              <a:t>Microservices in real life – with Node &amp; Dapr.io</a:t>
            </a:r>
            <a:endParaRPr lang="nl-NL"/>
          </a:p>
        </p:txBody>
      </p:sp>
      <p:sp>
        <p:nvSpPr>
          <p:cNvPr id="11" name="TextBox 10">
            <a:extLst>
              <a:ext uri="{FF2B5EF4-FFF2-40B4-BE49-F238E27FC236}">
                <a16:creationId xmlns:a16="http://schemas.microsoft.com/office/drawing/2014/main" id="{0DC7AB23-F2B5-4F52-9A1A-12FC080B8217}"/>
              </a:ext>
            </a:extLst>
          </p:cNvPr>
          <p:cNvSpPr txBox="1"/>
          <p:nvPr/>
        </p:nvSpPr>
        <p:spPr>
          <a:xfrm>
            <a:off x="3939048" y="4653475"/>
            <a:ext cx="1875513" cy="161583"/>
          </a:xfrm>
          <a:prstGeom prst="rect">
            <a:avLst/>
          </a:prstGeom>
          <a:noFill/>
        </p:spPr>
        <p:txBody>
          <a:bodyPr wrap="none" lIns="0" tIns="0" rIns="0" bIns="0" rtlCol="0">
            <a:spAutoFit/>
          </a:bodyPr>
          <a:lstStyle/>
          <a:p>
            <a:r>
              <a:rPr lang="en-US" sz="1050" i="1" dirty="0"/>
              <a:t>sidecar (the personal assistant)</a:t>
            </a:r>
          </a:p>
        </p:txBody>
      </p:sp>
      <p:sp>
        <p:nvSpPr>
          <p:cNvPr id="12" name="Rectangle: Rounded Corners 11">
            <a:extLst>
              <a:ext uri="{FF2B5EF4-FFF2-40B4-BE49-F238E27FC236}">
                <a16:creationId xmlns:a16="http://schemas.microsoft.com/office/drawing/2014/main" id="{4A9B2D3F-C438-4B8B-BCAB-9F39CF98CD98}"/>
              </a:ext>
            </a:extLst>
          </p:cNvPr>
          <p:cNvSpPr/>
          <p:nvPr/>
        </p:nvSpPr>
        <p:spPr>
          <a:xfrm>
            <a:off x="1875562" y="3301089"/>
            <a:ext cx="775094" cy="384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Node SDK for </a:t>
            </a:r>
            <a:r>
              <a:rPr lang="en-US" sz="900" dirty="0" err="1"/>
              <a:t>Dapr</a:t>
            </a:r>
            <a:endParaRPr lang="en-US" sz="900" dirty="0"/>
          </a:p>
        </p:txBody>
      </p:sp>
      <p:cxnSp>
        <p:nvCxnSpPr>
          <p:cNvPr id="13" name="Connector: Elbow 12">
            <a:extLst>
              <a:ext uri="{FF2B5EF4-FFF2-40B4-BE49-F238E27FC236}">
                <a16:creationId xmlns:a16="http://schemas.microsoft.com/office/drawing/2014/main" id="{B9B2C606-3EA4-418D-B4CF-3B0736775C68}"/>
              </a:ext>
            </a:extLst>
          </p:cNvPr>
          <p:cNvCxnSpPr>
            <a:cxnSpLocks/>
            <a:stCxn id="12" idx="3"/>
          </p:cNvCxnSpPr>
          <p:nvPr/>
        </p:nvCxnSpPr>
        <p:spPr>
          <a:xfrm>
            <a:off x="2650656" y="3493114"/>
            <a:ext cx="192518" cy="26379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4DA26737-275E-4629-8B72-C3B1EBED8429}"/>
              </a:ext>
            </a:extLst>
          </p:cNvPr>
          <p:cNvPicPr>
            <a:picLocks noChangeAspect="1"/>
          </p:cNvPicPr>
          <p:nvPr/>
        </p:nvPicPr>
        <p:blipFill>
          <a:blip r:embed="rId3"/>
          <a:stretch>
            <a:fillRect/>
          </a:stretch>
        </p:blipFill>
        <p:spPr>
          <a:xfrm>
            <a:off x="4049643" y="3397602"/>
            <a:ext cx="1461807" cy="999471"/>
          </a:xfrm>
          <a:prstGeom prst="rect">
            <a:avLst/>
          </a:prstGeom>
          <a:noFill/>
        </p:spPr>
      </p:pic>
      <p:sp>
        <p:nvSpPr>
          <p:cNvPr id="23" name="Rectangle: Rounded Corners 22">
            <a:extLst>
              <a:ext uri="{FF2B5EF4-FFF2-40B4-BE49-F238E27FC236}">
                <a16:creationId xmlns:a16="http://schemas.microsoft.com/office/drawing/2014/main" id="{38DDA3D2-EDA4-4CA7-934C-F2303949FAA6}"/>
              </a:ext>
            </a:extLst>
          </p:cNvPr>
          <p:cNvSpPr/>
          <p:nvPr/>
        </p:nvSpPr>
        <p:spPr>
          <a:xfrm>
            <a:off x="4275686" y="2666744"/>
            <a:ext cx="1134111" cy="55943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a:t>State Store components</a:t>
            </a:r>
          </a:p>
        </p:txBody>
      </p:sp>
      <p:sp>
        <p:nvSpPr>
          <p:cNvPr id="25" name="TextBox 24">
            <a:extLst>
              <a:ext uri="{FF2B5EF4-FFF2-40B4-BE49-F238E27FC236}">
                <a16:creationId xmlns:a16="http://schemas.microsoft.com/office/drawing/2014/main" id="{D9F5A72B-37F5-4097-82E5-FBBB5FD7565F}"/>
              </a:ext>
            </a:extLst>
          </p:cNvPr>
          <p:cNvSpPr txBox="1"/>
          <p:nvPr/>
        </p:nvSpPr>
        <p:spPr>
          <a:xfrm>
            <a:off x="2961034" y="3998595"/>
            <a:ext cx="984244" cy="169032"/>
          </a:xfrm>
          <a:prstGeom prst="rect">
            <a:avLst/>
          </a:prstGeom>
          <a:noFill/>
        </p:spPr>
        <p:txBody>
          <a:bodyPr wrap="none" lIns="0" tIns="0" rIns="0" bIns="0" rtlCol="0">
            <a:spAutoFit/>
          </a:bodyPr>
          <a:lstStyle/>
          <a:p>
            <a:r>
              <a:rPr lang="en-US" sz="1200" i="1" dirty="0"/>
              <a:t>set &amp; get state</a:t>
            </a:r>
          </a:p>
        </p:txBody>
      </p:sp>
      <p:cxnSp>
        <p:nvCxnSpPr>
          <p:cNvPr id="26" name="Straight Arrow Connector 25">
            <a:extLst>
              <a:ext uri="{FF2B5EF4-FFF2-40B4-BE49-F238E27FC236}">
                <a16:creationId xmlns:a16="http://schemas.microsoft.com/office/drawing/2014/main" id="{3EF3546B-F342-427C-B650-5AF51DABF979}"/>
              </a:ext>
            </a:extLst>
          </p:cNvPr>
          <p:cNvCxnSpPr>
            <a:cxnSpLocks/>
            <a:stCxn id="22" idx="3"/>
          </p:cNvCxnSpPr>
          <p:nvPr/>
        </p:nvCxnSpPr>
        <p:spPr>
          <a:xfrm>
            <a:off x="3065723" y="3967829"/>
            <a:ext cx="9385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862AC927-BB26-4E1F-9BE6-6A085E777EEA}"/>
              </a:ext>
            </a:extLst>
          </p:cNvPr>
          <p:cNvSpPr/>
          <p:nvPr/>
        </p:nvSpPr>
        <p:spPr>
          <a:xfrm>
            <a:off x="1542352" y="4073155"/>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p>
        </p:txBody>
      </p:sp>
      <p:sp>
        <p:nvSpPr>
          <p:cNvPr id="28" name="TextBox 27">
            <a:extLst>
              <a:ext uri="{FF2B5EF4-FFF2-40B4-BE49-F238E27FC236}">
                <a16:creationId xmlns:a16="http://schemas.microsoft.com/office/drawing/2014/main" id="{5ADE3EFC-D2DB-4498-ACC9-240ADFED5341}"/>
              </a:ext>
            </a:extLst>
          </p:cNvPr>
          <p:cNvSpPr txBox="1"/>
          <p:nvPr/>
        </p:nvSpPr>
        <p:spPr>
          <a:xfrm>
            <a:off x="1268089" y="4592808"/>
            <a:ext cx="1057982" cy="147903"/>
          </a:xfrm>
          <a:prstGeom prst="rect">
            <a:avLst/>
          </a:prstGeom>
          <a:noFill/>
        </p:spPr>
        <p:txBody>
          <a:bodyPr wrap="none" lIns="0" tIns="0" rIns="0" bIns="0" rtlCol="0">
            <a:spAutoFit/>
          </a:bodyPr>
          <a:lstStyle/>
          <a:p>
            <a:r>
              <a:rPr lang="en-US" sz="1050" i="1" dirty="0" err="1"/>
              <a:t>components.yaml</a:t>
            </a:r>
            <a:endParaRPr lang="en-US" sz="1050" i="1" dirty="0"/>
          </a:p>
        </p:txBody>
      </p:sp>
      <p:sp>
        <p:nvSpPr>
          <p:cNvPr id="29" name="Rectangle 28">
            <a:extLst>
              <a:ext uri="{FF2B5EF4-FFF2-40B4-BE49-F238E27FC236}">
                <a16:creationId xmlns:a16="http://schemas.microsoft.com/office/drawing/2014/main" id="{DC275561-C7A6-430F-A7FD-B1CC558A3D5A}"/>
              </a:ext>
            </a:extLst>
          </p:cNvPr>
          <p:cNvSpPr/>
          <p:nvPr/>
        </p:nvSpPr>
        <p:spPr>
          <a:xfrm>
            <a:off x="4004245" y="2484025"/>
            <a:ext cx="1644683" cy="211364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30" name="Connector: Elbow 29">
            <a:extLst>
              <a:ext uri="{FF2B5EF4-FFF2-40B4-BE49-F238E27FC236}">
                <a16:creationId xmlns:a16="http://schemas.microsoft.com/office/drawing/2014/main" id="{453B66D9-C2CB-4433-989A-B5E0AD42B76C}"/>
              </a:ext>
            </a:extLst>
          </p:cNvPr>
          <p:cNvCxnSpPr>
            <a:cxnSpLocks/>
            <a:stCxn id="27" idx="0"/>
            <a:endCxn id="23" idx="1"/>
          </p:cNvCxnSpPr>
          <p:nvPr/>
        </p:nvCxnSpPr>
        <p:spPr>
          <a:xfrm rot="5400000" flipH="1" flipV="1">
            <a:off x="2450038" y="2247507"/>
            <a:ext cx="1126692" cy="2524604"/>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1" name="Arrow: Up-Down 30">
            <a:extLst>
              <a:ext uri="{FF2B5EF4-FFF2-40B4-BE49-F238E27FC236}">
                <a16:creationId xmlns:a16="http://schemas.microsoft.com/office/drawing/2014/main" id="{8232EBC4-7CF6-4603-8114-132BE93C6F7E}"/>
              </a:ext>
            </a:extLst>
          </p:cNvPr>
          <p:cNvSpPr/>
          <p:nvPr/>
        </p:nvSpPr>
        <p:spPr>
          <a:xfrm>
            <a:off x="4750390" y="3226181"/>
            <a:ext cx="89387" cy="14996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43" name="Group 42">
            <a:extLst>
              <a:ext uri="{FF2B5EF4-FFF2-40B4-BE49-F238E27FC236}">
                <a16:creationId xmlns:a16="http://schemas.microsoft.com/office/drawing/2014/main" id="{10267E2B-9CF9-4F20-ABE0-FEA844C5B7CA}"/>
              </a:ext>
            </a:extLst>
          </p:cNvPr>
          <p:cNvGrpSpPr/>
          <p:nvPr/>
        </p:nvGrpSpPr>
        <p:grpSpPr>
          <a:xfrm>
            <a:off x="4947568" y="1134314"/>
            <a:ext cx="3965026" cy="664844"/>
            <a:chOff x="6836292" y="686824"/>
            <a:chExt cx="5012268" cy="859376"/>
          </a:xfrm>
        </p:grpSpPr>
        <p:sp>
          <p:nvSpPr>
            <p:cNvPr id="83" name="Rounded Rectangle 5">
              <a:extLst>
                <a:ext uri="{FF2B5EF4-FFF2-40B4-BE49-F238E27FC236}">
                  <a16:creationId xmlns:a16="http://schemas.microsoft.com/office/drawing/2014/main" id="{9FEC1133-5512-4825-9213-2FC9382A050F}"/>
                </a:ext>
              </a:extLst>
            </p:cNvPr>
            <p:cNvSpPr/>
            <p:nvPr/>
          </p:nvSpPr>
          <p:spPr bwMode="auto">
            <a:xfrm>
              <a:off x="6836292" y="686824"/>
              <a:ext cx="5012268"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State</a:t>
              </a:r>
            </a:p>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Stores</a:t>
              </a:r>
            </a:p>
          </p:txBody>
        </p:sp>
        <p:grpSp>
          <p:nvGrpSpPr>
            <p:cNvPr id="84" name="Group 83">
              <a:extLst>
                <a:ext uri="{FF2B5EF4-FFF2-40B4-BE49-F238E27FC236}">
                  <a16:creationId xmlns:a16="http://schemas.microsoft.com/office/drawing/2014/main" id="{03E91F9F-E550-42B8-9A17-BE1CAA07433D}"/>
                </a:ext>
              </a:extLst>
            </p:cNvPr>
            <p:cNvGrpSpPr/>
            <p:nvPr/>
          </p:nvGrpSpPr>
          <p:grpSpPr>
            <a:xfrm>
              <a:off x="9920964" y="826412"/>
              <a:ext cx="423691" cy="537918"/>
              <a:chOff x="11007913" y="891566"/>
              <a:chExt cx="423691" cy="537918"/>
            </a:xfrm>
          </p:grpSpPr>
          <p:pic>
            <p:nvPicPr>
              <p:cNvPr id="97" name="Picture 4">
                <a:extLst>
                  <a:ext uri="{FF2B5EF4-FFF2-40B4-BE49-F238E27FC236}">
                    <a16:creationId xmlns:a16="http://schemas.microsoft.com/office/drawing/2014/main" id="{D1247537-06E4-4989-9689-392CECD3D2B0}"/>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11061106" y="891566"/>
                <a:ext cx="317304" cy="361795"/>
              </a:xfrm>
              <a:prstGeom prst="rect">
                <a:avLst/>
              </a:prstGeom>
              <a:noFill/>
              <a:extLst>
                <a:ext uri="{909E8E84-426E-40DD-AFC4-6F175D3DCCD1}">
                  <a14:hiddenFill xmlns:a14="http://schemas.microsoft.com/office/drawing/2010/main">
                    <a:solidFill>
                      <a:srgbClr val="FFFFFF"/>
                    </a:solidFill>
                  </a14:hiddenFill>
                </a:ext>
              </a:extLst>
            </p:spPr>
          </p:pic>
          <p:sp>
            <p:nvSpPr>
              <p:cNvPr id="98" name="TextBox 97">
                <a:extLst>
                  <a:ext uri="{FF2B5EF4-FFF2-40B4-BE49-F238E27FC236}">
                    <a16:creationId xmlns:a16="http://schemas.microsoft.com/office/drawing/2014/main" id="{1AABE938-65F8-4580-92DD-BCCE863201F8}"/>
                  </a:ext>
                </a:extLst>
              </p:cNvPr>
              <p:cNvSpPr txBox="1"/>
              <p:nvPr/>
            </p:nvSpPr>
            <p:spPr>
              <a:xfrm>
                <a:off x="11007913" y="1310135"/>
                <a:ext cx="423691" cy="11934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Firebase</a:t>
                </a:r>
              </a:p>
            </p:txBody>
          </p:sp>
        </p:grpSp>
        <p:grpSp>
          <p:nvGrpSpPr>
            <p:cNvPr id="85" name="Group 84">
              <a:extLst>
                <a:ext uri="{FF2B5EF4-FFF2-40B4-BE49-F238E27FC236}">
                  <a16:creationId xmlns:a16="http://schemas.microsoft.com/office/drawing/2014/main" id="{89391419-049C-460D-BCBD-993EB726EBD8}"/>
                </a:ext>
              </a:extLst>
            </p:cNvPr>
            <p:cNvGrpSpPr/>
            <p:nvPr/>
          </p:nvGrpSpPr>
          <p:grpSpPr>
            <a:xfrm>
              <a:off x="11131053" y="896990"/>
              <a:ext cx="527360" cy="472629"/>
              <a:chOff x="10323071" y="956855"/>
              <a:chExt cx="527360" cy="472629"/>
            </a:xfrm>
          </p:grpSpPr>
          <p:pic>
            <p:nvPicPr>
              <p:cNvPr id="95" name="Picture 12" descr="Image result for Cassandra Logo">
                <a:extLst>
                  <a:ext uri="{FF2B5EF4-FFF2-40B4-BE49-F238E27FC236}">
                    <a16:creationId xmlns:a16="http://schemas.microsoft.com/office/drawing/2014/main" id="{7DD38CCA-8C08-4124-8D6A-97A22840B888}"/>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10410839" y="956855"/>
                <a:ext cx="351824" cy="247873"/>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FAC4D4E8-2568-46FA-933B-74A867815C1B}"/>
                  </a:ext>
                </a:extLst>
              </p:cNvPr>
              <p:cNvSpPr txBox="1"/>
              <p:nvPr/>
            </p:nvSpPr>
            <p:spPr>
              <a:xfrm>
                <a:off x="10323071" y="1310135"/>
                <a:ext cx="527360" cy="11934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Cassandra</a:t>
                </a:r>
              </a:p>
            </p:txBody>
          </p:sp>
        </p:grpSp>
        <p:grpSp>
          <p:nvGrpSpPr>
            <p:cNvPr id="86" name="Group 85">
              <a:extLst>
                <a:ext uri="{FF2B5EF4-FFF2-40B4-BE49-F238E27FC236}">
                  <a16:creationId xmlns:a16="http://schemas.microsoft.com/office/drawing/2014/main" id="{A4B382C3-0E38-4994-8011-EFC86F442C02}"/>
                </a:ext>
              </a:extLst>
            </p:cNvPr>
            <p:cNvGrpSpPr/>
            <p:nvPr/>
          </p:nvGrpSpPr>
          <p:grpSpPr>
            <a:xfrm>
              <a:off x="10628977" y="894032"/>
              <a:ext cx="320745" cy="475586"/>
              <a:chOff x="9821876" y="953897"/>
              <a:chExt cx="320745" cy="475586"/>
            </a:xfrm>
          </p:grpSpPr>
          <p:pic>
            <p:nvPicPr>
              <p:cNvPr id="93" name="Picture 92">
                <a:extLst>
                  <a:ext uri="{FF2B5EF4-FFF2-40B4-BE49-F238E27FC236}">
                    <a16:creationId xmlns:a16="http://schemas.microsoft.com/office/drawing/2014/main" id="{81446B5E-62B3-4766-930C-792A3BC89F7A}"/>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9821876" y="953897"/>
                <a:ext cx="320745" cy="268531"/>
              </a:xfrm>
              <a:prstGeom prst="rect">
                <a:avLst/>
              </a:prstGeom>
            </p:spPr>
          </p:pic>
          <p:sp>
            <p:nvSpPr>
              <p:cNvPr id="94" name="TextBox 93">
                <a:extLst>
                  <a:ext uri="{FF2B5EF4-FFF2-40B4-BE49-F238E27FC236}">
                    <a16:creationId xmlns:a16="http://schemas.microsoft.com/office/drawing/2014/main" id="{D82BCF8F-58DD-49EF-B343-0265BE98EE23}"/>
                  </a:ext>
                </a:extLst>
              </p:cNvPr>
              <p:cNvSpPr txBox="1"/>
              <p:nvPr/>
            </p:nvSpPr>
            <p:spPr>
              <a:xfrm>
                <a:off x="9842522" y="1310134"/>
                <a:ext cx="279455" cy="11934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Redis</a:t>
                </a:r>
              </a:p>
            </p:txBody>
          </p:sp>
        </p:grpSp>
        <p:grpSp>
          <p:nvGrpSpPr>
            <p:cNvPr id="87" name="Group 86">
              <a:extLst>
                <a:ext uri="{FF2B5EF4-FFF2-40B4-BE49-F238E27FC236}">
                  <a16:creationId xmlns:a16="http://schemas.microsoft.com/office/drawing/2014/main" id="{6847621E-42DA-4EB3-B8B3-59FBEB9C9E0E}"/>
                </a:ext>
              </a:extLst>
            </p:cNvPr>
            <p:cNvGrpSpPr/>
            <p:nvPr/>
          </p:nvGrpSpPr>
          <p:grpSpPr>
            <a:xfrm>
              <a:off x="9177516" y="832837"/>
              <a:ext cx="549895" cy="591481"/>
              <a:chOff x="9160979" y="897678"/>
              <a:chExt cx="549895" cy="591481"/>
            </a:xfrm>
          </p:grpSpPr>
          <p:pic>
            <p:nvPicPr>
              <p:cNvPr id="91" name="Graphic 90">
                <a:extLst>
                  <a:ext uri="{FF2B5EF4-FFF2-40B4-BE49-F238E27FC236}">
                    <a16:creationId xmlns:a16="http://schemas.microsoft.com/office/drawing/2014/main" id="{FF85041B-D697-4962-8BC8-930804BC544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70832" y="897678"/>
                <a:ext cx="330190" cy="330190"/>
              </a:xfrm>
              <a:prstGeom prst="rect">
                <a:avLst/>
              </a:prstGeom>
            </p:spPr>
          </p:pic>
          <p:sp>
            <p:nvSpPr>
              <p:cNvPr id="92" name="TextBox 91">
                <a:extLst>
                  <a:ext uri="{FF2B5EF4-FFF2-40B4-BE49-F238E27FC236}">
                    <a16:creationId xmlns:a16="http://schemas.microsoft.com/office/drawing/2014/main" id="{E3192AF7-851A-449F-A1C6-D8CE1D4EC0B0}"/>
                  </a:ext>
                </a:extLst>
              </p:cNvPr>
              <p:cNvSpPr txBox="1"/>
              <p:nvPr/>
            </p:nvSpPr>
            <p:spPr>
              <a:xfrm>
                <a:off x="9160979" y="1250460"/>
                <a:ext cx="549895"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CosmosDB</a:t>
                </a:r>
              </a:p>
            </p:txBody>
          </p:sp>
        </p:grpSp>
        <p:grpSp>
          <p:nvGrpSpPr>
            <p:cNvPr id="88" name="Group 87">
              <a:extLst>
                <a:ext uri="{FF2B5EF4-FFF2-40B4-BE49-F238E27FC236}">
                  <a16:creationId xmlns:a16="http://schemas.microsoft.com/office/drawing/2014/main" id="{957C0F2B-92ED-452A-BBFA-CED49134A2E3}"/>
                </a:ext>
              </a:extLst>
            </p:cNvPr>
            <p:cNvGrpSpPr/>
            <p:nvPr/>
          </p:nvGrpSpPr>
          <p:grpSpPr>
            <a:xfrm>
              <a:off x="8507831" y="841797"/>
              <a:ext cx="556657" cy="588829"/>
              <a:chOff x="8492360" y="900329"/>
              <a:chExt cx="556657" cy="588829"/>
            </a:xfrm>
          </p:grpSpPr>
          <p:pic>
            <p:nvPicPr>
              <p:cNvPr id="89" name="Picture 114">
                <a:extLst>
                  <a:ext uri="{FF2B5EF4-FFF2-40B4-BE49-F238E27FC236}">
                    <a16:creationId xmlns:a16="http://schemas.microsoft.com/office/drawing/2014/main" id="{E3C5233A-49DA-47B7-AEEB-9464EDCA3812}"/>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a:off x="8604473" y="900329"/>
                <a:ext cx="332433" cy="332433"/>
              </a:xfrm>
              <a:prstGeom prst="rect">
                <a:avLst/>
              </a:prstGeom>
            </p:spPr>
          </p:pic>
          <p:sp>
            <p:nvSpPr>
              <p:cNvPr id="90" name="TextBox 89">
                <a:extLst>
                  <a:ext uri="{FF2B5EF4-FFF2-40B4-BE49-F238E27FC236}">
                    <a16:creationId xmlns:a16="http://schemas.microsoft.com/office/drawing/2014/main" id="{11FE06AA-A2F8-4CB8-9B29-E2BB7EC2895F}"/>
                  </a:ext>
                </a:extLst>
              </p:cNvPr>
              <p:cNvSpPr txBox="1"/>
              <p:nvPr/>
            </p:nvSpPr>
            <p:spPr>
              <a:xfrm>
                <a:off x="8492360" y="1250459"/>
                <a:ext cx="556657"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DynamoDB</a:t>
                </a:r>
              </a:p>
            </p:txBody>
          </p:sp>
        </p:grpSp>
      </p:grpSp>
      <p:pic>
        <p:nvPicPr>
          <p:cNvPr id="46" name="Graphic 45">
            <a:extLst>
              <a:ext uri="{FF2B5EF4-FFF2-40B4-BE49-F238E27FC236}">
                <a16:creationId xmlns:a16="http://schemas.microsoft.com/office/drawing/2014/main" id="{1E7B11BE-7332-43D4-A230-A3D9695B45DF}"/>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5088547" y="1280047"/>
            <a:ext cx="236403" cy="378444"/>
          </a:xfrm>
          <a:prstGeom prst="rect">
            <a:avLst/>
          </a:prstGeom>
        </p:spPr>
      </p:pic>
      <p:cxnSp>
        <p:nvCxnSpPr>
          <p:cNvPr id="154" name="Connector: Elbow 153">
            <a:extLst>
              <a:ext uri="{FF2B5EF4-FFF2-40B4-BE49-F238E27FC236}">
                <a16:creationId xmlns:a16="http://schemas.microsoft.com/office/drawing/2014/main" id="{5C77DAB1-C94C-40CA-B191-2126A23DCBF7}"/>
              </a:ext>
            </a:extLst>
          </p:cNvPr>
          <p:cNvCxnSpPr>
            <a:endCxn id="83" idx="1"/>
          </p:cNvCxnSpPr>
          <p:nvPr/>
        </p:nvCxnSpPr>
        <p:spPr>
          <a:xfrm rot="5400000" flipH="1" flipV="1">
            <a:off x="4077095" y="1796271"/>
            <a:ext cx="1200008" cy="540938"/>
          </a:xfrm>
          <a:prstGeom prst="bentConnector2">
            <a:avLst/>
          </a:prstGeom>
          <a:ln w="28575">
            <a:headEnd type="none" w="med" len="med"/>
            <a:tailEnd type="arrow" w="med" len="med"/>
          </a:ln>
        </p:spPr>
        <p:style>
          <a:lnRef idx="1">
            <a:schemeClr val="accent6"/>
          </a:lnRef>
          <a:fillRef idx="0">
            <a:schemeClr val="accent6"/>
          </a:fillRef>
          <a:effectRef idx="0">
            <a:schemeClr val="accent6"/>
          </a:effectRef>
          <a:fontRef idx="minor">
            <a:schemeClr val="tx1"/>
          </a:fontRef>
        </p:style>
      </p:cxnSp>
      <p:grpSp>
        <p:nvGrpSpPr>
          <p:cNvPr id="133" name="Group 132">
            <a:extLst>
              <a:ext uri="{FF2B5EF4-FFF2-40B4-BE49-F238E27FC236}">
                <a16:creationId xmlns:a16="http://schemas.microsoft.com/office/drawing/2014/main" id="{CB8A5C53-5543-4EEF-B5FE-E2C269F8DABD}"/>
              </a:ext>
            </a:extLst>
          </p:cNvPr>
          <p:cNvGrpSpPr/>
          <p:nvPr/>
        </p:nvGrpSpPr>
        <p:grpSpPr>
          <a:xfrm>
            <a:off x="4546957" y="1364940"/>
            <a:ext cx="196409" cy="208343"/>
            <a:chOff x="6207667" y="1018040"/>
            <a:chExt cx="248285" cy="269304"/>
          </a:xfrm>
        </p:grpSpPr>
        <p:sp>
          <p:nvSpPr>
            <p:cNvPr id="150" name="Rectangle 149">
              <a:extLst>
                <a:ext uri="{FF2B5EF4-FFF2-40B4-BE49-F238E27FC236}">
                  <a16:creationId xmlns:a16="http://schemas.microsoft.com/office/drawing/2014/main" id="{9E40D950-025B-4D6A-A3E8-E728B0900D1C}"/>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151" name="Freeform: Shape 150">
              <a:extLst>
                <a:ext uri="{FF2B5EF4-FFF2-40B4-BE49-F238E27FC236}">
                  <a16:creationId xmlns:a16="http://schemas.microsoft.com/office/drawing/2014/main" id="{A49ED86F-F380-49BD-BF5D-0C09799550D9}"/>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152" name="Oval 151">
              <a:extLst>
                <a:ext uri="{FF2B5EF4-FFF2-40B4-BE49-F238E27FC236}">
                  <a16:creationId xmlns:a16="http://schemas.microsoft.com/office/drawing/2014/main" id="{3176A41D-4DA4-4AD6-92EE-EAF7BC944001}"/>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grpSp>
      <p:sp>
        <p:nvSpPr>
          <p:cNvPr id="155" name="Rectangle: Rounded Corners 154">
            <a:extLst>
              <a:ext uri="{FF2B5EF4-FFF2-40B4-BE49-F238E27FC236}">
                <a16:creationId xmlns:a16="http://schemas.microsoft.com/office/drawing/2014/main" id="{7BE7FB6F-2FBA-4BD3-9408-02AA79287B70}"/>
              </a:ext>
            </a:extLst>
          </p:cNvPr>
          <p:cNvSpPr/>
          <p:nvPr/>
        </p:nvSpPr>
        <p:spPr>
          <a:xfrm>
            <a:off x="3971846" y="1642759"/>
            <a:ext cx="905934" cy="4090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state store interface</a:t>
            </a:r>
          </a:p>
        </p:txBody>
      </p:sp>
      <p:pic>
        <p:nvPicPr>
          <p:cNvPr id="157" name="Picture 2" descr="Go (programming language) - Wikipedia">
            <a:extLst>
              <a:ext uri="{FF2B5EF4-FFF2-40B4-BE49-F238E27FC236}">
                <a16:creationId xmlns:a16="http://schemas.microsoft.com/office/drawing/2014/main" id="{690166CA-469A-4ED5-83C6-14687AB8F467}"/>
              </a:ext>
            </a:extLst>
          </p:cNvPr>
          <p:cNvPicPr>
            <a:picLocks noChangeAspect="1" noChangeArrowheads="1"/>
          </p:cNvPicPr>
          <p:nvPr/>
        </p:nvPicPr>
        <p:blipFill>
          <a:blip r:embed="rId13">
            <a:grayscl/>
            <a:extLst>
              <a:ext uri="{28A0092B-C50C-407E-A947-70E740481C1C}">
                <a14:useLocalDpi xmlns:a14="http://schemas.microsoft.com/office/drawing/2010/main" val="0"/>
              </a:ext>
            </a:extLst>
          </a:blip>
          <a:stretch>
            <a:fillRect/>
          </a:stretch>
        </p:blipFill>
        <p:spPr bwMode="auto">
          <a:xfrm>
            <a:off x="4968000" y="4381160"/>
            <a:ext cx="611994" cy="169653"/>
          </a:xfrm>
          <a:prstGeom prst="rect">
            <a:avLst/>
          </a:prstGeom>
          <a:solidFill>
            <a:srgbClr val="FFFFFF"/>
          </a:solidFill>
        </p:spPr>
      </p:pic>
    </p:spTree>
    <p:extLst>
      <p:ext uri="{BB962C8B-B14F-4D97-AF65-F5344CB8AC3E}">
        <p14:creationId xmlns:p14="http://schemas.microsoft.com/office/powerpoint/2010/main" val="34138515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4" descr="Logos and Graphics | Node.js">
            <a:extLst>
              <a:ext uri="{FF2B5EF4-FFF2-40B4-BE49-F238E27FC236}">
                <a16:creationId xmlns:a16="http://schemas.microsoft.com/office/drawing/2014/main" id="{EBCDE4D0-2CD9-4DF4-8D6A-DC8A62B65D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516" y="3663062"/>
            <a:ext cx="1075617" cy="6095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0759F60-0C9E-46E1-9B82-41D5997F7A23}"/>
              </a:ext>
            </a:extLst>
          </p:cNvPr>
          <p:cNvSpPr>
            <a:spLocks noGrp="1"/>
          </p:cNvSpPr>
          <p:nvPr>
            <p:ph type="title"/>
          </p:nvPr>
        </p:nvSpPr>
        <p:spPr/>
        <p:txBody>
          <a:bodyPr/>
          <a:lstStyle/>
          <a:p>
            <a:r>
              <a:rPr lang="en-US" dirty="0"/>
              <a:t>State Management with </a:t>
            </a:r>
            <a:r>
              <a:rPr lang="en-US" dirty="0" err="1"/>
              <a:t>Dapr</a:t>
            </a:r>
            <a:r>
              <a:rPr lang="en-US" dirty="0"/>
              <a:t> from Node application</a:t>
            </a:r>
          </a:p>
        </p:txBody>
      </p:sp>
      <p:sp>
        <p:nvSpPr>
          <p:cNvPr id="4" name="Footer Placeholder 3">
            <a:extLst>
              <a:ext uri="{FF2B5EF4-FFF2-40B4-BE49-F238E27FC236}">
                <a16:creationId xmlns:a16="http://schemas.microsoft.com/office/drawing/2014/main" id="{FA7390D8-9644-4278-9742-0B09CCF81750}"/>
              </a:ext>
            </a:extLst>
          </p:cNvPr>
          <p:cNvSpPr>
            <a:spLocks noGrp="1"/>
          </p:cNvSpPr>
          <p:nvPr>
            <p:ph type="ftr" sz="quarter" idx="11"/>
          </p:nvPr>
        </p:nvSpPr>
        <p:spPr/>
        <p:txBody>
          <a:bodyPr/>
          <a:lstStyle/>
          <a:p>
            <a:r>
              <a:rPr lang="en-US"/>
              <a:t>Microservices in real life – with Node &amp; Dapr.io</a:t>
            </a:r>
            <a:endParaRPr lang="nl-NL"/>
          </a:p>
        </p:txBody>
      </p:sp>
      <p:sp>
        <p:nvSpPr>
          <p:cNvPr id="11" name="TextBox 10">
            <a:extLst>
              <a:ext uri="{FF2B5EF4-FFF2-40B4-BE49-F238E27FC236}">
                <a16:creationId xmlns:a16="http://schemas.microsoft.com/office/drawing/2014/main" id="{0DC7AB23-F2B5-4F52-9A1A-12FC080B8217}"/>
              </a:ext>
            </a:extLst>
          </p:cNvPr>
          <p:cNvSpPr txBox="1"/>
          <p:nvPr/>
        </p:nvSpPr>
        <p:spPr>
          <a:xfrm>
            <a:off x="6429337" y="4653475"/>
            <a:ext cx="1875513" cy="161583"/>
          </a:xfrm>
          <a:prstGeom prst="rect">
            <a:avLst/>
          </a:prstGeom>
          <a:noFill/>
        </p:spPr>
        <p:txBody>
          <a:bodyPr wrap="none" lIns="0" tIns="0" rIns="0" bIns="0" rtlCol="0">
            <a:spAutoFit/>
          </a:bodyPr>
          <a:lstStyle/>
          <a:p>
            <a:r>
              <a:rPr lang="en-US" sz="1050" i="1" dirty="0"/>
              <a:t>sidecar (the personal assistant)</a:t>
            </a:r>
          </a:p>
        </p:txBody>
      </p:sp>
      <p:sp>
        <p:nvSpPr>
          <p:cNvPr id="12" name="Rectangle: Rounded Corners 11">
            <a:extLst>
              <a:ext uri="{FF2B5EF4-FFF2-40B4-BE49-F238E27FC236}">
                <a16:creationId xmlns:a16="http://schemas.microsoft.com/office/drawing/2014/main" id="{4A9B2D3F-C438-4B8B-BCAB-9F39CF98CD98}"/>
              </a:ext>
            </a:extLst>
          </p:cNvPr>
          <p:cNvSpPr/>
          <p:nvPr/>
        </p:nvSpPr>
        <p:spPr>
          <a:xfrm>
            <a:off x="824972" y="3301089"/>
            <a:ext cx="775094" cy="384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Node SDK for </a:t>
            </a:r>
            <a:r>
              <a:rPr lang="en-US" sz="900" dirty="0" err="1"/>
              <a:t>Dapr</a:t>
            </a:r>
            <a:endParaRPr lang="en-US" sz="900" dirty="0"/>
          </a:p>
        </p:txBody>
      </p:sp>
      <p:cxnSp>
        <p:nvCxnSpPr>
          <p:cNvPr id="13" name="Connector: Elbow 12">
            <a:extLst>
              <a:ext uri="{FF2B5EF4-FFF2-40B4-BE49-F238E27FC236}">
                <a16:creationId xmlns:a16="http://schemas.microsoft.com/office/drawing/2014/main" id="{B9B2C606-3EA4-418D-B4CF-3B0736775C68}"/>
              </a:ext>
            </a:extLst>
          </p:cNvPr>
          <p:cNvCxnSpPr>
            <a:cxnSpLocks/>
            <a:stCxn id="12" idx="3"/>
          </p:cNvCxnSpPr>
          <p:nvPr/>
        </p:nvCxnSpPr>
        <p:spPr>
          <a:xfrm>
            <a:off x="1600066" y="3493114"/>
            <a:ext cx="192518" cy="26379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4DA26737-275E-4629-8B72-C3B1EBED8429}"/>
              </a:ext>
            </a:extLst>
          </p:cNvPr>
          <p:cNvPicPr>
            <a:picLocks noChangeAspect="1"/>
          </p:cNvPicPr>
          <p:nvPr/>
        </p:nvPicPr>
        <p:blipFill>
          <a:blip r:embed="rId3"/>
          <a:stretch>
            <a:fillRect/>
          </a:stretch>
        </p:blipFill>
        <p:spPr>
          <a:xfrm>
            <a:off x="6539932" y="3397602"/>
            <a:ext cx="1461807" cy="999471"/>
          </a:xfrm>
          <a:prstGeom prst="rect">
            <a:avLst/>
          </a:prstGeom>
          <a:noFill/>
        </p:spPr>
      </p:pic>
      <p:sp>
        <p:nvSpPr>
          <p:cNvPr id="23" name="Rectangle: Rounded Corners 22">
            <a:extLst>
              <a:ext uri="{FF2B5EF4-FFF2-40B4-BE49-F238E27FC236}">
                <a16:creationId xmlns:a16="http://schemas.microsoft.com/office/drawing/2014/main" id="{38DDA3D2-EDA4-4CA7-934C-F2303949FAA6}"/>
              </a:ext>
            </a:extLst>
          </p:cNvPr>
          <p:cNvSpPr/>
          <p:nvPr/>
        </p:nvSpPr>
        <p:spPr>
          <a:xfrm>
            <a:off x="6765975" y="2666744"/>
            <a:ext cx="1134111" cy="55943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a:t>State Store components</a:t>
            </a:r>
          </a:p>
        </p:txBody>
      </p:sp>
      <p:sp>
        <p:nvSpPr>
          <p:cNvPr id="25" name="TextBox 24">
            <a:extLst>
              <a:ext uri="{FF2B5EF4-FFF2-40B4-BE49-F238E27FC236}">
                <a16:creationId xmlns:a16="http://schemas.microsoft.com/office/drawing/2014/main" id="{D9F5A72B-37F5-4097-82E5-FBBB5FD7565F}"/>
              </a:ext>
            </a:extLst>
          </p:cNvPr>
          <p:cNvSpPr txBox="1"/>
          <p:nvPr/>
        </p:nvSpPr>
        <p:spPr>
          <a:xfrm>
            <a:off x="1910444" y="3998595"/>
            <a:ext cx="984244" cy="169032"/>
          </a:xfrm>
          <a:prstGeom prst="rect">
            <a:avLst/>
          </a:prstGeom>
          <a:noFill/>
        </p:spPr>
        <p:txBody>
          <a:bodyPr wrap="none" lIns="0" tIns="0" rIns="0" bIns="0" rtlCol="0">
            <a:spAutoFit/>
          </a:bodyPr>
          <a:lstStyle/>
          <a:p>
            <a:r>
              <a:rPr lang="en-US" sz="1200" i="1" dirty="0"/>
              <a:t>set &amp; get state</a:t>
            </a:r>
          </a:p>
        </p:txBody>
      </p:sp>
      <p:cxnSp>
        <p:nvCxnSpPr>
          <p:cNvPr id="26" name="Straight Arrow Connector 25">
            <a:extLst>
              <a:ext uri="{FF2B5EF4-FFF2-40B4-BE49-F238E27FC236}">
                <a16:creationId xmlns:a16="http://schemas.microsoft.com/office/drawing/2014/main" id="{3EF3546B-F342-427C-B650-5AF51DABF979}"/>
              </a:ext>
            </a:extLst>
          </p:cNvPr>
          <p:cNvCxnSpPr>
            <a:cxnSpLocks/>
            <a:stCxn id="22" idx="3"/>
          </p:cNvCxnSpPr>
          <p:nvPr/>
        </p:nvCxnSpPr>
        <p:spPr>
          <a:xfrm>
            <a:off x="2015133" y="3967829"/>
            <a:ext cx="44794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862AC927-BB26-4E1F-9BE6-6A085E777EEA}"/>
              </a:ext>
            </a:extLst>
          </p:cNvPr>
          <p:cNvSpPr/>
          <p:nvPr/>
        </p:nvSpPr>
        <p:spPr>
          <a:xfrm>
            <a:off x="491762" y="4073155"/>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p>
        </p:txBody>
      </p:sp>
      <p:sp>
        <p:nvSpPr>
          <p:cNvPr id="28" name="TextBox 27">
            <a:extLst>
              <a:ext uri="{FF2B5EF4-FFF2-40B4-BE49-F238E27FC236}">
                <a16:creationId xmlns:a16="http://schemas.microsoft.com/office/drawing/2014/main" id="{5ADE3EFC-D2DB-4498-ACC9-240ADFED5341}"/>
              </a:ext>
            </a:extLst>
          </p:cNvPr>
          <p:cNvSpPr txBox="1"/>
          <p:nvPr/>
        </p:nvSpPr>
        <p:spPr>
          <a:xfrm>
            <a:off x="217499" y="4592808"/>
            <a:ext cx="1057982" cy="147903"/>
          </a:xfrm>
          <a:prstGeom prst="rect">
            <a:avLst/>
          </a:prstGeom>
          <a:noFill/>
        </p:spPr>
        <p:txBody>
          <a:bodyPr wrap="none" lIns="0" tIns="0" rIns="0" bIns="0" rtlCol="0">
            <a:spAutoFit/>
          </a:bodyPr>
          <a:lstStyle/>
          <a:p>
            <a:r>
              <a:rPr lang="en-US" sz="1050" i="1" dirty="0" err="1"/>
              <a:t>components.yaml</a:t>
            </a:r>
            <a:endParaRPr lang="en-US" sz="1050" i="1" dirty="0"/>
          </a:p>
        </p:txBody>
      </p:sp>
      <p:sp>
        <p:nvSpPr>
          <p:cNvPr id="29" name="Rectangle 28">
            <a:extLst>
              <a:ext uri="{FF2B5EF4-FFF2-40B4-BE49-F238E27FC236}">
                <a16:creationId xmlns:a16="http://schemas.microsoft.com/office/drawing/2014/main" id="{DC275561-C7A6-430F-A7FD-B1CC558A3D5A}"/>
              </a:ext>
            </a:extLst>
          </p:cNvPr>
          <p:cNvSpPr/>
          <p:nvPr/>
        </p:nvSpPr>
        <p:spPr>
          <a:xfrm>
            <a:off x="6494534" y="2484025"/>
            <a:ext cx="1644683" cy="211364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30" name="Connector: Elbow 29">
            <a:extLst>
              <a:ext uri="{FF2B5EF4-FFF2-40B4-BE49-F238E27FC236}">
                <a16:creationId xmlns:a16="http://schemas.microsoft.com/office/drawing/2014/main" id="{453B66D9-C2CB-4433-989A-B5E0AD42B76C}"/>
              </a:ext>
            </a:extLst>
          </p:cNvPr>
          <p:cNvCxnSpPr>
            <a:cxnSpLocks/>
            <a:stCxn id="27" idx="0"/>
            <a:endCxn id="23" idx="1"/>
          </p:cNvCxnSpPr>
          <p:nvPr/>
        </p:nvCxnSpPr>
        <p:spPr>
          <a:xfrm rot="5400000" flipH="1" flipV="1">
            <a:off x="3169887" y="477068"/>
            <a:ext cx="1126692" cy="6065483"/>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1" name="Arrow: Up-Down 30">
            <a:extLst>
              <a:ext uri="{FF2B5EF4-FFF2-40B4-BE49-F238E27FC236}">
                <a16:creationId xmlns:a16="http://schemas.microsoft.com/office/drawing/2014/main" id="{8232EBC4-7CF6-4603-8114-132BE93C6F7E}"/>
              </a:ext>
            </a:extLst>
          </p:cNvPr>
          <p:cNvSpPr/>
          <p:nvPr/>
        </p:nvSpPr>
        <p:spPr>
          <a:xfrm>
            <a:off x="7240679" y="3226181"/>
            <a:ext cx="89387" cy="14996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43" name="Group 42">
            <a:extLst>
              <a:ext uri="{FF2B5EF4-FFF2-40B4-BE49-F238E27FC236}">
                <a16:creationId xmlns:a16="http://schemas.microsoft.com/office/drawing/2014/main" id="{10267E2B-9CF9-4F20-ABE0-FEA844C5B7CA}"/>
              </a:ext>
            </a:extLst>
          </p:cNvPr>
          <p:cNvGrpSpPr/>
          <p:nvPr/>
        </p:nvGrpSpPr>
        <p:grpSpPr>
          <a:xfrm>
            <a:off x="7437857" y="1134314"/>
            <a:ext cx="3965026" cy="664844"/>
            <a:chOff x="6836292" y="686824"/>
            <a:chExt cx="5012268" cy="859376"/>
          </a:xfrm>
        </p:grpSpPr>
        <p:sp>
          <p:nvSpPr>
            <p:cNvPr id="83" name="Rounded Rectangle 5">
              <a:extLst>
                <a:ext uri="{FF2B5EF4-FFF2-40B4-BE49-F238E27FC236}">
                  <a16:creationId xmlns:a16="http://schemas.microsoft.com/office/drawing/2014/main" id="{9FEC1133-5512-4825-9213-2FC9382A050F}"/>
                </a:ext>
              </a:extLst>
            </p:cNvPr>
            <p:cNvSpPr/>
            <p:nvPr/>
          </p:nvSpPr>
          <p:spPr bwMode="auto">
            <a:xfrm>
              <a:off x="6836292" y="686824"/>
              <a:ext cx="5012268"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State</a:t>
              </a:r>
            </a:p>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Stores</a:t>
              </a:r>
            </a:p>
          </p:txBody>
        </p:sp>
        <p:grpSp>
          <p:nvGrpSpPr>
            <p:cNvPr id="84" name="Group 83">
              <a:extLst>
                <a:ext uri="{FF2B5EF4-FFF2-40B4-BE49-F238E27FC236}">
                  <a16:creationId xmlns:a16="http://schemas.microsoft.com/office/drawing/2014/main" id="{03E91F9F-E550-42B8-9A17-BE1CAA07433D}"/>
                </a:ext>
              </a:extLst>
            </p:cNvPr>
            <p:cNvGrpSpPr/>
            <p:nvPr/>
          </p:nvGrpSpPr>
          <p:grpSpPr>
            <a:xfrm>
              <a:off x="9920964" y="826412"/>
              <a:ext cx="423691" cy="537918"/>
              <a:chOff x="11007913" y="891566"/>
              <a:chExt cx="423691" cy="537918"/>
            </a:xfrm>
          </p:grpSpPr>
          <p:pic>
            <p:nvPicPr>
              <p:cNvPr id="97" name="Picture 4">
                <a:extLst>
                  <a:ext uri="{FF2B5EF4-FFF2-40B4-BE49-F238E27FC236}">
                    <a16:creationId xmlns:a16="http://schemas.microsoft.com/office/drawing/2014/main" id="{D1247537-06E4-4989-9689-392CECD3D2B0}"/>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11061106" y="891566"/>
                <a:ext cx="317304" cy="361795"/>
              </a:xfrm>
              <a:prstGeom prst="rect">
                <a:avLst/>
              </a:prstGeom>
              <a:noFill/>
              <a:extLst>
                <a:ext uri="{909E8E84-426E-40DD-AFC4-6F175D3DCCD1}">
                  <a14:hiddenFill xmlns:a14="http://schemas.microsoft.com/office/drawing/2010/main">
                    <a:solidFill>
                      <a:srgbClr val="FFFFFF"/>
                    </a:solidFill>
                  </a14:hiddenFill>
                </a:ext>
              </a:extLst>
            </p:spPr>
          </p:pic>
          <p:sp>
            <p:nvSpPr>
              <p:cNvPr id="98" name="TextBox 97">
                <a:extLst>
                  <a:ext uri="{FF2B5EF4-FFF2-40B4-BE49-F238E27FC236}">
                    <a16:creationId xmlns:a16="http://schemas.microsoft.com/office/drawing/2014/main" id="{1AABE938-65F8-4580-92DD-BCCE863201F8}"/>
                  </a:ext>
                </a:extLst>
              </p:cNvPr>
              <p:cNvSpPr txBox="1"/>
              <p:nvPr/>
            </p:nvSpPr>
            <p:spPr>
              <a:xfrm>
                <a:off x="11007913" y="1310135"/>
                <a:ext cx="423691" cy="11934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Firebase</a:t>
                </a:r>
              </a:p>
            </p:txBody>
          </p:sp>
        </p:grpSp>
        <p:grpSp>
          <p:nvGrpSpPr>
            <p:cNvPr id="85" name="Group 84">
              <a:extLst>
                <a:ext uri="{FF2B5EF4-FFF2-40B4-BE49-F238E27FC236}">
                  <a16:creationId xmlns:a16="http://schemas.microsoft.com/office/drawing/2014/main" id="{89391419-049C-460D-BCBD-993EB726EBD8}"/>
                </a:ext>
              </a:extLst>
            </p:cNvPr>
            <p:cNvGrpSpPr/>
            <p:nvPr/>
          </p:nvGrpSpPr>
          <p:grpSpPr>
            <a:xfrm>
              <a:off x="11131053" y="896990"/>
              <a:ext cx="527360" cy="472629"/>
              <a:chOff x="10323071" y="956855"/>
              <a:chExt cx="527360" cy="472629"/>
            </a:xfrm>
          </p:grpSpPr>
          <p:pic>
            <p:nvPicPr>
              <p:cNvPr id="95" name="Picture 12" descr="Image result for Cassandra Logo">
                <a:extLst>
                  <a:ext uri="{FF2B5EF4-FFF2-40B4-BE49-F238E27FC236}">
                    <a16:creationId xmlns:a16="http://schemas.microsoft.com/office/drawing/2014/main" id="{7DD38CCA-8C08-4124-8D6A-97A22840B888}"/>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10410839" y="956855"/>
                <a:ext cx="351824" cy="247873"/>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FAC4D4E8-2568-46FA-933B-74A867815C1B}"/>
                  </a:ext>
                </a:extLst>
              </p:cNvPr>
              <p:cNvSpPr txBox="1"/>
              <p:nvPr/>
            </p:nvSpPr>
            <p:spPr>
              <a:xfrm>
                <a:off x="10323071" y="1310135"/>
                <a:ext cx="527360" cy="11934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Cassandra</a:t>
                </a:r>
              </a:p>
            </p:txBody>
          </p:sp>
        </p:grpSp>
        <p:grpSp>
          <p:nvGrpSpPr>
            <p:cNvPr id="86" name="Group 85">
              <a:extLst>
                <a:ext uri="{FF2B5EF4-FFF2-40B4-BE49-F238E27FC236}">
                  <a16:creationId xmlns:a16="http://schemas.microsoft.com/office/drawing/2014/main" id="{A4B382C3-0E38-4994-8011-EFC86F442C02}"/>
                </a:ext>
              </a:extLst>
            </p:cNvPr>
            <p:cNvGrpSpPr/>
            <p:nvPr/>
          </p:nvGrpSpPr>
          <p:grpSpPr>
            <a:xfrm>
              <a:off x="10628977" y="894032"/>
              <a:ext cx="320745" cy="475586"/>
              <a:chOff x="9821876" y="953897"/>
              <a:chExt cx="320745" cy="475586"/>
            </a:xfrm>
          </p:grpSpPr>
          <p:pic>
            <p:nvPicPr>
              <p:cNvPr id="93" name="Picture 92">
                <a:extLst>
                  <a:ext uri="{FF2B5EF4-FFF2-40B4-BE49-F238E27FC236}">
                    <a16:creationId xmlns:a16="http://schemas.microsoft.com/office/drawing/2014/main" id="{81446B5E-62B3-4766-930C-792A3BC89F7A}"/>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9821876" y="953897"/>
                <a:ext cx="320745" cy="268531"/>
              </a:xfrm>
              <a:prstGeom prst="rect">
                <a:avLst/>
              </a:prstGeom>
            </p:spPr>
          </p:pic>
          <p:sp>
            <p:nvSpPr>
              <p:cNvPr id="94" name="TextBox 93">
                <a:extLst>
                  <a:ext uri="{FF2B5EF4-FFF2-40B4-BE49-F238E27FC236}">
                    <a16:creationId xmlns:a16="http://schemas.microsoft.com/office/drawing/2014/main" id="{D82BCF8F-58DD-49EF-B343-0265BE98EE23}"/>
                  </a:ext>
                </a:extLst>
              </p:cNvPr>
              <p:cNvSpPr txBox="1"/>
              <p:nvPr/>
            </p:nvSpPr>
            <p:spPr>
              <a:xfrm>
                <a:off x="9842522" y="1310134"/>
                <a:ext cx="279455" cy="11934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Redis</a:t>
                </a:r>
              </a:p>
            </p:txBody>
          </p:sp>
        </p:grpSp>
        <p:grpSp>
          <p:nvGrpSpPr>
            <p:cNvPr id="87" name="Group 86">
              <a:extLst>
                <a:ext uri="{FF2B5EF4-FFF2-40B4-BE49-F238E27FC236}">
                  <a16:creationId xmlns:a16="http://schemas.microsoft.com/office/drawing/2014/main" id="{6847621E-42DA-4EB3-B8B3-59FBEB9C9E0E}"/>
                </a:ext>
              </a:extLst>
            </p:cNvPr>
            <p:cNvGrpSpPr/>
            <p:nvPr/>
          </p:nvGrpSpPr>
          <p:grpSpPr>
            <a:xfrm>
              <a:off x="9177516" y="832837"/>
              <a:ext cx="549895" cy="591481"/>
              <a:chOff x="9160979" y="897678"/>
              <a:chExt cx="549895" cy="591481"/>
            </a:xfrm>
          </p:grpSpPr>
          <p:pic>
            <p:nvPicPr>
              <p:cNvPr id="91" name="Graphic 90">
                <a:extLst>
                  <a:ext uri="{FF2B5EF4-FFF2-40B4-BE49-F238E27FC236}">
                    <a16:creationId xmlns:a16="http://schemas.microsoft.com/office/drawing/2014/main" id="{FF85041B-D697-4962-8BC8-930804BC544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270832" y="897678"/>
                <a:ext cx="330190" cy="330190"/>
              </a:xfrm>
              <a:prstGeom prst="rect">
                <a:avLst/>
              </a:prstGeom>
            </p:spPr>
          </p:pic>
          <p:sp>
            <p:nvSpPr>
              <p:cNvPr id="92" name="TextBox 91">
                <a:extLst>
                  <a:ext uri="{FF2B5EF4-FFF2-40B4-BE49-F238E27FC236}">
                    <a16:creationId xmlns:a16="http://schemas.microsoft.com/office/drawing/2014/main" id="{E3192AF7-851A-449F-A1C6-D8CE1D4EC0B0}"/>
                  </a:ext>
                </a:extLst>
              </p:cNvPr>
              <p:cNvSpPr txBox="1"/>
              <p:nvPr/>
            </p:nvSpPr>
            <p:spPr>
              <a:xfrm>
                <a:off x="9160979" y="1250460"/>
                <a:ext cx="549895"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CosmosDB</a:t>
                </a:r>
              </a:p>
            </p:txBody>
          </p:sp>
        </p:grpSp>
        <p:grpSp>
          <p:nvGrpSpPr>
            <p:cNvPr id="88" name="Group 87">
              <a:extLst>
                <a:ext uri="{FF2B5EF4-FFF2-40B4-BE49-F238E27FC236}">
                  <a16:creationId xmlns:a16="http://schemas.microsoft.com/office/drawing/2014/main" id="{957C0F2B-92ED-452A-BBFA-CED49134A2E3}"/>
                </a:ext>
              </a:extLst>
            </p:cNvPr>
            <p:cNvGrpSpPr/>
            <p:nvPr/>
          </p:nvGrpSpPr>
          <p:grpSpPr>
            <a:xfrm>
              <a:off x="8507831" y="841797"/>
              <a:ext cx="556657" cy="588829"/>
              <a:chOff x="8492360" y="900329"/>
              <a:chExt cx="556657" cy="588829"/>
            </a:xfrm>
          </p:grpSpPr>
          <p:pic>
            <p:nvPicPr>
              <p:cNvPr id="89" name="Picture 114">
                <a:extLst>
                  <a:ext uri="{FF2B5EF4-FFF2-40B4-BE49-F238E27FC236}">
                    <a16:creationId xmlns:a16="http://schemas.microsoft.com/office/drawing/2014/main" id="{E3C5233A-49DA-47B7-AEEB-9464EDCA3812}"/>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a:off x="8604473" y="900329"/>
                <a:ext cx="332433" cy="332433"/>
              </a:xfrm>
              <a:prstGeom prst="rect">
                <a:avLst/>
              </a:prstGeom>
            </p:spPr>
          </p:pic>
          <p:sp>
            <p:nvSpPr>
              <p:cNvPr id="90" name="TextBox 89">
                <a:extLst>
                  <a:ext uri="{FF2B5EF4-FFF2-40B4-BE49-F238E27FC236}">
                    <a16:creationId xmlns:a16="http://schemas.microsoft.com/office/drawing/2014/main" id="{11FE06AA-A2F8-4CB8-9B29-E2BB7EC2895F}"/>
                  </a:ext>
                </a:extLst>
              </p:cNvPr>
              <p:cNvSpPr txBox="1"/>
              <p:nvPr/>
            </p:nvSpPr>
            <p:spPr>
              <a:xfrm>
                <a:off x="8492360" y="1250459"/>
                <a:ext cx="556657"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DynamoDB</a:t>
                </a:r>
              </a:p>
            </p:txBody>
          </p:sp>
        </p:grpSp>
      </p:grpSp>
      <p:pic>
        <p:nvPicPr>
          <p:cNvPr id="46" name="Graphic 45">
            <a:extLst>
              <a:ext uri="{FF2B5EF4-FFF2-40B4-BE49-F238E27FC236}">
                <a16:creationId xmlns:a16="http://schemas.microsoft.com/office/drawing/2014/main" id="{1E7B11BE-7332-43D4-A230-A3D9695B45DF}"/>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7578836" y="1280047"/>
            <a:ext cx="236403" cy="378444"/>
          </a:xfrm>
          <a:prstGeom prst="rect">
            <a:avLst/>
          </a:prstGeom>
        </p:spPr>
      </p:pic>
      <p:cxnSp>
        <p:nvCxnSpPr>
          <p:cNvPr id="154" name="Connector: Elbow 153">
            <a:extLst>
              <a:ext uri="{FF2B5EF4-FFF2-40B4-BE49-F238E27FC236}">
                <a16:creationId xmlns:a16="http://schemas.microsoft.com/office/drawing/2014/main" id="{5C77DAB1-C94C-40CA-B191-2126A23DCBF7}"/>
              </a:ext>
            </a:extLst>
          </p:cNvPr>
          <p:cNvCxnSpPr>
            <a:endCxn id="83" idx="1"/>
          </p:cNvCxnSpPr>
          <p:nvPr/>
        </p:nvCxnSpPr>
        <p:spPr>
          <a:xfrm rot="5400000" flipH="1" flipV="1">
            <a:off x="6567384" y="1796271"/>
            <a:ext cx="1200008" cy="540938"/>
          </a:xfrm>
          <a:prstGeom prst="bentConnector2">
            <a:avLst/>
          </a:prstGeom>
          <a:ln w="28575">
            <a:headEnd type="none" w="med" len="med"/>
            <a:tailEnd type="arrow" w="med" len="med"/>
          </a:ln>
        </p:spPr>
        <p:style>
          <a:lnRef idx="1">
            <a:schemeClr val="accent6"/>
          </a:lnRef>
          <a:fillRef idx="0">
            <a:schemeClr val="accent6"/>
          </a:fillRef>
          <a:effectRef idx="0">
            <a:schemeClr val="accent6"/>
          </a:effectRef>
          <a:fontRef idx="minor">
            <a:schemeClr val="tx1"/>
          </a:fontRef>
        </p:style>
      </p:cxnSp>
      <p:grpSp>
        <p:nvGrpSpPr>
          <p:cNvPr id="133" name="Group 132">
            <a:extLst>
              <a:ext uri="{FF2B5EF4-FFF2-40B4-BE49-F238E27FC236}">
                <a16:creationId xmlns:a16="http://schemas.microsoft.com/office/drawing/2014/main" id="{CB8A5C53-5543-4EEF-B5FE-E2C269F8DABD}"/>
              </a:ext>
            </a:extLst>
          </p:cNvPr>
          <p:cNvGrpSpPr/>
          <p:nvPr/>
        </p:nvGrpSpPr>
        <p:grpSpPr>
          <a:xfrm>
            <a:off x="7037246" y="1364940"/>
            <a:ext cx="196409" cy="208343"/>
            <a:chOff x="6207667" y="1018040"/>
            <a:chExt cx="248285" cy="269304"/>
          </a:xfrm>
        </p:grpSpPr>
        <p:sp>
          <p:nvSpPr>
            <p:cNvPr id="150" name="Rectangle 149">
              <a:extLst>
                <a:ext uri="{FF2B5EF4-FFF2-40B4-BE49-F238E27FC236}">
                  <a16:creationId xmlns:a16="http://schemas.microsoft.com/office/drawing/2014/main" id="{9E40D950-025B-4D6A-A3E8-E728B0900D1C}"/>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151" name="Freeform: Shape 150">
              <a:extLst>
                <a:ext uri="{FF2B5EF4-FFF2-40B4-BE49-F238E27FC236}">
                  <a16:creationId xmlns:a16="http://schemas.microsoft.com/office/drawing/2014/main" id="{A49ED86F-F380-49BD-BF5D-0C09799550D9}"/>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152" name="Oval 151">
              <a:extLst>
                <a:ext uri="{FF2B5EF4-FFF2-40B4-BE49-F238E27FC236}">
                  <a16:creationId xmlns:a16="http://schemas.microsoft.com/office/drawing/2014/main" id="{3176A41D-4DA4-4AD6-92EE-EAF7BC944001}"/>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grpSp>
      <p:sp>
        <p:nvSpPr>
          <p:cNvPr id="155" name="Rectangle: Rounded Corners 154">
            <a:extLst>
              <a:ext uri="{FF2B5EF4-FFF2-40B4-BE49-F238E27FC236}">
                <a16:creationId xmlns:a16="http://schemas.microsoft.com/office/drawing/2014/main" id="{7BE7FB6F-2FBA-4BD3-9408-02AA79287B70}"/>
              </a:ext>
            </a:extLst>
          </p:cNvPr>
          <p:cNvSpPr/>
          <p:nvPr/>
        </p:nvSpPr>
        <p:spPr>
          <a:xfrm>
            <a:off x="6462135" y="1642759"/>
            <a:ext cx="905934" cy="4090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state store interface</a:t>
            </a:r>
          </a:p>
        </p:txBody>
      </p:sp>
      <p:pic>
        <p:nvPicPr>
          <p:cNvPr id="157" name="Picture 2" descr="Go (programming language) - Wikipedia">
            <a:extLst>
              <a:ext uri="{FF2B5EF4-FFF2-40B4-BE49-F238E27FC236}">
                <a16:creationId xmlns:a16="http://schemas.microsoft.com/office/drawing/2014/main" id="{690166CA-469A-4ED5-83C6-14687AB8F467}"/>
              </a:ext>
            </a:extLst>
          </p:cNvPr>
          <p:cNvPicPr>
            <a:picLocks noChangeAspect="1" noChangeArrowheads="1"/>
          </p:cNvPicPr>
          <p:nvPr/>
        </p:nvPicPr>
        <p:blipFill>
          <a:blip r:embed="rId13">
            <a:grayscl/>
            <a:extLst>
              <a:ext uri="{28A0092B-C50C-407E-A947-70E740481C1C}">
                <a14:useLocalDpi xmlns:a14="http://schemas.microsoft.com/office/drawing/2010/main" val="0"/>
              </a:ext>
            </a:extLst>
          </a:blip>
          <a:stretch>
            <a:fillRect/>
          </a:stretch>
        </p:blipFill>
        <p:spPr bwMode="auto">
          <a:xfrm>
            <a:off x="7458289" y="4381160"/>
            <a:ext cx="611994" cy="169653"/>
          </a:xfrm>
          <a:prstGeom prst="rect">
            <a:avLst/>
          </a:prstGeom>
          <a:solidFill>
            <a:srgbClr val="FFFFFF"/>
          </a:solidFill>
        </p:spPr>
      </p:pic>
      <p:pic>
        <p:nvPicPr>
          <p:cNvPr id="7" name="Picture 6">
            <a:extLst>
              <a:ext uri="{FF2B5EF4-FFF2-40B4-BE49-F238E27FC236}">
                <a16:creationId xmlns:a16="http://schemas.microsoft.com/office/drawing/2014/main" id="{08BFEB63-CECA-43A2-B08A-D46819728CD0}"/>
              </a:ext>
            </a:extLst>
          </p:cNvPr>
          <p:cNvPicPr>
            <a:picLocks noChangeAspect="1"/>
          </p:cNvPicPr>
          <p:nvPr/>
        </p:nvPicPr>
        <p:blipFill>
          <a:blip r:embed="rId14">
            <a:alphaModFix amt="85000"/>
          </a:blip>
          <a:stretch>
            <a:fillRect/>
          </a:stretch>
        </p:blipFill>
        <p:spPr>
          <a:xfrm>
            <a:off x="2325288" y="1240784"/>
            <a:ext cx="3949398" cy="3172969"/>
          </a:xfrm>
          <a:prstGeom prst="rect">
            <a:avLst/>
          </a:prstGeom>
          <a:ln>
            <a:noFill/>
          </a:ln>
          <a:effectLst>
            <a:outerShdw blurRad="292100" dist="139700" dir="2700000" algn="tl" rotWithShape="0">
              <a:srgbClr val="333333">
                <a:alpha val="65000"/>
              </a:srgbClr>
            </a:outerShdw>
          </a:effectLst>
        </p:spPr>
      </p:pic>
      <p:cxnSp>
        <p:nvCxnSpPr>
          <p:cNvPr id="9" name="Straight Arrow Connector 8">
            <a:extLst>
              <a:ext uri="{FF2B5EF4-FFF2-40B4-BE49-F238E27FC236}">
                <a16:creationId xmlns:a16="http://schemas.microsoft.com/office/drawing/2014/main" id="{F721DEF2-41F8-437E-A346-B1E7DCAFEC4D}"/>
              </a:ext>
            </a:extLst>
          </p:cNvPr>
          <p:cNvCxnSpPr/>
          <p:nvPr/>
        </p:nvCxnSpPr>
        <p:spPr>
          <a:xfrm flipV="1">
            <a:off x="5847561" y="3110523"/>
            <a:ext cx="946692" cy="212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Freeform: Shape 9">
            <a:extLst>
              <a:ext uri="{FF2B5EF4-FFF2-40B4-BE49-F238E27FC236}">
                <a16:creationId xmlns:a16="http://schemas.microsoft.com/office/drawing/2014/main" id="{B7B4F61B-46D3-4F94-AB60-2A4DE17F284C}"/>
              </a:ext>
            </a:extLst>
          </p:cNvPr>
          <p:cNvSpPr/>
          <p:nvPr/>
        </p:nvSpPr>
        <p:spPr>
          <a:xfrm>
            <a:off x="6267938" y="2454031"/>
            <a:ext cx="547198" cy="324796"/>
          </a:xfrm>
          <a:custGeom>
            <a:avLst/>
            <a:gdLst>
              <a:gd name="connsiteX0" fmla="*/ 0 w 547198"/>
              <a:gd name="connsiteY0" fmla="*/ 0 h 324796"/>
              <a:gd name="connsiteX1" fmla="*/ 547077 w 547198"/>
              <a:gd name="connsiteY1" fmla="*/ 320431 h 324796"/>
              <a:gd name="connsiteX2" fmla="*/ 39077 w 547198"/>
              <a:gd name="connsiteY2" fmla="*/ 156307 h 324796"/>
            </a:gdLst>
            <a:ahLst/>
            <a:cxnLst>
              <a:cxn ang="0">
                <a:pos x="connsiteX0" y="connsiteY0"/>
              </a:cxn>
              <a:cxn ang="0">
                <a:pos x="connsiteX1" y="connsiteY1"/>
              </a:cxn>
              <a:cxn ang="0">
                <a:pos x="connsiteX2" y="connsiteY2"/>
              </a:cxn>
            </a:cxnLst>
            <a:rect l="l" t="t" r="r" b="b"/>
            <a:pathLst>
              <a:path w="547198" h="324796">
                <a:moveTo>
                  <a:pt x="0" y="0"/>
                </a:moveTo>
                <a:cubicBezTo>
                  <a:pt x="270282" y="147190"/>
                  <a:pt x="540564" y="294380"/>
                  <a:pt x="547077" y="320431"/>
                </a:cubicBezTo>
                <a:cubicBezTo>
                  <a:pt x="553590" y="346482"/>
                  <a:pt x="296333" y="251394"/>
                  <a:pt x="39077" y="156307"/>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960E9701-D335-47A2-8835-A6151D3DBFCA}"/>
              </a:ext>
            </a:extLst>
          </p:cNvPr>
          <p:cNvCxnSpPr/>
          <p:nvPr/>
        </p:nvCxnSpPr>
        <p:spPr>
          <a:xfrm>
            <a:off x="5345723" y="1799158"/>
            <a:ext cx="1469413" cy="867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Speech Bubble: Rectangle 15">
            <a:extLst>
              <a:ext uri="{FF2B5EF4-FFF2-40B4-BE49-F238E27FC236}">
                <a16:creationId xmlns:a16="http://schemas.microsoft.com/office/drawing/2014/main" id="{2F465D83-058D-46ED-BFF2-D2A37488BB24}"/>
              </a:ext>
            </a:extLst>
          </p:cNvPr>
          <p:cNvSpPr/>
          <p:nvPr/>
        </p:nvSpPr>
        <p:spPr>
          <a:xfrm>
            <a:off x="5589461" y="1062440"/>
            <a:ext cx="872674" cy="359688"/>
          </a:xfrm>
          <a:prstGeom prst="wedgeRectCallout">
            <a:avLst>
              <a:gd name="adj1" fmla="val -60905"/>
              <a:gd name="adj2" fmla="val 182167"/>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i="1" dirty="0">
                <a:solidFill>
                  <a:schemeClr val="bg1">
                    <a:lumMod val="50000"/>
                  </a:schemeClr>
                </a:solidFill>
              </a:rPr>
              <a:t>connect to sidecar</a:t>
            </a:r>
          </a:p>
        </p:txBody>
      </p:sp>
      <p:sp>
        <p:nvSpPr>
          <p:cNvPr id="52" name="Speech Bubble: Rectangle 51">
            <a:extLst>
              <a:ext uri="{FF2B5EF4-FFF2-40B4-BE49-F238E27FC236}">
                <a16:creationId xmlns:a16="http://schemas.microsoft.com/office/drawing/2014/main" id="{F010D470-61F7-4EDE-AF7D-B4CBE34295DE}"/>
              </a:ext>
            </a:extLst>
          </p:cNvPr>
          <p:cNvSpPr/>
          <p:nvPr/>
        </p:nvSpPr>
        <p:spPr>
          <a:xfrm>
            <a:off x="5392734" y="2728729"/>
            <a:ext cx="656148" cy="351027"/>
          </a:xfrm>
          <a:prstGeom prst="wedgeRectCallout">
            <a:avLst>
              <a:gd name="adj1" fmla="val 88376"/>
              <a:gd name="adj2" fmla="val -117369"/>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i="1" dirty="0">
                <a:solidFill>
                  <a:schemeClr val="bg1">
                    <a:lumMod val="50000"/>
                  </a:schemeClr>
                </a:solidFill>
              </a:rPr>
              <a:t>retrieve state</a:t>
            </a:r>
          </a:p>
        </p:txBody>
      </p:sp>
      <p:sp>
        <p:nvSpPr>
          <p:cNvPr id="53" name="Speech Bubble: Rectangle 52">
            <a:extLst>
              <a:ext uri="{FF2B5EF4-FFF2-40B4-BE49-F238E27FC236}">
                <a16:creationId xmlns:a16="http://schemas.microsoft.com/office/drawing/2014/main" id="{1E5C0E9D-6FE4-4E54-AC3C-341208AB26BF}"/>
              </a:ext>
            </a:extLst>
          </p:cNvPr>
          <p:cNvSpPr/>
          <p:nvPr/>
        </p:nvSpPr>
        <p:spPr>
          <a:xfrm>
            <a:off x="5360423" y="3543676"/>
            <a:ext cx="720006" cy="228153"/>
          </a:xfrm>
          <a:prstGeom prst="wedgeRectCallout">
            <a:avLst>
              <a:gd name="adj1" fmla="val 50261"/>
              <a:gd name="adj2" fmla="val -159671"/>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i="1" dirty="0">
                <a:solidFill>
                  <a:schemeClr val="bg1">
                    <a:lumMod val="50000"/>
                  </a:schemeClr>
                </a:solidFill>
              </a:rPr>
              <a:t>set state</a:t>
            </a:r>
          </a:p>
        </p:txBody>
      </p:sp>
      <p:pic>
        <p:nvPicPr>
          <p:cNvPr id="54" name="Picture 2" descr="See the source image">
            <a:extLst>
              <a:ext uri="{FF2B5EF4-FFF2-40B4-BE49-F238E27FC236}">
                <a16:creationId xmlns:a16="http://schemas.microsoft.com/office/drawing/2014/main" id="{C25F4FCA-6965-4665-BF94-3EF5C4ACE42E}"/>
              </a:ext>
            </a:extLst>
          </p:cNvPr>
          <p:cNvPicPr>
            <a:picLocks noChangeAspect="1" noChangeArrowheads="1"/>
          </p:cNvPicPr>
          <p:nvPr/>
        </p:nvPicPr>
        <p:blipFill rotWithShape="1">
          <a:blip r:embed="rId15" cstate="print">
            <a:extLst>
              <a:ext uri="{28A0092B-C50C-407E-A947-70E740481C1C}">
                <a14:useLocalDpi xmlns:a14="http://schemas.microsoft.com/office/drawing/2010/main"/>
              </a:ext>
            </a:extLst>
          </a:blip>
          <a:srcRect/>
          <a:stretch/>
        </p:blipFill>
        <p:spPr bwMode="auto">
          <a:xfrm>
            <a:off x="597673" y="4148659"/>
            <a:ext cx="243990" cy="205431"/>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See the source image">
            <a:extLst>
              <a:ext uri="{FF2B5EF4-FFF2-40B4-BE49-F238E27FC236}">
                <a16:creationId xmlns:a16="http://schemas.microsoft.com/office/drawing/2014/main" id="{355F3261-3072-4DF0-8BFD-65CEFC2ABB62}"/>
              </a:ext>
            </a:extLst>
          </p:cNvPr>
          <p:cNvPicPr>
            <a:picLocks noChangeAspect="1" noChangeArrowheads="1"/>
          </p:cNvPicPr>
          <p:nvPr/>
        </p:nvPicPr>
        <p:blipFill rotWithShape="1">
          <a:blip r:embed="rId15" cstate="print">
            <a:extLst>
              <a:ext uri="{28A0092B-C50C-407E-A947-70E740481C1C}">
                <a14:useLocalDpi xmlns:a14="http://schemas.microsoft.com/office/drawing/2010/main"/>
              </a:ext>
            </a:extLst>
          </a:blip>
          <a:srcRect/>
          <a:stretch/>
        </p:blipFill>
        <p:spPr bwMode="auto">
          <a:xfrm>
            <a:off x="8601028" y="1186355"/>
            <a:ext cx="718118" cy="6046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228085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52" grpId="0" animBg="1"/>
      <p:bldP spid="5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D95801B-2FD4-4E36-AEE5-F615D1BC135E}"/>
              </a:ext>
            </a:extLst>
          </p:cNvPr>
          <p:cNvPicPr>
            <a:picLocks noChangeAspect="1"/>
          </p:cNvPicPr>
          <p:nvPr/>
        </p:nvPicPr>
        <p:blipFill>
          <a:blip r:embed="rId2"/>
          <a:stretch>
            <a:fillRect/>
          </a:stretch>
        </p:blipFill>
        <p:spPr>
          <a:xfrm>
            <a:off x="46449" y="1890793"/>
            <a:ext cx="3262073" cy="1026709"/>
          </a:xfrm>
          <a:prstGeom prst="rect">
            <a:avLst/>
          </a:prstGeom>
        </p:spPr>
      </p:pic>
      <p:pic>
        <p:nvPicPr>
          <p:cNvPr id="22" name="Picture 4" descr="Logos and Graphics | Node.js">
            <a:extLst>
              <a:ext uri="{FF2B5EF4-FFF2-40B4-BE49-F238E27FC236}">
                <a16:creationId xmlns:a16="http://schemas.microsoft.com/office/drawing/2014/main" id="{EBCDE4D0-2CD9-4DF4-8D6A-DC8A62B65D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9516" y="3663062"/>
            <a:ext cx="1075617" cy="6095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0759F60-0C9E-46E1-9B82-41D5997F7A23}"/>
              </a:ext>
            </a:extLst>
          </p:cNvPr>
          <p:cNvSpPr>
            <a:spLocks noGrp="1"/>
          </p:cNvSpPr>
          <p:nvPr>
            <p:ph type="title"/>
          </p:nvPr>
        </p:nvSpPr>
        <p:spPr/>
        <p:txBody>
          <a:bodyPr/>
          <a:lstStyle/>
          <a:p>
            <a:r>
              <a:rPr lang="en-US" dirty="0"/>
              <a:t>State Management with </a:t>
            </a:r>
            <a:r>
              <a:rPr lang="en-US" dirty="0" err="1"/>
              <a:t>Dapr</a:t>
            </a:r>
            <a:r>
              <a:rPr lang="en-US" dirty="0"/>
              <a:t> from Node application -</a:t>
            </a:r>
            <a:br>
              <a:rPr lang="en-US" dirty="0"/>
            </a:br>
            <a:r>
              <a:rPr lang="en-US" dirty="0"/>
              <a:t>switch to MySQL state store with configuration change</a:t>
            </a:r>
          </a:p>
        </p:txBody>
      </p:sp>
      <p:sp>
        <p:nvSpPr>
          <p:cNvPr id="4" name="Footer Placeholder 3">
            <a:extLst>
              <a:ext uri="{FF2B5EF4-FFF2-40B4-BE49-F238E27FC236}">
                <a16:creationId xmlns:a16="http://schemas.microsoft.com/office/drawing/2014/main" id="{FA7390D8-9644-4278-9742-0B09CCF81750}"/>
              </a:ext>
            </a:extLst>
          </p:cNvPr>
          <p:cNvSpPr>
            <a:spLocks noGrp="1"/>
          </p:cNvSpPr>
          <p:nvPr>
            <p:ph type="ftr" sz="quarter" idx="11"/>
          </p:nvPr>
        </p:nvSpPr>
        <p:spPr/>
        <p:txBody>
          <a:bodyPr/>
          <a:lstStyle/>
          <a:p>
            <a:r>
              <a:rPr lang="en-US"/>
              <a:t>Microservices in real life – with Node &amp; Dapr.io</a:t>
            </a:r>
            <a:endParaRPr lang="nl-NL"/>
          </a:p>
        </p:txBody>
      </p:sp>
      <p:sp>
        <p:nvSpPr>
          <p:cNvPr id="11" name="TextBox 10">
            <a:extLst>
              <a:ext uri="{FF2B5EF4-FFF2-40B4-BE49-F238E27FC236}">
                <a16:creationId xmlns:a16="http://schemas.microsoft.com/office/drawing/2014/main" id="{0DC7AB23-F2B5-4F52-9A1A-12FC080B8217}"/>
              </a:ext>
            </a:extLst>
          </p:cNvPr>
          <p:cNvSpPr txBox="1"/>
          <p:nvPr/>
        </p:nvSpPr>
        <p:spPr>
          <a:xfrm>
            <a:off x="6429337" y="4653475"/>
            <a:ext cx="1875513" cy="161583"/>
          </a:xfrm>
          <a:prstGeom prst="rect">
            <a:avLst/>
          </a:prstGeom>
          <a:noFill/>
        </p:spPr>
        <p:txBody>
          <a:bodyPr wrap="none" lIns="0" tIns="0" rIns="0" bIns="0" rtlCol="0">
            <a:spAutoFit/>
          </a:bodyPr>
          <a:lstStyle/>
          <a:p>
            <a:r>
              <a:rPr lang="en-US" sz="1050" i="1" dirty="0"/>
              <a:t>sidecar (the personal assistant)</a:t>
            </a:r>
          </a:p>
        </p:txBody>
      </p:sp>
      <p:sp>
        <p:nvSpPr>
          <p:cNvPr id="12" name="Rectangle: Rounded Corners 11">
            <a:extLst>
              <a:ext uri="{FF2B5EF4-FFF2-40B4-BE49-F238E27FC236}">
                <a16:creationId xmlns:a16="http://schemas.microsoft.com/office/drawing/2014/main" id="{4A9B2D3F-C438-4B8B-BCAB-9F39CF98CD98}"/>
              </a:ext>
            </a:extLst>
          </p:cNvPr>
          <p:cNvSpPr/>
          <p:nvPr/>
        </p:nvSpPr>
        <p:spPr>
          <a:xfrm>
            <a:off x="824972" y="3301089"/>
            <a:ext cx="775094" cy="384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Node SDK for </a:t>
            </a:r>
            <a:r>
              <a:rPr lang="en-US" sz="900" dirty="0" err="1"/>
              <a:t>Dapr</a:t>
            </a:r>
            <a:endParaRPr lang="en-US" sz="900" dirty="0"/>
          </a:p>
        </p:txBody>
      </p:sp>
      <p:cxnSp>
        <p:nvCxnSpPr>
          <p:cNvPr id="13" name="Connector: Elbow 12">
            <a:extLst>
              <a:ext uri="{FF2B5EF4-FFF2-40B4-BE49-F238E27FC236}">
                <a16:creationId xmlns:a16="http://schemas.microsoft.com/office/drawing/2014/main" id="{B9B2C606-3EA4-418D-B4CF-3B0736775C68}"/>
              </a:ext>
            </a:extLst>
          </p:cNvPr>
          <p:cNvCxnSpPr>
            <a:cxnSpLocks/>
            <a:stCxn id="12" idx="3"/>
          </p:cNvCxnSpPr>
          <p:nvPr/>
        </p:nvCxnSpPr>
        <p:spPr>
          <a:xfrm>
            <a:off x="1600066" y="3493114"/>
            <a:ext cx="192518" cy="26379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4DA26737-275E-4629-8B72-C3B1EBED8429}"/>
              </a:ext>
            </a:extLst>
          </p:cNvPr>
          <p:cNvPicPr>
            <a:picLocks noChangeAspect="1"/>
          </p:cNvPicPr>
          <p:nvPr/>
        </p:nvPicPr>
        <p:blipFill>
          <a:blip r:embed="rId4"/>
          <a:stretch>
            <a:fillRect/>
          </a:stretch>
        </p:blipFill>
        <p:spPr>
          <a:xfrm>
            <a:off x="6539932" y="3397602"/>
            <a:ext cx="1461807" cy="999471"/>
          </a:xfrm>
          <a:prstGeom prst="rect">
            <a:avLst/>
          </a:prstGeom>
          <a:noFill/>
        </p:spPr>
      </p:pic>
      <p:sp>
        <p:nvSpPr>
          <p:cNvPr id="23" name="Rectangle: Rounded Corners 22">
            <a:extLst>
              <a:ext uri="{FF2B5EF4-FFF2-40B4-BE49-F238E27FC236}">
                <a16:creationId xmlns:a16="http://schemas.microsoft.com/office/drawing/2014/main" id="{38DDA3D2-EDA4-4CA7-934C-F2303949FAA6}"/>
              </a:ext>
            </a:extLst>
          </p:cNvPr>
          <p:cNvSpPr/>
          <p:nvPr/>
        </p:nvSpPr>
        <p:spPr>
          <a:xfrm>
            <a:off x="6765975" y="2666744"/>
            <a:ext cx="1134111" cy="55943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a:t>State Store components</a:t>
            </a:r>
          </a:p>
        </p:txBody>
      </p:sp>
      <p:sp>
        <p:nvSpPr>
          <p:cNvPr id="25" name="TextBox 24">
            <a:extLst>
              <a:ext uri="{FF2B5EF4-FFF2-40B4-BE49-F238E27FC236}">
                <a16:creationId xmlns:a16="http://schemas.microsoft.com/office/drawing/2014/main" id="{D9F5A72B-37F5-4097-82E5-FBBB5FD7565F}"/>
              </a:ext>
            </a:extLst>
          </p:cNvPr>
          <p:cNvSpPr txBox="1"/>
          <p:nvPr/>
        </p:nvSpPr>
        <p:spPr>
          <a:xfrm>
            <a:off x="1910444" y="3998595"/>
            <a:ext cx="984244" cy="169032"/>
          </a:xfrm>
          <a:prstGeom prst="rect">
            <a:avLst/>
          </a:prstGeom>
          <a:noFill/>
        </p:spPr>
        <p:txBody>
          <a:bodyPr wrap="none" lIns="0" tIns="0" rIns="0" bIns="0" rtlCol="0">
            <a:spAutoFit/>
          </a:bodyPr>
          <a:lstStyle/>
          <a:p>
            <a:r>
              <a:rPr lang="en-US" sz="1200" i="1" dirty="0"/>
              <a:t>set &amp; get state</a:t>
            </a:r>
          </a:p>
        </p:txBody>
      </p:sp>
      <p:cxnSp>
        <p:nvCxnSpPr>
          <p:cNvPr id="26" name="Straight Arrow Connector 25">
            <a:extLst>
              <a:ext uri="{FF2B5EF4-FFF2-40B4-BE49-F238E27FC236}">
                <a16:creationId xmlns:a16="http://schemas.microsoft.com/office/drawing/2014/main" id="{3EF3546B-F342-427C-B650-5AF51DABF979}"/>
              </a:ext>
            </a:extLst>
          </p:cNvPr>
          <p:cNvCxnSpPr>
            <a:cxnSpLocks/>
            <a:stCxn id="22" idx="3"/>
          </p:cNvCxnSpPr>
          <p:nvPr/>
        </p:nvCxnSpPr>
        <p:spPr>
          <a:xfrm>
            <a:off x="2015133" y="3967829"/>
            <a:ext cx="44794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862AC927-BB26-4E1F-9BE6-6A085E777EEA}"/>
              </a:ext>
            </a:extLst>
          </p:cNvPr>
          <p:cNvSpPr/>
          <p:nvPr/>
        </p:nvSpPr>
        <p:spPr>
          <a:xfrm>
            <a:off x="491762" y="4073155"/>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p>
        </p:txBody>
      </p:sp>
      <p:sp>
        <p:nvSpPr>
          <p:cNvPr id="28" name="TextBox 27">
            <a:extLst>
              <a:ext uri="{FF2B5EF4-FFF2-40B4-BE49-F238E27FC236}">
                <a16:creationId xmlns:a16="http://schemas.microsoft.com/office/drawing/2014/main" id="{5ADE3EFC-D2DB-4498-ACC9-240ADFED5341}"/>
              </a:ext>
            </a:extLst>
          </p:cNvPr>
          <p:cNvSpPr txBox="1"/>
          <p:nvPr/>
        </p:nvSpPr>
        <p:spPr>
          <a:xfrm>
            <a:off x="217499" y="4592808"/>
            <a:ext cx="1057982" cy="147903"/>
          </a:xfrm>
          <a:prstGeom prst="rect">
            <a:avLst/>
          </a:prstGeom>
          <a:noFill/>
        </p:spPr>
        <p:txBody>
          <a:bodyPr wrap="none" lIns="0" tIns="0" rIns="0" bIns="0" rtlCol="0">
            <a:spAutoFit/>
          </a:bodyPr>
          <a:lstStyle/>
          <a:p>
            <a:r>
              <a:rPr lang="en-US" sz="1050" i="1" dirty="0" err="1"/>
              <a:t>components.yaml</a:t>
            </a:r>
            <a:endParaRPr lang="en-US" sz="1050" i="1" dirty="0"/>
          </a:p>
        </p:txBody>
      </p:sp>
      <p:sp>
        <p:nvSpPr>
          <p:cNvPr id="29" name="Rectangle 28">
            <a:extLst>
              <a:ext uri="{FF2B5EF4-FFF2-40B4-BE49-F238E27FC236}">
                <a16:creationId xmlns:a16="http://schemas.microsoft.com/office/drawing/2014/main" id="{DC275561-C7A6-430F-A7FD-B1CC558A3D5A}"/>
              </a:ext>
            </a:extLst>
          </p:cNvPr>
          <p:cNvSpPr/>
          <p:nvPr/>
        </p:nvSpPr>
        <p:spPr>
          <a:xfrm>
            <a:off x="6494534" y="2484025"/>
            <a:ext cx="1644683" cy="211364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30" name="Connector: Elbow 29">
            <a:extLst>
              <a:ext uri="{FF2B5EF4-FFF2-40B4-BE49-F238E27FC236}">
                <a16:creationId xmlns:a16="http://schemas.microsoft.com/office/drawing/2014/main" id="{453B66D9-C2CB-4433-989A-B5E0AD42B76C}"/>
              </a:ext>
            </a:extLst>
          </p:cNvPr>
          <p:cNvCxnSpPr>
            <a:cxnSpLocks/>
            <a:stCxn id="27" idx="0"/>
            <a:endCxn id="23" idx="1"/>
          </p:cNvCxnSpPr>
          <p:nvPr/>
        </p:nvCxnSpPr>
        <p:spPr>
          <a:xfrm rot="5400000" flipH="1" flipV="1">
            <a:off x="3169887" y="477068"/>
            <a:ext cx="1126692" cy="6065483"/>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1" name="Arrow: Up-Down 30">
            <a:extLst>
              <a:ext uri="{FF2B5EF4-FFF2-40B4-BE49-F238E27FC236}">
                <a16:creationId xmlns:a16="http://schemas.microsoft.com/office/drawing/2014/main" id="{8232EBC4-7CF6-4603-8114-132BE93C6F7E}"/>
              </a:ext>
            </a:extLst>
          </p:cNvPr>
          <p:cNvSpPr/>
          <p:nvPr/>
        </p:nvSpPr>
        <p:spPr>
          <a:xfrm>
            <a:off x="7240679" y="3226181"/>
            <a:ext cx="89387" cy="14996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43" name="Group 42">
            <a:extLst>
              <a:ext uri="{FF2B5EF4-FFF2-40B4-BE49-F238E27FC236}">
                <a16:creationId xmlns:a16="http://schemas.microsoft.com/office/drawing/2014/main" id="{10267E2B-9CF9-4F20-ABE0-FEA844C5B7CA}"/>
              </a:ext>
            </a:extLst>
          </p:cNvPr>
          <p:cNvGrpSpPr/>
          <p:nvPr/>
        </p:nvGrpSpPr>
        <p:grpSpPr>
          <a:xfrm>
            <a:off x="7437857" y="1134314"/>
            <a:ext cx="3965026" cy="664844"/>
            <a:chOff x="6836292" y="686824"/>
            <a:chExt cx="5012268" cy="859376"/>
          </a:xfrm>
        </p:grpSpPr>
        <p:sp>
          <p:nvSpPr>
            <p:cNvPr id="83" name="Rounded Rectangle 5">
              <a:extLst>
                <a:ext uri="{FF2B5EF4-FFF2-40B4-BE49-F238E27FC236}">
                  <a16:creationId xmlns:a16="http://schemas.microsoft.com/office/drawing/2014/main" id="{9FEC1133-5512-4825-9213-2FC9382A050F}"/>
                </a:ext>
              </a:extLst>
            </p:cNvPr>
            <p:cNvSpPr/>
            <p:nvPr/>
          </p:nvSpPr>
          <p:spPr bwMode="auto">
            <a:xfrm>
              <a:off x="6836292" y="686824"/>
              <a:ext cx="5012268"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State</a:t>
              </a:r>
            </a:p>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Stores</a:t>
              </a:r>
            </a:p>
          </p:txBody>
        </p:sp>
        <p:grpSp>
          <p:nvGrpSpPr>
            <p:cNvPr id="84" name="Group 83">
              <a:extLst>
                <a:ext uri="{FF2B5EF4-FFF2-40B4-BE49-F238E27FC236}">
                  <a16:creationId xmlns:a16="http://schemas.microsoft.com/office/drawing/2014/main" id="{03E91F9F-E550-42B8-9A17-BE1CAA07433D}"/>
                </a:ext>
              </a:extLst>
            </p:cNvPr>
            <p:cNvGrpSpPr/>
            <p:nvPr/>
          </p:nvGrpSpPr>
          <p:grpSpPr>
            <a:xfrm>
              <a:off x="9920964" y="826412"/>
              <a:ext cx="423691" cy="537918"/>
              <a:chOff x="11007913" y="891566"/>
              <a:chExt cx="423691" cy="537918"/>
            </a:xfrm>
          </p:grpSpPr>
          <p:pic>
            <p:nvPicPr>
              <p:cNvPr id="97" name="Picture 4">
                <a:extLst>
                  <a:ext uri="{FF2B5EF4-FFF2-40B4-BE49-F238E27FC236}">
                    <a16:creationId xmlns:a16="http://schemas.microsoft.com/office/drawing/2014/main" id="{D1247537-06E4-4989-9689-392CECD3D2B0}"/>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11061106" y="891566"/>
                <a:ext cx="317304" cy="361795"/>
              </a:xfrm>
              <a:prstGeom prst="rect">
                <a:avLst/>
              </a:prstGeom>
              <a:noFill/>
              <a:extLst>
                <a:ext uri="{909E8E84-426E-40DD-AFC4-6F175D3DCCD1}">
                  <a14:hiddenFill xmlns:a14="http://schemas.microsoft.com/office/drawing/2010/main">
                    <a:solidFill>
                      <a:srgbClr val="FFFFFF"/>
                    </a:solidFill>
                  </a14:hiddenFill>
                </a:ext>
              </a:extLst>
            </p:spPr>
          </p:pic>
          <p:sp>
            <p:nvSpPr>
              <p:cNvPr id="98" name="TextBox 97">
                <a:extLst>
                  <a:ext uri="{FF2B5EF4-FFF2-40B4-BE49-F238E27FC236}">
                    <a16:creationId xmlns:a16="http://schemas.microsoft.com/office/drawing/2014/main" id="{1AABE938-65F8-4580-92DD-BCCE863201F8}"/>
                  </a:ext>
                </a:extLst>
              </p:cNvPr>
              <p:cNvSpPr txBox="1"/>
              <p:nvPr/>
            </p:nvSpPr>
            <p:spPr>
              <a:xfrm>
                <a:off x="11007913" y="1310135"/>
                <a:ext cx="423691" cy="11934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Firebase</a:t>
                </a:r>
              </a:p>
            </p:txBody>
          </p:sp>
        </p:grpSp>
        <p:grpSp>
          <p:nvGrpSpPr>
            <p:cNvPr id="85" name="Group 84">
              <a:extLst>
                <a:ext uri="{FF2B5EF4-FFF2-40B4-BE49-F238E27FC236}">
                  <a16:creationId xmlns:a16="http://schemas.microsoft.com/office/drawing/2014/main" id="{89391419-049C-460D-BCBD-993EB726EBD8}"/>
                </a:ext>
              </a:extLst>
            </p:cNvPr>
            <p:cNvGrpSpPr/>
            <p:nvPr/>
          </p:nvGrpSpPr>
          <p:grpSpPr>
            <a:xfrm>
              <a:off x="11131053" y="896990"/>
              <a:ext cx="527360" cy="472629"/>
              <a:chOff x="10323071" y="956855"/>
              <a:chExt cx="527360" cy="472629"/>
            </a:xfrm>
          </p:grpSpPr>
          <p:pic>
            <p:nvPicPr>
              <p:cNvPr id="95" name="Picture 12" descr="Image result for Cassandra Logo">
                <a:extLst>
                  <a:ext uri="{FF2B5EF4-FFF2-40B4-BE49-F238E27FC236}">
                    <a16:creationId xmlns:a16="http://schemas.microsoft.com/office/drawing/2014/main" id="{7DD38CCA-8C08-4124-8D6A-97A22840B888}"/>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10410839" y="956855"/>
                <a:ext cx="351824" cy="247873"/>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FAC4D4E8-2568-46FA-933B-74A867815C1B}"/>
                  </a:ext>
                </a:extLst>
              </p:cNvPr>
              <p:cNvSpPr txBox="1"/>
              <p:nvPr/>
            </p:nvSpPr>
            <p:spPr>
              <a:xfrm>
                <a:off x="10323071" y="1310135"/>
                <a:ext cx="527360" cy="11934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Cassandra</a:t>
                </a:r>
              </a:p>
            </p:txBody>
          </p:sp>
        </p:grpSp>
        <p:grpSp>
          <p:nvGrpSpPr>
            <p:cNvPr id="86" name="Group 85">
              <a:extLst>
                <a:ext uri="{FF2B5EF4-FFF2-40B4-BE49-F238E27FC236}">
                  <a16:creationId xmlns:a16="http://schemas.microsoft.com/office/drawing/2014/main" id="{A4B382C3-0E38-4994-8011-EFC86F442C02}"/>
                </a:ext>
              </a:extLst>
            </p:cNvPr>
            <p:cNvGrpSpPr/>
            <p:nvPr/>
          </p:nvGrpSpPr>
          <p:grpSpPr>
            <a:xfrm>
              <a:off x="10628977" y="894032"/>
              <a:ext cx="320745" cy="475586"/>
              <a:chOff x="9821876" y="953897"/>
              <a:chExt cx="320745" cy="475586"/>
            </a:xfrm>
          </p:grpSpPr>
          <p:pic>
            <p:nvPicPr>
              <p:cNvPr id="93" name="Picture 92">
                <a:extLst>
                  <a:ext uri="{FF2B5EF4-FFF2-40B4-BE49-F238E27FC236}">
                    <a16:creationId xmlns:a16="http://schemas.microsoft.com/office/drawing/2014/main" id="{81446B5E-62B3-4766-930C-792A3BC89F7A}"/>
                  </a:ext>
                </a:extLst>
              </p:cNvPr>
              <p:cNvPicPr>
                <a:picLocks noChangeAspect="1"/>
              </p:cNvPicPr>
              <p:nvPr/>
            </p:nvPicPr>
            <p:blipFill>
              <a:blip r:embed="rId7" cstate="print">
                <a:extLst>
                  <a:ext uri="{28A0092B-C50C-407E-A947-70E740481C1C}">
                    <a14:useLocalDpi xmlns:a14="http://schemas.microsoft.com/office/drawing/2010/main"/>
                  </a:ext>
                </a:extLst>
              </a:blip>
              <a:srcRect/>
              <a:stretch/>
            </p:blipFill>
            <p:spPr>
              <a:xfrm>
                <a:off x="9821876" y="953897"/>
                <a:ext cx="320745" cy="268531"/>
              </a:xfrm>
              <a:prstGeom prst="rect">
                <a:avLst/>
              </a:prstGeom>
            </p:spPr>
          </p:pic>
          <p:sp>
            <p:nvSpPr>
              <p:cNvPr id="94" name="TextBox 93">
                <a:extLst>
                  <a:ext uri="{FF2B5EF4-FFF2-40B4-BE49-F238E27FC236}">
                    <a16:creationId xmlns:a16="http://schemas.microsoft.com/office/drawing/2014/main" id="{D82BCF8F-58DD-49EF-B343-0265BE98EE23}"/>
                  </a:ext>
                </a:extLst>
              </p:cNvPr>
              <p:cNvSpPr txBox="1"/>
              <p:nvPr/>
            </p:nvSpPr>
            <p:spPr>
              <a:xfrm>
                <a:off x="9842522" y="1310134"/>
                <a:ext cx="279455" cy="11934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Redis</a:t>
                </a:r>
              </a:p>
            </p:txBody>
          </p:sp>
        </p:grpSp>
        <p:grpSp>
          <p:nvGrpSpPr>
            <p:cNvPr id="87" name="Group 86">
              <a:extLst>
                <a:ext uri="{FF2B5EF4-FFF2-40B4-BE49-F238E27FC236}">
                  <a16:creationId xmlns:a16="http://schemas.microsoft.com/office/drawing/2014/main" id="{6847621E-42DA-4EB3-B8B3-59FBEB9C9E0E}"/>
                </a:ext>
              </a:extLst>
            </p:cNvPr>
            <p:cNvGrpSpPr/>
            <p:nvPr/>
          </p:nvGrpSpPr>
          <p:grpSpPr>
            <a:xfrm>
              <a:off x="9177516" y="832837"/>
              <a:ext cx="549895" cy="591481"/>
              <a:chOff x="9160979" y="897678"/>
              <a:chExt cx="549895" cy="591481"/>
            </a:xfrm>
          </p:grpSpPr>
          <p:pic>
            <p:nvPicPr>
              <p:cNvPr id="91" name="Graphic 90">
                <a:extLst>
                  <a:ext uri="{FF2B5EF4-FFF2-40B4-BE49-F238E27FC236}">
                    <a16:creationId xmlns:a16="http://schemas.microsoft.com/office/drawing/2014/main" id="{FF85041B-D697-4962-8BC8-930804BC544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70832" y="897678"/>
                <a:ext cx="330190" cy="330190"/>
              </a:xfrm>
              <a:prstGeom prst="rect">
                <a:avLst/>
              </a:prstGeom>
            </p:spPr>
          </p:pic>
          <p:sp>
            <p:nvSpPr>
              <p:cNvPr id="92" name="TextBox 91">
                <a:extLst>
                  <a:ext uri="{FF2B5EF4-FFF2-40B4-BE49-F238E27FC236}">
                    <a16:creationId xmlns:a16="http://schemas.microsoft.com/office/drawing/2014/main" id="{E3192AF7-851A-449F-A1C6-D8CE1D4EC0B0}"/>
                  </a:ext>
                </a:extLst>
              </p:cNvPr>
              <p:cNvSpPr txBox="1"/>
              <p:nvPr/>
            </p:nvSpPr>
            <p:spPr>
              <a:xfrm>
                <a:off x="9160979" y="1250460"/>
                <a:ext cx="549895"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CosmosDB</a:t>
                </a:r>
              </a:p>
            </p:txBody>
          </p:sp>
        </p:grpSp>
      </p:grpSp>
      <p:pic>
        <p:nvPicPr>
          <p:cNvPr id="46" name="Graphic 45">
            <a:extLst>
              <a:ext uri="{FF2B5EF4-FFF2-40B4-BE49-F238E27FC236}">
                <a16:creationId xmlns:a16="http://schemas.microsoft.com/office/drawing/2014/main" id="{1E7B11BE-7332-43D4-A230-A3D9695B45DF}"/>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7578836" y="1280047"/>
            <a:ext cx="236403" cy="378444"/>
          </a:xfrm>
          <a:prstGeom prst="rect">
            <a:avLst/>
          </a:prstGeom>
        </p:spPr>
      </p:pic>
      <p:cxnSp>
        <p:nvCxnSpPr>
          <p:cNvPr id="154" name="Connector: Elbow 153">
            <a:extLst>
              <a:ext uri="{FF2B5EF4-FFF2-40B4-BE49-F238E27FC236}">
                <a16:creationId xmlns:a16="http://schemas.microsoft.com/office/drawing/2014/main" id="{5C77DAB1-C94C-40CA-B191-2126A23DCBF7}"/>
              </a:ext>
            </a:extLst>
          </p:cNvPr>
          <p:cNvCxnSpPr>
            <a:endCxn id="83" idx="1"/>
          </p:cNvCxnSpPr>
          <p:nvPr/>
        </p:nvCxnSpPr>
        <p:spPr>
          <a:xfrm rot="5400000" flipH="1" flipV="1">
            <a:off x="6567384" y="1796271"/>
            <a:ext cx="1200008" cy="540938"/>
          </a:xfrm>
          <a:prstGeom prst="bentConnector2">
            <a:avLst/>
          </a:prstGeom>
          <a:ln w="28575">
            <a:headEnd type="none" w="med" len="med"/>
            <a:tailEnd type="arrow" w="med" len="med"/>
          </a:ln>
        </p:spPr>
        <p:style>
          <a:lnRef idx="1">
            <a:schemeClr val="accent6"/>
          </a:lnRef>
          <a:fillRef idx="0">
            <a:schemeClr val="accent6"/>
          </a:fillRef>
          <a:effectRef idx="0">
            <a:schemeClr val="accent6"/>
          </a:effectRef>
          <a:fontRef idx="minor">
            <a:schemeClr val="tx1"/>
          </a:fontRef>
        </p:style>
      </p:cxnSp>
      <p:grpSp>
        <p:nvGrpSpPr>
          <p:cNvPr id="133" name="Group 132">
            <a:extLst>
              <a:ext uri="{FF2B5EF4-FFF2-40B4-BE49-F238E27FC236}">
                <a16:creationId xmlns:a16="http://schemas.microsoft.com/office/drawing/2014/main" id="{CB8A5C53-5543-4EEF-B5FE-E2C269F8DABD}"/>
              </a:ext>
            </a:extLst>
          </p:cNvPr>
          <p:cNvGrpSpPr/>
          <p:nvPr/>
        </p:nvGrpSpPr>
        <p:grpSpPr>
          <a:xfrm>
            <a:off x="7037246" y="1364940"/>
            <a:ext cx="196409" cy="208343"/>
            <a:chOff x="6207667" y="1018040"/>
            <a:chExt cx="248285" cy="269304"/>
          </a:xfrm>
        </p:grpSpPr>
        <p:sp>
          <p:nvSpPr>
            <p:cNvPr id="150" name="Rectangle 149">
              <a:extLst>
                <a:ext uri="{FF2B5EF4-FFF2-40B4-BE49-F238E27FC236}">
                  <a16:creationId xmlns:a16="http://schemas.microsoft.com/office/drawing/2014/main" id="{9E40D950-025B-4D6A-A3E8-E728B0900D1C}"/>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151" name="Freeform: Shape 150">
              <a:extLst>
                <a:ext uri="{FF2B5EF4-FFF2-40B4-BE49-F238E27FC236}">
                  <a16:creationId xmlns:a16="http://schemas.microsoft.com/office/drawing/2014/main" id="{A49ED86F-F380-49BD-BF5D-0C09799550D9}"/>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152" name="Oval 151">
              <a:extLst>
                <a:ext uri="{FF2B5EF4-FFF2-40B4-BE49-F238E27FC236}">
                  <a16:creationId xmlns:a16="http://schemas.microsoft.com/office/drawing/2014/main" id="{3176A41D-4DA4-4AD6-92EE-EAF7BC944001}"/>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grpSp>
      <p:sp>
        <p:nvSpPr>
          <p:cNvPr id="155" name="Rectangle: Rounded Corners 154">
            <a:extLst>
              <a:ext uri="{FF2B5EF4-FFF2-40B4-BE49-F238E27FC236}">
                <a16:creationId xmlns:a16="http://schemas.microsoft.com/office/drawing/2014/main" id="{7BE7FB6F-2FBA-4BD3-9408-02AA79287B70}"/>
              </a:ext>
            </a:extLst>
          </p:cNvPr>
          <p:cNvSpPr/>
          <p:nvPr/>
        </p:nvSpPr>
        <p:spPr>
          <a:xfrm>
            <a:off x="6462135" y="1642759"/>
            <a:ext cx="905934" cy="4090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state store interface</a:t>
            </a:r>
          </a:p>
        </p:txBody>
      </p:sp>
      <p:pic>
        <p:nvPicPr>
          <p:cNvPr id="157" name="Picture 2" descr="Go (programming language) - Wikipedia">
            <a:extLst>
              <a:ext uri="{FF2B5EF4-FFF2-40B4-BE49-F238E27FC236}">
                <a16:creationId xmlns:a16="http://schemas.microsoft.com/office/drawing/2014/main" id="{690166CA-469A-4ED5-83C6-14687AB8F467}"/>
              </a:ext>
            </a:extLst>
          </p:cNvPr>
          <p:cNvPicPr>
            <a:picLocks noChangeAspect="1" noChangeArrowheads="1"/>
          </p:cNvPicPr>
          <p:nvPr/>
        </p:nvPicPr>
        <p:blipFill>
          <a:blip r:embed="rId12">
            <a:grayscl/>
            <a:extLst>
              <a:ext uri="{28A0092B-C50C-407E-A947-70E740481C1C}">
                <a14:useLocalDpi xmlns:a14="http://schemas.microsoft.com/office/drawing/2010/main" val="0"/>
              </a:ext>
            </a:extLst>
          </a:blip>
          <a:stretch>
            <a:fillRect/>
          </a:stretch>
        </p:blipFill>
        <p:spPr bwMode="auto">
          <a:xfrm>
            <a:off x="7458289" y="4381160"/>
            <a:ext cx="611994" cy="169653"/>
          </a:xfrm>
          <a:prstGeom prst="rect">
            <a:avLst/>
          </a:prstGeom>
          <a:solidFill>
            <a:srgbClr val="FFFFFF"/>
          </a:solidFill>
        </p:spPr>
      </p:pic>
      <p:pic>
        <p:nvPicPr>
          <p:cNvPr id="7" name="Picture 6">
            <a:extLst>
              <a:ext uri="{FF2B5EF4-FFF2-40B4-BE49-F238E27FC236}">
                <a16:creationId xmlns:a16="http://schemas.microsoft.com/office/drawing/2014/main" id="{08BFEB63-CECA-43A2-B08A-D46819728CD0}"/>
              </a:ext>
            </a:extLst>
          </p:cNvPr>
          <p:cNvPicPr>
            <a:picLocks noChangeAspect="1"/>
          </p:cNvPicPr>
          <p:nvPr/>
        </p:nvPicPr>
        <p:blipFill>
          <a:blip r:embed="rId13">
            <a:alphaModFix amt="85000"/>
          </a:blip>
          <a:stretch>
            <a:fillRect/>
          </a:stretch>
        </p:blipFill>
        <p:spPr>
          <a:xfrm>
            <a:off x="2325288" y="1240784"/>
            <a:ext cx="3949398" cy="3172969"/>
          </a:xfrm>
          <a:prstGeom prst="rect">
            <a:avLst/>
          </a:prstGeom>
          <a:ln>
            <a:noFill/>
          </a:ln>
          <a:effectLst>
            <a:outerShdw blurRad="292100" dist="139700" dir="2700000" algn="tl" rotWithShape="0">
              <a:srgbClr val="333333">
                <a:alpha val="65000"/>
              </a:srgbClr>
            </a:outerShdw>
          </a:effectLst>
        </p:spPr>
      </p:pic>
      <p:cxnSp>
        <p:nvCxnSpPr>
          <p:cNvPr id="9" name="Straight Arrow Connector 8">
            <a:extLst>
              <a:ext uri="{FF2B5EF4-FFF2-40B4-BE49-F238E27FC236}">
                <a16:creationId xmlns:a16="http://schemas.microsoft.com/office/drawing/2014/main" id="{F721DEF2-41F8-437E-A346-B1E7DCAFEC4D}"/>
              </a:ext>
            </a:extLst>
          </p:cNvPr>
          <p:cNvCxnSpPr/>
          <p:nvPr/>
        </p:nvCxnSpPr>
        <p:spPr>
          <a:xfrm flipV="1">
            <a:off x="5847561" y="3110523"/>
            <a:ext cx="946692" cy="2125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Freeform: Shape 9">
            <a:extLst>
              <a:ext uri="{FF2B5EF4-FFF2-40B4-BE49-F238E27FC236}">
                <a16:creationId xmlns:a16="http://schemas.microsoft.com/office/drawing/2014/main" id="{B7B4F61B-46D3-4F94-AB60-2A4DE17F284C}"/>
              </a:ext>
            </a:extLst>
          </p:cNvPr>
          <p:cNvSpPr/>
          <p:nvPr/>
        </p:nvSpPr>
        <p:spPr>
          <a:xfrm>
            <a:off x="6267938" y="2454031"/>
            <a:ext cx="547198" cy="324796"/>
          </a:xfrm>
          <a:custGeom>
            <a:avLst/>
            <a:gdLst>
              <a:gd name="connsiteX0" fmla="*/ 0 w 547198"/>
              <a:gd name="connsiteY0" fmla="*/ 0 h 324796"/>
              <a:gd name="connsiteX1" fmla="*/ 547077 w 547198"/>
              <a:gd name="connsiteY1" fmla="*/ 320431 h 324796"/>
              <a:gd name="connsiteX2" fmla="*/ 39077 w 547198"/>
              <a:gd name="connsiteY2" fmla="*/ 156307 h 324796"/>
            </a:gdLst>
            <a:ahLst/>
            <a:cxnLst>
              <a:cxn ang="0">
                <a:pos x="connsiteX0" y="connsiteY0"/>
              </a:cxn>
              <a:cxn ang="0">
                <a:pos x="connsiteX1" y="connsiteY1"/>
              </a:cxn>
              <a:cxn ang="0">
                <a:pos x="connsiteX2" y="connsiteY2"/>
              </a:cxn>
            </a:cxnLst>
            <a:rect l="l" t="t" r="r" b="b"/>
            <a:pathLst>
              <a:path w="547198" h="324796">
                <a:moveTo>
                  <a:pt x="0" y="0"/>
                </a:moveTo>
                <a:cubicBezTo>
                  <a:pt x="270282" y="147190"/>
                  <a:pt x="540564" y="294380"/>
                  <a:pt x="547077" y="320431"/>
                </a:cubicBezTo>
                <a:cubicBezTo>
                  <a:pt x="553590" y="346482"/>
                  <a:pt x="296333" y="251394"/>
                  <a:pt x="39077" y="156307"/>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960E9701-D335-47A2-8835-A6151D3DBFCA}"/>
              </a:ext>
            </a:extLst>
          </p:cNvPr>
          <p:cNvCxnSpPr/>
          <p:nvPr/>
        </p:nvCxnSpPr>
        <p:spPr>
          <a:xfrm>
            <a:off x="5345723" y="1799158"/>
            <a:ext cx="1469413" cy="8675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Speech Bubble: Rectangle 15">
            <a:extLst>
              <a:ext uri="{FF2B5EF4-FFF2-40B4-BE49-F238E27FC236}">
                <a16:creationId xmlns:a16="http://schemas.microsoft.com/office/drawing/2014/main" id="{2F465D83-058D-46ED-BFF2-D2A37488BB24}"/>
              </a:ext>
            </a:extLst>
          </p:cNvPr>
          <p:cNvSpPr/>
          <p:nvPr/>
        </p:nvSpPr>
        <p:spPr>
          <a:xfrm>
            <a:off x="5589461" y="1062439"/>
            <a:ext cx="872674" cy="319807"/>
          </a:xfrm>
          <a:prstGeom prst="wedgeRectCallout">
            <a:avLst>
              <a:gd name="adj1" fmla="val -59305"/>
              <a:gd name="adj2" fmla="val 211290"/>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i="1" dirty="0">
                <a:solidFill>
                  <a:schemeClr val="bg1">
                    <a:lumMod val="50000"/>
                  </a:schemeClr>
                </a:solidFill>
              </a:rPr>
              <a:t>connect to sidecar</a:t>
            </a:r>
          </a:p>
        </p:txBody>
      </p:sp>
      <p:sp>
        <p:nvSpPr>
          <p:cNvPr id="52" name="Speech Bubble: Rectangle 51">
            <a:extLst>
              <a:ext uri="{FF2B5EF4-FFF2-40B4-BE49-F238E27FC236}">
                <a16:creationId xmlns:a16="http://schemas.microsoft.com/office/drawing/2014/main" id="{F010D470-61F7-4EDE-AF7D-B4CBE34295DE}"/>
              </a:ext>
            </a:extLst>
          </p:cNvPr>
          <p:cNvSpPr/>
          <p:nvPr/>
        </p:nvSpPr>
        <p:spPr>
          <a:xfrm>
            <a:off x="5392734" y="2728729"/>
            <a:ext cx="656148" cy="351027"/>
          </a:xfrm>
          <a:prstGeom prst="wedgeRectCallout">
            <a:avLst>
              <a:gd name="adj1" fmla="val 88376"/>
              <a:gd name="adj2" fmla="val -117369"/>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i="1" dirty="0">
                <a:solidFill>
                  <a:schemeClr val="bg1">
                    <a:lumMod val="50000"/>
                  </a:schemeClr>
                </a:solidFill>
              </a:rPr>
              <a:t>retrieve state</a:t>
            </a:r>
          </a:p>
        </p:txBody>
      </p:sp>
      <p:sp>
        <p:nvSpPr>
          <p:cNvPr id="53" name="Speech Bubble: Rectangle 52">
            <a:extLst>
              <a:ext uri="{FF2B5EF4-FFF2-40B4-BE49-F238E27FC236}">
                <a16:creationId xmlns:a16="http://schemas.microsoft.com/office/drawing/2014/main" id="{1E5C0E9D-6FE4-4E54-AC3C-341208AB26BF}"/>
              </a:ext>
            </a:extLst>
          </p:cNvPr>
          <p:cNvSpPr/>
          <p:nvPr/>
        </p:nvSpPr>
        <p:spPr>
          <a:xfrm>
            <a:off x="5166690" y="3685140"/>
            <a:ext cx="859108" cy="188218"/>
          </a:xfrm>
          <a:prstGeom prst="wedgeRectCallout">
            <a:avLst>
              <a:gd name="adj1" fmla="val 51073"/>
              <a:gd name="adj2" fmla="val -259802"/>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i="1" dirty="0">
                <a:solidFill>
                  <a:schemeClr val="bg1">
                    <a:lumMod val="50000"/>
                  </a:schemeClr>
                </a:solidFill>
              </a:rPr>
              <a:t>set state</a:t>
            </a:r>
          </a:p>
        </p:txBody>
      </p:sp>
      <p:pic>
        <p:nvPicPr>
          <p:cNvPr id="54" name="Picture 2" descr="See the source image">
            <a:extLst>
              <a:ext uri="{FF2B5EF4-FFF2-40B4-BE49-F238E27FC236}">
                <a16:creationId xmlns:a16="http://schemas.microsoft.com/office/drawing/2014/main" id="{C25F4FCA-6965-4665-BF94-3EF5C4ACE42E}"/>
              </a:ext>
            </a:extLst>
          </p:cNvPr>
          <p:cNvPicPr>
            <a:picLocks noChangeAspect="1" noChangeArrowheads="1"/>
          </p:cNvPicPr>
          <p:nvPr/>
        </p:nvPicPr>
        <p:blipFill rotWithShape="1">
          <a:blip r:embed="rId14" cstate="print">
            <a:extLst>
              <a:ext uri="{28A0092B-C50C-407E-A947-70E740481C1C}">
                <a14:useLocalDpi xmlns:a14="http://schemas.microsoft.com/office/drawing/2010/main"/>
              </a:ext>
            </a:extLst>
          </a:blip>
          <a:srcRect/>
          <a:stretch/>
        </p:blipFill>
        <p:spPr bwMode="auto">
          <a:xfrm>
            <a:off x="597673" y="4148659"/>
            <a:ext cx="243990" cy="205431"/>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MySQL - Logos Download">
            <a:extLst>
              <a:ext uri="{FF2B5EF4-FFF2-40B4-BE49-F238E27FC236}">
                <a16:creationId xmlns:a16="http://schemas.microsoft.com/office/drawing/2014/main" id="{CB2E66E0-E143-40BE-B45C-AE912B653D7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485935" y="1134314"/>
            <a:ext cx="763478" cy="450659"/>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2" descr="MySQL - Logos Download">
            <a:extLst>
              <a:ext uri="{FF2B5EF4-FFF2-40B4-BE49-F238E27FC236}">
                <a16:creationId xmlns:a16="http://schemas.microsoft.com/office/drawing/2014/main" id="{906F4EB1-53D4-4944-89BC-0FFA7F6C0987}"/>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29648" y="4120737"/>
            <a:ext cx="345316" cy="203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9403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6" grpId="0" animBg="1"/>
      <p:bldP spid="52" grpId="0" animBg="1"/>
      <p:bldP spid="5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59F60-0C9E-46E1-9B82-41D5997F7A23}"/>
              </a:ext>
            </a:extLst>
          </p:cNvPr>
          <p:cNvSpPr>
            <a:spLocks noGrp="1"/>
          </p:cNvSpPr>
          <p:nvPr>
            <p:ph type="title"/>
          </p:nvPr>
        </p:nvSpPr>
        <p:spPr/>
        <p:txBody>
          <a:bodyPr/>
          <a:lstStyle/>
          <a:p>
            <a:r>
              <a:rPr lang="en-US" dirty="0"/>
              <a:t>State Management with </a:t>
            </a:r>
            <a:r>
              <a:rPr lang="en-US" dirty="0" err="1"/>
              <a:t>Dapr</a:t>
            </a:r>
            <a:r>
              <a:rPr lang="en-US" dirty="0"/>
              <a:t> from </a:t>
            </a:r>
            <a:r>
              <a:rPr lang="en-US" i="1" dirty="0"/>
              <a:t>any</a:t>
            </a:r>
            <a:r>
              <a:rPr lang="en-US" dirty="0"/>
              <a:t> application</a:t>
            </a:r>
            <a:br>
              <a:rPr lang="en-US" dirty="0"/>
            </a:br>
            <a:r>
              <a:rPr lang="en-US" dirty="0"/>
              <a:t>- either through SDK or using HTTP or </a:t>
            </a:r>
            <a:r>
              <a:rPr lang="en-US" dirty="0" err="1"/>
              <a:t>gRPC</a:t>
            </a:r>
            <a:r>
              <a:rPr lang="en-US" dirty="0"/>
              <a:t> – to any store</a:t>
            </a:r>
          </a:p>
        </p:txBody>
      </p:sp>
      <p:sp>
        <p:nvSpPr>
          <p:cNvPr id="4" name="Footer Placeholder 3">
            <a:extLst>
              <a:ext uri="{FF2B5EF4-FFF2-40B4-BE49-F238E27FC236}">
                <a16:creationId xmlns:a16="http://schemas.microsoft.com/office/drawing/2014/main" id="{FA7390D8-9644-4278-9742-0B09CCF81750}"/>
              </a:ext>
            </a:extLst>
          </p:cNvPr>
          <p:cNvSpPr>
            <a:spLocks noGrp="1"/>
          </p:cNvSpPr>
          <p:nvPr>
            <p:ph type="ftr" sz="quarter" idx="11"/>
          </p:nvPr>
        </p:nvSpPr>
        <p:spPr/>
        <p:txBody>
          <a:bodyPr/>
          <a:lstStyle/>
          <a:p>
            <a:r>
              <a:rPr lang="en-US"/>
              <a:t>Microservices in real life – with Node &amp; Dapr.io</a:t>
            </a:r>
            <a:endParaRPr lang="nl-NL"/>
          </a:p>
        </p:txBody>
      </p:sp>
      <p:sp>
        <p:nvSpPr>
          <p:cNvPr id="11" name="TextBox 10">
            <a:extLst>
              <a:ext uri="{FF2B5EF4-FFF2-40B4-BE49-F238E27FC236}">
                <a16:creationId xmlns:a16="http://schemas.microsoft.com/office/drawing/2014/main" id="{0DC7AB23-F2B5-4F52-9A1A-12FC080B8217}"/>
              </a:ext>
            </a:extLst>
          </p:cNvPr>
          <p:cNvSpPr txBox="1"/>
          <p:nvPr/>
        </p:nvSpPr>
        <p:spPr>
          <a:xfrm>
            <a:off x="3939048" y="4653475"/>
            <a:ext cx="1875513" cy="161583"/>
          </a:xfrm>
          <a:prstGeom prst="rect">
            <a:avLst/>
          </a:prstGeom>
          <a:noFill/>
        </p:spPr>
        <p:txBody>
          <a:bodyPr wrap="none" lIns="0" tIns="0" rIns="0" bIns="0" rtlCol="0">
            <a:spAutoFit/>
          </a:bodyPr>
          <a:lstStyle/>
          <a:p>
            <a:r>
              <a:rPr lang="en-US" sz="1050" i="1" dirty="0"/>
              <a:t>sidecar (the personal assistant)</a:t>
            </a:r>
          </a:p>
        </p:txBody>
      </p:sp>
      <p:sp>
        <p:nvSpPr>
          <p:cNvPr id="12" name="Rectangle: Rounded Corners 11">
            <a:extLst>
              <a:ext uri="{FF2B5EF4-FFF2-40B4-BE49-F238E27FC236}">
                <a16:creationId xmlns:a16="http://schemas.microsoft.com/office/drawing/2014/main" id="{4A9B2D3F-C438-4B8B-BCAB-9F39CF98CD98}"/>
              </a:ext>
            </a:extLst>
          </p:cNvPr>
          <p:cNvSpPr/>
          <p:nvPr/>
        </p:nvSpPr>
        <p:spPr>
          <a:xfrm>
            <a:off x="1930496" y="2680275"/>
            <a:ext cx="1181847" cy="65108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a:t>SDK for </a:t>
            </a:r>
            <a:r>
              <a:rPr lang="en-US" sz="1400" b="1" dirty="0" err="1"/>
              <a:t>Dapr</a:t>
            </a:r>
            <a:endParaRPr lang="en-US" sz="1400" b="1" dirty="0"/>
          </a:p>
        </p:txBody>
      </p:sp>
      <p:pic>
        <p:nvPicPr>
          <p:cNvPr id="21" name="Picture 20">
            <a:extLst>
              <a:ext uri="{FF2B5EF4-FFF2-40B4-BE49-F238E27FC236}">
                <a16:creationId xmlns:a16="http://schemas.microsoft.com/office/drawing/2014/main" id="{4DA26737-275E-4629-8B72-C3B1EBED8429}"/>
              </a:ext>
            </a:extLst>
          </p:cNvPr>
          <p:cNvPicPr>
            <a:picLocks noChangeAspect="1"/>
          </p:cNvPicPr>
          <p:nvPr/>
        </p:nvPicPr>
        <p:blipFill>
          <a:blip r:embed="rId2"/>
          <a:stretch>
            <a:fillRect/>
          </a:stretch>
        </p:blipFill>
        <p:spPr>
          <a:xfrm>
            <a:off x="4049643" y="3397602"/>
            <a:ext cx="1461807" cy="999471"/>
          </a:xfrm>
          <a:prstGeom prst="rect">
            <a:avLst/>
          </a:prstGeom>
          <a:noFill/>
        </p:spPr>
      </p:pic>
      <p:sp>
        <p:nvSpPr>
          <p:cNvPr id="23" name="Rectangle: Rounded Corners 22">
            <a:extLst>
              <a:ext uri="{FF2B5EF4-FFF2-40B4-BE49-F238E27FC236}">
                <a16:creationId xmlns:a16="http://schemas.microsoft.com/office/drawing/2014/main" id="{38DDA3D2-EDA4-4CA7-934C-F2303949FAA6}"/>
              </a:ext>
            </a:extLst>
          </p:cNvPr>
          <p:cNvSpPr/>
          <p:nvPr/>
        </p:nvSpPr>
        <p:spPr>
          <a:xfrm>
            <a:off x="4275686" y="2666744"/>
            <a:ext cx="1134111" cy="55943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a:t>State Store components</a:t>
            </a:r>
          </a:p>
        </p:txBody>
      </p:sp>
      <p:sp>
        <p:nvSpPr>
          <p:cNvPr id="25" name="TextBox 24">
            <a:extLst>
              <a:ext uri="{FF2B5EF4-FFF2-40B4-BE49-F238E27FC236}">
                <a16:creationId xmlns:a16="http://schemas.microsoft.com/office/drawing/2014/main" id="{D9F5A72B-37F5-4097-82E5-FBBB5FD7565F}"/>
              </a:ext>
            </a:extLst>
          </p:cNvPr>
          <p:cNvSpPr txBox="1"/>
          <p:nvPr/>
        </p:nvSpPr>
        <p:spPr>
          <a:xfrm>
            <a:off x="2961034" y="3998595"/>
            <a:ext cx="984244" cy="169032"/>
          </a:xfrm>
          <a:prstGeom prst="rect">
            <a:avLst/>
          </a:prstGeom>
          <a:noFill/>
        </p:spPr>
        <p:txBody>
          <a:bodyPr wrap="none" lIns="0" tIns="0" rIns="0" bIns="0" rtlCol="0">
            <a:spAutoFit/>
          </a:bodyPr>
          <a:lstStyle/>
          <a:p>
            <a:r>
              <a:rPr lang="en-US" sz="1200" i="1" dirty="0"/>
              <a:t>set &amp; get state</a:t>
            </a:r>
          </a:p>
        </p:txBody>
      </p:sp>
      <p:cxnSp>
        <p:nvCxnSpPr>
          <p:cNvPr id="26" name="Straight Arrow Connector 25">
            <a:extLst>
              <a:ext uri="{FF2B5EF4-FFF2-40B4-BE49-F238E27FC236}">
                <a16:creationId xmlns:a16="http://schemas.microsoft.com/office/drawing/2014/main" id="{3EF3546B-F342-427C-B650-5AF51DABF979}"/>
              </a:ext>
            </a:extLst>
          </p:cNvPr>
          <p:cNvCxnSpPr>
            <a:cxnSpLocks/>
          </p:cNvCxnSpPr>
          <p:nvPr/>
        </p:nvCxnSpPr>
        <p:spPr>
          <a:xfrm>
            <a:off x="3065723" y="3967829"/>
            <a:ext cx="9385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862AC927-BB26-4E1F-9BE6-6A085E777EEA}"/>
              </a:ext>
            </a:extLst>
          </p:cNvPr>
          <p:cNvSpPr/>
          <p:nvPr/>
        </p:nvSpPr>
        <p:spPr>
          <a:xfrm>
            <a:off x="771420" y="4051765"/>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p>
        </p:txBody>
      </p:sp>
      <p:sp>
        <p:nvSpPr>
          <p:cNvPr id="28" name="TextBox 27">
            <a:extLst>
              <a:ext uri="{FF2B5EF4-FFF2-40B4-BE49-F238E27FC236}">
                <a16:creationId xmlns:a16="http://schemas.microsoft.com/office/drawing/2014/main" id="{5ADE3EFC-D2DB-4498-ACC9-240ADFED5341}"/>
              </a:ext>
            </a:extLst>
          </p:cNvPr>
          <p:cNvSpPr txBox="1"/>
          <p:nvPr/>
        </p:nvSpPr>
        <p:spPr>
          <a:xfrm>
            <a:off x="551475" y="4621773"/>
            <a:ext cx="1057982" cy="147903"/>
          </a:xfrm>
          <a:prstGeom prst="rect">
            <a:avLst/>
          </a:prstGeom>
          <a:noFill/>
        </p:spPr>
        <p:txBody>
          <a:bodyPr wrap="none" lIns="0" tIns="0" rIns="0" bIns="0" rtlCol="0">
            <a:spAutoFit/>
          </a:bodyPr>
          <a:lstStyle/>
          <a:p>
            <a:r>
              <a:rPr lang="en-US" sz="1050" i="1" dirty="0" err="1"/>
              <a:t>components.yaml</a:t>
            </a:r>
            <a:endParaRPr lang="en-US" sz="1050" i="1" dirty="0"/>
          </a:p>
        </p:txBody>
      </p:sp>
      <p:sp>
        <p:nvSpPr>
          <p:cNvPr id="29" name="Rectangle 28">
            <a:extLst>
              <a:ext uri="{FF2B5EF4-FFF2-40B4-BE49-F238E27FC236}">
                <a16:creationId xmlns:a16="http://schemas.microsoft.com/office/drawing/2014/main" id="{DC275561-C7A6-430F-A7FD-B1CC558A3D5A}"/>
              </a:ext>
            </a:extLst>
          </p:cNvPr>
          <p:cNvSpPr/>
          <p:nvPr/>
        </p:nvSpPr>
        <p:spPr>
          <a:xfrm>
            <a:off x="4004245" y="2484025"/>
            <a:ext cx="1644683" cy="211364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30" name="Connector: Elbow 29">
            <a:extLst>
              <a:ext uri="{FF2B5EF4-FFF2-40B4-BE49-F238E27FC236}">
                <a16:creationId xmlns:a16="http://schemas.microsoft.com/office/drawing/2014/main" id="{453B66D9-C2CB-4433-989A-B5E0AD42B76C}"/>
              </a:ext>
            </a:extLst>
          </p:cNvPr>
          <p:cNvCxnSpPr>
            <a:cxnSpLocks/>
            <a:stCxn id="27" idx="0"/>
            <a:endCxn id="23" idx="1"/>
          </p:cNvCxnSpPr>
          <p:nvPr/>
        </p:nvCxnSpPr>
        <p:spPr>
          <a:xfrm rot="5400000" flipH="1" flipV="1">
            <a:off x="2075267" y="1851346"/>
            <a:ext cx="1105302" cy="3295536"/>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1" name="Arrow: Up-Down 30">
            <a:extLst>
              <a:ext uri="{FF2B5EF4-FFF2-40B4-BE49-F238E27FC236}">
                <a16:creationId xmlns:a16="http://schemas.microsoft.com/office/drawing/2014/main" id="{8232EBC4-7CF6-4603-8114-132BE93C6F7E}"/>
              </a:ext>
            </a:extLst>
          </p:cNvPr>
          <p:cNvSpPr/>
          <p:nvPr/>
        </p:nvSpPr>
        <p:spPr>
          <a:xfrm>
            <a:off x="4750390" y="3226181"/>
            <a:ext cx="89387" cy="14996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grpSp>
        <p:nvGrpSpPr>
          <p:cNvPr id="43" name="Group 42">
            <a:extLst>
              <a:ext uri="{FF2B5EF4-FFF2-40B4-BE49-F238E27FC236}">
                <a16:creationId xmlns:a16="http://schemas.microsoft.com/office/drawing/2014/main" id="{10267E2B-9CF9-4F20-ABE0-FEA844C5B7CA}"/>
              </a:ext>
            </a:extLst>
          </p:cNvPr>
          <p:cNvGrpSpPr/>
          <p:nvPr/>
        </p:nvGrpSpPr>
        <p:grpSpPr>
          <a:xfrm>
            <a:off x="4947568" y="1134314"/>
            <a:ext cx="4196432" cy="664844"/>
            <a:chOff x="6836292" y="686824"/>
            <a:chExt cx="5304793" cy="859376"/>
          </a:xfrm>
        </p:grpSpPr>
        <p:sp>
          <p:nvSpPr>
            <p:cNvPr id="83" name="Rounded Rectangle 5">
              <a:extLst>
                <a:ext uri="{FF2B5EF4-FFF2-40B4-BE49-F238E27FC236}">
                  <a16:creationId xmlns:a16="http://schemas.microsoft.com/office/drawing/2014/main" id="{9FEC1133-5512-4825-9213-2FC9382A050F}"/>
                </a:ext>
              </a:extLst>
            </p:cNvPr>
            <p:cNvSpPr/>
            <p:nvPr/>
          </p:nvSpPr>
          <p:spPr bwMode="auto">
            <a:xfrm>
              <a:off x="6836292" y="686824"/>
              <a:ext cx="5304793"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State</a:t>
              </a:r>
            </a:p>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Stores</a:t>
              </a:r>
            </a:p>
          </p:txBody>
        </p:sp>
        <p:grpSp>
          <p:nvGrpSpPr>
            <p:cNvPr id="84" name="Group 83">
              <a:extLst>
                <a:ext uri="{FF2B5EF4-FFF2-40B4-BE49-F238E27FC236}">
                  <a16:creationId xmlns:a16="http://schemas.microsoft.com/office/drawing/2014/main" id="{03E91F9F-E550-42B8-9A17-BE1CAA07433D}"/>
                </a:ext>
              </a:extLst>
            </p:cNvPr>
            <p:cNvGrpSpPr/>
            <p:nvPr/>
          </p:nvGrpSpPr>
          <p:grpSpPr>
            <a:xfrm>
              <a:off x="9920964" y="826412"/>
              <a:ext cx="423691" cy="537918"/>
              <a:chOff x="11007913" y="891566"/>
              <a:chExt cx="423691" cy="537918"/>
            </a:xfrm>
          </p:grpSpPr>
          <p:pic>
            <p:nvPicPr>
              <p:cNvPr id="97" name="Picture 4">
                <a:extLst>
                  <a:ext uri="{FF2B5EF4-FFF2-40B4-BE49-F238E27FC236}">
                    <a16:creationId xmlns:a16="http://schemas.microsoft.com/office/drawing/2014/main" id="{D1247537-06E4-4989-9689-392CECD3D2B0}"/>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11061106" y="891566"/>
                <a:ext cx="317304" cy="361795"/>
              </a:xfrm>
              <a:prstGeom prst="rect">
                <a:avLst/>
              </a:prstGeom>
              <a:noFill/>
              <a:extLst>
                <a:ext uri="{909E8E84-426E-40DD-AFC4-6F175D3DCCD1}">
                  <a14:hiddenFill xmlns:a14="http://schemas.microsoft.com/office/drawing/2010/main">
                    <a:solidFill>
                      <a:srgbClr val="FFFFFF"/>
                    </a:solidFill>
                  </a14:hiddenFill>
                </a:ext>
              </a:extLst>
            </p:spPr>
          </p:pic>
          <p:sp>
            <p:nvSpPr>
              <p:cNvPr id="98" name="TextBox 97">
                <a:extLst>
                  <a:ext uri="{FF2B5EF4-FFF2-40B4-BE49-F238E27FC236}">
                    <a16:creationId xmlns:a16="http://schemas.microsoft.com/office/drawing/2014/main" id="{1AABE938-65F8-4580-92DD-BCCE863201F8}"/>
                  </a:ext>
                </a:extLst>
              </p:cNvPr>
              <p:cNvSpPr txBox="1"/>
              <p:nvPr/>
            </p:nvSpPr>
            <p:spPr>
              <a:xfrm>
                <a:off x="11007913" y="1310135"/>
                <a:ext cx="423691" cy="11934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Firebase</a:t>
                </a:r>
              </a:p>
            </p:txBody>
          </p:sp>
        </p:grpSp>
        <p:grpSp>
          <p:nvGrpSpPr>
            <p:cNvPr id="85" name="Group 84">
              <a:extLst>
                <a:ext uri="{FF2B5EF4-FFF2-40B4-BE49-F238E27FC236}">
                  <a16:creationId xmlns:a16="http://schemas.microsoft.com/office/drawing/2014/main" id="{89391419-049C-460D-BCBD-993EB726EBD8}"/>
                </a:ext>
              </a:extLst>
            </p:cNvPr>
            <p:cNvGrpSpPr/>
            <p:nvPr/>
          </p:nvGrpSpPr>
          <p:grpSpPr>
            <a:xfrm>
              <a:off x="11131053" y="896990"/>
              <a:ext cx="953666" cy="476593"/>
              <a:chOff x="10323071" y="956855"/>
              <a:chExt cx="953666" cy="476593"/>
            </a:xfrm>
          </p:grpSpPr>
          <p:pic>
            <p:nvPicPr>
              <p:cNvPr id="95" name="Picture 12" descr="Image result for Cassandra Logo">
                <a:extLst>
                  <a:ext uri="{FF2B5EF4-FFF2-40B4-BE49-F238E27FC236}">
                    <a16:creationId xmlns:a16="http://schemas.microsoft.com/office/drawing/2014/main" id="{7DD38CCA-8C08-4124-8D6A-97A22840B888}"/>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10410839" y="956855"/>
                <a:ext cx="351824" cy="247873"/>
              </a:xfrm>
              <a:prstGeom prst="rect">
                <a:avLst/>
              </a:prstGeom>
              <a:noFill/>
              <a:extLst>
                <a:ext uri="{909E8E84-426E-40DD-AFC4-6F175D3DCCD1}">
                  <a14:hiddenFill xmlns:a14="http://schemas.microsoft.com/office/drawing/2010/main">
                    <a:solidFill>
                      <a:srgbClr val="FFFFFF"/>
                    </a:solidFill>
                  </a14:hiddenFill>
                </a:ext>
              </a:extLst>
            </p:spPr>
          </p:pic>
          <p:sp>
            <p:nvSpPr>
              <p:cNvPr id="96" name="TextBox 95">
                <a:extLst>
                  <a:ext uri="{FF2B5EF4-FFF2-40B4-BE49-F238E27FC236}">
                    <a16:creationId xmlns:a16="http://schemas.microsoft.com/office/drawing/2014/main" id="{FAC4D4E8-2568-46FA-933B-74A867815C1B}"/>
                  </a:ext>
                </a:extLst>
              </p:cNvPr>
              <p:cNvSpPr txBox="1"/>
              <p:nvPr/>
            </p:nvSpPr>
            <p:spPr>
              <a:xfrm>
                <a:off x="10323071" y="1310135"/>
                <a:ext cx="527360" cy="11934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2917">
                          <a:srgbClr val="000000"/>
                        </a:gs>
                        <a:gs pos="30000">
                          <a:srgbClr val="000000"/>
                        </a:gs>
                      </a:gsLst>
                      <a:lin ang="5400000" scaled="0"/>
                    </a:gradFill>
                    <a:effectLst/>
                    <a:uLnTx/>
                    <a:uFillTx/>
                    <a:latin typeface="+mj-lt"/>
                    <a:ea typeface="+mn-ea"/>
                    <a:cs typeface="+mn-cs"/>
                  </a:rPr>
                  <a:t>Cassandra</a:t>
                </a:r>
              </a:p>
            </p:txBody>
          </p:sp>
          <p:sp>
            <p:nvSpPr>
              <p:cNvPr id="52" name="TextBox 51">
                <a:extLst>
                  <a:ext uri="{FF2B5EF4-FFF2-40B4-BE49-F238E27FC236}">
                    <a16:creationId xmlns:a16="http://schemas.microsoft.com/office/drawing/2014/main" id="{54B26547-0B7F-46FB-AE69-33F3500BBF5C}"/>
                  </a:ext>
                </a:extLst>
              </p:cNvPr>
              <p:cNvSpPr txBox="1"/>
              <p:nvPr/>
            </p:nvSpPr>
            <p:spPr>
              <a:xfrm>
                <a:off x="10952514" y="1314099"/>
                <a:ext cx="324223" cy="11934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2917">
                          <a:srgbClr val="000000"/>
                        </a:gs>
                        <a:gs pos="30000">
                          <a:srgbClr val="000000"/>
                        </a:gs>
                      </a:gsLst>
                      <a:lin ang="5400000" scaled="0"/>
                    </a:gradFill>
                    <a:effectLst/>
                    <a:uLnTx/>
                    <a:uFillTx/>
                    <a:latin typeface="+mj-lt"/>
                    <a:ea typeface="+mn-ea"/>
                    <a:cs typeface="+mn-cs"/>
                  </a:rPr>
                  <a:t>MySQL</a:t>
                </a:r>
              </a:p>
            </p:txBody>
          </p:sp>
        </p:grpSp>
        <p:grpSp>
          <p:nvGrpSpPr>
            <p:cNvPr id="86" name="Group 85">
              <a:extLst>
                <a:ext uri="{FF2B5EF4-FFF2-40B4-BE49-F238E27FC236}">
                  <a16:creationId xmlns:a16="http://schemas.microsoft.com/office/drawing/2014/main" id="{A4B382C3-0E38-4994-8011-EFC86F442C02}"/>
                </a:ext>
              </a:extLst>
            </p:cNvPr>
            <p:cNvGrpSpPr/>
            <p:nvPr/>
          </p:nvGrpSpPr>
          <p:grpSpPr>
            <a:xfrm>
              <a:off x="10628977" y="894032"/>
              <a:ext cx="320745" cy="475586"/>
              <a:chOff x="9821876" y="953897"/>
              <a:chExt cx="320745" cy="475586"/>
            </a:xfrm>
          </p:grpSpPr>
          <p:pic>
            <p:nvPicPr>
              <p:cNvPr id="93" name="Picture 92">
                <a:extLst>
                  <a:ext uri="{FF2B5EF4-FFF2-40B4-BE49-F238E27FC236}">
                    <a16:creationId xmlns:a16="http://schemas.microsoft.com/office/drawing/2014/main" id="{81446B5E-62B3-4766-930C-792A3BC89F7A}"/>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9821876" y="953897"/>
                <a:ext cx="320745" cy="268531"/>
              </a:xfrm>
              <a:prstGeom prst="rect">
                <a:avLst/>
              </a:prstGeom>
            </p:spPr>
          </p:pic>
          <p:sp>
            <p:nvSpPr>
              <p:cNvPr id="94" name="TextBox 93">
                <a:extLst>
                  <a:ext uri="{FF2B5EF4-FFF2-40B4-BE49-F238E27FC236}">
                    <a16:creationId xmlns:a16="http://schemas.microsoft.com/office/drawing/2014/main" id="{D82BCF8F-58DD-49EF-B343-0265BE98EE23}"/>
                  </a:ext>
                </a:extLst>
              </p:cNvPr>
              <p:cNvSpPr txBox="1"/>
              <p:nvPr/>
            </p:nvSpPr>
            <p:spPr>
              <a:xfrm>
                <a:off x="9842522" y="1310134"/>
                <a:ext cx="279455" cy="11934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Redis</a:t>
                </a:r>
              </a:p>
            </p:txBody>
          </p:sp>
        </p:grpSp>
        <p:grpSp>
          <p:nvGrpSpPr>
            <p:cNvPr id="87" name="Group 86">
              <a:extLst>
                <a:ext uri="{FF2B5EF4-FFF2-40B4-BE49-F238E27FC236}">
                  <a16:creationId xmlns:a16="http://schemas.microsoft.com/office/drawing/2014/main" id="{6847621E-42DA-4EB3-B8B3-59FBEB9C9E0E}"/>
                </a:ext>
              </a:extLst>
            </p:cNvPr>
            <p:cNvGrpSpPr/>
            <p:nvPr/>
          </p:nvGrpSpPr>
          <p:grpSpPr>
            <a:xfrm>
              <a:off x="9177516" y="832837"/>
              <a:ext cx="549895" cy="591481"/>
              <a:chOff x="9160979" y="897678"/>
              <a:chExt cx="549895" cy="591481"/>
            </a:xfrm>
          </p:grpSpPr>
          <p:pic>
            <p:nvPicPr>
              <p:cNvPr id="91" name="Graphic 90">
                <a:extLst>
                  <a:ext uri="{FF2B5EF4-FFF2-40B4-BE49-F238E27FC236}">
                    <a16:creationId xmlns:a16="http://schemas.microsoft.com/office/drawing/2014/main" id="{FF85041B-D697-4962-8BC8-930804BC544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70832" y="897678"/>
                <a:ext cx="330190" cy="330190"/>
              </a:xfrm>
              <a:prstGeom prst="rect">
                <a:avLst/>
              </a:prstGeom>
            </p:spPr>
          </p:pic>
          <p:sp>
            <p:nvSpPr>
              <p:cNvPr id="92" name="TextBox 91">
                <a:extLst>
                  <a:ext uri="{FF2B5EF4-FFF2-40B4-BE49-F238E27FC236}">
                    <a16:creationId xmlns:a16="http://schemas.microsoft.com/office/drawing/2014/main" id="{E3192AF7-851A-449F-A1C6-D8CE1D4EC0B0}"/>
                  </a:ext>
                </a:extLst>
              </p:cNvPr>
              <p:cNvSpPr txBox="1"/>
              <p:nvPr/>
            </p:nvSpPr>
            <p:spPr>
              <a:xfrm>
                <a:off x="9160979" y="1250460"/>
                <a:ext cx="549895"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CosmosDB</a:t>
                </a:r>
              </a:p>
            </p:txBody>
          </p:sp>
        </p:grpSp>
        <p:grpSp>
          <p:nvGrpSpPr>
            <p:cNvPr id="88" name="Group 87">
              <a:extLst>
                <a:ext uri="{FF2B5EF4-FFF2-40B4-BE49-F238E27FC236}">
                  <a16:creationId xmlns:a16="http://schemas.microsoft.com/office/drawing/2014/main" id="{957C0F2B-92ED-452A-BBFA-CED49134A2E3}"/>
                </a:ext>
              </a:extLst>
            </p:cNvPr>
            <p:cNvGrpSpPr/>
            <p:nvPr/>
          </p:nvGrpSpPr>
          <p:grpSpPr>
            <a:xfrm>
              <a:off x="8507831" y="841797"/>
              <a:ext cx="556657" cy="588829"/>
              <a:chOff x="8492360" y="900329"/>
              <a:chExt cx="556657" cy="588829"/>
            </a:xfrm>
          </p:grpSpPr>
          <p:pic>
            <p:nvPicPr>
              <p:cNvPr id="89" name="Picture 114">
                <a:extLst>
                  <a:ext uri="{FF2B5EF4-FFF2-40B4-BE49-F238E27FC236}">
                    <a16:creationId xmlns:a16="http://schemas.microsoft.com/office/drawing/2014/main" id="{E3C5233A-49DA-47B7-AEEB-9464EDCA3812}"/>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8604473" y="900329"/>
                <a:ext cx="332433" cy="332433"/>
              </a:xfrm>
              <a:prstGeom prst="rect">
                <a:avLst/>
              </a:prstGeom>
            </p:spPr>
          </p:pic>
          <p:sp>
            <p:nvSpPr>
              <p:cNvPr id="90" name="TextBox 89">
                <a:extLst>
                  <a:ext uri="{FF2B5EF4-FFF2-40B4-BE49-F238E27FC236}">
                    <a16:creationId xmlns:a16="http://schemas.microsoft.com/office/drawing/2014/main" id="{11FE06AA-A2F8-4CB8-9B29-E2BB7EC2895F}"/>
                  </a:ext>
                </a:extLst>
              </p:cNvPr>
              <p:cNvSpPr txBox="1"/>
              <p:nvPr/>
            </p:nvSpPr>
            <p:spPr>
              <a:xfrm>
                <a:off x="8492360" y="1250459"/>
                <a:ext cx="556657"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DynamoDB</a:t>
                </a:r>
              </a:p>
            </p:txBody>
          </p:sp>
        </p:grpSp>
      </p:grpSp>
      <p:pic>
        <p:nvPicPr>
          <p:cNvPr id="46" name="Graphic 45">
            <a:extLst>
              <a:ext uri="{FF2B5EF4-FFF2-40B4-BE49-F238E27FC236}">
                <a16:creationId xmlns:a16="http://schemas.microsoft.com/office/drawing/2014/main" id="{1E7B11BE-7332-43D4-A230-A3D9695B45DF}"/>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5088547" y="1280047"/>
            <a:ext cx="236403" cy="378444"/>
          </a:xfrm>
          <a:prstGeom prst="rect">
            <a:avLst/>
          </a:prstGeom>
        </p:spPr>
      </p:pic>
      <p:cxnSp>
        <p:nvCxnSpPr>
          <p:cNvPr id="154" name="Connector: Elbow 153">
            <a:extLst>
              <a:ext uri="{FF2B5EF4-FFF2-40B4-BE49-F238E27FC236}">
                <a16:creationId xmlns:a16="http://schemas.microsoft.com/office/drawing/2014/main" id="{5C77DAB1-C94C-40CA-B191-2126A23DCBF7}"/>
              </a:ext>
            </a:extLst>
          </p:cNvPr>
          <p:cNvCxnSpPr>
            <a:cxnSpLocks/>
            <a:endCxn id="83" idx="1"/>
          </p:cNvCxnSpPr>
          <p:nvPr/>
        </p:nvCxnSpPr>
        <p:spPr>
          <a:xfrm rot="5400000" flipH="1" flipV="1">
            <a:off x="4077095" y="1796271"/>
            <a:ext cx="1200008" cy="540938"/>
          </a:xfrm>
          <a:prstGeom prst="bentConnector2">
            <a:avLst/>
          </a:prstGeom>
          <a:ln w="28575">
            <a:headEnd type="none" w="med" len="med"/>
            <a:tailEnd type="arrow" w="med" len="med"/>
          </a:ln>
        </p:spPr>
        <p:style>
          <a:lnRef idx="1">
            <a:schemeClr val="accent6"/>
          </a:lnRef>
          <a:fillRef idx="0">
            <a:schemeClr val="accent6"/>
          </a:fillRef>
          <a:effectRef idx="0">
            <a:schemeClr val="accent6"/>
          </a:effectRef>
          <a:fontRef idx="minor">
            <a:schemeClr val="tx1"/>
          </a:fontRef>
        </p:style>
      </p:cxnSp>
      <p:grpSp>
        <p:nvGrpSpPr>
          <p:cNvPr id="133" name="Group 132">
            <a:extLst>
              <a:ext uri="{FF2B5EF4-FFF2-40B4-BE49-F238E27FC236}">
                <a16:creationId xmlns:a16="http://schemas.microsoft.com/office/drawing/2014/main" id="{CB8A5C53-5543-4EEF-B5FE-E2C269F8DABD}"/>
              </a:ext>
            </a:extLst>
          </p:cNvPr>
          <p:cNvGrpSpPr/>
          <p:nvPr/>
        </p:nvGrpSpPr>
        <p:grpSpPr>
          <a:xfrm>
            <a:off x="4546957" y="1364940"/>
            <a:ext cx="196409" cy="208343"/>
            <a:chOff x="6207667" y="1018040"/>
            <a:chExt cx="248285" cy="269304"/>
          </a:xfrm>
        </p:grpSpPr>
        <p:sp>
          <p:nvSpPr>
            <p:cNvPr id="150" name="Rectangle 149">
              <a:extLst>
                <a:ext uri="{FF2B5EF4-FFF2-40B4-BE49-F238E27FC236}">
                  <a16:creationId xmlns:a16="http://schemas.microsoft.com/office/drawing/2014/main" id="{9E40D950-025B-4D6A-A3E8-E728B0900D1C}"/>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151" name="Freeform: Shape 150">
              <a:extLst>
                <a:ext uri="{FF2B5EF4-FFF2-40B4-BE49-F238E27FC236}">
                  <a16:creationId xmlns:a16="http://schemas.microsoft.com/office/drawing/2014/main" id="{A49ED86F-F380-49BD-BF5D-0C09799550D9}"/>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152" name="Oval 151">
              <a:extLst>
                <a:ext uri="{FF2B5EF4-FFF2-40B4-BE49-F238E27FC236}">
                  <a16:creationId xmlns:a16="http://schemas.microsoft.com/office/drawing/2014/main" id="{3176A41D-4DA4-4AD6-92EE-EAF7BC944001}"/>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grpSp>
      <p:sp>
        <p:nvSpPr>
          <p:cNvPr id="155" name="Rectangle: Rounded Corners 154">
            <a:extLst>
              <a:ext uri="{FF2B5EF4-FFF2-40B4-BE49-F238E27FC236}">
                <a16:creationId xmlns:a16="http://schemas.microsoft.com/office/drawing/2014/main" id="{7BE7FB6F-2FBA-4BD3-9408-02AA79287B70}"/>
              </a:ext>
            </a:extLst>
          </p:cNvPr>
          <p:cNvSpPr/>
          <p:nvPr/>
        </p:nvSpPr>
        <p:spPr>
          <a:xfrm>
            <a:off x="3971846" y="1642759"/>
            <a:ext cx="905934" cy="40905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state store interface</a:t>
            </a:r>
          </a:p>
        </p:txBody>
      </p:sp>
      <p:pic>
        <p:nvPicPr>
          <p:cNvPr id="157" name="Picture 2" descr="Go (programming language) - Wikipedia">
            <a:extLst>
              <a:ext uri="{FF2B5EF4-FFF2-40B4-BE49-F238E27FC236}">
                <a16:creationId xmlns:a16="http://schemas.microsoft.com/office/drawing/2014/main" id="{690166CA-469A-4ED5-83C6-14687AB8F467}"/>
              </a:ext>
            </a:extLst>
          </p:cNvPr>
          <p:cNvPicPr>
            <a:picLocks noChangeAspect="1" noChangeArrowheads="1"/>
          </p:cNvPicPr>
          <p:nvPr/>
        </p:nvPicPr>
        <p:blipFill>
          <a:blip r:embed="rId12">
            <a:grayscl/>
            <a:extLst>
              <a:ext uri="{28A0092B-C50C-407E-A947-70E740481C1C}">
                <a14:useLocalDpi xmlns:a14="http://schemas.microsoft.com/office/drawing/2010/main" val="0"/>
              </a:ext>
            </a:extLst>
          </a:blip>
          <a:stretch>
            <a:fillRect/>
          </a:stretch>
        </p:blipFill>
        <p:spPr bwMode="auto">
          <a:xfrm>
            <a:off x="4968000" y="4381160"/>
            <a:ext cx="611994" cy="169653"/>
          </a:xfrm>
          <a:prstGeom prst="rect">
            <a:avLst/>
          </a:prstGeom>
          <a:solidFill>
            <a:srgbClr val="FFFFFF"/>
          </a:solidFill>
        </p:spPr>
      </p:pic>
      <p:pic>
        <p:nvPicPr>
          <p:cNvPr id="42" name="Picture 4">
            <a:extLst>
              <a:ext uri="{FF2B5EF4-FFF2-40B4-BE49-F238E27FC236}">
                <a16:creationId xmlns:a16="http://schemas.microsoft.com/office/drawing/2014/main" id="{19302A2B-9A39-4E0F-8546-BFD90945D044}"/>
              </a:ext>
            </a:extLst>
          </p:cNvPr>
          <p:cNvPicPr>
            <a:picLocks noChangeAspect="1" noChangeArrowheads="1"/>
          </p:cNvPicPr>
          <p:nvPr/>
        </p:nvPicPr>
        <p:blipFill>
          <a:blip r:embed="rId13" cstate="print">
            <a:extLst>
              <a:ext uri="{28A0092B-C50C-407E-A947-70E740481C1C}">
                <a14:useLocalDpi xmlns:a14="http://schemas.microsoft.com/office/drawing/2010/main"/>
              </a:ext>
            </a:extLst>
          </a:blip>
          <a:srcRect/>
          <a:stretch>
            <a:fillRect/>
          </a:stretch>
        </p:blipFill>
        <p:spPr bwMode="auto">
          <a:xfrm>
            <a:off x="2459495" y="4179022"/>
            <a:ext cx="617111" cy="345437"/>
          </a:xfrm>
          <a:prstGeom prst="rect">
            <a:avLst/>
          </a:prstGeom>
          <a:noFill/>
          <a:extLst>
            <a:ext uri="{909E8E84-426E-40DD-AFC4-6F175D3DCCD1}">
              <a14:hiddenFill xmlns:a14="http://schemas.microsoft.com/office/drawing/2010/main">
                <a:solidFill>
                  <a:srgbClr val="FFFFFF"/>
                </a:solidFill>
              </a14:hiddenFill>
            </a:ext>
          </a:extLst>
        </p:spPr>
      </p:pic>
      <p:pic>
        <p:nvPicPr>
          <p:cNvPr id="44" name="Graphic 43">
            <a:extLst>
              <a:ext uri="{FF2B5EF4-FFF2-40B4-BE49-F238E27FC236}">
                <a16:creationId xmlns:a16="http://schemas.microsoft.com/office/drawing/2014/main" id="{97323B87-C741-45B5-9307-2FDA83CF6EFA}"/>
              </a:ext>
            </a:extLst>
          </p:cNvPr>
          <p:cNvPicPr>
            <a:picLocks noChangeAspect="1"/>
          </p:cNvPicPr>
          <p:nvPr/>
        </p:nvPicPr>
        <p:blipFill>
          <a:blip r:embed="rId14" cstate="print">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2394057" y="3940989"/>
            <a:ext cx="452486" cy="195300"/>
          </a:xfrm>
          <a:prstGeom prst="rect">
            <a:avLst/>
          </a:prstGeom>
        </p:spPr>
      </p:pic>
      <p:pic>
        <p:nvPicPr>
          <p:cNvPr id="45" name="Picture 2">
            <a:extLst>
              <a:ext uri="{FF2B5EF4-FFF2-40B4-BE49-F238E27FC236}">
                <a16:creationId xmlns:a16="http://schemas.microsoft.com/office/drawing/2014/main" id="{2EB5BC4F-ECA6-4E19-B39A-D08CE5B967E5}"/>
              </a:ext>
            </a:extLst>
          </p:cNvPr>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1972367" y="3631767"/>
            <a:ext cx="815461" cy="19530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descr="A picture containing clipart&#10;&#10;Description automatically generated">
            <a:extLst>
              <a:ext uri="{FF2B5EF4-FFF2-40B4-BE49-F238E27FC236}">
                <a16:creationId xmlns:a16="http://schemas.microsoft.com/office/drawing/2014/main" id="{C13A51E6-D317-4EF7-9E34-ADBC9C760F92}"/>
              </a:ext>
            </a:extLst>
          </p:cNvPr>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a:xfrm>
            <a:off x="1531228" y="3829391"/>
            <a:ext cx="790789" cy="369515"/>
          </a:xfrm>
          <a:prstGeom prst="rect">
            <a:avLst/>
          </a:prstGeom>
          <a:ln>
            <a:noFill/>
          </a:ln>
        </p:spPr>
      </p:pic>
      <p:pic>
        <p:nvPicPr>
          <p:cNvPr id="48" name="Picture 2" descr="Image result for c++ logo">
            <a:extLst>
              <a:ext uri="{FF2B5EF4-FFF2-40B4-BE49-F238E27FC236}">
                <a16:creationId xmlns:a16="http://schemas.microsoft.com/office/drawing/2014/main" id="{762416E7-11D8-46BB-BB97-CF30154EC700}"/>
              </a:ext>
            </a:extLst>
          </p:cNvPr>
          <p:cNvPicPr>
            <a:picLocks noChangeAspect="1" noChangeArrowheads="1"/>
          </p:cNvPicPr>
          <p:nvPr/>
        </p:nvPicPr>
        <p:blipFill>
          <a:blip r:embed="rId18" cstate="print">
            <a:extLst>
              <a:ext uri="{28A0092B-C50C-407E-A947-70E740481C1C}">
                <a14:useLocalDpi xmlns:a14="http://schemas.microsoft.com/office/drawing/2010/main"/>
              </a:ext>
            </a:extLst>
          </a:blip>
          <a:srcRect/>
          <a:stretch>
            <a:fillRect/>
          </a:stretch>
        </p:blipFill>
        <p:spPr bwMode="auto">
          <a:xfrm>
            <a:off x="2439201" y="4549486"/>
            <a:ext cx="329842" cy="362419"/>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2">
            <a:extLst>
              <a:ext uri="{FF2B5EF4-FFF2-40B4-BE49-F238E27FC236}">
                <a16:creationId xmlns:a16="http://schemas.microsoft.com/office/drawing/2014/main" id="{A036B844-0840-4D72-9E0D-38E6E6A07628}"/>
              </a:ext>
            </a:extLst>
          </p:cNvPr>
          <p:cNvPicPr>
            <a:picLocks noChangeAspect="1" noChangeArrowheads="1"/>
          </p:cNvPicPr>
          <p:nvPr/>
        </p:nvPicPr>
        <p:blipFill>
          <a:blip r:embed="rId19" cstate="print">
            <a:extLst>
              <a:ext uri="{28A0092B-C50C-407E-A947-70E740481C1C}">
                <a14:useLocalDpi xmlns:a14="http://schemas.microsoft.com/office/drawing/2010/main"/>
              </a:ext>
            </a:extLst>
          </a:blip>
          <a:srcRect/>
          <a:stretch>
            <a:fillRect/>
          </a:stretch>
        </p:blipFill>
        <p:spPr bwMode="auto">
          <a:xfrm>
            <a:off x="2058645" y="4235334"/>
            <a:ext cx="314152" cy="31415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2" descr="MySQL - Logos Download">
            <a:extLst>
              <a:ext uri="{FF2B5EF4-FFF2-40B4-BE49-F238E27FC236}">
                <a16:creationId xmlns:a16="http://schemas.microsoft.com/office/drawing/2014/main" id="{ABDCCB6E-DACB-49D5-8F26-A254A4B7FA87}"/>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8771234" y="1247275"/>
            <a:ext cx="372766" cy="2200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419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4" descr="Logos and Graphics | Node.js">
            <a:extLst>
              <a:ext uri="{FF2B5EF4-FFF2-40B4-BE49-F238E27FC236}">
                <a16:creationId xmlns:a16="http://schemas.microsoft.com/office/drawing/2014/main" id="{EBCDE4D0-2CD9-4DF4-8D6A-DC8A62B65D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1" y="3663062"/>
            <a:ext cx="1075617" cy="6095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0759F60-0C9E-46E1-9B82-41D5997F7A23}"/>
              </a:ext>
            </a:extLst>
          </p:cNvPr>
          <p:cNvSpPr>
            <a:spLocks noGrp="1"/>
          </p:cNvSpPr>
          <p:nvPr>
            <p:ph type="title"/>
          </p:nvPr>
        </p:nvSpPr>
        <p:spPr/>
        <p:txBody>
          <a:bodyPr/>
          <a:lstStyle/>
          <a:p>
            <a:r>
              <a:rPr lang="en-US" dirty="0"/>
              <a:t>Pub/Sub with </a:t>
            </a:r>
            <a:r>
              <a:rPr lang="en-US" dirty="0" err="1"/>
              <a:t>Dapr</a:t>
            </a:r>
            <a:r>
              <a:rPr lang="en-US" dirty="0"/>
              <a:t> from Node applications</a:t>
            </a:r>
          </a:p>
        </p:txBody>
      </p:sp>
      <p:sp>
        <p:nvSpPr>
          <p:cNvPr id="4" name="Footer Placeholder 3">
            <a:extLst>
              <a:ext uri="{FF2B5EF4-FFF2-40B4-BE49-F238E27FC236}">
                <a16:creationId xmlns:a16="http://schemas.microsoft.com/office/drawing/2014/main" id="{FA7390D8-9644-4278-9742-0B09CCF81750}"/>
              </a:ext>
            </a:extLst>
          </p:cNvPr>
          <p:cNvSpPr>
            <a:spLocks noGrp="1"/>
          </p:cNvSpPr>
          <p:nvPr>
            <p:ph type="ftr" sz="quarter" idx="11"/>
          </p:nvPr>
        </p:nvSpPr>
        <p:spPr/>
        <p:txBody>
          <a:bodyPr/>
          <a:lstStyle/>
          <a:p>
            <a:r>
              <a:rPr lang="en-US"/>
              <a:t>Microservices in real life – with Node &amp; Dapr.io</a:t>
            </a:r>
            <a:endParaRPr lang="nl-NL"/>
          </a:p>
        </p:txBody>
      </p:sp>
      <p:sp>
        <p:nvSpPr>
          <p:cNvPr id="11" name="TextBox 10">
            <a:extLst>
              <a:ext uri="{FF2B5EF4-FFF2-40B4-BE49-F238E27FC236}">
                <a16:creationId xmlns:a16="http://schemas.microsoft.com/office/drawing/2014/main" id="{0DC7AB23-F2B5-4F52-9A1A-12FC080B8217}"/>
              </a:ext>
            </a:extLst>
          </p:cNvPr>
          <p:cNvSpPr txBox="1"/>
          <p:nvPr/>
        </p:nvSpPr>
        <p:spPr>
          <a:xfrm>
            <a:off x="2269666" y="4592059"/>
            <a:ext cx="1402628" cy="323165"/>
          </a:xfrm>
          <a:prstGeom prst="rect">
            <a:avLst/>
          </a:prstGeom>
          <a:noFill/>
        </p:spPr>
        <p:txBody>
          <a:bodyPr wrap="none" lIns="0" tIns="0" rIns="0" bIns="0" rtlCol="0">
            <a:spAutoFit/>
          </a:bodyPr>
          <a:lstStyle/>
          <a:p>
            <a:pPr algn="ctr"/>
            <a:r>
              <a:rPr lang="en-US" sz="1050" i="1" dirty="0"/>
              <a:t>sidecar </a:t>
            </a:r>
            <a:br>
              <a:rPr lang="en-US" sz="1050" i="1" dirty="0"/>
            </a:br>
            <a:r>
              <a:rPr lang="en-US" sz="1050" i="1" dirty="0"/>
              <a:t>(the personal assistant)</a:t>
            </a:r>
          </a:p>
        </p:txBody>
      </p:sp>
      <p:sp>
        <p:nvSpPr>
          <p:cNvPr id="12" name="Rectangle: Rounded Corners 11">
            <a:extLst>
              <a:ext uri="{FF2B5EF4-FFF2-40B4-BE49-F238E27FC236}">
                <a16:creationId xmlns:a16="http://schemas.microsoft.com/office/drawing/2014/main" id="{4A9B2D3F-C438-4B8B-BCAB-9F39CF98CD98}"/>
              </a:ext>
            </a:extLst>
          </p:cNvPr>
          <p:cNvSpPr/>
          <p:nvPr/>
        </p:nvSpPr>
        <p:spPr>
          <a:xfrm>
            <a:off x="799857" y="3301089"/>
            <a:ext cx="775094" cy="384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Node SDK for </a:t>
            </a:r>
            <a:r>
              <a:rPr lang="en-US" sz="900" dirty="0" err="1"/>
              <a:t>Dapr</a:t>
            </a:r>
            <a:endParaRPr lang="en-US" sz="900" dirty="0"/>
          </a:p>
        </p:txBody>
      </p:sp>
      <p:cxnSp>
        <p:nvCxnSpPr>
          <p:cNvPr id="13" name="Connector: Elbow 12">
            <a:extLst>
              <a:ext uri="{FF2B5EF4-FFF2-40B4-BE49-F238E27FC236}">
                <a16:creationId xmlns:a16="http://schemas.microsoft.com/office/drawing/2014/main" id="{B9B2C606-3EA4-418D-B4CF-3B0736775C68}"/>
              </a:ext>
            </a:extLst>
          </p:cNvPr>
          <p:cNvCxnSpPr>
            <a:cxnSpLocks/>
            <a:stCxn id="12" idx="3"/>
          </p:cNvCxnSpPr>
          <p:nvPr/>
        </p:nvCxnSpPr>
        <p:spPr>
          <a:xfrm>
            <a:off x="1574951" y="3493114"/>
            <a:ext cx="192518" cy="26379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4DA26737-275E-4629-8B72-C3B1EBED8429}"/>
              </a:ext>
            </a:extLst>
          </p:cNvPr>
          <p:cNvPicPr>
            <a:picLocks noChangeAspect="1"/>
          </p:cNvPicPr>
          <p:nvPr/>
        </p:nvPicPr>
        <p:blipFill>
          <a:blip r:embed="rId3"/>
          <a:stretch>
            <a:fillRect/>
          </a:stretch>
        </p:blipFill>
        <p:spPr>
          <a:xfrm>
            <a:off x="2284725" y="3397602"/>
            <a:ext cx="1461807" cy="999471"/>
          </a:xfrm>
          <a:prstGeom prst="rect">
            <a:avLst/>
          </a:prstGeom>
          <a:noFill/>
        </p:spPr>
      </p:pic>
      <p:sp>
        <p:nvSpPr>
          <p:cNvPr id="23" name="Rectangle: Rounded Corners 22">
            <a:extLst>
              <a:ext uri="{FF2B5EF4-FFF2-40B4-BE49-F238E27FC236}">
                <a16:creationId xmlns:a16="http://schemas.microsoft.com/office/drawing/2014/main" id="{38DDA3D2-EDA4-4CA7-934C-F2303949FAA6}"/>
              </a:ext>
            </a:extLst>
          </p:cNvPr>
          <p:cNvSpPr/>
          <p:nvPr/>
        </p:nvSpPr>
        <p:spPr>
          <a:xfrm>
            <a:off x="2510768" y="2666744"/>
            <a:ext cx="1134111" cy="55943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a:t>Pub/Sub components</a:t>
            </a:r>
          </a:p>
        </p:txBody>
      </p:sp>
      <p:sp>
        <p:nvSpPr>
          <p:cNvPr id="25" name="TextBox 24">
            <a:extLst>
              <a:ext uri="{FF2B5EF4-FFF2-40B4-BE49-F238E27FC236}">
                <a16:creationId xmlns:a16="http://schemas.microsoft.com/office/drawing/2014/main" id="{D9F5A72B-37F5-4097-82E5-FBBB5FD7565F}"/>
              </a:ext>
            </a:extLst>
          </p:cNvPr>
          <p:cNvSpPr txBox="1"/>
          <p:nvPr/>
        </p:nvSpPr>
        <p:spPr>
          <a:xfrm>
            <a:off x="1035798" y="4245284"/>
            <a:ext cx="1149354" cy="184666"/>
          </a:xfrm>
          <a:prstGeom prst="rect">
            <a:avLst/>
          </a:prstGeom>
          <a:noFill/>
        </p:spPr>
        <p:txBody>
          <a:bodyPr wrap="none" lIns="0" tIns="0" rIns="0" bIns="0" rtlCol="0">
            <a:spAutoFit/>
          </a:bodyPr>
          <a:lstStyle/>
          <a:p>
            <a:r>
              <a:rPr lang="en-US" sz="1200" i="1" dirty="0"/>
              <a:t>publish message</a:t>
            </a:r>
          </a:p>
        </p:txBody>
      </p:sp>
      <p:cxnSp>
        <p:nvCxnSpPr>
          <p:cNvPr id="26" name="Straight Arrow Connector 25">
            <a:extLst>
              <a:ext uri="{FF2B5EF4-FFF2-40B4-BE49-F238E27FC236}">
                <a16:creationId xmlns:a16="http://schemas.microsoft.com/office/drawing/2014/main" id="{3EF3546B-F342-427C-B650-5AF51DABF979}"/>
              </a:ext>
            </a:extLst>
          </p:cNvPr>
          <p:cNvCxnSpPr>
            <a:cxnSpLocks/>
            <a:stCxn id="22" idx="3"/>
          </p:cNvCxnSpPr>
          <p:nvPr/>
        </p:nvCxnSpPr>
        <p:spPr>
          <a:xfrm>
            <a:off x="1990018" y="3967829"/>
            <a:ext cx="249309"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862AC927-BB26-4E1F-9BE6-6A085E777EEA}"/>
              </a:ext>
            </a:extLst>
          </p:cNvPr>
          <p:cNvSpPr/>
          <p:nvPr/>
        </p:nvSpPr>
        <p:spPr>
          <a:xfrm>
            <a:off x="308776" y="4063741"/>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p>
        </p:txBody>
      </p:sp>
      <p:sp>
        <p:nvSpPr>
          <p:cNvPr id="28" name="TextBox 27">
            <a:extLst>
              <a:ext uri="{FF2B5EF4-FFF2-40B4-BE49-F238E27FC236}">
                <a16:creationId xmlns:a16="http://schemas.microsoft.com/office/drawing/2014/main" id="{5ADE3EFC-D2DB-4498-ACC9-240ADFED5341}"/>
              </a:ext>
            </a:extLst>
          </p:cNvPr>
          <p:cNvSpPr txBox="1"/>
          <p:nvPr/>
        </p:nvSpPr>
        <p:spPr>
          <a:xfrm>
            <a:off x="34513" y="4583394"/>
            <a:ext cx="1057982" cy="147903"/>
          </a:xfrm>
          <a:prstGeom prst="rect">
            <a:avLst/>
          </a:prstGeom>
          <a:noFill/>
        </p:spPr>
        <p:txBody>
          <a:bodyPr wrap="none" lIns="0" tIns="0" rIns="0" bIns="0" rtlCol="0">
            <a:spAutoFit/>
          </a:bodyPr>
          <a:lstStyle/>
          <a:p>
            <a:r>
              <a:rPr lang="en-US" sz="1050" i="1" dirty="0" err="1"/>
              <a:t>components.yaml</a:t>
            </a:r>
            <a:endParaRPr lang="en-US" sz="1050" i="1" dirty="0"/>
          </a:p>
        </p:txBody>
      </p:sp>
      <p:sp>
        <p:nvSpPr>
          <p:cNvPr id="29" name="Rectangle 28">
            <a:extLst>
              <a:ext uri="{FF2B5EF4-FFF2-40B4-BE49-F238E27FC236}">
                <a16:creationId xmlns:a16="http://schemas.microsoft.com/office/drawing/2014/main" id="{DC275561-C7A6-430F-A7FD-B1CC558A3D5A}"/>
              </a:ext>
            </a:extLst>
          </p:cNvPr>
          <p:cNvSpPr/>
          <p:nvPr/>
        </p:nvSpPr>
        <p:spPr>
          <a:xfrm>
            <a:off x="2239328" y="2484025"/>
            <a:ext cx="1470374" cy="211364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30" name="Connector: Elbow 29">
            <a:extLst>
              <a:ext uri="{FF2B5EF4-FFF2-40B4-BE49-F238E27FC236}">
                <a16:creationId xmlns:a16="http://schemas.microsoft.com/office/drawing/2014/main" id="{453B66D9-C2CB-4433-989A-B5E0AD42B76C}"/>
              </a:ext>
            </a:extLst>
          </p:cNvPr>
          <p:cNvCxnSpPr>
            <a:cxnSpLocks/>
            <a:stCxn id="27" idx="0"/>
            <a:endCxn id="23" idx="1"/>
          </p:cNvCxnSpPr>
          <p:nvPr/>
        </p:nvCxnSpPr>
        <p:spPr>
          <a:xfrm rot="5400000" flipH="1" flipV="1">
            <a:off x="955498" y="2508471"/>
            <a:ext cx="1117278" cy="1993262"/>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1" name="Arrow: Up-Down 30">
            <a:extLst>
              <a:ext uri="{FF2B5EF4-FFF2-40B4-BE49-F238E27FC236}">
                <a16:creationId xmlns:a16="http://schemas.microsoft.com/office/drawing/2014/main" id="{8232EBC4-7CF6-4603-8114-132BE93C6F7E}"/>
              </a:ext>
            </a:extLst>
          </p:cNvPr>
          <p:cNvSpPr/>
          <p:nvPr/>
        </p:nvSpPr>
        <p:spPr>
          <a:xfrm>
            <a:off x="2985472" y="3226181"/>
            <a:ext cx="89387" cy="14996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154" name="Connector: Elbow 153">
            <a:extLst>
              <a:ext uri="{FF2B5EF4-FFF2-40B4-BE49-F238E27FC236}">
                <a16:creationId xmlns:a16="http://schemas.microsoft.com/office/drawing/2014/main" id="{5C77DAB1-C94C-40CA-B191-2126A23DCBF7}"/>
              </a:ext>
            </a:extLst>
          </p:cNvPr>
          <p:cNvCxnSpPr>
            <a:cxnSpLocks/>
            <a:stCxn id="23" idx="0"/>
          </p:cNvCxnSpPr>
          <p:nvPr/>
        </p:nvCxnSpPr>
        <p:spPr>
          <a:xfrm rot="5400000" flipH="1" flipV="1">
            <a:off x="3412692" y="1131868"/>
            <a:ext cx="1200008" cy="1869744"/>
          </a:xfrm>
          <a:prstGeom prst="bentConnector2">
            <a:avLst/>
          </a:prstGeom>
          <a:ln w="28575">
            <a:headEnd type="none" w="med" len="med"/>
            <a:tailEnd type="arrow" w="med" len="med"/>
          </a:ln>
        </p:spPr>
        <p:style>
          <a:lnRef idx="1">
            <a:schemeClr val="accent6"/>
          </a:lnRef>
          <a:fillRef idx="0">
            <a:schemeClr val="accent6"/>
          </a:fillRef>
          <a:effectRef idx="0">
            <a:schemeClr val="accent6"/>
          </a:effectRef>
          <a:fontRef idx="minor">
            <a:schemeClr val="tx1"/>
          </a:fontRef>
        </p:style>
      </p:cxnSp>
      <p:grpSp>
        <p:nvGrpSpPr>
          <p:cNvPr id="133" name="Group 132">
            <a:extLst>
              <a:ext uri="{FF2B5EF4-FFF2-40B4-BE49-F238E27FC236}">
                <a16:creationId xmlns:a16="http://schemas.microsoft.com/office/drawing/2014/main" id="{CB8A5C53-5543-4EEF-B5FE-E2C269F8DABD}"/>
              </a:ext>
            </a:extLst>
          </p:cNvPr>
          <p:cNvGrpSpPr/>
          <p:nvPr/>
        </p:nvGrpSpPr>
        <p:grpSpPr>
          <a:xfrm>
            <a:off x="4546957" y="1364940"/>
            <a:ext cx="196409" cy="208343"/>
            <a:chOff x="6207667" y="1018040"/>
            <a:chExt cx="248285" cy="269304"/>
          </a:xfrm>
        </p:grpSpPr>
        <p:sp>
          <p:nvSpPr>
            <p:cNvPr id="150" name="Rectangle 149">
              <a:extLst>
                <a:ext uri="{FF2B5EF4-FFF2-40B4-BE49-F238E27FC236}">
                  <a16:creationId xmlns:a16="http://schemas.microsoft.com/office/drawing/2014/main" id="{9E40D950-025B-4D6A-A3E8-E728B0900D1C}"/>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151" name="Freeform: Shape 150">
              <a:extLst>
                <a:ext uri="{FF2B5EF4-FFF2-40B4-BE49-F238E27FC236}">
                  <a16:creationId xmlns:a16="http://schemas.microsoft.com/office/drawing/2014/main" id="{A49ED86F-F380-49BD-BF5D-0C09799550D9}"/>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152" name="Oval 151">
              <a:extLst>
                <a:ext uri="{FF2B5EF4-FFF2-40B4-BE49-F238E27FC236}">
                  <a16:creationId xmlns:a16="http://schemas.microsoft.com/office/drawing/2014/main" id="{3176A41D-4DA4-4AD6-92EE-EAF7BC944001}"/>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grpSp>
      <p:pic>
        <p:nvPicPr>
          <p:cNvPr id="157" name="Picture 2" descr="Go (programming language) - Wikipedia">
            <a:extLst>
              <a:ext uri="{FF2B5EF4-FFF2-40B4-BE49-F238E27FC236}">
                <a16:creationId xmlns:a16="http://schemas.microsoft.com/office/drawing/2014/main" id="{690166CA-469A-4ED5-83C6-14687AB8F467}"/>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tretch>
            <a:fillRect/>
          </a:stretch>
        </p:blipFill>
        <p:spPr bwMode="auto">
          <a:xfrm>
            <a:off x="3039798" y="4381160"/>
            <a:ext cx="611994" cy="169653"/>
          </a:xfrm>
          <a:prstGeom prst="rect">
            <a:avLst/>
          </a:prstGeom>
          <a:solidFill>
            <a:srgbClr val="FFFFFF"/>
          </a:solidFill>
        </p:spPr>
      </p:pic>
      <p:grpSp>
        <p:nvGrpSpPr>
          <p:cNvPr id="42" name="Group 41">
            <a:extLst>
              <a:ext uri="{FF2B5EF4-FFF2-40B4-BE49-F238E27FC236}">
                <a16:creationId xmlns:a16="http://schemas.microsoft.com/office/drawing/2014/main" id="{ED196069-2DC7-4B46-8D94-C02B29DABE8C}"/>
              </a:ext>
            </a:extLst>
          </p:cNvPr>
          <p:cNvGrpSpPr/>
          <p:nvPr/>
        </p:nvGrpSpPr>
        <p:grpSpPr>
          <a:xfrm>
            <a:off x="4970931" y="1118754"/>
            <a:ext cx="3965025" cy="664844"/>
            <a:chOff x="6836292" y="1889788"/>
            <a:chExt cx="5012267" cy="859376"/>
          </a:xfrm>
        </p:grpSpPr>
        <p:sp>
          <p:nvSpPr>
            <p:cNvPr id="44" name="Rounded Rectangle 5">
              <a:extLst>
                <a:ext uri="{FF2B5EF4-FFF2-40B4-BE49-F238E27FC236}">
                  <a16:creationId xmlns:a16="http://schemas.microsoft.com/office/drawing/2014/main" id="{3851D87F-0206-4679-97B4-18DC0883E336}"/>
                </a:ext>
              </a:extLst>
            </p:cNvPr>
            <p:cNvSpPr/>
            <p:nvPr/>
          </p:nvSpPr>
          <p:spPr bwMode="auto">
            <a:xfrm>
              <a:off x="6836292" y="1889788"/>
              <a:ext cx="5012267"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000000"/>
                  </a:solidFill>
                  <a:effectLst/>
                  <a:uLnTx/>
                  <a:uFillTx/>
                  <a:latin typeface="Segoe UI Semibold"/>
                  <a:ea typeface="+mn-ea"/>
                  <a:cs typeface="+mn-cs"/>
                </a:rPr>
                <a:t>PubSub</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a:p>
              <a:pPr marL="0" marR="0" lvl="0" indent="0" defTabSz="932472" rtl="0" eaLnBrk="1" fontAlgn="base" latinLnBrk="0" hangingPunct="1">
                <a:lnSpc>
                  <a:spcPct val="100000"/>
                </a:lnSpc>
                <a:spcBef>
                  <a:spcPct val="0"/>
                </a:spcBef>
                <a:spcAft>
                  <a:spcPct val="0"/>
                </a:spcAft>
                <a:buClrTx/>
                <a:buSzTx/>
                <a:buFontTx/>
                <a:buNone/>
                <a:tabLst/>
                <a:defRPr/>
              </a:pPr>
              <a:r>
                <a:rPr lang="en-US" sz="1200">
                  <a:solidFill>
                    <a:srgbClr val="000000"/>
                  </a:solidFill>
                  <a:latin typeface="Segoe UI Semibold"/>
                </a:rPr>
                <a:t>Brokers</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45" name="Group 44">
              <a:extLst>
                <a:ext uri="{FF2B5EF4-FFF2-40B4-BE49-F238E27FC236}">
                  <a16:creationId xmlns:a16="http://schemas.microsoft.com/office/drawing/2014/main" id="{887BFAC3-505B-4995-876B-4A3C282DED5E}"/>
                </a:ext>
              </a:extLst>
            </p:cNvPr>
            <p:cNvGrpSpPr/>
            <p:nvPr/>
          </p:nvGrpSpPr>
          <p:grpSpPr>
            <a:xfrm>
              <a:off x="10628977" y="2085619"/>
              <a:ext cx="320745" cy="475586"/>
              <a:chOff x="9821876" y="953897"/>
              <a:chExt cx="320745" cy="475586"/>
            </a:xfrm>
          </p:grpSpPr>
          <p:pic>
            <p:nvPicPr>
              <p:cNvPr id="59" name="Picture 58">
                <a:extLst>
                  <a:ext uri="{FF2B5EF4-FFF2-40B4-BE49-F238E27FC236}">
                    <a16:creationId xmlns:a16="http://schemas.microsoft.com/office/drawing/2014/main" id="{5783078E-84DE-4B41-A662-7D941710345B}"/>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9821876" y="953897"/>
                <a:ext cx="320745" cy="268531"/>
              </a:xfrm>
              <a:prstGeom prst="rect">
                <a:avLst/>
              </a:prstGeom>
            </p:spPr>
          </p:pic>
          <p:sp>
            <p:nvSpPr>
              <p:cNvPr id="60" name="TextBox 59">
                <a:extLst>
                  <a:ext uri="{FF2B5EF4-FFF2-40B4-BE49-F238E27FC236}">
                    <a16:creationId xmlns:a16="http://schemas.microsoft.com/office/drawing/2014/main" id="{F09465FE-6F4E-4AA2-B372-F4AB9E41FDD5}"/>
                  </a:ext>
                </a:extLst>
              </p:cNvPr>
              <p:cNvSpPr txBox="1"/>
              <p:nvPr/>
            </p:nvSpPr>
            <p:spPr>
              <a:xfrm>
                <a:off x="9842522" y="1310134"/>
                <a:ext cx="279455" cy="11934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Redis</a:t>
                </a:r>
              </a:p>
            </p:txBody>
          </p:sp>
        </p:grpSp>
        <p:grpSp>
          <p:nvGrpSpPr>
            <p:cNvPr id="48" name="Group 47">
              <a:extLst>
                <a:ext uri="{FF2B5EF4-FFF2-40B4-BE49-F238E27FC236}">
                  <a16:creationId xmlns:a16="http://schemas.microsoft.com/office/drawing/2014/main" id="{E3F40371-49A8-4D92-B294-78E817B1DBCE}"/>
                </a:ext>
              </a:extLst>
            </p:cNvPr>
            <p:cNvGrpSpPr/>
            <p:nvPr/>
          </p:nvGrpSpPr>
          <p:grpSpPr>
            <a:xfrm>
              <a:off x="9162869" y="2028943"/>
              <a:ext cx="579192" cy="591481"/>
              <a:chOff x="9146333" y="897678"/>
              <a:chExt cx="579192" cy="591481"/>
            </a:xfrm>
          </p:grpSpPr>
          <p:pic>
            <p:nvPicPr>
              <p:cNvPr id="55" name="Graphic 54">
                <a:extLst>
                  <a:ext uri="{FF2B5EF4-FFF2-40B4-BE49-F238E27FC236}">
                    <a16:creationId xmlns:a16="http://schemas.microsoft.com/office/drawing/2014/main" id="{69E9E5F9-94F6-4AB7-8948-C1CCC4BFCEFB}"/>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9270832" y="897678"/>
                <a:ext cx="330190" cy="330190"/>
              </a:xfrm>
              <a:prstGeom prst="rect">
                <a:avLst/>
              </a:prstGeom>
            </p:spPr>
          </p:pic>
          <p:sp>
            <p:nvSpPr>
              <p:cNvPr id="56" name="TextBox 55">
                <a:extLst>
                  <a:ext uri="{FF2B5EF4-FFF2-40B4-BE49-F238E27FC236}">
                    <a16:creationId xmlns:a16="http://schemas.microsoft.com/office/drawing/2014/main" id="{D1FFBF44-10CB-43E4-92D5-6F00242EB651}"/>
                  </a:ext>
                </a:extLst>
              </p:cNvPr>
              <p:cNvSpPr txBox="1"/>
              <p:nvPr/>
            </p:nvSpPr>
            <p:spPr>
              <a:xfrm>
                <a:off x="9146333" y="1250460"/>
                <a:ext cx="579192"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Service Bus</a:t>
                </a:r>
              </a:p>
            </p:txBody>
          </p:sp>
        </p:grpSp>
        <p:grpSp>
          <p:nvGrpSpPr>
            <p:cNvPr id="49" name="Group 48">
              <a:extLst>
                <a:ext uri="{FF2B5EF4-FFF2-40B4-BE49-F238E27FC236}">
                  <a16:creationId xmlns:a16="http://schemas.microsoft.com/office/drawing/2014/main" id="{93C4E69D-26DA-4A28-A935-E61DF88DEA7B}"/>
                </a:ext>
              </a:extLst>
            </p:cNvPr>
            <p:cNvGrpSpPr/>
            <p:nvPr/>
          </p:nvGrpSpPr>
          <p:grpSpPr>
            <a:xfrm>
              <a:off x="11150209" y="2090063"/>
              <a:ext cx="489047" cy="475586"/>
              <a:chOff x="9737725" y="953897"/>
              <a:chExt cx="489047" cy="475586"/>
            </a:xfrm>
          </p:grpSpPr>
          <p:pic>
            <p:nvPicPr>
              <p:cNvPr id="53" name="Picture 52">
                <a:extLst>
                  <a:ext uri="{FF2B5EF4-FFF2-40B4-BE49-F238E27FC236}">
                    <a16:creationId xmlns:a16="http://schemas.microsoft.com/office/drawing/2014/main" id="{459BBD63-68D9-41F3-A665-442D428CF8B6}"/>
                  </a:ext>
                </a:extLst>
              </p:cNvPr>
              <p:cNvPicPr>
                <a:picLocks noChangeAspect="1"/>
              </p:cNvPicPr>
              <p:nvPr/>
            </p:nvPicPr>
            <p:blipFill>
              <a:blip r:embed="rId8">
                <a:extLst>
                  <a:ext uri="{28A0092B-C50C-407E-A947-70E740481C1C}">
                    <a14:useLocalDpi xmlns:a14="http://schemas.microsoft.com/office/drawing/2010/main"/>
                  </a:ext>
                </a:extLst>
              </a:blip>
              <a:srcRect/>
              <a:stretch/>
            </p:blipFill>
            <p:spPr>
              <a:xfrm>
                <a:off x="9845586" y="953897"/>
                <a:ext cx="273325" cy="268531"/>
              </a:xfrm>
              <a:prstGeom prst="rect">
                <a:avLst/>
              </a:prstGeom>
            </p:spPr>
          </p:pic>
          <p:sp>
            <p:nvSpPr>
              <p:cNvPr id="54" name="TextBox 53">
                <a:extLst>
                  <a:ext uri="{FF2B5EF4-FFF2-40B4-BE49-F238E27FC236}">
                    <a16:creationId xmlns:a16="http://schemas.microsoft.com/office/drawing/2014/main" id="{D9C84A94-4BBA-471F-B76B-3A8814FFEC6C}"/>
                  </a:ext>
                </a:extLst>
              </p:cNvPr>
              <p:cNvSpPr txBox="1"/>
              <p:nvPr/>
            </p:nvSpPr>
            <p:spPr>
              <a:xfrm>
                <a:off x="9737725" y="1310134"/>
                <a:ext cx="489047" cy="11934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2917">
                          <a:srgbClr val="000000"/>
                        </a:gs>
                        <a:gs pos="30000">
                          <a:srgbClr val="000000"/>
                        </a:gs>
                      </a:gsLst>
                      <a:lin ang="5400000" scaled="0"/>
                    </a:gradFill>
                    <a:effectLst/>
                    <a:uLnTx/>
                    <a:uFillTx/>
                    <a:latin typeface="+mj-lt"/>
                    <a:ea typeface="+mn-ea"/>
                    <a:cs typeface="+mn-cs"/>
                  </a:rPr>
                  <a:t>RabbitMQ</a:t>
                </a:r>
              </a:p>
            </p:txBody>
          </p:sp>
        </p:grpSp>
        <p:grpSp>
          <p:nvGrpSpPr>
            <p:cNvPr id="50" name="Group 49">
              <a:extLst>
                <a:ext uri="{FF2B5EF4-FFF2-40B4-BE49-F238E27FC236}">
                  <a16:creationId xmlns:a16="http://schemas.microsoft.com/office/drawing/2014/main" id="{F5B07A77-E902-4FD1-B134-4FEAF319BF77}"/>
                </a:ext>
              </a:extLst>
            </p:cNvPr>
            <p:cNvGrpSpPr/>
            <p:nvPr/>
          </p:nvGrpSpPr>
          <p:grpSpPr>
            <a:xfrm>
              <a:off x="9911570" y="1970590"/>
              <a:ext cx="442479" cy="654590"/>
              <a:chOff x="11147028" y="3239662"/>
              <a:chExt cx="442479" cy="654590"/>
            </a:xfrm>
          </p:grpSpPr>
          <p:sp>
            <p:nvSpPr>
              <p:cNvPr id="51" name="TextBox 50">
                <a:extLst>
                  <a:ext uri="{FF2B5EF4-FFF2-40B4-BE49-F238E27FC236}">
                    <a16:creationId xmlns:a16="http://schemas.microsoft.com/office/drawing/2014/main" id="{2DC35C2E-F1B7-4D36-8737-89499E1AAF3B}"/>
                  </a:ext>
                </a:extLst>
              </p:cNvPr>
              <p:cNvSpPr txBox="1"/>
              <p:nvPr/>
            </p:nvSpPr>
            <p:spPr>
              <a:xfrm>
                <a:off x="11159802" y="3655553"/>
                <a:ext cx="416928"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GCP</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Pub/Sub</a:t>
                </a:r>
              </a:p>
            </p:txBody>
          </p:sp>
          <p:pic>
            <p:nvPicPr>
              <p:cNvPr id="52" name="Picture 51">
                <a:extLst>
                  <a:ext uri="{FF2B5EF4-FFF2-40B4-BE49-F238E27FC236}">
                    <a16:creationId xmlns:a16="http://schemas.microsoft.com/office/drawing/2014/main" id="{295F192F-5C63-4C32-B0D3-6547B2ADB0EF}"/>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1147028" y="3239662"/>
                <a:ext cx="442479" cy="442479"/>
              </a:xfrm>
              <a:prstGeom prst="rect">
                <a:avLst/>
              </a:prstGeom>
            </p:spPr>
          </p:pic>
        </p:grpSp>
      </p:grpSp>
      <p:pic>
        <p:nvPicPr>
          <p:cNvPr id="61" name="Graphic 60">
            <a:extLst>
              <a:ext uri="{FF2B5EF4-FFF2-40B4-BE49-F238E27FC236}">
                <a16:creationId xmlns:a16="http://schemas.microsoft.com/office/drawing/2014/main" id="{73B47247-A48A-4E42-A94E-6673BA17ACB6}"/>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rcRect/>
          <a:stretch/>
        </p:blipFill>
        <p:spPr>
          <a:xfrm>
            <a:off x="5059866" y="1375296"/>
            <a:ext cx="340491" cy="169269"/>
          </a:xfrm>
          <a:prstGeom prst="rect">
            <a:avLst/>
          </a:prstGeom>
        </p:spPr>
      </p:pic>
      <p:sp>
        <p:nvSpPr>
          <p:cNvPr id="62" name="Rectangle: Rounded Corners 61">
            <a:extLst>
              <a:ext uri="{FF2B5EF4-FFF2-40B4-BE49-F238E27FC236}">
                <a16:creationId xmlns:a16="http://schemas.microsoft.com/office/drawing/2014/main" id="{803039DD-0AE7-4758-A6F6-404C34D695DA}"/>
              </a:ext>
            </a:extLst>
          </p:cNvPr>
          <p:cNvSpPr/>
          <p:nvPr/>
        </p:nvSpPr>
        <p:spPr>
          <a:xfrm>
            <a:off x="2621892" y="1812091"/>
            <a:ext cx="905934" cy="42935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50" dirty="0"/>
              <a:t>pub interface</a:t>
            </a:r>
          </a:p>
        </p:txBody>
      </p:sp>
      <p:pic>
        <p:nvPicPr>
          <p:cNvPr id="63" name="Picture 4" descr="Logos and Graphics | Node.js">
            <a:extLst>
              <a:ext uri="{FF2B5EF4-FFF2-40B4-BE49-F238E27FC236}">
                <a16:creationId xmlns:a16="http://schemas.microsoft.com/office/drawing/2014/main" id="{73351C22-4700-4E8D-9272-96B24C11E5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5704" y="3667925"/>
            <a:ext cx="1075617" cy="609533"/>
          </a:xfrm>
          <a:prstGeom prst="rect">
            <a:avLst/>
          </a:prstGeom>
          <a:noFill/>
          <a:extLst>
            <a:ext uri="{909E8E84-426E-40DD-AFC4-6F175D3DCCD1}">
              <a14:hiddenFill xmlns:a14="http://schemas.microsoft.com/office/drawing/2010/main">
                <a:solidFill>
                  <a:srgbClr val="FFFFFF"/>
                </a:solidFill>
              </a14:hiddenFill>
            </a:ext>
          </a:extLst>
        </p:spPr>
      </p:pic>
      <p:sp>
        <p:nvSpPr>
          <p:cNvPr id="64" name="Rectangle: Rounded Corners 63">
            <a:extLst>
              <a:ext uri="{FF2B5EF4-FFF2-40B4-BE49-F238E27FC236}">
                <a16:creationId xmlns:a16="http://schemas.microsoft.com/office/drawing/2014/main" id="{EDB2B25D-7F74-4D6A-8613-75069C030F63}"/>
              </a:ext>
            </a:extLst>
          </p:cNvPr>
          <p:cNvSpPr/>
          <p:nvPr/>
        </p:nvSpPr>
        <p:spPr>
          <a:xfrm>
            <a:off x="7591160" y="3305952"/>
            <a:ext cx="775094" cy="384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Node SDK for </a:t>
            </a:r>
            <a:r>
              <a:rPr lang="en-US" sz="900" dirty="0" err="1"/>
              <a:t>Dapr</a:t>
            </a:r>
            <a:endParaRPr lang="en-US" sz="900" dirty="0"/>
          </a:p>
        </p:txBody>
      </p:sp>
      <p:cxnSp>
        <p:nvCxnSpPr>
          <p:cNvPr id="65" name="Connector: Elbow 64">
            <a:extLst>
              <a:ext uri="{FF2B5EF4-FFF2-40B4-BE49-F238E27FC236}">
                <a16:creationId xmlns:a16="http://schemas.microsoft.com/office/drawing/2014/main" id="{58D1648A-0A8C-40F3-A150-A555BD0A7BE9}"/>
              </a:ext>
            </a:extLst>
          </p:cNvPr>
          <p:cNvCxnSpPr>
            <a:cxnSpLocks/>
            <a:stCxn id="64" idx="3"/>
          </p:cNvCxnSpPr>
          <p:nvPr/>
        </p:nvCxnSpPr>
        <p:spPr>
          <a:xfrm>
            <a:off x="8366254" y="3497977"/>
            <a:ext cx="192518" cy="26379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52556193-B47E-4428-B2EA-14D46730AD48}"/>
              </a:ext>
            </a:extLst>
          </p:cNvPr>
          <p:cNvCxnSpPr>
            <a:cxnSpLocks/>
          </p:cNvCxnSpPr>
          <p:nvPr/>
        </p:nvCxnSpPr>
        <p:spPr>
          <a:xfrm flipH="1">
            <a:off x="5648930" y="3967830"/>
            <a:ext cx="192975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5928E189-DB3A-4429-8CB7-F3129246855A}"/>
              </a:ext>
            </a:extLst>
          </p:cNvPr>
          <p:cNvSpPr/>
          <p:nvPr/>
        </p:nvSpPr>
        <p:spPr>
          <a:xfrm>
            <a:off x="8572591" y="4137961"/>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p>
        </p:txBody>
      </p:sp>
      <p:sp>
        <p:nvSpPr>
          <p:cNvPr id="69" name="TextBox 68">
            <a:extLst>
              <a:ext uri="{FF2B5EF4-FFF2-40B4-BE49-F238E27FC236}">
                <a16:creationId xmlns:a16="http://schemas.microsoft.com/office/drawing/2014/main" id="{E1D5CF8D-CD19-40D6-9805-6815A7DCA4A6}"/>
              </a:ext>
            </a:extLst>
          </p:cNvPr>
          <p:cNvSpPr txBox="1"/>
          <p:nvPr/>
        </p:nvSpPr>
        <p:spPr>
          <a:xfrm>
            <a:off x="7987520" y="4689343"/>
            <a:ext cx="1057982" cy="147903"/>
          </a:xfrm>
          <a:prstGeom prst="rect">
            <a:avLst/>
          </a:prstGeom>
          <a:noFill/>
        </p:spPr>
        <p:txBody>
          <a:bodyPr wrap="none" lIns="0" tIns="0" rIns="0" bIns="0" rtlCol="0">
            <a:spAutoFit/>
          </a:bodyPr>
          <a:lstStyle/>
          <a:p>
            <a:r>
              <a:rPr lang="en-US" sz="1050" i="1" dirty="0" err="1"/>
              <a:t>components.yaml</a:t>
            </a:r>
            <a:endParaRPr lang="en-US" sz="1050" i="1" dirty="0"/>
          </a:p>
        </p:txBody>
      </p:sp>
      <p:cxnSp>
        <p:nvCxnSpPr>
          <p:cNvPr id="70" name="Connector: Elbow 69">
            <a:extLst>
              <a:ext uri="{FF2B5EF4-FFF2-40B4-BE49-F238E27FC236}">
                <a16:creationId xmlns:a16="http://schemas.microsoft.com/office/drawing/2014/main" id="{8A2296AA-A16D-49BF-AE56-1D0350DDBE9B}"/>
              </a:ext>
            </a:extLst>
          </p:cNvPr>
          <p:cNvCxnSpPr>
            <a:cxnSpLocks/>
            <a:stCxn id="68" idx="0"/>
            <a:endCxn id="15" idx="3"/>
          </p:cNvCxnSpPr>
          <p:nvPr/>
        </p:nvCxnSpPr>
        <p:spPr>
          <a:xfrm rot="16200000" flipV="1">
            <a:off x="6595653" y="1952293"/>
            <a:ext cx="1182344" cy="3188992"/>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72" name="TextBox 71">
            <a:extLst>
              <a:ext uri="{FF2B5EF4-FFF2-40B4-BE49-F238E27FC236}">
                <a16:creationId xmlns:a16="http://schemas.microsoft.com/office/drawing/2014/main" id="{E40AAB2A-A680-4D6A-B625-6C2FB0EE587D}"/>
              </a:ext>
            </a:extLst>
          </p:cNvPr>
          <p:cNvSpPr txBox="1"/>
          <p:nvPr/>
        </p:nvSpPr>
        <p:spPr>
          <a:xfrm>
            <a:off x="5814561" y="4045628"/>
            <a:ext cx="1405834" cy="369332"/>
          </a:xfrm>
          <a:prstGeom prst="rect">
            <a:avLst/>
          </a:prstGeom>
          <a:noFill/>
        </p:spPr>
        <p:txBody>
          <a:bodyPr wrap="none" lIns="0" tIns="0" rIns="0" bIns="0" rtlCol="0">
            <a:spAutoFit/>
          </a:bodyPr>
          <a:lstStyle/>
          <a:p>
            <a:r>
              <a:rPr lang="en-US" sz="1200" i="1" dirty="0"/>
              <a:t>subscribe on topic</a:t>
            </a:r>
            <a:br>
              <a:rPr lang="en-US" sz="1200" i="1" dirty="0"/>
            </a:br>
            <a:r>
              <a:rPr lang="en-US" sz="1200" i="1" dirty="0"/>
              <a:t>with handler function</a:t>
            </a:r>
          </a:p>
        </p:txBody>
      </p:sp>
      <p:sp>
        <p:nvSpPr>
          <p:cNvPr id="8" name="Freeform: Shape 7">
            <a:extLst>
              <a:ext uri="{FF2B5EF4-FFF2-40B4-BE49-F238E27FC236}">
                <a16:creationId xmlns:a16="http://schemas.microsoft.com/office/drawing/2014/main" id="{D54A9607-55C8-48AB-862F-AA215550AA27}"/>
              </a:ext>
            </a:extLst>
          </p:cNvPr>
          <p:cNvSpPr/>
          <p:nvPr/>
        </p:nvSpPr>
        <p:spPr>
          <a:xfrm>
            <a:off x="5661498" y="3588959"/>
            <a:ext cx="1964987" cy="292377"/>
          </a:xfrm>
          <a:custGeom>
            <a:avLst/>
            <a:gdLst>
              <a:gd name="connsiteX0" fmla="*/ 0 w 1964987"/>
              <a:gd name="connsiteY0" fmla="*/ 234011 h 292377"/>
              <a:gd name="connsiteX1" fmla="*/ 1254868 w 1964987"/>
              <a:gd name="connsiteY1" fmla="*/ 547 h 292377"/>
              <a:gd name="connsiteX2" fmla="*/ 1964987 w 1964987"/>
              <a:gd name="connsiteY2" fmla="*/ 292377 h 292377"/>
            </a:gdLst>
            <a:ahLst/>
            <a:cxnLst>
              <a:cxn ang="0">
                <a:pos x="connsiteX0" y="connsiteY0"/>
              </a:cxn>
              <a:cxn ang="0">
                <a:pos x="connsiteX1" y="connsiteY1"/>
              </a:cxn>
              <a:cxn ang="0">
                <a:pos x="connsiteX2" y="connsiteY2"/>
              </a:cxn>
            </a:cxnLst>
            <a:rect l="l" t="t" r="r" b="b"/>
            <a:pathLst>
              <a:path w="1964987" h="292377">
                <a:moveTo>
                  <a:pt x="0" y="234011"/>
                </a:moveTo>
                <a:cubicBezTo>
                  <a:pt x="463685" y="112415"/>
                  <a:pt x="927370" y="-9181"/>
                  <a:pt x="1254868" y="547"/>
                </a:cubicBezTo>
                <a:cubicBezTo>
                  <a:pt x="1582366" y="10275"/>
                  <a:pt x="1773676" y="151326"/>
                  <a:pt x="1964987" y="292377"/>
                </a:cubicBezTo>
              </a:path>
            </a:pathLst>
          </a:custGeom>
          <a:noFill/>
          <a:ln>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Freeform: Shape 74">
            <a:extLst>
              <a:ext uri="{FF2B5EF4-FFF2-40B4-BE49-F238E27FC236}">
                <a16:creationId xmlns:a16="http://schemas.microsoft.com/office/drawing/2014/main" id="{677262AF-1491-43F4-BCA7-05937C91FDB1}"/>
              </a:ext>
            </a:extLst>
          </p:cNvPr>
          <p:cNvSpPr/>
          <p:nvPr/>
        </p:nvSpPr>
        <p:spPr>
          <a:xfrm>
            <a:off x="5648928" y="3376026"/>
            <a:ext cx="1964987" cy="494794"/>
          </a:xfrm>
          <a:custGeom>
            <a:avLst/>
            <a:gdLst>
              <a:gd name="connsiteX0" fmla="*/ 0 w 1964987"/>
              <a:gd name="connsiteY0" fmla="*/ 234011 h 292377"/>
              <a:gd name="connsiteX1" fmla="*/ 1254868 w 1964987"/>
              <a:gd name="connsiteY1" fmla="*/ 547 h 292377"/>
              <a:gd name="connsiteX2" fmla="*/ 1964987 w 1964987"/>
              <a:gd name="connsiteY2" fmla="*/ 292377 h 292377"/>
            </a:gdLst>
            <a:ahLst/>
            <a:cxnLst>
              <a:cxn ang="0">
                <a:pos x="connsiteX0" y="connsiteY0"/>
              </a:cxn>
              <a:cxn ang="0">
                <a:pos x="connsiteX1" y="connsiteY1"/>
              </a:cxn>
              <a:cxn ang="0">
                <a:pos x="connsiteX2" y="connsiteY2"/>
              </a:cxn>
            </a:cxnLst>
            <a:rect l="l" t="t" r="r" b="b"/>
            <a:pathLst>
              <a:path w="1964987" h="292377">
                <a:moveTo>
                  <a:pt x="0" y="234011"/>
                </a:moveTo>
                <a:cubicBezTo>
                  <a:pt x="463685" y="112415"/>
                  <a:pt x="927370" y="-9181"/>
                  <a:pt x="1254868" y="547"/>
                </a:cubicBezTo>
                <a:cubicBezTo>
                  <a:pt x="1582366" y="10275"/>
                  <a:pt x="1773676" y="151326"/>
                  <a:pt x="1964987" y="292377"/>
                </a:cubicBezTo>
              </a:path>
            </a:pathLst>
          </a:custGeom>
          <a:noFill/>
          <a:ln>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a:extLst>
              <a:ext uri="{FF2B5EF4-FFF2-40B4-BE49-F238E27FC236}">
                <a16:creationId xmlns:a16="http://schemas.microsoft.com/office/drawing/2014/main" id="{AE0FC408-B7B9-49EE-B961-72AC2BE820F5}"/>
              </a:ext>
            </a:extLst>
          </p:cNvPr>
          <p:cNvSpPr txBox="1"/>
          <p:nvPr/>
        </p:nvSpPr>
        <p:spPr>
          <a:xfrm>
            <a:off x="5846966" y="3186683"/>
            <a:ext cx="1679947" cy="184666"/>
          </a:xfrm>
          <a:prstGeom prst="rect">
            <a:avLst/>
          </a:prstGeom>
          <a:noFill/>
        </p:spPr>
        <p:txBody>
          <a:bodyPr wrap="none" lIns="0" tIns="0" rIns="0" bIns="0" rtlCol="0">
            <a:spAutoFit/>
          </a:bodyPr>
          <a:lstStyle/>
          <a:p>
            <a:r>
              <a:rPr lang="en-US" sz="1200" i="1" dirty="0"/>
              <a:t>message sent to handler</a:t>
            </a:r>
          </a:p>
        </p:txBody>
      </p:sp>
      <p:sp>
        <p:nvSpPr>
          <p:cNvPr id="10" name="TextBox 9">
            <a:extLst>
              <a:ext uri="{FF2B5EF4-FFF2-40B4-BE49-F238E27FC236}">
                <a16:creationId xmlns:a16="http://schemas.microsoft.com/office/drawing/2014/main" id="{EA7EFD01-3B03-706C-13A8-FAA0998CC3F0}"/>
              </a:ext>
            </a:extLst>
          </p:cNvPr>
          <p:cNvSpPr txBox="1"/>
          <p:nvPr/>
        </p:nvSpPr>
        <p:spPr>
          <a:xfrm>
            <a:off x="4240156" y="4574151"/>
            <a:ext cx="1402628" cy="323165"/>
          </a:xfrm>
          <a:prstGeom prst="rect">
            <a:avLst/>
          </a:prstGeom>
          <a:noFill/>
        </p:spPr>
        <p:txBody>
          <a:bodyPr wrap="none" lIns="0" tIns="0" rIns="0" bIns="0" rtlCol="0">
            <a:spAutoFit/>
          </a:bodyPr>
          <a:lstStyle/>
          <a:p>
            <a:pPr algn="ctr"/>
            <a:r>
              <a:rPr lang="en-US" sz="1050" i="1" dirty="0"/>
              <a:t>sidecar </a:t>
            </a:r>
            <a:br>
              <a:rPr lang="en-US" sz="1050" i="1" dirty="0"/>
            </a:br>
            <a:r>
              <a:rPr lang="en-US" sz="1050" i="1" dirty="0"/>
              <a:t>(the personal assistant)</a:t>
            </a:r>
          </a:p>
        </p:txBody>
      </p:sp>
      <p:pic>
        <p:nvPicPr>
          <p:cNvPr id="14" name="Picture 13">
            <a:extLst>
              <a:ext uri="{FF2B5EF4-FFF2-40B4-BE49-F238E27FC236}">
                <a16:creationId xmlns:a16="http://schemas.microsoft.com/office/drawing/2014/main" id="{FA7846E3-2B2A-7926-D5F5-71B566EEEBFE}"/>
              </a:ext>
            </a:extLst>
          </p:cNvPr>
          <p:cNvPicPr>
            <a:picLocks noChangeAspect="1"/>
          </p:cNvPicPr>
          <p:nvPr/>
        </p:nvPicPr>
        <p:blipFill>
          <a:blip r:embed="rId3"/>
          <a:stretch>
            <a:fillRect/>
          </a:stretch>
        </p:blipFill>
        <p:spPr>
          <a:xfrm>
            <a:off x="4232175" y="3406756"/>
            <a:ext cx="1461807" cy="999471"/>
          </a:xfrm>
          <a:prstGeom prst="rect">
            <a:avLst/>
          </a:prstGeom>
          <a:noFill/>
        </p:spPr>
      </p:pic>
      <p:sp>
        <p:nvSpPr>
          <p:cNvPr id="15" name="Rectangle: Rounded Corners 14">
            <a:extLst>
              <a:ext uri="{FF2B5EF4-FFF2-40B4-BE49-F238E27FC236}">
                <a16:creationId xmlns:a16="http://schemas.microsoft.com/office/drawing/2014/main" id="{ACD0D024-EC8F-4F89-126D-ED003540B60F}"/>
              </a:ext>
            </a:extLst>
          </p:cNvPr>
          <p:cNvSpPr/>
          <p:nvPr/>
        </p:nvSpPr>
        <p:spPr>
          <a:xfrm>
            <a:off x="4458218" y="2675898"/>
            <a:ext cx="1134111" cy="55943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a:t>Pub/Sub components</a:t>
            </a:r>
          </a:p>
        </p:txBody>
      </p:sp>
      <p:sp>
        <p:nvSpPr>
          <p:cNvPr id="17" name="Rectangle 16">
            <a:extLst>
              <a:ext uri="{FF2B5EF4-FFF2-40B4-BE49-F238E27FC236}">
                <a16:creationId xmlns:a16="http://schemas.microsoft.com/office/drawing/2014/main" id="{6A873CCC-CACD-5392-528F-7A224F13A2DD}"/>
              </a:ext>
            </a:extLst>
          </p:cNvPr>
          <p:cNvSpPr/>
          <p:nvPr/>
        </p:nvSpPr>
        <p:spPr>
          <a:xfrm>
            <a:off x="4186778" y="2493179"/>
            <a:ext cx="1470374" cy="211364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18" name="Arrow: Up-Down 17">
            <a:extLst>
              <a:ext uri="{FF2B5EF4-FFF2-40B4-BE49-F238E27FC236}">
                <a16:creationId xmlns:a16="http://schemas.microsoft.com/office/drawing/2014/main" id="{ADA9DFBB-9C81-3D08-CF88-EEB962C8C548}"/>
              </a:ext>
            </a:extLst>
          </p:cNvPr>
          <p:cNvSpPr/>
          <p:nvPr/>
        </p:nvSpPr>
        <p:spPr>
          <a:xfrm>
            <a:off x="4932922" y="3235335"/>
            <a:ext cx="89387" cy="14996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19" name="Picture 2" descr="Go (programming language) - Wikipedia">
            <a:extLst>
              <a:ext uri="{FF2B5EF4-FFF2-40B4-BE49-F238E27FC236}">
                <a16:creationId xmlns:a16="http://schemas.microsoft.com/office/drawing/2014/main" id="{59768A80-21A2-52D2-C69D-25D5E037F0EB}"/>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tretch>
            <a:fillRect/>
          </a:stretch>
        </p:blipFill>
        <p:spPr bwMode="auto">
          <a:xfrm>
            <a:off x="4987248" y="4390314"/>
            <a:ext cx="611994" cy="169653"/>
          </a:xfrm>
          <a:prstGeom prst="rect">
            <a:avLst/>
          </a:prstGeom>
          <a:solidFill>
            <a:srgbClr val="FFFFFF"/>
          </a:solidFill>
        </p:spPr>
      </p:pic>
      <p:cxnSp>
        <p:nvCxnSpPr>
          <p:cNvPr id="33" name="Straight Arrow Connector 32">
            <a:extLst>
              <a:ext uri="{FF2B5EF4-FFF2-40B4-BE49-F238E27FC236}">
                <a16:creationId xmlns:a16="http://schemas.microsoft.com/office/drawing/2014/main" id="{4DDB7919-E5CE-2234-8C5F-6595E731A3B4}"/>
              </a:ext>
            </a:extLst>
          </p:cNvPr>
          <p:cNvCxnSpPr>
            <a:cxnSpLocks/>
          </p:cNvCxnSpPr>
          <p:nvPr/>
        </p:nvCxnSpPr>
        <p:spPr>
          <a:xfrm flipV="1">
            <a:off x="4643234" y="1477158"/>
            <a:ext cx="8376" cy="1178268"/>
          </a:xfrm>
          <a:prstGeom prst="straightConnector1">
            <a:avLst/>
          </a:prstGeom>
          <a:ln w="28575">
            <a:headEnd type="none" w="med" len="med"/>
            <a:tailEnd type="none" w="med" len="med"/>
          </a:ln>
        </p:spPr>
        <p:style>
          <a:lnRef idx="1">
            <a:schemeClr val="accent6"/>
          </a:lnRef>
          <a:fillRef idx="0">
            <a:schemeClr val="accent6"/>
          </a:fillRef>
          <a:effectRef idx="0">
            <a:schemeClr val="accent6"/>
          </a:effectRef>
          <a:fontRef idx="minor">
            <a:schemeClr val="tx1"/>
          </a:fontRef>
        </p:style>
      </p:cxnSp>
      <p:sp>
        <p:nvSpPr>
          <p:cNvPr id="20" name="Rectangle: Rounded Corners 19">
            <a:extLst>
              <a:ext uri="{FF2B5EF4-FFF2-40B4-BE49-F238E27FC236}">
                <a16:creationId xmlns:a16="http://schemas.microsoft.com/office/drawing/2014/main" id="{5F7EBF2B-C9ED-6FC5-E48B-2F94565DAC18}"/>
              </a:ext>
            </a:extLst>
          </p:cNvPr>
          <p:cNvSpPr/>
          <p:nvPr/>
        </p:nvSpPr>
        <p:spPr>
          <a:xfrm>
            <a:off x="4385094" y="1821245"/>
            <a:ext cx="905934" cy="42935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50" dirty="0"/>
              <a:t>sub interface</a:t>
            </a:r>
          </a:p>
        </p:txBody>
      </p:sp>
      <p:sp>
        <p:nvSpPr>
          <p:cNvPr id="5" name="Freeform: Shape 4">
            <a:extLst>
              <a:ext uri="{FF2B5EF4-FFF2-40B4-BE49-F238E27FC236}">
                <a16:creationId xmlns:a16="http://schemas.microsoft.com/office/drawing/2014/main" id="{77A2F814-8A5F-4D1D-9630-6D87672B9772}"/>
              </a:ext>
            </a:extLst>
          </p:cNvPr>
          <p:cNvSpPr/>
          <p:nvPr/>
        </p:nvSpPr>
        <p:spPr>
          <a:xfrm>
            <a:off x="5175133" y="1557580"/>
            <a:ext cx="2923224" cy="581186"/>
          </a:xfrm>
          <a:custGeom>
            <a:avLst/>
            <a:gdLst>
              <a:gd name="connsiteX0" fmla="*/ 0 w 3278384"/>
              <a:gd name="connsiteY0" fmla="*/ 526942 h 581186"/>
              <a:gd name="connsiteX1" fmla="*/ 3277891 w 3278384"/>
              <a:gd name="connsiteY1" fmla="*/ 0 h 581186"/>
              <a:gd name="connsiteX2" fmla="*/ 193729 w 3278384"/>
              <a:gd name="connsiteY2" fmla="*/ 581186 h 581186"/>
            </a:gdLst>
            <a:ahLst/>
            <a:cxnLst>
              <a:cxn ang="0">
                <a:pos x="connsiteX0" y="connsiteY0"/>
              </a:cxn>
              <a:cxn ang="0">
                <a:pos x="connsiteX1" y="connsiteY1"/>
              </a:cxn>
              <a:cxn ang="0">
                <a:pos x="connsiteX2" y="connsiteY2"/>
              </a:cxn>
            </a:cxnLst>
            <a:rect l="l" t="t" r="r" b="b"/>
            <a:pathLst>
              <a:path w="3278384" h="581186">
                <a:moveTo>
                  <a:pt x="0" y="526942"/>
                </a:moveTo>
                <a:lnTo>
                  <a:pt x="3277891" y="0"/>
                </a:lnTo>
                <a:cubicBezTo>
                  <a:pt x="3310179" y="9041"/>
                  <a:pt x="1751954" y="295113"/>
                  <a:pt x="193729" y="581186"/>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Freeform: Shape 35">
            <a:extLst>
              <a:ext uri="{FF2B5EF4-FFF2-40B4-BE49-F238E27FC236}">
                <a16:creationId xmlns:a16="http://schemas.microsoft.com/office/drawing/2014/main" id="{21D10D2A-6363-A93E-F7C2-27C2BAE547A4}"/>
              </a:ext>
            </a:extLst>
          </p:cNvPr>
          <p:cNvSpPr/>
          <p:nvPr/>
        </p:nvSpPr>
        <p:spPr>
          <a:xfrm>
            <a:off x="151230" y="720684"/>
            <a:ext cx="8077067" cy="3332701"/>
          </a:xfrm>
          <a:custGeom>
            <a:avLst/>
            <a:gdLst>
              <a:gd name="connsiteX0" fmla="*/ 265027 w 8077067"/>
              <a:gd name="connsiteY0" fmla="*/ 3332701 h 3332701"/>
              <a:gd name="connsiteX1" fmla="*/ 169492 w 8077067"/>
              <a:gd name="connsiteY1" fmla="*/ 493967 h 3332701"/>
              <a:gd name="connsiteX2" fmla="*/ 2230304 w 8077067"/>
              <a:gd name="connsiteY2" fmla="*/ 36767 h 3332701"/>
              <a:gd name="connsiteX3" fmla="*/ 7341391 w 8077067"/>
              <a:gd name="connsiteY3" fmla="*/ 84534 h 3332701"/>
              <a:gd name="connsiteX4" fmla="*/ 7935069 w 8077067"/>
              <a:gd name="connsiteY4" fmla="*/ 534910 h 3332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77067" h="3332701">
                <a:moveTo>
                  <a:pt x="265027" y="3332701"/>
                </a:moveTo>
                <a:cubicBezTo>
                  <a:pt x="53486" y="2187995"/>
                  <a:pt x="-158054" y="1043289"/>
                  <a:pt x="169492" y="493967"/>
                </a:cubicBezTo>
                <a:cubicBezTo>
                  <a:pt x="497038" y="-55355"/>
                  <a:pt x="1034988" y="105006"/>
                  <a:pt x="2230304" y="36767"/>
                </a:cubicBezTo>
                <a:cubicBezTo>
                  <a:pt x="3425620" y="-31472"/>
                  <a:pt x="6390597" y="1510"/>
                  <a:pt x="7341391" y="84534"/>
                </a:cubicBezTo>
                <a:cubicBezTo>
                  <a:pt x="8292185" y="167558"/>
                  <a:pt x="8113627" y="351234"/>
                  <a:pt x="7935069" y="534910"/>
                </a:cubicBezTo>
              </a:path>
            </a:pathLst>
          </a:custGeom>
          <a:noFill/>
          <a:ln w="6350">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438C87CA-C5A9-FF59-1A85-DE8131ADF8A1}"/>
              </a:ext>
            </a:extLst>
          </p:cNvPr>
          <p:cNvSpPr/>
          <p:nvPr/>
        </p:nvSpPr>
        <p:spPr>
          <a:xfrm>
            <a:off x="8215952" y="794085"/>
            <a:ext cx="905479" cy="3327539"/>
          </a:xfrm>
          <a:custGeom>
            <a:avLst/>
            <a:gdLst>
              <a:gd name="connsiteX0" fmla="*/ 736979 w 905479"/>
              <a:gd name="connsiteY0" fmla="*/ 3327539 h 3327539"/>
              <a:gd name="connsiteX1" fmla="*/ 839338 w 905479"/>
              <a:gd name="connsiteY1" fmla="*/ 1150721 h 3327539"/>
              <a:gd name="connsiteX2" fmla="*/ 839338 w 905479"/>
              <a:gd name="connsiteY2" fmla="*/ 24781 h 3327539"/>
              <a:gd name="connsiteX3" fmla="*/ 0 w 905479"/>
              <a:gd name="connsiteY3" fmla="*/ 481981 h 3327539"/>
            </a:gdLst>
            <a:ahLst/>
            <a:cxnLst>
              <a:cxn ang="0">
                <a:pos x="connsiteX0" y="connsiteY0"/>
              </a:cxn>
              <a:cxn ang="0">
                <a:pos x="connsiteX1" y="connsiteY1"/>
              </a:cxn>
              <a:cxn ang="0">
                <a:pos x="connsiteX2" y="connsiteY2"/>
              </a:cxn>
              <a:cxn ang="0">
                <a:pos x="connsiteX3" y="connsiteY3"/>
              </a:cxn>
            </a:cxnLst>
            <a:rect l="l" t="t" r="r" b="b"/>
            <a:pathLst>
              <a:path w="905479" h="3327539">
                <a:moveTo>
                  <a:pt x="736979" y="3327539"/>
                </a:moveTo>
                <a:cubicBezTo>
                  <a:pt x="779628" y="2514360"/>
                  <a:pt x="822278" y="1701181"/>
                  <a:pt x="839338" y="1150721"/>
                </a:cubicBezTo>
                <a:cubicBezTo>
                  <a:pt x="856398" y="600261"/>
                  <a:pt x="979228" y="136238"/>
                  <a:pt x="839338" y="24781"/>
                </a:cubicBezTo>
                <a:cubicBezTo>
                  <a:pt x="699448" y="-86676"/>
                  <a:pt x="349724" y="197652"/>
                  <a:pt x="0" y="481981"/>
                </a:cubicBezTo>
              </a:path>
            </a:pathLst>
          </a:custGeom>
          <a:noFill/>
          <a:ln w="6350">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057E1F8-5D99-3D45-BBCE-3830BA7D750E}"/>
              </a:ext>
            </a:extLst>
          </p:cNvPr>
          <p:cNvPicPr>
            <a:picLocks noChangeAspect="1"/>
          </p:cNvPicPr>
          <p:nvPr/>
        </p:nvPicPr>
        <p:blipFill>
          <a:blip r:embed="rId12"/>
          <a:stretch>
            <a:fillRect/>
          </a:stretch>
        </p:blipFill>
        <p:spPr>
          <a:xfrm>
            <a:off x="6202505" y="1266340"/>
            <a:ext cx="616067" cy="324879"/>
          </a:xfrm>
          <a:prstGeom prst="rect">
            <a:avLst/>
          </a:prstGeom>
        </p:spPr>
      </p:pic>
      <p:cxnSp>
        <p:nvCxnSpPr>
          <p:cNvPr id="66" name="Straight Arrow Connector 65">
            <a:extLst>
              <a:ext uri="{FF2B5EF4-FFF2-40B4-BE49-F238E27FC236}">
                <a16:creationId xmlns:a16="http://schemas.microsoft.com/office/drawing/2014/main" id="{9DA938C1-3652-4DA6-ADF9-FFF5D7337436}"/>
              </a:ext>
            </a:extLst>
          </p:cNvPr>
          <p:cNvCxnSpPr>
            <a:cxnSpLocks/>
          </p:cNvCxnSpPr>
          <p:nvPr/>
        </p:nvCxnSpPr>
        <p:spPr>
          <a:xfrm flipV="1">
            <a:off x="3517178" y="1392514"/>
            <a:ext cx="4484298" cy="4538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3628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8"/>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3"/>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0"/>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6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72"/>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25"/>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26"/>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66"/>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grpId="0" nodeType="clickEffect">
                                  <p:stCondLst>
                                    <p:cond delay="0"/>
                                  </p:stCondLst>
                                  <p:childTnLst>
                                    <p:set>
                                      <p:cBhvr>
                                        <p:cTn id="70" dur="1" fill="hold">
                                          <p:stCondLst>
                                            <p:cond delay="0"/>
                                          </p:stCondLst>
                                        </p:cTn>
                                        <p:tgtEl>
                                          <p:spTgt spid="5"/>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8"/>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76"/>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64" grpId="0" animBg="1"/>
      <p:bldP spid="68" grpId="0" animBg="1"/>
      <p:bldP spid="69" grpId="0"/>
      <p:bldP spid="72" grpId="0"/>
      <p:bldP spid="8" grpId="0" animBg="1"/>
      <p:bldP spid="75" grpId="0" animBg="1"/>
      <p:bldP spid="76" grpId="0"/>
      <p:bldP spid="10" grpId="0"/>
      <p:bldP spid="15" grpId="0" animBg="1"/>
      <p:bldP spid="17" grpId="0" animBg="1"/>
      <p:bldP spid="18" grpId="0" animBg="1"/>
      <p:bldP spid="20" grpId="0" animBg="1"/>
      <p:bldP spid="5" grpId="0" animBg="1"/>
      <p:bldP spid="36" grpId="0" animBg="1"/>
      <p:bldP spid="3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4" descr="Logos and Graphics | Node.js">
            <a:extLst>
              <a:ext uri="{FF2B5EF4-FFF2-40B4-BE49-F238E27FC236}">
                <a16:creationId xmlns:a16="http://schemas.microsoft.com/office/drawing/2014/main" id="{EBCDE4D0-2CD9-4DF4-8D6A-DC8A62B65D0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0106" y="3663062"/>
            <a:ext cx="1075617" cy="60953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0759F60-0C9E-46E1-9B82-41D5997F7A23}"/>
              </a:ext>
            </a:extLst>
          </p:cNvPr>
          <p:cNvSpPr>
            <a:spLocks noGrp="1"/>
          </p:cNvSpPr>
          <p:nvPr>
            <p:ph type="title"/>
          </p:nvPr>
        </p:nvSpPr>
        <p:spPr/>
        <p:txBody>
          <a:bodyPr/>
          <a:lstStyle/>
          <a:p>
            <a:r>
              <a:rPr lang="en-US" dirty="0"/>
              <a:t>Pub/Sub with </a:t>
            </a:r>
            <a:r>
              <a:rPr lang="en-US" dirty="0" err="1"/>
              <a:t>Dapr</a:t>
            </a:r>
            <a:r>
              <a:rPr lang="en-US" dirty="0"/>
              <a:t> from Node applications</a:t>
            </a:r>
          </a:p>
        </p:txBody>
      </p:sp>
      <p:sp>
        <p:nvSpPr>
          <p:cNvPr id="4" name="Footer Placeholder 3">
            <a:extLst>
              <a:ext uri="{FF2B5EF4-FFF2-40B4-BE49-F238E27FC236}">
                <a16:creationId xmlns:a16="http://schemas.microsoft.com/office/drawing/2014/main" id="{FA7390D8-9644-4278-9742-0B09CCF81750}"/>
              </a:ext>
            </a:extLst>
          </p:cNvPr>
          <p:cNvSpPr>
            <a:spLocks noGrp="1"/>
          </p:cNvSpPr>
          <p:nvPr>
            <p:ph type="ftr" sz="quarter" idx="11"/>
          </p:nvPr>
        </p:nvSpPr>
        <p:spPr/>
        <p:txBody>
          <a:bodyPr/>
          <a:lstStyle/>
          <a:p>
            <a:r>
              <a:rPr lang="en-US"/>
              <a:t>Microservices in real life – with Node &amp; Dapr.io</a:t>
            </a:r>
            <a:endParaRPr lang="nl-NL"/>
          </a:p>
        </p:txBody>
      </p:sp>
      <p:sp>
        <p:nvSpPr>
          <p:cNvPr id="11" name="TextBox 10">
            <a:extLst>
              <a:ext uri="{FF2B5EF4-FFF2-40B4-BE49-F238E27FC236}">
                <a16:creationId xmlns:a16="http://schemas.microsoft.com/office/drawing/2014/main" id="{0DC7AB23-F2B5-4F52-9A1A-12FC080B8217}"/>
              </a:ext>
            </a:extLst>
          </p:cNvPr>
          <p:cNvSpPr txBox="1"/>
          <p:nvPr/>
        </p:nvSpPr>
        <p:spPr>
          <a:xfrm>
            <a:off x="3939048" y="4653475"/>
            <a:ext cx="1875513" cy="161583"/>
          </a:xfrm>
          <a:prstGeom prst="rect">
            <a:avLst/>
          </a:prstGeom>
          <a:noFill/>
        </p:spPr>
        <p:txBody>
          <a:bodyPr wrap="none" lIns="0" tIns="0" rIns="0" bIns="0" rtlCol="0">
            <a:spAutoFit/>
          </a:bodyPr>
          <a:lstStyle/>
          <a:p>
            <a:r>
              <a:rPr lang="en-US" sz="1050" i="1" dirty="0"/>
              <a:t>sidecar (the personal assistant)</a:t>
            </a:r>
          </a:p>
        </p:txBody>
      </p:sp>
      <p:sp>
        <p:nvSpPr>
          <p:cNvPr id="12" name="Rectangle: Rounded Corners 11">
            <a:extLst>
              <a:ext uri="{FF2B5EF4-FFF2-40B4-BE49-F238E27FC236}">
                <a16:creationId xmlns:a16="http://schemas.microsoft.com/office/drawing/2014/main" id="{4A9B2D3F-C438-4B8B-BCAB-9F39CF98CD98}"/>
              </a:ext>
            </a:extLst>
          </p:cNvPr>
          <p:cNvSpPr/>
          <p:nvPr/>
        </p:nvSpPr>
        <p:spPr>
          <a:xfrm>
            <a:off x="1875562" y="3301089"/>
            <a:ext cx="775094" cy="384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Node SDK for </a:t>
            </a:r>
            <a:r>
              <a:rPr lang="en-US" sz="900" dirty="0" err="1"/>
              <a:t>Dapr</a:t>
            </a:r>
            <a:endParaRPr lang="en-US" sz="900" dirty="0"/>
          </a:p>
        </p:txBody>
      </p:sp>
      <p:cxnSp>
        <p:nvCxnSpPr>
          <p:cNvPr id="13" name="Connector: Elbow 12">
            <a:extLst>
              <a:ext uri="{FF2B5EF4-FFF2-40B4-BE49-F238E27FC236}">
                <a16:creationId xmlns:a16="http://schemas.microsoft.com/office/drawing/2014/main" id="{B9B2C606-3EA4-418D-B4CF-3B0736775C68}"/>
              </a:ext>
            </a:extLst>
          </p:cNvPr>
          <p:cNvCxnSpPr>
            <a:cxnSpLocks/>
            <a:stCxn id="12" idx="3"/>
          </p:cNvCxnSpPr>
          <p:nvPr/>
        </p:nvCxnSpPr>
        <p:spPr>
          <a:xfrm>
            <a:off x="2650656" y="3493114"/>
            <a:ext cx="192518" cy="26379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21" name="Picture 20">
            <a:extLst>
              <a:ext uri="{FF2B5EF4-FFF2-40B4-BE49-F238E27FC236}">
                <a16:creationId xmlns:a16="http://schemas.microsoft.com/office/drawing/2014/main" id="{4DA26737-275E-4629-8B72-C3B1EBED8429}"/>
              </a:ext>
            </a:extLst>
          </p:cNvPr>
          <p:cNvPicPr>
            <a:picLocks noChangeAspect="1"/>
          </p:cNvPicPr>
          <p:nvPr/>
        </p:nvPicPr>
        <p:blipFill>
          <a:blip r:embed="rId3"/>
          <a:stretch>
            <a:fillRect/>
          </a:stretch>
        </p:blipFill>
        <p:spPr>
          <a:xfrm>
            <a:off x="4049643" y="3397602"/>
            <a:ext cx="1461807" cy="999471"/>
          </a:xfrm>
          <a:prstGeom prst="rect">
            <a:avLst/>
          </a:prstGeom>
          <a:noFill/>
        </p:spPr>
      </p:pic>
      <p:sp>
        <p:nvSpPr>
          <p:cNvPr id="23" name="Rectangle: Rounded Corners 22">
            <a:extLst>
              <a:ext uri="{FF2B5EF4-FFF2-40B4-BE49-F238E27FC236}">
                <a16:creationId xmlns:a16="http://schemas.microsoft.com/office/drawing/2014/main" id="{38DDA3D2-EDA4-4CA7-934C-F2303949FAA6}"/>
              </a:ext>
            </a:extLst>
          </p:cNvPr>
          <p:cNvSpPr/>
          <p:nvPr/>
        </p:nvSpPr>
        <p:spPr>
          <a:xfrm>
            <a:off x="4275686" y="2666744"/>
            <a:ext cx="1134111" cy="55943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a:t>Pub/Sub</a:t>
            </a:r>
          </a:p>
          <a:p>
            <a:pPr algn="ctr"/>
            <a:r>
              <a:rPr lang="en-US" sz="1200" dirty="0"/>
              <a:t>components</a:t>
            </a:r>
          </a:p>
        </p:txBody>
      </p:sp>
      <p:sp>
        <p:nvSpPr>
          <p:cNvPr id="25" name="TextBox 24">
            <a:extLst>
              <a:ext uri="{FF2B5EF4-FFF2-40B4-BE49-F238E27FC236}">
                <a16:creationId xmlns:a16="http://schemas.microsoft.com/office/drawing/2014/main" id="{D9F5A72B-37F5-4097-82E5-FBBB5FD7565F}"/>
              </a:ext>
            </a:extLst>
          </p:cNvPr>
          <p:cNvSpPr txBox="1"/>
          <p:nvPr/>
        </p:nvSpPr>
        <p:spPr>
          <a:xfrm>
            <a:off x="2854891" y="4048259"/>
            <a:ext cx="1149354" cy="184666"/>
          </a:xfrm>
          <a:prstGeom prst="rect">
            <a:avLst/>
          </a:prstGeom>
          <a:noFill/>
        </p:spPr>
        <p:txBody>
          <a:bodyPr wrap="none" lIns="0" tIns="0" rIns="0" bIns="0" rtlCol="0">
            <a:spAutoFit/>
          </a:bodyPr>
          <a:lstStyle/>
          <a:p>
            <a:r>
              <a:rPr lang="en-US" sz="1200" i="1" dirty="0"/>
              <a:t>publish message</a:t>
            </a:r>
          </a:p>
        </p:txBody>
      </p:sp>
      <p:cxnSp>
        <p:nvCxnSpPr>
          <p:cNvPr id="26" name="Straight Arrow Connector 25">
            <a:extLst>
              <a:ext uri="{FF2B5EF4-FFF2-40B4-BE49-F238E27FC236}">
                <a16:creationId xmlns:a16="http://schemas.microsoft.com/office/drawing/2014/main" id="{3EF3546B-F342-427C-B650-5AF51DABF979}"/>
              </a:ext>
            </a:extLst>
          </p:cNvPr>
          <p:cNvCxnSpPr>
            <a:cxnSpLocks/>
            <a:stCxn id="22" idx="3"/>
          </p:cNvCxnSpPr>
          <p:nvPr/>
        </p:nvCxnSpPr>
        <p:spPr>
          <a:xfrm>
            <a:off x="3065723" y="3967829"/>
            <a:ext cx="93852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862AC927-BB26-4E1F-9BE6-6A085E777EEA}"/>
              </a:ext>
            </a:extLst>
          </p:cNvPr>
          <p:cNvSpPr/>
          <p:nvPr/>
        </p:nvSpPr>
        <p:spPr>
          <a:xfrm>
            <a:off x="1542352" y="4073155"/>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p>
        </p:txBody>
      </p:sp>
      <p:sp>
        <p:nvSpPr>
          <p:cNvPr id="28" name="TextBox 27">
            <a:extLst>
              <a:ext uri="{FF2B5EF4-FFF2-40B4-BE49-F238E27FC236}">
                <a16:creationId xmlns:a16="http://schemas.microsoft.com/office/drawing/2014/main" id="{5ADE3EFC-D2DB-4498-ACC9-240ADFED5341}"/>
              </a:ext>
            </a:extLst>
          </p:cNvPr>
          <p:cNvSpPr txBox="1"/>
          <p:nvPr/>
        </p:nvSpPr>
        <p:spPr>
          <a:xfrm>
            <a:off x="1268089" y="4592808"/>
            <a:ext cx="1057982" cy="147903"/>
          </a:xfrm>
          <a:prstGeom prst="rect">
            <a:avLst/>
          </a:prstGeom>
          <a:noFill/>
        </p:spPr>
        <p:txBody>
          <a:bodyPr wrap="none" lIns="0" tIns="0" rIns="0" bIns="0" rtlCol="0">
            <a:spAutoFit/>
          </a:bodyPr>
          <a:lstStyle/>
          <a:p>
            <a:r>
              <a:rPr lang="en-US" sz="1050" i="1" dirty="0" err="1"/>
              <a:t>components.yaml</a:t>
            </a:r>
            <a:endParaRPr lang="en-US" sz="1050" i="1" dirty="0"/>
          </a:p>
        </p:txBody>
      </p:sp>
      <p:sp>
        <p:nvSpPr>
          <p:cNvPr id="29" name="Rectangle 28">
            <a:extLst>
              <a:ext uri="{FF2B5EF4-FFF2-40B4-BE49-F238E27FC236}">
                <a16:creationId xmlns:a16="http://schemas.microsoft.com/office/drawing/2014/main" id="{DC275561-C7A6-430F-A7FD-B1CC558A3D5A}"/>
              </a:ext>
            </a:extLst>
          </p:cNvPr>
          <p:cNvSpPr/>
          <p:nvPr/>
        </p:nvSpPr>
        <p:spPr>
          <a:xfrm>
            <a:off x="4004245" y="2484025"/>
            <a:ext cx="1644683" cy="211364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30" name="Connector: Elbow 29">
            <a:extLst>
              <a:ext uri="{FF2B5EF4-FFF2-40B4-BE49-F238E27FC236}">
                <a16:creationId xmlns:a16="http://schemas.microsoft.com/office/drawing/2014/main" id="{453B66D9-C2CB-4433-989A-B5E0AD42B76C}"/>
              </a:ext>
            </a:extLst>
          </p:cNvPr>
          <p:cNvCxnSpPr>
            <a:cxnSpLocks/>
            <a:stCxn id="27" idx="0"/>
            <a:endCxn id="23" idx="1"/>
          </p:cNvCxnSpPr>
          <p:nvPr/>
        </p:nvCxnSpPr>
        <p:spPr>
          <a:xfrm rot="5400000" flipH="1" flipV="1">
            <a:off x="2450038" y="2247507"/>
            <a:ext cx="1126692" cy="2524604"/>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1" name="Arrow: Up-Down 30">
            <a:extLst>
              <a:ext uri="{FF2B5EF4-FFF2-40B4-BE49-F238E27FC236}">
                <a16:creationId xmlns:a16="http://schemas.microsoft.com/office/drawing/2014/main" id="{8232EBC4-7CF6-4603-8114-132BE93C6F7E}"/>
              </a:ext>
            </a:extLst>
          </p:cNvPr>
          <p:cNvSpPr/>
          <p:nvPr/>
        </p:nvSpPr>
        <p:spPr>
          <a:xfrm>
            <a:off x="4750390" y="3226181"/>
            <a:ext cx="89387" cy="14996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154" name="Connector: Elbow 153">
            <a:extLst>
              <a:ext uri="{FF2B5EF4-FFF2-40B4-BE49-F238E27FC236}">
                <a16:creationId xmlns:a16="http://schemas.microsoft.com/office/drawing/2014/main" id="{5C77DAB1-C94C-40CA-B191-2126A23DCBF7}"/>
              </a:ext>
            </a:extLst>
          </p:cNvPr>
          <p:cNvCxnSpPr>
            <a:cxnSpLocks/>
          </p:cNvCxnSpPr>
          <p:nvPr/>
        </p:nvCxnSpPr>
        <p:spPr>
          <a:xfrm rot="5400000" flipH="1" flipV="1">
            <a:off x="4077095" y="1796271"/>
            <a:ext cx="1200008" cy="540938"/>
          </a:xfrm>
          <a:prstGeom prst="bentConnector2">
            <a:avLst/>
          </a:prstGeom>
          <a:ln w="28575">
            <a:headEnd type="none" w="med" len="med"/>
            <a:tailEnd type="arrow" w="med" len="med"/>
          </a:ln>
        </p:spPr>
        <p:style>
          <a:lnRef idx="1">
            <a:schemeClr val="accent6"/>
          </a:lnRef>
          <a:fillRef idx="0">
            <a:schemeClr val="accent6"/>
          </a:fillRef>
          <a:effectRef idx="0">
            <a:schemeClr val="accent6"/>
          </a:effectRef>
          <a:fontRef idx="minor">
            <a:schemeClr val="tx1"/>
          </a:fontRef>
        </p:style>
      </p:cxnSp>
      <p:grpSp>
        <p:nvGrpSpPr>
          <p:cNvPr id="133" name="Group 132">
            <a:extLst>
              <a:ext uri="{FF2B5EF4-FFF2-40B4-BE49-F238E27FC236}">
                <a16:creationId xmlns:a16="http://schemas.microsoft.com/office/drawing/2014/main" id="{CB8A5C53-5543-4EEF-B5FE-E2C269F8DABD}"/>
              </a:ext>
            </a:extLst>
          </p:cNvPr>
          <p:cNvGrpSpPr/>
          <p:nvPr/>
        </p:nvGrpSpPr>
        <p:grpSpPr>
          <a:xfrm>
            <a:off x="4546957" y="1364940"/>
            <a:ext cx="196409" cy="208343"/>
            <a:chOff x="6207667" y="1018040"/>
            <a:chExt cx="248285" cy="269304"/>
          </a:xfrm>
        </p:grpSpPr>
        <p:sp>
          <p:nvSpPr>
            <p:cNvPr id="150" name="Rectangle 149">
              <a:extLst>
                <a:ext uri="{FF2B5EF4-FFF2-40B4-BE49-F238E27FC236}">
                  <a16:creationId xmlns:a16="http://schemas.microsoft.com/office/drawing/2014/main" id="{9E40D950-025B-4D6A-A3E8-E728B0900D1C}"/>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151" name="Freeform: Shape 150">
              <a:extLst>
                <a:ext uri="{FF2B5EF4-FFF2-40B4-BE49-F238E27FC236}">
                  <a16:creationId xmlns:a16="http://schemas.microsoft.com/office/drawing/2014/main" id="{A49ED86F-F380-49BD-BF5D-0C09799550D9}"/>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152" name="Oval 151">
              <a:extLst>
                <a:ext uri="{FF2B5EF4-FFF2-40B4-BE49-F238E27FC236}">
                  <a16:creationId xmlns:a16="http://schemas.microsoft.com/office/drawing/2014/main" id="{3176A41D-4DA4-4AD6-92EE-EAF7BC944001}"/>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grpSp>
      <p:pic>
        <p:nvPicPr>
          <p:cNvPr id="157" name="Picture 2" descr="Go (programming language) - Wikipedia">
            <a:extLst>
              <a:ext uri="{FF2B5EF4-FFF2-40B4-BE49-F238E27FC236}">
                <a16:creationId xmlns:a16="http://schemas.microsoft.com/office/drawing/2014/main" id="{690166CA-469A-4ED5-83C6-14687AB8F467}"/>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tretch>
            <a:fillRect/>
          </a:stretch>
        </p:blipFill>
        <p:spPr bwMode="auto">
          <a:xfrm>
            <a:off x="4968000" y="4381160"/>
            <a:ext cx="611994" cy="169653"/>
          </a:xfrm>
          <a:prstGeom prst="rect">
            <a:avLst/>
          </a:prstGeom>
          <a:solidFill>
            <a:srgbClr val="FFFFFF"/>
          </a:solidFill>
        </p:spPr>
      </p:pic>
      <p:grpSp>
        <p:nvGrpSpPr>
          <p:cNvPr id="42" name="Group 41">
            <a:extLst>
              <a:ext uri="{FF2B5EF4-FFF2-40B4-BE49-F238E27FC236}">
                <a16:creationId xmlns:a16="http://schemas.microsoft.com/office/drawing/2014/main" id="{ED196069-2DC7-4B46-8D94-C02B29DABE8C}"/>
              </a:ext>
            </a:extLst>
          </p:cNvPr>
          <p:cNvGrpSpPr/>
          <p:nvPr/>
        </p:nvGrpSpPr>
        <p:grpSpPr>
          <a:xfrm>
            <a:off x="4970931" y="1118754"/>
            <a:ext cx="3965025" cy="664844"/>
            <a:chOff x="6836292" y="1889788"/>
            <a:chExt cx="5012267" cy="859376"/>
          </a:xfrm>
        </p:grpSpPr>
        <p:sp>
          <p:nvSpPr>
            <p:cNvPr id="44" name="Rounded Rectangle 5">
              <a:extLst>
                <a:ext uri="{FF2B5EF4-FFF2-40B4-BE49-F238E27FC236}">
                  <a16:creationId xmlns:a16="http://schemas.microsoft.com/office/drawing/2014/main" id="{3851D87F-0206-4679-97B4-18DC0883E336}"/>
                </a:ext>
              </a:extLst>
            </p:cNvPr>
            <p:cNvSpPr/>
            <p:nvPr/>
          </p:nvSpPr>
          <p:spPr bwMode="auto">
            <a:xfrm>
              <a:off x="6836292" y="1889788"/>
              <a:ext cx="5012267"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000000"/>
                  </a:solidFill>
                  <a:effectLst/>
                  <a:uLnTx/>
                  <a:uFillTx/>
                  <a:latin typeface="Segoe UI Semibold"/>
                  <a:ea typeface="+mn-ea"/>
                  <a:cs typeface="+mn-cs"/>
                </a:rPr>
                <a:t>PubSub</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a:p>
              <a:pPr marL="0" marR="0" lvl="0" indent="0" defTabSz="932472" rtl="0" eaLnBrk="1" fontAlgn="base" latinLnBrk="0" hangingPunct="1">
                <a:lnSpc>
                  <a:spcPct val="100000"/>
                </a:lnSpc>
                <a:spcBef>
                  <a:spcPct val="0"/>
                </a:spcBef>
                <a:spcAft>
                  <a:spcPct val="0"/>
                </a:spcAft>
                <a:buClrTx/>
                <a:buSzTx/>
                <a:buFontTx/>
                <a:buNone/>
                <a:tabLst/>
                <a:defRPr/>
              </a:pPr>
              <a:r>
                <a:rPr lang="en-US" sz="1200">
                  <a:solidFill>
                    <a:srgbClr val="000000"/>
                  </a:solidFill>
                  <a:latin typeface="Segoe UI Semibold"/>
                </a:rPr>
                <a:t>Brokers</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45" name="Group 44">
              <a:extLst>
                <a:ext uri="{FF2B5EF4-FFF2-40B4-BE49-F238E27FC236}">
                  <a16:creationId xmlns:a16="http://schemas.microsoft.com/office/drawing/2014/main" id="{887BFAC3-505B-4995-876B-4A3C282DED5E}"/>
                </a:ext>
              </a:extLst>
            </p:cNvPr>
            <p:cNvGrpSpPr/>
            <p:nvPr/>
          </p:nvGrpSpPr>
          <p:grpSpPr>
            <a:xfrm>
              <a:off x="10628977" y="2085619"/>
              <a:ext cx="320745" cy="475586"/>
              <a:chOff x="9821876" y="953897"/>
              <a:chExt cx="320745" cy="475586"/>
            </a:xfrm>
          </p:grpSpPr>
          <p:pic>
            <p:nvPicPr>
              <p:cNvPr id="59" name="Picture 58">
                <a:extLst>
                  <a:ext uri="{FF2B5EF4-FFF2-40B4-BE49-F238E27FC236}">
                    <a16:creationId xmlns:a16="http://schemas.microsoft.com/office/drawing/2014/main" id="{5783078E-84DE-4B41-A662-7D941710345B}"/>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9821876" y="953897"/>
                <a:ext cx="320745" cy="268531"/>
              </a:xfrm>
              <a:prstGeom prst="rect">
                <a:avLst/>
              </a:prstGeom>
            </p:spPr>
          </p:pic>
          <p:sp>
            <p:nvSpPr>
              <p:cNvPr id="60" name="TextBox 59">
                <a:extLst>
                  <a:ext uri="{FF2B5EF4-FFF2-40B4-BE49-F238E27FC236}">
                    <a16:creationId xmlns:a16="http://schemas.microsoft.com/office/drawing/2014/main" id="{F09465FE-6F4E-4AA2-B372-F4AB9E41FDD5}"/>
                  </a:ext>
                </a:extLst>
              </p:cNvPr>
              <p:cNvSpPr txBox="1"/>
              <p:nvPr/>
            </p:nvSpPr>
            <p:spPr>
              <a:xfrm>
                <a:off x="9842522" y="1310134"/>
                <a:ext cx="279455" cy="11934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Redis</a:t>
                </a:r>
              </a:p>
            </p:txBody>
          </p:sp>
        </p:grpSp>
        <p:grpSp>
          <p:nvGrpSpPr>
            <p:cNvPr id="48" name="Group 47">
              <a:extLst>
                <a:ext uri="{FF2B5EF4-FFF2-40B4-BE49-F238E27FC236}">
                  <a16:creationId xmlns:a16="http://schemas.microsoft.com/office/drawing/2014/main" id="{E3F40371-49A8-4D92-B294-78E817B1DBCE}"/>
                </a:ext>
              </a:extLst>
            </p:cNvPr>
            <p:cNvGrpSpPr/>
            <p:nvPr/>
          </p:nvGrpSpPr>
          <p:grpSpPr>
            <a:xfrm>
              <a:off x="9162869" y="2028943"/>
              <a:ext cx="579192" cy="591481"/>
              <a:chOff x="9146333" y="897678"/>
              <a:chExt cx="579192" cy="591481"/>
            </a:xfrm>
          </p:grpSpPr>
          <p:pic>
            <p:nvPicPr>
              <p:cNvPr id="55" name="Graphic 54">
                <a:extLst>
                  <a:ext uri="{FF2B5EF4-FFF2-40B4-BE49-F238E27FC236}">
                    <a16:creationId xmlns:a16="http://schemas.microsoft.com/office/drawing/2014/main" id="{69E9E5F9-94F6-4AB7-8948-C1CCC4BFCEFB}"/>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9270832" y="897678"/>
                <a:ext cx="330190" cy="330190"/>
              </a:xfrm>
              <a:prstGeom prst="rect">
                <a:avLst/>
              </a:prstGeom>
            </p:spPr>
          </p:pic>
          <p:sp>
            <p:nvSpPr>
              <p:cNvPr id="56" name="TextBox 55">
                <a:extLst>
                  <a:ext uri="{FF2B5EF4-FFF2-40B4-BE49-F238E27FC236}">
                    <a16:creationId xmlns:a16="http://schemas.microsoft.com/office/drawing/2014/main" id="{D1FFBF44-10CB-43E4-92D5-6F00242EB651}"/>
                  </a:ext>
                </a:extLst>
              </p:cNvPr>
              <p:cNvSpPr txBox="1"/>
              <p:nvPr/>
            </p:nvSpPr>
            <p:spPr>
              <a:xfrm>
                <a:off x="9146333" y="1250460"/>
                <a:ext cx="579192"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Service Bus</a:t>
                </a:r>
              </a:p>
            </p:txBody>
          </p:sp>
        </p:grpSp>
        <p:grpSp>
          <p:nvGrpSpPr>
            <p:cNvPr id="49" name="Group 48">
              <a:extLst>
                <a:ext uri="{FF2B5EF4-FFF2-40B4-BE49-F238E27FC236}">
                  <a16:creationId xmlns:a16="http://schemas.microsoft.com/office/drawing/2014/main" id="{93C4E69D-26DA-4A28-A935-E61DF88DEA7B}"/>
                </a:ext>
              </a:extLst>
            </p:cNvPr>
            <p:cNvGrpSpPr/>
            <p:nvPr/>
          </p:nvGrpSpPr>
          <p:grpSpPr>
            <a:xfrm>
              <a:off x="11150209" y="2090063"/>
              <a:ext cx="489047" cy="475586"/>
              <a:chOff x="9737725" y="953897"/>
              <a:chExt cx="489047" cy="475586"/>
            </a:xfrm>
          </p:grpSpPr>
          <p:pic>
            <p:nvPicPr>
              <p:cNvPr id="53" name="Picture 52">
                <a:extLst>
                  <a:ext uri="{FF2B5EF4-FFF2-40B4-BE49-F238E27FC236}">
                    <a16:creationId xmlns:a16="http://schemas.microsoft.com/office/drawing/2014/main" id="{459BBD63-68D9-41F3-A665-442D428CF8B6}"/>
                  </a:ext>
                </a:extLst>
              </p:cNvPr>
              <p:cNvPicPr>
                <a:picLocks noChangeAspect="1"/>
              </p:cNvPicPr>
              <p:nvPr/>
            </p:nvPicPr>
            <p:blipFill>
              <a:blip r:embed="rId8">
                <a:extLst>
                  <a:ext uri="{28A0092B-C50C-407E-A947-70E740481C1C}">
                    <a14:useLocalDpi xmlns:a14="http://schemas.microsoft.com/office/drawing/2010/main"/>
                  </a:ext>
                </a:extLst>
              </a:blip>
              <a:srcRect/>
              <a:stretch/>
            </p:blipFill>
            <p:spPr>
              <a:xfrm>
                <a:off x="9845586" y="953897"/>
                <a:ext cx="273325" cy="268531"/>
              </a:xfrm>
              <a:prstGeom prst="rect">
                <a:avLst/>
              </a:prstGeom>
            </p:spPr>
          </p:pic>
          <p:sp>
            <p:nvSpPr>
              <p:cNvPr id="54" name="TextBox 53">
                <a:extLst>
                  <a:ext uri="{FF2B5EF4-FFF2-40B4-BE49-F238E27FC236}">
                    <a16:creationId xmlns:a16="http://schemas.microsoft.com/office/drawing/2014/main" id="{D9C84A94-4BBA-471F-B76B-3A8814FFEC6C}"/>
                  </a:ext>
                </a:extLst>
              </p:cNvPr>
              <p:cNvSpPr txBox="1"/>
              <p:nvPr/>
            </p:nvSpPr>
            <p:spPr>
              <a:xfrm>
                <a:off x="9737725" y="1310134"/>
                <a:ext cx="489047" cy="11934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2917">
                          <a:srgbClr val="000000"/>
                        </a:gs>
                        <a:gs pos="30000">
                          <a:srgbClr val="000000"/>
                        </a:gs>
                      </a:gsLst>
                      <a:lin ang="5400000" scaled="0"/>
                    </a:gradFill>
                    <a:effectLst/>
                    <a:uLnTx/>
                    <a:uFillTx/>
                    <a:latin typeface="+mj-lt"/>
                    <a:ea typeface="+mn-ea"/>
                    <a:cs typeface="+mn-cs"/>
                  </a:rPr>
                  <a:t>RabbitMQ</a:t>
                </a:r>
              </a:p>
            </p:txBody>
          </p:sp>
        </p:grpSp>
        <p:grpSp>
          <p:nvGrpSpPr>
            <p:cNvPr id="50" name="Group 49">
              <a:extLst>
                <a:ext uri="{FF2B5EF4-FFF2-40B4-BE49-F238E27FC236}">
                  <a16:creationId xmlns:a16="http://schemas.microsoft.com/office/drawing/2014/main" id="{F5B07A77-E902-4FD1-B134-4FEAF319BF77}"/>
                </a:ext>
              </a:extLst>
            </p:cNvPr>
            <p:cNvGrpSpPr/>
            <p:nvPr/>
          </p:nvGrpSpPr>
          <p:grpSpPr>
            <a:xfrm>
              <a:off x="9911570" y="1970590"/>
              <a:ext cx="442479" cy="654590"/>
              <a:chOff x="11147028" y="3239662"/>
              <a:chExt cx="442479" cy="654590"/>
            </a:xfrm>
          </p:grpSpPr>
          <p:sp>
            <p:nvSpPr>
              <p:cNvPr id="51" name="TextBox 50">
                <a:extLst>
                  <a:ext uri="{FF2B5EF4-FFF2-40B4-BE49-F238E27FC236}">
                    <a16:creationId xmlns:a16="http://schemas.microsoft.com/office/drawing/2014/main" id="{2DC35C2E-F1B7-4D36-8737-89499E1AAF3B}"/>
                  </a:ext>
                </a:extLst>
              </p:cNvPr>
              <p:cNvSpPr txBox="1"/>
              <p:nvPr/>
            </p:nvSpPr>
            <p:spPr>
              <a:xfrm>
                <a:off x="11159802" y="3655553"/>
                <a:ext cx="416928"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GCP</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Pub/Sub</a:t>
                </a:r>
              </a:p>
            </p:txBody>
          </p:sp>
          <p:pic>
            <p:nvPicPr>
              <p:cNvPr id="52" name="Picture 51">
                <a:extLst>
                  <a:ext uri="{FF2B5EF4-FFF2-40B4-BE49-F238E27FC236}">
                    <a16:creationId xmlns:a16="http://schemas.microsoft.com/office/drawing/2014/main" id="{295F192F-5C63-4C32-B0D3-6547B2ADB0EF}"/>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11147028" y="3239662"/>
                <a:ext cx="442479" cy="442479"/>
              </a:xfrm>
              <a:prstGeom prst="rect">
                <a:avLst/>
              </a:prstGeom>
            </p:spPr>
          </p:pic>
        </p:grpSp>
      </p:grpSp>
      <p:pic>
        <p:nvPicPr>
          <p:cNvPr id="61" name="Graphic 60">
            <a:extLst>
              <a:ext uri="{FF2B5EF4-FFF2-40B4-BE49-F238E27FC236}">
                <a16:creationId xmlns:a16="http://schemas.microsoft.com/office/drawing/2014/main" id="{73B47247-A48A-4E42-A94E-6673BA17ACB6}"/>
              </a:ext>
            </a:extLst>
          </p:cNvPr>
          <p:cNvPicPr>
            <a:picLocks noChangeAspect="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rcRect/>
          <a:stretch/>
        </p:blipFill>
        <p:spPr>
          <a:xfrm>
            <a:off x="5059866" y="1375296"/>
            <a:ext cx="340491" cy="169269"/>
          </a:xfrm>
          <a:prstGeom prst="rect">
            <a:avLst/>
          </a:prstGeom>
        </p:spPr>
      </p:pic>
      <p:pic>
        <p:nvPicPr>
          <p:cNvPr id="5" name="Picture 4">
            <a:extLst>
              <a:ext uri="{FF2B5EF4-FFF2-40B4-BE49-F238E27FC236}">
                <a16:creationId xmlns:a16="http://schemas.microsoft.com/office/drawing/2014/main" id="{1E8962C4-4E25-4CBD-BEDC-37F0FFAEFCEC}"/>
              </a:ext>
            </a:extLst>
          </p:cNvPr>
          <p:cNvPicPr>
            <a:picLocks noChangeAspect="1"/>
          </p:cNvPicPr>
          <p:nvPr/>
        </p:nvPicPr>
        <p:blipFill>
          <a:blip r:embed="rId12"/>
          <a:stretch>
            <a:fillRect/>
          </a:stretch>
        </p:blipFill>
        <p:spPr>
          <a:xfrm>
            <a:off x="152957" y="3968684"/>
            <a:ext cx="883090" cy="892552"/>
          </a:xfrm>
          <a:prstGeom prst="rect">
            <a:avLst/>
          </a:prstGeom>
          <a:ln>
            <a:noFill/>
          </a:ln>
          <a:effectLst>
            <a:outerShdw blurRad="292100" dist="139700" dir="2700000" algn="tl" rotWithShape="0">
              <a:srgbClr val="333333">
                <a:alpha val="65000"/>
              </a:srgbClr>
            </a:outerShdw>
          </a:effectLst>
        </p:spPr>
      </p:pic>
      <p:pic>
        <p:nvPicPr>
          <p:cNvPr id="7" name="Picture 6">
            <a:extLst>
              <a:ext uri="{FF2B5EF4-FFF2-40B4-BE49-F238E27FC236}">
                <a16:creationId xmlns:a16="http://schemas.microsoft.com/office/drawing/2014/main" id="{DCC3589A-EFFA-4473-84B3-2B5B5BD3674A}"/>
              </a:ext>
            </a:extLst>
          </p:cNvPr>
          <p:cNvPicPr>
            <a:picLocks noChangeAspect="1"/>
          </p:cNvPicPr>
          <p:nvPr/>
        </p:nvPicPr>
        <p:blipFill>
          <a:blip r:embed="rId13"/>
          <a:stretch>
            <a:fillRect/>
          </a:stretch>
        </p:blipFill>
        <p:spPr>
          <a:xfrm>
            <a:off x="109822" y="1523582"/>
            <a:ext cx="3965025" cy="1091891"/>
          </a:xfrm>
          <a:prstGeom prst="rect">
            <a:avLst/>
          </a:prstGeom>
          <a:ln>
            <a:noFill/>
          </a:ln>
          <a:effectLst>
            <a:outerShdw blurRad="292100" dist="139700" dir="2700000" algn="tl" rotWithShape="0">
              <a:srgbClr val="333333">
                <a:alpha val="65000"/>
              </a:srgbClr>
            </a:outerShdw>
          </a:effectLst>
        </p:spPr>
      </p:pic>
      <p:sp>
        <p:nvSpPr>
          <p:cNvPr id="62" name="Rectangle: Rounded Corners 61">
            <a:extLst>
              <a:ext uri="{FF2B5EF4-FFF2-40B4-BE49-F238E27FC236}">
                <a16:creationId xmlns:a16="http://schemas.microsoft.com/office/drawing/2014/main" id="{803039DD-0AE7-4758-A6F6-404C34D695DA}"/>
              </a:ext>
            </a:extLst>
          </p:cNvPr>
          <p:cNvSpPr/>
          <p:nvPr/>
        </p:nvSpPr>
        <p:spPr>
          <a:xfrm>
            <a:off x="3918171" y="1751541"/>
            <a:ext cx="905934" cy="42935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50" dirty="0"/>
              <a:t>pub/sub interface</a:t>
            </a:r>
          </a:p>
        </p:txBody>
      </p:sp>
      <p:cxnSp>
        <p:nvCxnSpPr>
          <p:cNvPr id="71" name="Straight Arrow Connector 70">
            <a:extLst>
              <a:ext uri="{FF2B5EF4-FFF2-40B4-BE49-F238E27FC236}">
                <a16:creationId xmlns:a16="http://schemas.microsoft.com/office/drawing/2014/main" id="{1E066950-C4F1-4D14-B167-A24938D509B6}"/>
              </a:ext>
            </a:extLst>
          </p:cNvPr>
          <p:cNvCxnSpPr>
            <a:cxnSpLocks/>
          </p:cNvCxnSpPr>
          <p:nvPr/>
        </p:nvCxnSpPr>
        <p:spPr>
          <a:xfrm>
            <a:off x="3360615" y="2571750"/>
            <a:ext cx="915071" cy="210527"/>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73" name="Speech Bubble: Rectangle 72">
            <a:extLst>
              <a:ext uri="{FF2B5EF4-FFF2-40B4-BE49-F238E27FC236}">
                <a16:creationId xmlns:a16="http://schemas.microsoft.com/office/drawing/2014/main" id="{AEC9EB60-BF83-45B8-811A-2C1C4BE4870D}"/>
              </a:ext>
            </a:extLst>
          </p:cNvPr>
          <p:cNvSpPr/>
          <p:nvPr/>
        </p:nvSpPr>
        <p:spPr>
          <a:xfrm>
            <a:off x="2912890" y="2779659"/>
            <a:ext cx="757191" cy="351027"/>
          </a:xfrm>
          <a:prstGeom prst="wedgeRectCallout">
            <a:avLst>
              <a:gd name="adj1" fmla="val 36843"/>
              <a:gd name="adj2" fmla="val -99557"/>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i="1" dirty="0">
                <a:solidFill>
                  <a:schemeClr val="bg1">
                    <a:lumMod val="50000"/>
                  </a:schemeClr>
                </a:solidFill>
              </a:rPr>
              <a:t>publish message</a:t>
            </a:r>
          </a:p>
        </p:txBody>
      </p:sp>
      <p:sp>
        <p:nvSpPr>
          <p:cNvPr id="14" name="Arrow: Down 13">
            <a:extLst>
              <a:ext uri="{FF2B5EF4-FFF2-40B4-BE49-F238E27FC236}">
                <a16:creationId xmlns:a16="http://schemas.microsoft.com/office/drawing/2014/main" id="{5D0A440C-EFEE-41EF-8E54-A664B781754E}"/>
              </a:ext>
            </a:extLst>
          </p:cNvPr>
          <p:cNvSpPr/>
          <p:nvPr/>
        </p:nvSpPr>
        <p:spPr>
          <a:xfrm>
            <a:off x="7915499" y="922215"/>
            <a:ext cx="350029" cy="342317"/>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5" name="Freeform: Shape 14">
            <a:extLst>
              <a:ext uri="{FF2B5EF4-FFF2-40B4-BE49-F238E27FC236}">
                <a16:creationId xmlns:a16="http://schemas.microsoft.com/office/drawing/2014/main" id="{2EB6D995-4544-41DF-B684-291C2173A966}"/>
              </a:ext>
            </a:extLst>
          </p:cNvPr>
          <p:cNvSpPr/>
          <p:nvPr/>
        </p:nvSpPr>
        <p:spPr>
          <a:xfrm>
            <a:off x="4298448" y="882096"/>
            <a:ext cx="3681060" cy="1798581"/>
          </a:xfrm>
          <a:custGeom>
            <a:avLst/>
            <a:gdLst>
              <a:gd name="connsiteX0" fmla="*/ 281367 w 3681060"/>
              <a:gd name="connsiteY0" fmla="*/ 1798581 h 1798581"/>
              <a:gd name="connsiteX1" fmla="*/ 132875 w 3681060"/>
              <a:gd name="connsiteY1" fmla="*/ 1290581 h 1798581"/>
              <a:gd name="connsiteX2" fmla="*/ 117244 w 3681060"/>
              <a:gd name="connsiteY2" fmla="*/ 540304 h 1798581"/>
              <a:gd name="connsiteX3" fmla="*/ 1688137 w 3681060"/>
              <a:gd name="connsiteY3" fmla="*/ 1042 h 1798581"/>
              <a:gd name="connsiteX4" fmla="*/ 3681060 w 3681060"/>
              <a:gd name="connsiteY4" fmla="*/ 430889 h 17985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1060" h="1798581">
                <a:moveTo>
                  <a:pt x="281367" y="1798581"/>
                </a:moveTo>
                <a:cubicBezTo>
                  <a:pt x="220798" y="1649437"/>
                  <a:pt x="160229" y="1500294"/>
                  <a:pt x="132875" y="1290581"/>
                </a:cubicBezTo>
                <a:cubicBezTo>
                  <a:pt x="105521" y="1080868"/>
                  <a:pt x="-141966" y="755227"/>
                  <a:pt x="117244" y="540304"/>
                </a:cubicBezTo>
                <a:cubicBezTo>
                  <a:pt x="376454" y="325381"/>
                  <a:pt x="1094168" y="19278"/>
                  <a:pt x="1688137" y="1042"/>
                </a:cubicBezTo>
                <a:cubicBezTo>
                  <a:pt x="2282106" y="-17194"/>
                  <a:pt x="2981583" y="206847"/>
                  <a:pt x="3681060" y="430889"/>
                </a:cubicBezTo>
              </a:path>
            </a:pathLst>
          </a:custGeom>
          <a:noFill/>
          <a:ln>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51C538D-E10F-1E6D-4ED9-3D6B6890E838}"/>
              </a:ext>
            </a:extLst>
          </p:cNvPr>
          <p:cNvPicPr>
            <a:picLocks noChangeAspect="1"/>
          </p:cNvPicPr>
          <p:nvPr/>
        </p:nvPicPr>
        <p:blipFill>
          <a:blip r:embed="rId14"/>
          <a:stretch>
            <a:fillRect/>
          </a:stretch>
        </p:blipFill>
        <p:spPr>
          <a:xfrm>
            <a:off x="6202505" y="1266340"/>
            <a:ext cx="616067" cy="324879"/>
          </a:xfrm>
          <a:prstGeom prst="rect">
            <a:avLst/>
          </a:prstGeom>
        </p:spPr>
      </p:pic>
    </p:spTree>
    <p:extLst>
      <p:ext uri="{BB962C8B-B14F-4D97-AF65-F5344CB8AC3E}">
        <p14:creationId xmlns:p14="http://schemas.microsoft.com/office/powerpoint/2010/main" val="2452402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14"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Rectangle 83"/>
          <p:cNvSpPr/>
          <p:nvPr/>
        </p:nvSpPr>
        <p:spPr>
          <a:xfrm>
            <a:off x="3967603" y="1686717"/>
            <a:ext cx="997862" cy="66541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dirty="0">
              <a:solidFill>
                <a:prstClr val="white"/>
              </a:solidFill>
              <a:latin typeface="Arial" panose="020B0604020202020204" pitchFamily="34" charset="0"/>
            </a:endParaRPr>
          </a:p>
        </p:txBody>
      </p:sp>
      <p:sp>
        <p:nvSpPr>
          <p:cNvPr id="80" name="Rectangle 79"/>
          <p:cNvSpPr/>
          <p:nvPr/>
        </p:nvSpPr>
        <p:spPr>
          <a:xfrm>
            <a:off x="4595764"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81" name="Rectangle 80"/>
          <p:cNvSpPr/>
          <p:nvPr/>
        </p:nvSpPr>
        <p:spPr>
          <a:xfrm>
            <a:off x="4407791"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82" name="Rectangle 81"/>
          <p:cNvSpPr/>
          <p:nvPr/>
        </p:nvSpPr>
        <p:spPr>
          <a:xfrm>
            <a:off x="4219819"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5" name="Rectangle 4"/>
          <p:cNvSpPr/>
          <p:nvPr/>
        </p:nvSpPr>
        <p:spPr>
          <a:xfrm>
            <a:off x="1362447" y="1237282"/>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dirty="0">
              <a:solidFill>
                <a:prstClr val="white"/>
              </a:solidFill>
              <a:latin typeface="Arial" panose="020B0604020202020204" pitchFamily="34" charset="0"/>
            </a:endParaRPr>
          </a:p>
        </p:txBody>
      </p:sp>
      <p:sp>
        <p:nvSpPr>
          <p:cNvPr id="9" name="Rectangle 8"/>
          <p:cNvSpPr/>
          <p:nvPr/>
        </p:nvSpPr>
        <p:spPr>
          <a:xfrm>
            <a:off x="6338363" y="828343"/>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0" name="Rectangle 9"/>
          <p:cNvSpPr/>
          <p:nvPr/>
        </p:nvSpPr>
        <p:spPr>
          <a:xfrm>
            <a:off x="6338363" y="1571298"/>
            <a:ext cx="1038044" cy="3783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cxnSp>
        <p:nvCxnSpPr>
          <p:cNvPr id="22" name="Elbow Connector 21"/>
          <p:cNvCxnSpPr/>
          <p:nvPr/>
        </p:nvCxnSpPr>
        <p:spPr>
          <a:xfrm>
            <a:off x="2400491" y="1441542"/>
            <a:ext cx="1567112" cy="490350"/>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6" name="Elbow Connector 35"/>
          <p:cNvCxnSpPr>
            <a:endCxn id="9" idx="1"/>
          </p:cNvCxnSpPr>
          <p:nvPr/>
        </p:nvCxnSpPr>
        <p:spPr>
          <a:xfrm flipV="1">
            <a:off x="4968814" y="1112968"/>
            <a:ext cx="1369549" cy="818925"/>
          </a:xfrm>
          <a:prstGeom prst="bentConnector3">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41" name="Elbow Connector 40"/>
          <p:cNvCxnSpPr>
            <a:endCxn id="10" idx="1"/>
          </p:cNvCxnSpPr>
          <p:nvPr/>
        </p:nvCxnSpPr>
        <p:spPr>
          <a:xfrm flipV="1">
            <a:off x="4965465" y="1760490"/>
            <a:ext cx="1372898" cy="280439"/>
          </a:xfrm>
          <a:prstGeom prst="bentConnector3">
            <a:avLst>
              <a:gd name="adj1" fmla="val 73902"/>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51" name="TextBox 50"/>
          <p:cNvSpPr txBox="1"/>
          <p:nvPr/>
        </p:nvSpPr>
        <p:spPr>
          <a:xfrm>
            <a:off x="1462534" y="927203"/>
            <a:ext cx="925253" cy="287130"/>
          </a:xfrm>
          <a:prstGeom prst="rect">
            <a:avLst/>
          </a:prstGeom>
          <a:noFill/>
        </p:spPr>
        <p:txBody>
          <a:bodyPr wrap="none" rtlCol="0">
            <a:spAutoFit/>
          </a:bodyPr>
          <a:lstStyle/>
          <a:p>
            <a:pPr defTabSz="661109"/>
            <a:r>
              <a:rPr lang="nl-NL" sz="1266" dirty="0">
                <a:solidFill>
                  <a:srgbClr val="000000"/>
                </a:solidFill>
                <a:latin typeface="Arial" panose="020B0604020202020204" pitchFamily="34" charset="0"/>
              </a:rPr>
              <a:t>Producers</a:t>
            </a:r>
            <a:endParaRPr lang="en-US" sz="1266" dirty="0" err="1">
              <a:solidFill>
                <a:srgbClr val="000000"/>
              </a:solidFill>
              <a:latin typeface="Arial" panose="020B0604020202020204" pitchFamily="34" charset="0"/>
            </a:endParaRPr>
          </a:p>
        </p:txBody>
      </p:sp>
      <p:sp>
        <p:nvSpPr>
          <p:cNvPr id="52" name="TextBox 51"/>
          <p:cNvSpPr txBox="1"/>
          <p:nvPr/>
        </p:nvSpPr>
        <p:spPr>
          <a:xfrm>
            <a:off x="6458542" y="518682"/>
            <a:ext cx="1013419" cy="287130"/>
          </a:xfrm>
          <a:prstGeom prst="rect">
            <a:avLst/>
          </a:prstGeom>
          <a:noFill/>
        </p:spPr>
        <p:txBody>
          <a:bodyPr wrap="none" rtlCol="0">
            <a:spAutoFit/>
          </a:bodyPr>
          <a:lstStyle/>
          <a:p>
            <a:pPr defTabSz="661109"/>
            <a:r>
              <a:rPr lang="nl-NL" sz="1266" dirty="0" err="1">
                <a:solidFill>
                  <a:srgbClr val="000000"/>
                </a:solidFill>
                <a:latin typeface="Arial" panose="020B0604020202020204" pitchFamily="34" charset="0"/>
              </a:rPr>
              <a:t>Consumers</a:t>
            </a:r>
            <a:endParaRPr lang="en-US" sz="1266" dirty="0" err="1">
              <a:solidFill>
                <a:srgbClr val="000000"/>
              </a:solidFill>
              <a:latin typeface="Arial" panose="020B0604020202020204" pitchFamily="34" charset="0"/>
            </a:endParaRPr>
          </a:p>
        </p:txBody>
      </p:sp>
      <p:pic>
        <p:nvPicPr>
          <p:cNvPr id="14"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4184" y="775707"/>
            <a:ext cx="1384610" cy="727808"/>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p:cNvSpPr txBox="1"/>
          <p:nvPr/>
        </p:nvSpPr>
        <p:spPr>
          <a:xfrm>
            <a:off x="2942953" y="1167276"/>
            <a:ext cx="401072" cy="287130"/>
          </a:xfrm>
          <a:prstGeom prst="rect">
            <a:avLst/>
          </a:prstGeom>
          <a:noFill/>
        </p:spPr>
        <p:txBody>
          <a:bodyPr wrap="none" rtlCol="0">
            <a:spAutoFit/>
          </a:bodyPr>
          <a:lstStyle/>
          <a:p>
            <a:pPr defTabSz="661109"/>
            <a:r>
              <a:rPr lang="nl-NL" sz="1266" i="1" dirty="0" err="1">
                <a:solidFill>
                  <a:srgbClr val="000000"/>
                </a:solidFill>
                <a:latin typeface="Arial" panose="020B0604020202020204" pitchFamily="34" charset="0"/>
              </a:rPr>
              <a:t>tcp</a:t>
            </a:r>
            <a:endParaRPr lang="en-US" sz="1266" i="1" dirty="0" err="1">
              <a:solidFill>
                <a:srgbClr val="000000"/>
              </a:solidFill>
              <a:latin typeface="Arial" panose="020B0604020202020204" pitchFamily="34" charset="0"/>
            </a:endParaRPr>
          </a:p>
        </p:txBody>
      </p:sp>
      <p:sp>
        <p:nvSpPr>
          <p:cNvPr id="16" name="TextBox 15"/>
          <p:cNvSpPr txBox="1"/>
          <p:nvPr/>
        </p:nvSpPr>
        <p:spPr>
          <a:xfrm>
            <a:off x="5648851" y="776047"/>
            <a:ext cx="401072" cy="287130"/>
          </a:xfrm>
          <a:prstGeom prst="rect">
            <a:avLst/>
          </a:prstGeom>
          <a:noFill/>
        </p:spPr>
        <p:txBody>
          <a:bodyPr wrap="none" rtlCol="0">
            <a:spAutoFit/>
          </a:bodyPr>
          <a:lstStyle/>
          <a:p>
            <a:pPr defTabSz="661109"/>
            <a:r>
              <a:rPr lang="nl-NL" sz="1266" i="1" dirty="0" err="1">
                <a:solidFill>
                  <a:srgbClr val="000000"/>
                </a:solidFill>
                <a:latin typeface="Arial" panose="020B0604020202020204" pitchFamily="34" charset="0"/>
              </a:rPr>
              <a:t>tcp</a:t>
            </a:r>
            <a:endParaRPr lang="en-US" sz="1266" i="1" dirty="0" err="1">
              <a:solidFill>
                <a:srgbClr val="000000"/>
              </a:solidFill>
              <a:latin typeface="Arial" panose="020B0604020202020204" pitchFamily="34" charset="0"/>
            </a:endParaRPr>
          </a:p>
        </p:txBody>
      </p:sp>
      <p:sp>
        <p:nvSpPr>
          <p:cNvPr id="2" name="Title 1">
            <a:extLst>
              <a:ext uri="{FF2B5EF4-FFF2-40B4-BE49-F238E27FC236}">
                <a16:creationId xmlns:a16="http://schemas.microsoft.com/office/drawing/2014/main" id="{C01FA42F-2C57-4F3A-84CC-C870613E5028}"/>
              </a:ext>
            </a:extLst>
          </p:cNvPr>
          <p:cNvSpPr>
            <a:spLocks noGrp="1"/>
          </p:cNvSpPr>
          <p:nvPr>
            <p:ph type="title"/>
          </p:nvPr>
        </p:nvSpPr>
        <p:spPr/>
        <p:txBody>
          <a:bodyPr/>
          <a:lstStyle/>
          <a:p>
            <a:endParaRPr lang="en-NL"/>
          </a:p>
        </p:txBody>
      </p:sp>
      <p:sp>
        <p:nvSpPr>
          <p:cNvPr id="4" name="Footer Placeholder 3">
            <a:extLst>
              <a:ext uri="{FF2B5EF4-FFF2-40B4-BE49-F238E27FC236}">
                <a16:creationId xmlns:a16="http://schemas.microsoft.com/office/drawing/2014/main" id="{FED446E8-6E5A-4ED8-83D2-30227FAAEF8A}"/>
              </a:ext>
            </a:extLst>
          </p:cNvPr>
          <p:cNvSpPr>
            <a:spLocks noGrp="1"/>
          </p:cNvSpPr>
          <p:nvPr>
            <p:ph type="ftr" sz="quarter" idx="11"/>
          </p:nvPr>
        </p:nvSpPr>
        <p:spPr/>
        <p:txBody>
          <a:bodyPr/>
          <a:lstStyle/>
          <a:p>
            <a:r>
              <a:rPr lang="en-US"/>
              <a:t>Microservices, Messaging, Kafka and Dapr - Fontys - November 2022</a:t>
            </a:r>
            <a:endParaRPr lang="nl-NL" dirty="0"/>
          </a:p>
        </p:txBody>
      </p:sp>
      <p:sp>
        <p:nvSpPr>
          <p:cNvPr id="3" name="Freeform: Shape 2">
            <a:extLst>
              <a:ext uri="{FF2B5EF4-FFF2-40B4-BE49-F238E27FC236}">
                <a16:creationId xmlns:a16="http://schemas.microsoft.com/office/drawing/2014/main" id="{06ACF1B6-EB68-40E1-A7B6-569271A29F1B}"/>
              </a:ext>
            </a:extLst>
          </p:cNvPr>
          <p:cNvSpPr/>
          <p:nvPr/>
        </p:nvSpPr>
        <p:spPr>
          <a:xfrm>
            <a:off x="4805134" y="1925444"/>
            <a:ext cx="1625403" cy="567813"/>
          </a:xfrm>
          <a:custGeom>
            <a:avLst/>
            <a:gdLst>
              <a:gd name="connsiteX0" fmla="*/ 1536193 w 1625403"/>
              <a:gd name="connsiteY0" fmla="*/ 0 h 567813"/>
              <a:gd name="connsiteX1" fmla="*/ 993500 w 1625403"/>
              <a:gd name="connsiteY1" fmla="*/ 379141 h 567813"/>
              <a:gd name="connsiteX2" fmla="*/ 153442 w 1625403"/>
              <a:gd name="connsiteY2" fmla="*/ 275063 h 567813"/>
              <a:gd name="connsiteX3" fmla="*/ 93968 w 1625403"/>
              <a:gd name="connsiteY3" fmla="*/ 386576 h 567813"/>
              <a:gd name="connsiteX4" fmla="*/ 1149617 w 1625403"/>
              <a:gd name="connsiteY4" fmla="*/ 557561 h 567813"/>
              <a:gd name="connsiteX5" fmla="*/ 1625403 w 1625403"/>
              <a:gd name="connsiteY5" fmla="*/ 59473 h 5678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25403" h="567813">
                <a:moveTo>
                  <a:pt x="1536193" y="0"/>
                </a:moveTo>
                <a:cubicBezTo>
                  <a:pt x="1380075" y="166648"/>
                  <a:pt x="1223958" y="333297"/>
                  <a:pt x="993500" y="379141"/>
                </a:cubicBezTo>
                <a:cubicBezTo>
                  <a:pt x="763042" y="424985"/>
                  <a:pt x="303364" y="273824"/>
                  <a:pt x="153442" y="275063"/>
                </a:cubicBezTo>
                <a:cubicBezTo>
                  <a:pt x="3520" y="276302"/>
                  <a:pt x="-72061" y="339493"/>
                  <a:pt x="93968" y="386576"/>
                </a:cubicBezTo>
                <a:cubicBezTo>
                  <a:pt x="259997" y="433659"/>
                  <a:pt x="894378" y="612078"/>
                  <a:pt x="1149617" y="557561"/>
                </a:cubicBezTo>
                <a:cubicBezTo>
                  <a:pt x="1404856" y="503044"/>
                  <a:pt x="1515129" y="281258"/>
                  <a:pt x="1625403" y="59473"/>
                </a:cubicBezTo>
              </a:path>
            </a:pathLst>
          </a:custGeom>
          <a:ln>
            <a:prstDash val="dash"/>
            <a:headEnd type="none" w="med" len="med"/>
            <a:tailEnd type="arrow" w="med" len="med"/>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6" name="Speech Bubble: Rectangle 5">
            <a:extLst>
              <a:ext uri="{FF2B5EF4-FFF2-40B4-BE49-F238E27FC236}">
                <a16:creationId xmlns:a16="http://schemas.microsoft.com/office/drawing/2014/main" id="{D3B4B933-6DD9-49CD-9FD7-83D7970C0CC6}"/>
              </a:ext>
            </a:extLst>
          </p:cNvPr>
          <p:cNvSpPr/>
          <p:nvPr/>
        </p:nvSpPr>
        <p:spPr>
          <a:xfrm>
            <a:off x="5493834" y="2865250"/>
            <a:ext cx="1479395" cy="451305"/>
          </a:xfrm>
          <a:prstGeom prst="wedgeRectCallout">
            <a:avLst>
              <a:gd name="adj1" fmla="val -30883"/>
              <a:gd name="adj2" fmla="val -132707"/>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100" dirty="0"/>
              <a:t>Client polls Broker for messages</a:t>
            </a:r>
          </a:p>
        </p:txBody>
      </p:sp>
    </p:spTree>
    <p:extLst>
      <p:ext uri="{BB962C8B-B14F-4D97-AF65-F5344CB8AC3E}">
        <p14:creationId xmlns:p14="http://schemas.microsoft.com/office/powerpoint/2010/main" val="10644270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59F60-0C9E-46E1-9B82-41D5997F7A23}"/>
              </a:ext>
            </a:extLst>
          </p:cNvPr>
          <p:cNvSpPr>
            <a:spLocks noGrp="1"/>
          </p:cNvSpPr>
          <p:nvPr>
            <p:ph type="title"/>
          </p:nvPr>
        </p:nvSpPr>
        <p:spPr/>
        <p:txBody>
          <a:bodyPr/>
          <a:lstStyle/>
          <a:p>
            <a:r>
              <a:rPr lang="en-US" dirty="0"/>
              <a:t>Pub/Sub with </a:t>
            </a:r>
            <a:r>
              <a:rPr lang="en-US" dirty="0" err="1"/>
              <a:t>Dapr</a:t>
            </a:r>
            <a:r>
              <a:rPr lang="en-US" dirty="0"/>
              <a:t> from Node applications</a:t>
            </a:r>
          </a:p>
        </p:txBody>
      </p:sp>
      <p:sp>
        <p:nvSpPr>
          <p:cNvPr id="4" name="Footer Placeholder 3">
            <a:extLst>
              <a:ext uri="{FF2B5EF4-FFF2-40B4-BE49-F238E27FC236}">
                <a16:creationId xmlns:a16="http://schemas.microsoft.com/office/drawing/2014/main" id="{FA7390D8-9644-4278-9742-0B09CCF81750}"/>
              </a:ext>
            </a:extLst>
          </p:cNvPr>
          <p:cNvSpPr>
            <a:spLocks noGrp="1"/>
          </p:cNvSpPr>
          <p:nvPr>
            <p:ph type="ftr" sz="quarter" idx="11"/>
          </p:nvPr>
        </p:nvSpPr>
        <p:spPr/>
        <p:txBody>
          <a:bodyPr/>
          <a:lstStyle/>
          <a:p>
            <a:r>
              <a:rPr lang="en-US"/>
              <a:t>Microservices in real life – with Node &amp; Dapr.io</a:t>
            </a:r>
            <a:endParaRPr lang="nl-NL"/>
          </a:p>
        </p:txBody>
      </p:sp>
      <p:sp>
        <p:nvSpPr>
          <p:cNvPr id="11" name="TextBox 10">
            <a:extLst>
              <a:ext uri="{FF2B5EF4-FFF2-40B4-BE49-F238E27FC236}">
                <a16:creationId xmlns:a16="http://schemas.microsoft.com/office/drawing/2014/main" id="{0DC7AB23-F2B5-4F52-9A1A-12FC080B8217}"/>
              </a:ext>
            </a:extLst>
          </p:cNvPr>
          <p:cNvSpPr txBox="1"/>
          <p:nvPr/>
        </p:nvSpPr>
        <p:spPr>
          <a:xfrm>
            <a:off x="2407233" y="4653475"/>
            <a:ext cx="1875513" cy="161583"/>
          </a:xfrm>
          <a:prstGeom prst="rect">
            <a:avLst/>
          </a:prstGeom>
          <a:noFill/>
        </p:spPr>
        <p:txBody>
          <a:bodyPr wrap="none" lIns="0" tIns="0" rIns="0" bIns="0" rtlCol="0">
            <a:spAutoFit/>
          </a:bodyPr>
          <a:lstStyle/>
          <a:p>
            <a:r>
              <a:rPr lang="en-US" sz="1050" i="1" dirty="0"/>
              <a:t>sidecar (the personal assistant)</a:t>
            </a:r>
          </a:p>
        </p:txBody>
      </p:sp>
      <p:pic>
        <p:nvPicPr>
          <p:cNvPr id="21" name="Picture 20">
            <a:extLst>
              <a:ext uri="{FF2B5EF4-FFF2-40B4-BE49-F238E27FC236}">
                <a16:creationId xmlns:a16="http://schemas.microsoft.com/office/drawing/2014/main" id="{4DA26737-275E-4629-8B72-C3B1EBED8429}"/>
              </a:ext>
            </a:extLst>
          </p:cNvPr>
          <p:cNvPicPr>
            <a:picLocks noChangeAspect="1"/>
          </p:cNvPicPr>
          <p:nvPr/>
        </p:nvPicPr>
        <p:blipFill>
          <a:blip r:embed="rId2"/>
          <a:stretch>
            <a:fillRect/>
          </a:stretch>
        </p:blipFill>
        <p:spPr>
          <a:xfrm>
            <a:off x="2517828" y="3397602"/>
            <a:ext cx="1461807" cy="999471"/>
          </a:xfrm>
          <a:prstGeom prst="rect">
            <a:avLst/>
          </a:prstGeom>
          <a:noFill/>
        </p:spPr>
      </p:pic>
      <p:sp>
        <p:nvSpPr>
          <p:cNvPr id="23" name="Rectangle: Rounded Corners 22">
            <a:extLst>
              <a:ext uri="{FF2B5EF4-FFF2-40B4-BE49-F238E27FC236}">
                <a16:creationId xmlns:a16="http://schemas.microsoft.com/office/drawing/2014/main" id="{38DDA3D2-EDA4-4CA7-934C-F2303949FAA6}"/>
              </a:ext>
            </a:extLst>
          </p:cNvPr>
          <p:cNvSpPr/>
          <p:nvPr/>
        </p:nvSpPr>
        <p:spPr>
          <a:xfrm>
            <a:off x="2743871" y="2666744"/>
            <a:ext cx="1134111" cy="559438"/>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a:t>Pub/Sub</a:t>
            </a:r>
          </a:p>
          <a:p>
            <a:pPr algn="ctr"/>
            <a:r>
              <a:rPr lang="en-US" sz="1200" dirty="0"/>
              <a:t>components</a:t>
            </a:r>
          </a:p>
        </p:txBody>
      </p:sp>
      <p:sp>
        <p:nvSpPr>
          <p:cNvPr id="29" name="Rectangle 28">
            <a:extLst>
              <a:ext uri="{FF2B5EF4-FFF2-40B4-BE49-F238E27FC236}">
                <a16:creationId xmlns:a16="http://schemas.microsoft.com/office/drawing/2014/main" id="{DC275561-C7A6-430F-A7FD-B1CC558A3D5A}"/>
              </a:ext>
            </a:extLst>
          </p:cNvPr>
          <p:cNvSpPr/>
          <p:nvPr/>
        </p:nvSpPr>
        <p:spPr>
          <a:xfrm>
            <a:off x="2472430" y="2484025"/>
            <a:ext cx="1644683" cy="2113646"/>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1" name="Arrow: Up-Down 30">
            <a:extLst>
              <a:ext uri="{FF2B5EF4-FFF2-40B4-BE49-F238E27FC236}">
                <a16:creationId xmlns:a16="http://schemas.microsoft.com/office/drawing/2014/main" id="{8232EBC4-7CF6-4603-8114-132BE93C6F7E}"/>
              </a:ext>
            </a:extLst>
          </p:cNvPr>
          <p:cNvSpPr/>
          <p:nvPr/>
        </p:nvSpPr>
        <p:spPr>
          <a:xfrm>
            <a:off x="3218575" y="3226181"/>
            <a:ext cx="89387" cy="149963"/>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154" name="Connector: Elbow 153">
            <a:extLst>
              <a:ext uri="{FF2B5EF4-FFF2-40B4-BE49-F238E27FC236}">
                <a16:creationId xmlns:a16="http://schemas.microsoft.com/office/drawing/2014/main" id="{5C77DAB1-C94C-40CA-B191-2126A23DCBF7}"/>
              </a:ext>
            </a:extLst>
          </p:cNvPr>
          <p:cNvCxnSpPr>
            <a:cxnSpLocks/>
          </p:cNvCxnSpPr>
          <p:nvPr/>
        </p:nvCxnSpPr>
        <p:spPr>
          <a:xfrm rot="5400000" flipH="1" flipV="1">
            <a:off x="2545280" y="1796271"/>
            <a:ext cx="1200008" cy="540938"/>
          </a:xfrm>
          <a:prstGeom prst="bentConnector2">
            <a:avLst/>
          </a:prstGeom>
          <a:ln w="28575">
            <a:headEnd type="none" w="med" len="med"/>
            <a:tailEnd type="arrow" w="med" len="med"/>
          </a:ln>
        </p:spPr>
        <p:style>
          <a:lnRef idx="1">
            <a:schemeClr val="accent6"/>
          </a:lnRef>
          <a:fillRef idx="0">
            <a:schemeClr val="accent6"/>
          </a:fillRef>
          <a:effectRef idx="0">
            <a:schemeClr val="accent6"/>
          </a:effectRef>
          <a:fontRef idx="minor">
            <a:schemeClr val="tx1"/>
          </a:fontRef>
        </p:style>
      </p:cxnSp>
      <p:grpSp>
        <p:nvGrpSpPr>
          <p:cNvPr id="133" name="Group 132">
            <a:extLst>
              <a:ext uri="{FF2B5EF4-FFF2-40B4-BE49-F238E27FC236}">
                <a16:creationId xmlns:a16="http://schemas.microsoft.com/office/drawing/2014/main" id="{CB8A5C53-5543-4EEF-B5FE-E2C269F8DABD}"/>
              </a:ext>
            </a:extLst>
          </p:cNvPr>
          <p:cNvGrpSpPr/>
          <p:nvPr/>
        </p:nvGrpSpPr>
        <p:grpSpPr>
          <a:xfrm>
            <a:off x="3015142" y="1364940"/>
            <a:ext cx="196409" cy="208343"/>
            <a:chOff x="6207667" y="1018040"/>
            <a:chExt cx="248285" cy="269304"/>
          </a:xfrm>
        </p:grpSpPr>
        <p:sp>
          <p:nvSpPr>
            <p:cNvPr id="150" name="Rectangle 149">
              <a:extLst>
                <a:ext uri="{FF2B5EF4-FFF2-40B4-BE49-F238E27FC236}">
                  <a16:creationId xmlns:a16="http://schemas.microsoft.com/office/drawing/2014/main" id="{9E40D950-025B-4D6A-A3E8-E728B0900D1C}"/>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151" name="Freeform: Shape 150">
              <a:extLst>
                <a:ext uri="{FF2B5EF4-FFF2-40B4-BE49-F238E27FC236}">
                  <a16:creationId xmlns:a16="http://schemas.microsoft.com/office/drawing/2014/main" id="{A49ED86F-F380-49BD-BF5D-0C09799550D9}"/>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152" name="Oval 151">
              <a:extLst>
                <a:ext uri="{FF2B5EF4-FFF2-40B4-BE49-F238E27FC236}">
                  <a16:creationId xmlns:a16="http://schemas.microsoft.com/office/drawing/2014/main" id="{3176A41D-4DA4-4AD6-92EE-EAF7BC944001}"/>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grpSp>
      <p:pic>
        <p:nvPicPr>
          <p:cNvPr id="157" name="Picture 2" descr="Go (programming language) - Wikipedia">
            <a:extLst>
              <a:ext uri="{FF2B5EF4-FFF2-40B4-BE49-F238E27FC236}">
                <a16:creationId xmlns:a16="http://schemas.microsoft.com/office/drawing/2014/main" id="{690166CA-469A-4ED5-83C6-14687AB8F467}"/>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tretch>
            <a:fillRect/>
          </a:stretch>
        </p:blipFill>
        <p:spPr bwMode="auto">
          <a:xfrm>
            <a:off x="3436185" y="4381160"/>
            <a:ext cx="611994" cy="169653"/>
          </a:xfrm>
          <a:prstGeom prst="rect">
            <a:avLst/>
          </a:prstGeom>
          <a:solidFill>
            <a:srgbClr val="FFFFFF"/>
          </a:solidFill>
        </p:spPr>
      </p:pic>
      <p:grpSp>
        <p:nvGrpSpPr>
          <p:cNvPr id="42" name="Group 41">
            <a:extLst>
              <a:ext uri="{FF2B5EF4-FFF2-40B4-BE49-F238E27FC236}">
                <a16:creationId xmlns:a16="http://schemas.microsoft.com/office/drawing/2014/main" id="{ED196069-2DC7-4B46-8D94-C02B29DABE8C}"/>
              </a:ext>
            </a:extLst>
          </p:cNvPr>
          <p:cNvGrpSpPr/>
          <p:nvPr/>
        </p:nvGrpSpPr>
        <p:grpSpPr>
          <a:xfrm>
            <a:off x="3439116" y="1118754"/>
            <a:ext cx="3965025" cy="664844"/>
            <a:chOff x="6836292" y="1889788"/>
            <a:chExt cx="5012267" cy="859376"/>
          </a:xfrm>
        </p:grpSpPr>
        <p:sp>
          <p:nvSpPr>
            <p:cNvPr id="44" name="Rounded Rectangle 5">
              <a:extLst>
                <a:ext uri="{FF2B5EF4-FFF2-40B4-BE49-F238E27FC236}">
                  <a16:creationId xmlns:a16="http://schemas.microsoft.com/office/drawing/2014/main" id="{3851D87F-0206-4679-97B4-18DC0883E336}"/>
                </a:ext>
              </a:extLst>
            </p:cNvPr>
            <p:cNvSpPr/>
            <p:nvPr/>
          </p:nvSpPr>
          <p:spPr bwMode="auto">
            <a:xfrm>
              <a:off x="6836292" y="1889788"/>
              <a:ext cx="5012267"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000000"/>
                  </a:solidFill>
                  <a:effectLst/>
                  <a:uLnTx/>
                  <a:uFillTx/>
                  <a:latin typeface="Segoe UI Semibold"/>
                  <a:ea typeface="+mn-ea"/>
                  <a:cs typeface="+mn-cs"/>
                </a:rPr>
                <a:t>PubSub</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a:p>
              <a:pPr marL="0" marR="0" lvl="0" indent="0" defTabSz="932472" rtl="0" eaLnBrk="1" fontAlgn="base" latinLnBrk="0" hangingPunct="1">
                <a:lnSpc>
                  <a:spcPct val="100000"/>
                </a:lnSpc>
                <a:spcBef>
                  <a:spcPct val="0"/>
                </a:spcBef>
                <a:spcAft>
                  <a:spcPct val="0"/>
                </a:spcAft>
                <a:buClrTx/>
                <a:buSzTx/>
                <a:buFontTx/>
                <a:buNone/>
                <a:tabLst/>
                <a:defRPr/>
              </a:pPr>
              <a:r>
                <a:rPr lang="en-US" sz="1200">
                  <a:solidFill>
                    <a:srgbClr val="000000"/>
                  </a:solidFill>
                  <a:latin typeface="Segoe UI Semibold"/>
                </a:rPr>
                <a:t>Brokers</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45" name="Group 44">
              <a:extLst>
                <a:ext uri="{FF2B5EF4-FFF2-40B4-BE49-F238E27FC236}">
                  <a16:creationId xmlns:a16="http://schemas.microsoft.com/office/drawing/2014/main" id="{887BFAC3-505B-4995-876B-4A3C282DED5E}"/>
                </a:ext>
              </a:extLst>
            </p:cNvPr>
            <p:cNvGrpSpPr/>
            <p:nvPr/>
          </p:nvGrpSpPr>
          <p:grpSpPr>
            <a:xfrm>
              <a:off x="10628977" y="2085619"/>
              <a:ext cx="320745" cy="475586"/>
              <a:chOff x="9821876" y="953897"/>
              <a:chExt cx="320745" cy="475586"/>
            </a:xfrm>
          </p:grpSpPr>
          <p:pic>
            <p:nvPicPr>
              <p:cNvPr id="59" name="Picture 58">
                <a:extLst>
                  <a:ext uri="{FF2B5EF4-FFF2-40B4-BE49-F238E27FC236}">
                    <a16:creationId xmlns:a16="http://schemas.microsoft.com/office/drawing/2014/main" id="{5783078E-84DE-4B41-A662-7D941710345B}"/>
                  </a:ext>
                </a:extLst>
              </p:cNvPr>
              <p:cNvPicPr>
                <a:picLocks noChangeAspect="1"/>
              </p:cNvPicPr>
              <p:nvPr/>
            </p:nvPicPr>
            <p:blipFill>
              <a:blip r:embed="rId4" cstate="print">
                <a:extLst>
                  <a:ext uri="{28A0092B-C50C-407E-A947-70E740481C1C}">
                    <a14:useLocalDpi xmlns:a14="http://schemas.microsoft.com/office/drawing/2010/main"/>
                  </a:ext>
                </a:extLst>
              </a:blip>
              <a:srcRect/>
              <a:stretch/>
            </p:blipFill>
            <p:spPr>
              <a:xfrm>
                <a:off x="9821876" y="953897"/>
                <a:ext cx="320745" cy="268531"/>
              </a:xfrm>
              <a:prstGeom prst="rect">
                <a:avLst/>
              </a:prstGeom>
            </p:spPr>
          </p:pic>
          <p:sp>
            <p:nvSpPr>
              <p:cNvPr id="60" name="TextBox 59">
                <a:extLst>
                  <a:ext uri="{FF2B5EF4-FFF2-40B4-BE49-F238E27FC236}">
                    <a16:creationId xmlns:a16="http://schemas.microsoft.com/office/drawing/2014/main" id="{F09465FE-6F4E-4AA2-B372-F4AB9E41FDD5}"/>
                  </a:ext>
                </a:extLst>
              </p:cNvPr>
              <p:cNvSpPr txBox="1"/>
              <p:nvPr/>
            </p:nvSpPr>
            <p:spPr>
              <a:xfrm>
                <a:off x="9842522" y="1310134"/>
                <a:ext cx="279455" cy="11934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Redis</a:t>
                </a:r>
              </a:p>
            </p:txBody>
          </p:sp>
        </p:grpSp>
        <p:grpSp>
          <p:nvGrpSpPr>
            <p:cNvPr id="47" name="Group 46">
              <a:extLst>
                <a:ext uri="{FF2B5EF4-FFF2-40B4-BE49-F238E27FC236}">
                  <a16:creationId xmlns:a16="http://schemas.microsoft.com/office/drawing/2014/main" id="{B8AEFEE8-D035-4B13-BBFA-67329350BC11}"/>
                </a:ext>
              </a:extLst>
            </p:cNvPr>
            <p:cNvGrpSpPr/>
            <p:nvPr/>
          </p:nvGrpSpPr>
          <p:grpSpPr>
            <a:xfrm>
              <a:off x="8619944" y="2036350"/>
              <a:ext cx="332433" cy="588829"/>
              <a:chOff x="8604473" y="900329"/>
              <a:chExt cx="332433" cy="588829"/>
            </a:xfrm>
          </p:grpSpPr>
          <p:pic>
            <p:nvPicPr>
              <p:cNvPr id="57" name="Picture 114">
                <a:extLst>
                  <a:ext uri="{FF2B5EF4-FFF2-40B4-BE49-F238E27FC236}">
                    <a16:creationId xmlns:a16="http://schemas.microsoft.com/office/drawing/2014/main" id="{FA5162F3-1257-4496-B22E-B110D502E7A6}"/>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8604473" y="900329"/>
                <a:ext cx="332433" cy="332433"/>
              </a:xfrm>
              <a:prstGeom prst="rect">
                <a:avLst/>
              </a:prstGeom>
            </p:spPr>
          </p:pic>
          <p:sp>
            <p:nvSpPr>
              <p:cNvPr id="58" name="TextBox 57">
                <a:extLst>
                  <a:ext uri="{FF2B5EF4-FFF2-40B4-BE49-F238E27FC236}">
                    <a16:creationId xmlns:a16="http://schemas.microsoft.com/office/drawing/2014/main" id="{4C7A25B2-8986-4A39-9B08-AFF9F426AD87}"/>
                  </a:ext>
                </a:extLst>
              </p:cNvPr>
              <p:cNvSpPr txBox="1"/>
              <p:nvPr/>
            </p:nvSpPr>
            <p:spPr>
              <a:xfrm>
                <a:off x="8647865" y="1250459"/>
                <a:ext cx="245649"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SQS</a:t>
                </a:r>
              </a:p>
            </p:txBody>
          </p:sp>
        </p:grpSp>
        <p:grpSp>
          <p:nvGrpSpPr>
            <p:cNvPr id="48" name="Group 47">
              <a:extLst>
                <a:ext uri="{FF2B5EF4-FFF2-40B4-BE49-F238E27FC236}">
                  <a16:creationId xmlns:a16="http://schemas.microsoft.com/office/drawing/2014/main" id="{E3F40371-49A8-4D92-B294-78E817B1DBCE}"/>
                </a:ext>
              </a:extLst>
            </p:cNvPr>
            <p:cNvGrpSpPr/>
            <p:nvPr/>
          </p:nvGrpSpPr>
          <p:grpSpPr>
            <a:xfrm>
              <a:off x="9162869" y="2028943"/>
              <a:ext cx="579192" cy="591481"/>
              <a:chOff x="9146333" y="897678"/>
              <a:chExt cx="579192" cy="591481"/>
            </a:xfrm>
          </p:grpSpPr>
          <p:pic>
            <p:nvPicPr>
              <p:cNvPr id="55" name="Graphic 54">
                <a:extLst>
                  <a:ext uri="{FF2B5EF4-FFF2-40B4-BE49-F238E27FC236}">
                    <a16:creationId xmlns:a16="http://schemas.microsoft.com/office/drawing/2014/main" id="{69E9E5F9-94F6-4AB7-8948-C1CCC4BFCEFB}"/>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9270832" y="897678"/>
                <a:ext cx="330190" cy="330190"/>
              </a:xfrm>
              <a:prstGeom prst="rect">
                <a:avLst/>
              </a:prstGeom>
            </p:spPr>
          </p:pic>
          <p:sp>
            <p:nvSpPr>
              <p:cNvPr id="56" name="TextBox 55">
                <a:extLst>
                  <a:ext uri="{FF2B5EF4-FFF2-40B4-BE49-F238E27FC236}">
                    <a16:creationId xmlns:a16="http://schemas.microsoft.com/office/drawing/2014/main" id="{D1FFBF44-10CB-43E4-92D5-6F00242EB651}"/>
                  </a:ext>
                </a:extLst>
              </p:cNvPr>
              <p:cNvSpPr txBox="1"/>
              <p:nvPr/>
            </p:nvSpPr>
            <p:spPr>
              <a:xfrm>
                <a:off x="9146333" y="1250460"/>
                <a:ext cx="579192"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Service Bus</a:t>
                </a:r>
              </a:p>
            </p:txBody>
          </p:sp>
        </p:grpSp>
        <p:grpSp>
          <p:nvGrpSpPr>
            <p:cNvPr id="49" name="Group 48">
              <a:extLst>
                <a:ext uri="{FF2B5EF4-FFF2-40B4-BE49-F238E27FC236}">
                  <a16:creationId xmlns:a16="http://schemas.microsoft.com/office/drawing/2014/main" id="{93C4E69D-26DA-4A28-A935-E61DF88DEA7B}"/>
                </a:ext>
              </a:extLst>
            </p:cNvPr>
            <p:cNvGrpSpPr/>
            <p:nvPr/>
          </p:nvGrpSpPr>
          <p:grpSpPr>
            <a:xfrm>
              <a:off x="11150209" y="2090063"/>
              <a:ext cx="489047" cy="475586"/>
              <a:chOff x="9737725" y="953897"/>
              <a:chExt cx="489047" cy="475586"/>
            </a:xfrm>
          </p:grpSpPr>
          <p:pic>
            <p:nvPicPr>
              <p:cNvPr id="53" name="Picture 52">
                <a:extLst>
                  <a:ext uri="{FF2B5EF4-FFF2-40B4-BE49-F238E27FC236}">
                    <a16:creationId xmlns:a16="http://schemas.microsoft.com/office/drawing/2014/main" id="{459BBD63-68D9-41F3-A665-442D428CF8B6}"/>
                  </a:ext>
                </a:extLst>
              </p:cNvPr>
              <p:cNvPicPr>
                <a:picLocks noChangeAspect="1"/>
              </p:cNvPicPr>
              <p:nvPr/>
            </p:nvPicPr>
            <p:blipFill>
              <a:blip r:embed="rId9">
                <a:extLst>
                  <a:ext uri="{28A0092B-C50C-407E-A947-70E740481C1C}">
                    <a14:useLocalDpi xmlns:a14="http://schemas.microsoft.com/office/drawing/2010/main"/>
                  </a:ext>
                </a:extLst>
              </a:blip>
              <a:srcRect/>
              <a:stretch/>
            </p:blipFill>
            <p:spPr>
              <a:xfrm>
                <a:off x="9845586" y="953897"/>
                <a:ext cx="273325" cy="268531"/>
              </a:xfrm>
              <a:prstGeom prst="rect">
                <a:avLst/>
              </a:prstGeom>
            </p:spPr>
          </p:pic>
          <p:sp>
            <p:nvSpPr>
              <p:cNvPr id="54" name="TextBox 53">
                <a:extLst>
                  <a:ext uri="{FF2B5EF4-FFF2-40B4-BE49-F238E27FC236}">
                    <a16:creationId xmlns:a16="http://schemas.microsoft.com/office/drawing/2014/main" id="{D9C84A94-4BBA-471F-B76B-3A8814FFEC6C}"/>
                  </a:ext>
                </a:extLst>
              </p:cNvPr>
              <p:cNvSpPr txBox="1"/>
              <p:nvPr/>
            </p:nvSpPr>
            <p:spPr>
              <a:xfrm>
                <a:off x="9737725" y="1310134"/>
                <a:ext cx="489047" cy="11934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2917">
                          <a:srgbClr val="000000"/>
                        </a:gs>
                        <a:gs pos="30000">
                          <a:srgbClr val="000000"/>
                        </a:gs>
                      </a:gsLst>
                      <a:lin ang="5400000" scaled="0"/>
                    </a:gradFill>
                    <a:effectLst/>
                    <a:uLnTx/>
                    <a:uFillTx/>
                    <a:latin typeface="+mj-lt"/>
                    <a:ea typeface="+mn-ea"/>
                    <a:cs typeface="+mn-cs"/>
                  </a:rPr>
                  <a:t>RabbitMQ</a:t>
                </a:r>
              </a:p>
            </p:txBody>
          </p:sp>
        </p:grpSp>
        <p:grpSp>
          <p:nvGrpSpPr>
            <p:cNvPr id="50" name="Group 49">
              <a:extLst>
                <a:ext uri="{FF2B5EF4-FFF2-40B4-BE49-F238E27FC236}">
                  <a16:creationId xmlns:a16="http://schemas.microsoft.com/office/drawing/2014/main" id="{F5B07A77-E902-4FD1-B134-4FEAF319BF77}"/>
                </a:ext>
              </a:extLst>
            </p:cNvPr>
            <p:cNvGrpSpPr/>
            <p:nvPr/>
          </p:nvGrpSpPr>
          <p:grpSpPr>
            <a:xfrm>
              <a:off x="9911570" y="1970590"/>
              <a:ext cx="442479" cy="654590"/>
              <a:chOff x="11147028" y="3239662"/>
              <a:chExt cx="442479" cy="654590"/>
            </a:xfrm>
          </p:grpSpPr>
          <p:sp>
            <p:nvSpPr>
              <p:cNvPr id="51" name="TextBox 50">
                <a:extLst>
                  <a:ext uri="{FF2B5EF4-FFF2-40B4-BE49-F238E27FC236}">
                    <a16:creationId xmlns:a16="http://schemas.microsoft.com/office/drawing/2014/main" id="{2DC35C2E-F1B7-4D36-8737-89499E1AAF3B}"/>
                  </a:ext>
                </a:extLst>
              </p:cNvPr>
              <p:cNvSpPr txBox="1"/>
              <p:nvPr/>
            </p:nvSpPr>
            <p:spPr>
              <a:xfrm>
                <a:off x="11159802" y="3655553"/>
                <a:ext cx="416928"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GCP</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Pub/Sub</a:t>
                </a:r>
              </a:p>
            </p:txBody>
          </p:sp>
          <p:pic>
            <p:nvPicPr>
              <p:cNvPr id="52" name="Picture 51">
                <a:extLst>
                  <a:ext uri="{FF2B5EF4-FFF2-40B4-BE49-F238E27FC236}">
                    <a16:creationId xmlns:a16="http://schemas.microsoft.com/office/drawing/2014/main" id="{295F192F-5C63-4C32-B0D3-6547B2ADB0EF}"/>
                  </a:ext>
                </a:extLst>
              </p:cNvPr>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11147028" y="3239662"/>
                <a:ext cx="442479" cy="442479"/>
              </a:xfrm>
              <a:prstGeom prst="rect">
                <a:avLst/>
              </a:prstGeom>
            </p:spPr>
          </p:pic>
        </p:grpSp>
      </p:grpSp>
      <p:pic>
        <p:nvPicPr>
          <p:cNvPr id="61" name="Graphic 60">
            <a:extLst>
              <a:ext uri="{FF2B5EF4-FFF2-40B4-BE49-F238E27FC236}">
                <a16:creationId xmlns:a16="http://schemas.microsoft.com/office/drawing/2014/main" id="{73B47247-A48A-4E42-A94E-6673BA17ACB6}"/>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p:blipFill>
        <p:spPr>
          <a:xfrm>
            <a:off x="3528051" y="1375296"/>
            <a:ext cx="340491" cy="169269"/>
          </a:xfrm>
          <a:prstGeom prst="rect">
            <a:avLst/>
          </a:prstGeom>
        </p:spPr>
      </p:pic>
      <p:pic>
        <p:nvPicPr>
          <p:cNvPr id="63" name="Picture 4" descr="Logos and Graphics | Node.js">
            <a:extLst>
              <a:ext uri="{FF2B5EF4-FFF2-40B4-BE49-F238E27FC236}">
                <a16:creationId xmlns:a16="http://schemas.microsoft.com/office/drawing/2014/main" id="{73351C22-4700-4E8D-9272-96B24C11E52A}"/>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173889" y="3667925"/>
            <a:ext cx="1075617" cy="609533"/>
          </a:xfrm>
          <a:prstGeom prst="rect">
            <a:avLst/>
          </a:prstGeom>
          <a:noFill/>
          <a:extLst>
            <a:ext uri="{909E8E84-426E-40DD-AFC4-6F175D3DCCD1}">
              <a14:hiddenFill xmlns:a14="http://schemas.microsoft.com/office/drawing/2010/main">
                <a:solidFill>
                  <a:srgbClr val="FFFFFF"/>
                </a:solidFill>
              </a14:hiddenFill>
            </a:ext>
          </a:extLst>
        </p:spPr>
      </p:pic>
      <p:sp>
        <p:nvSpPr>
          <p:cNvPr id="64" name="Rectangle: Rounded Corners 63">
            <a:extLst>
              <a:ext uri="{FF2B5EF4-FFF2-40B4-BE49-F238E27FC236}">
                <a16:creationId xmlns:a16="http://schemas.microsoft.com/office/drawing/2014/main" id="{EDB2B25D-7F74-4D6A-8613-75069C030F63}"/>
              </a:ext>
            </a:extLst>
          </p:cNvPr>
          <p:cNvSpPr/>
          <p:nvPr/>
        </p:nvSpPr>
        <p:spPr>
          <a:xfrm>
            <a:off x="6059345" y="3305952"/>
            <a:ext cx="775094" cy="384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Node SDK for </a:t>
            </a:r>
            <a:r>
              <a:rPr lang="en-US" sz="900" dirty="0" err="1"/>
              <a:t>Dapr</a:t>
            </a:r>
            <a:endParaRPr lang="en-US" sz="900" dirty="0"/>
          </a:p>
        </p:txBody>
      </p:sp>
      <p:cxnSp>
        <p:nvCxnSpPr>
          <p:cNvPr id="65" name="Connector: Elbow 64">
            <a:extLst>
              <a:ext uri="{FF2B5EF4-FFF2-40B4-BE49-F238E27FC236}">
                <a16:creationId xmlns:a16="http://schemas.microsoft.com/office/drawing/2014/main" id="{58D1648A-0A8C-40F3-A150-A555BD0A7BE9}"/>
              </a:ext>
            </a:extLst>
          </p:cNvPr>
          <p:cNvCxnSpPr>
            <a:cxnSpLocks/>
            <a:stCxn id="64" idx="3"/>
          </p:cNvCxnSpPr>
          <p:nvPr/>
        </p:nvCxnSpPr>
        <p:spPr>
          <a:xfrm>
            <a:off x="6834439" y="3497977"/>
            <a:ext cx="192518" cy="26379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68" name="Rectangle 67">
            <a:extLst>
              <a:ext uri="{FF2B5EF4-FFF2-40B4-BE49-F238E27FC236}">
                <a16:creationId xmlns:a16="http://schemas.microsoft.com/office/drawing/2014/main" id="{5928E189-DB3A-4429-8CB7-F3129246855A}"/>
              </a:ext>
            </a:extLst>
          </p:cNvPr>
          <p:cNvSpPr/>
          <p:nvPr/>
        </p:nvSpPr>
        <p:spPr>
          <a:xfrm>
            <a:off x="7040776" y="4137961"/>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p>
        </p:txBody>
      </p:sp>
      <p:sp>
        <p:nvSpPr>
          <p:cNvPr id="69" name="TextBox 68">
            <a:extLst>
              <a:ext uri="{FF2B5EF4-FFF2-40B4-BE49-F238E27FC236}">
                <a16:creationId xmlns:a16="http://schemas.microsoft.com/office/drawing/2014/main" id="{E1D5CF8D-CD19-40D6-9805-6815A7DCA4A6}"/>
              </a:ext>
            </a:extLst>
          </p:cNvPr>
          <p:cNvSpPr txBox="1"/>
          <p:nvPr/>
        </p:nvSpPr>
        <p:spPr>
          <a:xfrm>
            <a:off x="6455705" y="4689343"/>
            <a:ext cx="1057982" cy="147903"/>
          </a:xfrm>
          <a:prstGeom prst="rect">
            <a:avLst/>
          </a:prstGeom>
          <a:noFill/>
        </p:spPr>
        <p:txBody>
          <a:bodyPr wrap="none" lIns="0" tIns="0" rIns="0" bIns="0" rtlCol="0">
            <a:spAutoFit/>
          </a:bodyPr>
          <a:lstStyle/>
          <a:p>
            <a:r>
              <a:rPr lang="en-US" sz="1050" i="1" dirty="0" err="1"/>
              <a:t>components.yaml</a:t>
            </a:r>
            <a:endParaRPr lang="en-US" sz="1050" i="1" dirty="0"/>
          </a:p>
        </p:txBody>
      </p:sp>
      <p:cxnSp>
        <p:nvCxnSpPr>
          <p:cNvPr id="70" name="Connector: Elbow 69">
            <a:extLst>
              <a:ext uri="{FF2B5EF4-FFF2-40B4-BE49-F238E27FC236}">
                <a16:creationId xmlns:a16="http://schemas.microsoft.com/office/drawing/2014/main" id="{8A2296AA-A16D-49BF-AE56-1D0350DDBE9B}"/>
              </a:ext>
            </a:extLst>
          </p:cNvPr>
          <p:cNvCxnSpPr>
            <a:cxnSpLocks/>
            <a:stCxn id="68" idx="0"/>
            <a:endCxn id="23" idx="3"/>
          </p:cNvCxnSpPr>
          <p:nvPr/>
        </p:nvCxnSpPr>
        <p:spPr>
          <a:xfrm rot="16200000" flipV="1">
            <a:off x="4967995" y="1856450"/>
            <a:ext cx="1191498" cy="3371524"/>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pic>
        <p:nvPicPr>
          <p:cNvPr id="66" name="Picture 65">
            <a:extLst>
              <a:ext uri="{FF2B5EF4-FFF2-40B4-BE49-F238E27FC236}">
                <a16:creationId xmlns:a16="http://schemas.microsoft.com/office/drawing/2014/main" id="{AB1DBBA4-DABD-4023-957D-8A230B41A84F}"/>
              </a:ext>
            </a:extLst>
          </p:cNvPr>
          <p:cNvPicPr>
            <a:picLocks noChangeAspect="1"/>
          </p:cNvPicPr>
          <p:nvPr/>
        </p:nvPicPr>
        <p:blipFill>
          <a:blip r:embed="rId14"/>
          <a:stretch>
            <a:fillRect/>
          </a:stretch>
        </p:blipFill>
        <p:spPr>
          <a:xfrm>
            <a:off x="6668142" y="4327122"/>
            <a:ext cx="332594" cy="336158"/>
          </a:xfrm>
          <a:prstGeom prst="rect">
            <a:avLst/>
          </a:prstGeom>
          <a:ln>
            <a:noFill/>
          </a:ln>
          <a:effectLst>
            <a:outerShdw blurRad="292100" dist="139700" dir="2700000" algn="tl" rotWithShape="0">
              <a:srgbClr val="333333">
                <a:alpha val="65000"/>
              </a:srgbClr>
            </a:outerShdw>
          </a:effectLst>
        </p:spPr>
      </p:pic>
      <p:sp>
        <p:nvSpPr>
          <p:cNvPr id="62" name="Rectangle: Rounded Corners 61">
            <a:extLst>
              <a:ext uri="{FF2B5EF4-FFF2-40B4-BE49-F238E27FC236}">
                <a16:creationId xmlns:a16="http://schemas.microsoft.com/office/drawing/2014/main" id="{803039DD-0AE7-4758-A6F6-404C34D695DA}"/>
              </a:ext>
            </a:extLst>
          </p:cNvPr>
          <p:cNvSpPr/>
          <p:nvPr/>
        </p:nvSpPr>
        <p:spPr>
          <a:xfrm>
            <a:off x="2386356" y="1751541"/>
            <a:ext cx="905934" cy="429355"/>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50" dirty="0"/>
              <a:t>pub/sub interface</a:t>
            </a:r>
          </a:p>
        </p:txBody>
      </p:sp>
      <p:pic>
        <p:nvPicPr>
          <p:cNvPr id="6" name="Picture 5">
            <a:extLst>
              <a:ext uri="{FF2B5EF4-FFF2-40B4-BE49-F238E27FC236}">
                <a16:creationId xmlns:a16="http://schemas.microsoft.com/office/drawing/2014/main" id="{005D90A0-BCB3-43DB-B911-44ACD956A5D5}"/>
              </a:ext>
            </a:extLst>
          </p:cNvPr>
          <p:cNvPicPr>
            <a:picLocks noChangeAspect="1"/>
          </p:cNvPicPr>
          <p:nvPr/>
        </p:nvPicPr>
        <p:blipFill>
          <a:blip r:embed="rId15"/>
          <a:stretch>
            <a:fillRect/>
          </a:stretch>
        </p:blipFill>
        <p:spPr>
          <a:xfrm>
            <a:off x="4237459" y="1232140"/>
            <a:ext cx="4861365" cy="1847444"/>
          </a:xfrm>
          <a:prstGeom prst="rect">
            <a:avLst/>
          </a:prstGeom>
          <a:ln>
            <a:noFill/>
          </a:ln>
          <a:effectLst>
            <a:outerShdw blurRad="292100" dist="139700" dir="2700000" algn="tl" rotWithShape="0">
              <a:srgbClr val="333333">
                <a:alpha val="65000"/>
              </a:srgbClr>
            </a:outerShdw>
          </a:effectLst>
        </p:spPr>
      </p:pic>
      <p:cxnSp>
        <p:nvCxnSpPr>
          <p:cNvPr id="67" name="Straight Arrow Connector 66">
            <a:extLst>
              <a:ext uri="{FF2B5EF4-FFF2-40B4-BE49-F238E27FC236}">
                <a16:creationId xmlns:a16="http://schemas.microsoft.com/office/drawing/2014/main" id="{52556193-B47E-4428-B2EA-14D46730AD48}"/>
              </a:ext>
            </a:extLst>
          </p:cNvPr>
          <p:cNvCxnSpPr>
            <a:cxnSpLocks/>
          </p:cNvCxnSpPr>
          <p:nvPr/>
        </p:nvCxnSpPr>
        <p:spPr>
          <a:xfrm flipH="1">
            <a:off x="3832477" y="2379836"/>
            <a:ext cx="1034176" cy="42105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73" name="Speech Bubble: Rectangle 72">
            <a:extLst>
              <a:ext uri="{FF2B5EF4-FFF2-40B4-BE49-F238E27FC236}">
                <a16:creationId xmlns:a16="http://schemas.microsoft.com/office/drawing/2014/main" id="{AEC9EB60-BF83-45B8-811A-2C1C4BE4870D}"/>
              </a:ext>
            </a:extLst>
          </p:cNvPr>
          <p:cNvSpPr/>
          <p:nvPr/>
        </p:nvSpPr>
        <p:spPr>
          <a:xfrm>
            <a:off x="3263268" y="2207862"/>
            <a:ext cx="757191" cy="351027"/>
          </a:xfrm>
          <a:prstGeom prst="wedgeRectCallout">
            <a:avLst>
              <a:gd name="adj1" fmla="val 76065"/>
              <a:gd name="adj2" fmla="val 76331"/>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i="1" dirty="0">
                <a:solidFill>
                  <a:schemeClr val="bg1">
                    <a:lumMod val="50000"/>
                  </a:schemeClr>
                </a:solidFill>
              </a:rPr>
              <a:t>subscribe on topic</a:t>
            </a:r>
          </a:p>
        </p:txBody>
      </p:sp>
      <p:sp>
        <p:nvSpPr>
          <p:cNvPr id="15" name="Freeform: Shape 14">
            <a:extLst>
              <a:ext uri="{FF2B5EF4-FFF2-40B4-BE49-F238E27FC236}">
                <a16:creationId xmlns:a16="http://schemas.microsoft.com/office/drawing/2014/main" id="{64DA9470-5CAA-4FF8-BB15-2F886B6D5641}"/>
              </a:ext>
            </a:extLst>
          </p:cNvPr>
          <p:cNvSpPr/>
          <p:nvPr/>
        </p:nvSpPr>
        <p:spPr>
          <a:xfrm>
            <a:off x="3884246" y="2152182"/>
            <a:ext cx="4501662" cy="905726"/>
          </a:xfrm>
          <a:custGeom>
            <a:avLst/>
            <a:gdLst>
              <a:gd name="connsiteX0" fmla="*/ 0 w 4501662"/>
              <a:gd name="connsiteY0" fmla="*/ 888003 h 905726"/>
              <a:gd name="connsiteX1" fmla="*/ 3368431 w 4501662"/>
              <a:gd name="connsiteY1" fmla="*/ 794218 h 905726"/>
              <a:gd name="connsiteX2" fmla="*/ 3438769 w 4501662"/>
              <a:gd name="connsiteY2" fmla="*/ 43941 h 905726"/>
              <a:gd name="connsiteX3" fmla="*/ 4501662 w 4501662"/>
              <a:gd name="connsiteY3" fmla="*/ 153356 h 905726"/>
            </a:gdLst>
            <a:ahLst/>
            <a:cxnLst>
              <a:cxn ang="0">
                <a:pos x="connsiteX0" y="connsiteY0"/>
              </a:cxn>
              <a:cxn ang="0">
                <a:pos x="connsiteX1" y="connsiteY1"/>
              </a:cxn>
              <a:cxn ang="0">
                <a:pos x="connsiteX2" y="connsiteY2"/>
              </a:cxn>
              <a:cxn ang="0">
                <a:pos x="connsiteX3" y="connsiteY3"/>
              </a:cxn>
            </a:cxnLst>
            <a:rect l="l" t="t" r="r" b="b"/>
            <a:pathLst>
              <a:path w="4501662" h="905726">
                <a:moveTo>
                  <a:pt x="0" y="888003"/>
                </a:moveTo>
                <a:cubicBezTo>
                  <a:pt x="1397651" y="911449"/>
                  <a:pt x="2795303" y="934895"/>
                  <a:pt x="3368431" y="794218"/>
                </a:cubicBezTo>
                <a:cubicBezTo>
                  <a:pt x="3941559" y="653541"/>
                  <a:pt x="3249897" y="150751"/>
                  <a:pt x="3438769" y="43941"/>
                </a:cubicBezTo>
                <a:cubicBezTo>
                  <a:pt x="3627641" y="-62869"/>
                  <a:pt x="4064651" y="45243"/>
                  <a:pt x="4501662" y="153356"/>
                </a:cubicBezTo>
              </a:path>
            </a:pathLst>
          </a:custGeom>
          <a:noFill/>
          <a:ln>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Speech Bubble: Rectangle 73">
            <a:extLst>
              <a:ext uri="{FF2B5EF4-FFF2-40B4-BE49-F238E27FC236}">
                <a16:creationId xmlns:a16="http://schemas.microsoft.com/office/drawing/2014/main" id="{7632AF7C-8850-478E-8E45-F6BE90A6CF69}"/>
              </a:ext>
            </a:extLst>
          </p:cNvPr>
          <p:cNvSpPr/>
          <p:nvPr/>
        </p:nvSpPr>
        <p:spPr>
          <a:xfrm>
            <a:off x="7820541" y="1630052"/>
            <a:ext cx="1130733" cy="351027"/>
          </a:xfrm>
          <a:prstGeom prst="wedgeRectCallout">
            <a:avLst>
              <a:gd name="adj1" fmla="val -40568"/>
              <a:gd name="adj2" fmla="val 111954"/>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i="1" dirty="0">
                <a:solidFill>
                  <a:schemeClr val="bg1">
                    <a:lumMod val="50000"/>
                  </a:schemeClr>
                </a:solidFill>
              </a:rPr>
              <a:t>message sent to handler</a:t>
            </a:r>
          </a:p>
        </p:txBody>
      </p:sp>
      <p:sp>
        <p:nvSpPr>
          <p:cNvPr id="16" name="Freeform: Shape 15">
            <a:extLst>
              <a:ext uri="{FF2B5EF4-FFF2-40B4-BE49-F238E27FC236}">
                <a16:creationId xmlns:a16="http://schemas.microsoft.com/office/drawing/2014/main" id="{99856729-3279-4C0C-AFE9-7697E3C64FB1}"/>
              </a:ext>
            </a:extLst>
          </p:cNvPr>
          <p:cNvSpPr/>
          <p:nvPr/>
        </p:nvSpPr>
        <p:spPr>
          <a:xfrm>
            <a:off x="3868615" y="2194675"/>
            <a:ext cx="4360985" cy="935440"/>
          </a:xfrm>
          <a:custGeom>
            <a:avLst/>
            <a:gdLst>
              <a:gd name="connsiteX0" fmla="*/ 0 w 4360985"/>
              <a:gd name="connsiteY0" fmla="*/ 884587 h 935440"/>
              <a:gd name="connsiteX1" fmla="*/ 3579447 w 4360985"/>
              <a:gd name="connsiteY1" fmla="*/ 845510 h 935440"/>
              <a:gd name="connsiteX2" fmla="*/ 3610708 w 4360985"/>
              <a:gd name="connsiteY2" fmla="*/ 56156 h 935440"/>
              <a:gd name="connsiteX3" fmla="*/ 4360985 w 4360985"/>
              <a:gd name="connsiteY3" fmla="*/ 126494 h 935440"/>
            </a:gdLst>
            <a:ahLst/>
            <a:cxnLst>
              <a:cxn ang="0">
                <a:pos x="connsiteX0" y="connsiteY0"/>
              </a:cxn>
              <a:cxn ang="0">
                <a:pos x="connsiteX1" y="connsiteY1"/>
              </a:cxn>
              <a:cxn ang="0">
                <a:pos x="connsiteX2" y="connsiteY2"/>
              </a:cxn>
              <a:cxn ang="0">
                <a:pos x="connsiteX3" y="connsiteY3"/>
              </a:cxn>
            </a:cxnLst>
            <a:rect l="l" t="t" r="r" b="b"/>
            <a:pathLst>
              <a:path w="4360985" h="935440">
                <a:moveTo>
                  <a:pt x="0" y="884587"/>
                </a:moveTo>
                <a:cubicBezTo>
                  <a:pt x="1488831" y="934084"/>
                  <a:pt x="2977662" y="983582"/>
                  <a:pt x="3579447" y="845510"/>
                </a:cubicBezTo>
                <a:cubicBezTo>
                  <a:pt x="4181232" y="707438"/>
                  <a:pt x="3480452" y="175992"/>
                  <a:pt x="3610708" y="56156"/>
                </a:cubicBezTo>
                <a:cubicBezTo>
                  <a:pt x="3740964" y="-63680"/>
                  <a:pt x="4050974" y="31407"/>
                  <a:pt x="4360985" y="126494"/>
                </a:cubicBezTo>
              </a:path>
            </a:pathLst>
          </a:custGeom>
          <a:noFill/>
          <a:ln>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203727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15" grpId="0" animBg="1"/>
      <p:bldP spid="74" grpId="0" animBg="1"/>
      <p:bldP spid="1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DE16E-20A9-4708-E4F0-1C67B48BC114}"/>
              </a:ext>
            </a:extLst>
          </p:cNvPr>
          <p:cNvSpPr>
            <a:spLocks noGrp="1"/>
          </p:cNvSpPr>
          <p:nvPr>
            <p:ph type="title"/>
          </p:nvPr>
        </p:nvSpPr>
        <p:spPr/>
        <p:txBody>
          <a:bodyPr/>
          <a:lstStyle/>
          <a:p>
            <a:r>
              <a:rPr lang="en-US" dirty="0"/>
              <a:t>Node with Kafka – through </a:t>
            </a:r>
            <a:r>
              <a:rPr lang="en-US" dirty="0" err="1"/>
              <a:t>Dapr</a:t>
            </a:r>
            <a:r>
              <a:rPr lang="en-US" dirty="0"/>
              <a:t> </a:t>
            </a:r>
          </a:p>
        </p:txBody>
      </p:sp>
      <p:sp>
        <p:nvSpPr>
          <p:cNvPr id="4" name="Footer Placeholder 3">
            <a:extLst>
              <a:ext uri="{FF2B5EF4-FFF2-40B4-BE49-F238E27FC236}">
                <a16:creationId xmlns:a16="http://schemas.microsoft.com/office/drawing/2014/main" id="{2B73C786-04FE-61D0-E31F-7274987C7036}"/>
              </a:ext>
            </a:extLst>
          </p:cNvPr>
          <p:cNvSpPr>
            <a:spLocks noGrp="1"/>
          </p:cNvSpPr>
          <p:nvPr>
            <p:ph type="ftr" sz="quarter" idx="11"/>
          </p:nvPr>
        </p:nvSpPr>
        <p:spPr/>
        <p:txBody>
          <a:bodyPr/>
          <a:lstStyle/>
          <a:p>
            <a:r>
              <a:rPr lang="en-US"/>
              <a:t>Microservices, Messaging, Kafka and Dapr - Fontys - November 2022</a:t>
            </a:r>
            <a:endParaRPr lang="nl-NL"/>
          </a:p>
        </p:txBody>
      </p:sp>
      <p:pic>
        <p:nvPicPr>
          <p:cNvPr id="6" name="Picture 5">
            <a:extLst>
              <a:ext uri="{FF2B5EF4-FFF2-40B4-BE49-F238E27FC236}">
                <a16:creationId xmlns:a16="http://schemas.microsoft.com/office/drawing/2014/main" id="{483D703C-BA99-07A7-064A-465ADBC71335}"/>
              </a:ext>
            </a:extLst>
          </p:cNvPr>
          <p:cNvPicPr>
            <a:picLocks noChangeAspect="1"/>
          </p:cNvPicPr>
          <p:nvPr/>
        </p:nvPicPr>
        <p:blipFill>
          <a:blip r:embed="rId2"/>
          <a:stretch>
            <a:fillRect/>
          </a:stretch>
        </p:blipFill>
        <p:spPr>
          <a:xfrm>
            <a:off x="720000" y="858230"/>
            <a:ext cx="3580725" cy="2180442"/>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E15692E0-B62B-A5DA-E312-8D9E9CA06960}"/>
              </a:ext>
            </a:extLst>
          </p:cNvPr>
          <p:cNvPicPr>
            <a:picLocks noChangeAspect="1"/>
          </p:cNvPicPr>
          <p:nvPr/>
        </p:nvPicPr>
        <p:blipFill>
          <a:blip r:embed="rId3"/>
          <a:stretch>
            <a:fillRect/>
          </a:stretch>
        </p:blipFill>
        <p:spPr>
          <a:xfrm>
            <a:off x="2283512" y="1786526"/>
            <a:ext cx="619125" cy="323850"/>
          </a:xfrm>
          <a:prstGeom prst="rect">
            <a:avLst/>
          </a:prstGeom>
        </p:spPr>
      </p:pic>
      <p:grpSp>
        <p:nvGrpSpPr>
          <p:cNvPr id="9" name="!!AppA">
            <a:extLst>
              <a:ext uri="{FF2B5EF4-FFF2-40B4-BE49-F238E27FC236}">
                <a16:creationId xmlns:a16="http://schemas.microsoft.com/office/drawing/2014/main" id="{AAAF47F3-05D0-C898-5B72-3C1E0EE8D78A}"/>
              </a:ext>
            </a:extLst>
          </p:cNvPr>
          <p:cNvGrpSpPr/>
          <p:nvPr/>
        </p:nvGrpSpPr>
        <p:grpSpPr>
          <a:xfrm>
            <a:off x="2277712" y="3255460"/>
            <a:ext cx="1249849" cy="1458155"/>
            <a:chOff x="3444424" y="1954650"/>
            <a:chExt cx="1400542" cy="1633964"/>
          </a:xfrm>
        </p:grpSpPr>
        <p:pic>
          <p:nvPicPr>
            <p:cNvPr id="10" name="Graphic 9">
              <a:extLst>
                <a:ext uri="{FF2B5EF4-FFF2-40B4-BE49-F238E27FC236}">
                  <a16:creationId xmlns:a16="http://schemas.microsoft.com/office/drawing/2014/main" id="{CC9211C9-6FB1-327B-C0EF-C1BA680625CF}"/>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444424" y="1954650"/>
              <a:ext cx="1400542" cy="1633964"/>
            </a:xfrm>
            <a:prstGeom prst="rect">
              <a:avLst/>
            </a:prstGeom>
          </p:spPr>
        </p:pic>
        <p:sp>
          <p:nvSpPr>
            <p:cNvPr id="11" name="TextBox 10">
              <a:extLst>
                <a:ext uri="{FF2B5EF4-FFF2-40B4-BE49-F238E27FC236}">
                  <a16:creationId xmlns:a16="http://schemas.microsoft.com/office/drawing/2014/main" id="{F2BC12D4-AB92-022C-4FFB-8A5BF81A9DD5}"/>
                </a:ext>
              </a:extLst>
            </p:cNvPr>
            <p:cNvSpPr txBox="1"/>
            <p:nvPr/>
          </p:nvSpPr>
          <p:spPr>
            <a:xfrm>
              <a:off x="3703249" y="2525411"/>
              <a:ext cx="813713" cy="482839"/>
            </a:xfrm>
            <a:prstGeom prst="rect">
              <a:avLst/>
            </a:prstGeom>
            <a:noFill/>
          </p:spPr>
          <p:txBody>
            <a:bodyPr wrap="none" lIns="0" tIns="0" rIns="0" bIns="0" rtlCol="0">
              <a:spAutoFit/>
            </a:bodyPr>
            <a:lstStyle/>
            <a:p>
              <a:pPr algn="ctr"/>
              <a:r>
                <a:rPr lang="en-US" sz="1400" dirty="0">
                  <a:solidFill>
                    <a:schemeClr val="bg1"/>
                  </a:solidFill>
                  <a:latin typeface="+mj-lt"/>
                </a:rPr>
                <a:t>Producer</a:t>
              </a:r>
            </a:p>
            <a:p>
              <a:pPr algn="ctr"/>
              <a:endParaRPr lang="en-US" sz="1400" dirty="0">
                <a:solidFill>
                  <a:schemeClr val="bg1"/>
                </a:solidFill>
                <a:latin typeface="+mj-lt"/>
              </a:endParaRPr>
            </a:p>
          </p:txBody>
        </p:sp>
      </p:grpSp>
      <p:cxnSp>
        <p:nvCxnSpPr>
          <p:cNvPr id="12" name="Straight Arrow Connector 11">
            <a:extLst>
              <a:ext uri="{FF2B5EF4-FFF2-40B4-BE49-F238E27FC236}">
                <a16:creationId xmlns:a16="http://schemas.microsoft.com/office/drawing/2014/main" id="{C0B04591-F41F-0430-3A8C-4EF7F28BDFB7}"/>
              </a:ext>
            </a:extLst>
          </p:cNvPr>
          <p:cNvCxnSpPr>
            <a:cxnSpLocks/>
            <a:endCxn id="13" idx="1"/>
          </p:cNvCxnSpPr>
          <p:nvPr/>
        </p:nvCxnSpPr>
        <p:spPr>
          <a:xfrm>
            <a:off x="3411940" y="3984538"/>
            <a:ext cx="384804" cy="0"/>
          </a:xfrm>
          <a:prstGeom prst="straightConnector1">
            <a:avLst/>
          </a:prstGeom>
          <a:ln w="28575">
            <a:solidFill>
              <a:srgbClr val="20219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3" name="Graphic 12">
            <a:extLst>
              <a:ext uri="{FF2B5EF4-FFF2-40B4-BE49-F238E27FC236}">
                <a16:creationId xmlns:a16="http://schemas.microsoft.com/office/drawing/2014/main" id="{F24B60FD-6B22-A8FB-86EB-C0CE7AC5EEB3}"/>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796744" y="3615550"/>
            <a:ext cx="632550" cy="737975"/>
          </a:xfrm>
          <a:prstGeom prst="rect">
            <a:avLst/>
          </a:prstGeom>
          <a:effectLst>
            <a:outerShdw blurRad="50800" dist="25400" dir="13500000" algn="br" rotWithShape="0">
              <a:prstClr val="black">
                <a:alpha val="40000"/>
              </a:prstClr>
            </a:outerShdw>
          </a:effectLst>
        </p:spPr>
      </p:pic>
      <p:pic>
        <p:nvPicPr>
          <p:cNvPr id="16" name="Picture 4" descr="Logos and Graphics | Node.js">
            <a:extLst>
              <a:ext uri="{FF2B5EF4-FFF2-40B4-BE49-F238E27FC236}">
                <a16:creationId xmlns:a16="http://schemas.microsoft.com/office/drawing/2014/main" id="{D3D586E9-F57E-5AFF-B89F-891C943216E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46895" y="4034544"/>
            <a:ext cx="610303" cy="345848"/>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AppA">
            <a:extLst>
              <a:ext uri="{FF2B5EF4-FFF2-40B4-BE49-F238E27FC236}">
                <a16:creationId xmlns:a16="http://schemas.microsoft.com/office/drawing/2014/main" id="{1D02307C-DBE9-45C8-226F-F844F6FEAE98}"/>
              </a:ext>
            </a:extLst>
          </p:cNvPr>
          <p:cNvGrpSpPr/>
          <p:nvPr/>
        </p:nvGrpSpPr>
        <p:grpSpPr>
          <a:xfrm>
            <a:off x="7598775" y="3466618"/>
            <a:ext cx="1249849" cy="1458155"/>
            <a:chOff x="3444424" y="1954650"/>
            <a:chExt cx="1400542" cy="1633964"/>
          </a:xfrm>
        </p:grpSpPr>
        <p:pic>
          <p:nvPicPr>
            <p:cNvPr id="20" name="Graphic 19">
              <a:extLst>
                <a:ext uri="{FF2B5EF4-FFF2-40B4-BE49-F238E27FC236}">
                  <a16:creationId xmlns:a16="http://schemas.microsoft.com/office/drawing/2014/main" id="{D0A856BF-1EC1-397B-12EF-B8F7ECF2FECB}"/>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444424" y="1954650"/>
              <a:ext cx="1400542" cy="1633964"/>
            </a:xfrm>
            <a:prstGeom prst="rect">
              <a:avLst/>
            </a:prstGeom>
          </p:spPr>
        </p:pic>
        <p:sp>
          <p:nvSpPr>
            <p:cNvPr id="21" name="TextBox 20">
              <a:extLst>
                <a:ext uri="{FF2B5EF4-FFF2-40B4-BE49-F238E27FC236}">
                  <a16:creationId xmlns:a16="http://schemas.microsoft.com/office/drawing/2014/main" id="{9CDFB272-9742-528E-3492-0246471EABB1}"/>
                </a:ext>
              </a:extLst>
            </p:cNvPr>
            <p:cNvSpPr txBox="1"/>
            <p:nvPr/>
          </p:nvSpPr>
          <p:spPr>
            <a:xfrm>
              <a:off x="3611635" y="2525411"/>
              <a:ext cx="996933" cy="258663"/>
            </a:xfrm>
            <a:prstGeom prst="rect">
              <a:avLst/>
            </a:prstGeom>
            <a:noFill/>
          </p:spPr>
          <p:txBody>
            <a:bodyPr wrap="none" lIns="0" tIns="0" rIns="0" bIns="0" rtlCol="0">
              <a:spAutoFit/>
            </a:bodyPr>
            <a:lstStyle/>
            <a:p>
              <a:pPr algn="ctr"/>
              <a:r>
                <a:rPr lang="en-US" sz="1500" dirty="0">
                  <a:solidFill>
                    <a:schemeClr val="bg1"/>
                  </a:solidFill>
                  <a:latin typeface="+mj-lt"/>
                </a:rPr>
                <a:t>Consumer</a:t>
              </a:r>
            </a:p>
          </p:txBody>
        </p:sp>
      </p:grpSp>
      <p:cxnSp>
        <p:nvCxnSpPr>
          <p:cNvPr id="22" name="Straight Arrow Connector 21">
            <a:extLst>
              <a:ext uri="{FF2B5EF4-FFF2-40B4-BE49-F238E27FC236}">
                <a16:creationId xmlns:a16="http://schemas.microsoft.com/office/drawing/2014/main" id="{2C6F8DCA-C45B-F554-01A6-71499091BA88}"/>
              </a:ext>
            </a:extLst>
          </p:cNvPr>
          <p:cNvCxnSpPr>
            <a:cxnSpLocks/>
          </p:cNvCxnSpPr>
          <p:nvPr/>
        </p:nvCxnSpPr>
        <p:spPr>
          <a:xfrm flipH="1">
            <a:off x="7086691" y="4083292"/>
            <a:ext cx="555520" cy="0"/>
          </a:xfrm>
          <a:prstGeom prst="straightConnector1">
            <a:avLst/>
          </a:prstGeom>
          <a:ln w="28575">
            <a:solidFill>
              <a:srgbClr val="20219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3" name="Graphic 22">
            <a:extLst>
              <a:ext uri="{FF2B5EF4-FFF2-40B4-BE49-F238E27FC236}">
                <a16:creationId xmlns:a16="http://schemas.microsoft.com/office/drawing/2014/main" id="{80AD4AD6-006F-6579-0C7B-FD072B8B3A02}"/>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6477000" y="3662624"/>
            <a:ext cx="632550" cy="737975"/>
          </a:xfrm>
          <a:prstGeom prst="rect">
            <a:avLst/>
          </a:prstGeom>
          <a:effectLst>
            <a:outerShdw blurRad="50800" dist="25400" dir="13500000" algn="br" rotWithShape="0">
              <a:prstClr val="black">
                <a:alpha val="40000"/>
              </a:prstClr>
            </a:outerShdw>
          </a:effectLst>
        </p:spPr>
      </p:pic>
      <p:sp>
        <p:nvSpPr>
          <p:cNvPr id="26" name="Cube 25">
            <a:extLst>
              <a:ext uri="{FF2B5EF4-FFF2-40B4-BE49-F238E27FC236}">
                <a16:creationId xmlns:a16="http://schemas.microsoft.com/office/drawing/2014/main" id="{90D3D8A6-ACC8-0EFB-C4C0-3F3836FEB4D6}"/>
              </a:ext>
            </a:extLst>
          </p:cNvPr>
          <p:cNvSpPr/>
          <p:nvPr/>
        </p:nvSpPr>
        <p:spPr>
          <a:xfrm>
            <a:off x="4911099" y="2795431"/>
            <a:ext cx="1272540" cy="784860"/>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NL"/>
          </a:p>
        </p:txBody>
      </p:sp>
      <p:pic>
        <p:nvPicPr>
          <p:cNvPr id="27" name="Picture 2" descr="Image result for logo kafka">
            <a:extLst>
              <a:ext uri="{FF2B5EF4-FFF2-40B4-BE49-F238E27FC236}">
                <a16:creationId xmlns:a16="http://schemas.microsoft.com/office/drawing/2014/main" id="{DFF84A3B-52AE-4BB0-FF31-507D0CFBA876}"/>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79501" y="3062828"/>
            <a:ext cx="1017357" cy="534765"/>
          </a:xfrm>
          <a:prstGeom prst="rect">
            <a:avLst/>
          </a:prstGeom>
          <a:noFill/>
          <a:extLst>
            <a:ext uri="{909E8E84-426E-40DD-AFC4-6F175D3DCCD1}">
              <a14:hiddenFill xmlns:a14="http://schemas.microsoft.com/office/drawing/2010/main">
                <a:solidFill>
                  <a:srgbClr val="FFFFFF"/>
                </a:solidFill>
              </a14:hiddenFill>
            </a:ext>
          </a:extLst>
        </p:spPr>
      </p:pic>
      <p:sp>
        <p:nvSpPr>
          <p:cNvPr id="28" name="Flowchart: Direct Access Storage 27">
            <a:extLst>
              <a:ext uri="{FF2B5EF4-FFF2-40B4-BE49-F238E27FC236}">
                <a16:creationId xmlns:a16="http://schemas.microsoft.com/office/drawing/2014/main" id="{94906706-1166-DE26-B6D0-E2C52148E2D7}"/>
              </a:ext>
            </a:extLst>
          </p:cNvPr>
          <p:cNvSpPr/>
          <p:nvPr/>
        </p:nvSpPr>
        <p:spPr>
          <a:xfrm>
            <a:off x="5330803" y="3012286"/>
            <a:ext cx="433131" cy="216855"/>
          </a:xfrm>
          <a:prstGeom prst="flowChartMagneticDrum">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9" name="Freeform: Shape 28">
            <a:extLst>
              <a:ext uri="{FF2B5EF4-FFF2-40B4-BE49-F238E27FC236}">
                <a16:creationId xmlns:a16="http://schemas.microsoft.com/office/drawing/2014/main" id="{E416D51A-D568-EB6F-A85E-673D66FAF8AE}"/>
              </a:ext>
            </a:extLst>
          </p:cNvPr>
          <p:cNvSpPr/>
          <p:nvPr/>
        </p:nvSpPr>
        <p:spPr>
          <a:xfrm>
            <a:off x="5751218" y="3091215"/>
            <a:ext cx="943009" cy="593681"/>
          </a:xfrm>
          <a:custGeom>
            <a:avLst/>
            <a:gdLst>
              <a:gd name="connsiteX0" fmla="*/ 943009 w 943009"/>
              <a:gd name="connsiteY0" fmla="*/ 586857 h 593681"/>
              <a:gd name="connsiteX1" fmla="*/ 1313 w 943009"/>
              <a:gd name="connsiteY1" fmla="*/ 3 h 593681"/>
              <a:gd name="connsiteX2" fmla="*/ 779236 w 943009"/>
              <a:gd name="connsiteY2" fmla="*/ 593681 h 593681"/>
            </a:gdLst>
            <a:ahLst/>
            <a:cxnLst>
              <a:cxn ang="0">
                <a:pos x="connsiteX0" y="connsiteY0"/>
              </a:cxn>
              <a:cxn ang="0">
                <a:pos x="connsiteX1" y="connsiteY1"/>
              </a:cxn>
              <a:cxn ang="0">
                <a:pos x="connsiteX2" y="connsiteY2"/>
              </a:cxn>
            </a:cxnLst>
            <a:rect l="l" t="t" r="r" b="b"/>
            <a:pathLst>
              <a:path w="943009" h="593681">
                <a:moveTo>
                  <a:pt x="943009" y="586857"/>
                </a:moveTo>
                <a:cubicBezTo>
                  <a:pt x="485808" y="292861"/>
                  <a:pt x="28608" y="-1134"/>
                  <a:pt x="1313" y="3"/>
                </a:cubicBezTo>
                <a:cubicBezTo>
                  <a:pt x="-25982" y="1140"/>
                  <a:pt x="376627" y="297410"/>
                  <a:pt x="779236" y="593681"/>
                </a:cubicBezTo>
              </a:path>
            </a:pathLst>
          </a:custGeom>
          <a:noFill/>
          <a:ln>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Freeform: Shape 29">
            <a:extLst>
              <a:ext uri="{FF2B5EF4-FFF2-40B4-BE49-F238E27FC236}">
                <a16:creationId xmlns:a16="http://schemas.microsoft.com/office/drawing/2014/main" id="{47BD177E-4BBC-7E6A-327B-EBF6C03C9DF9}"/>
              </a:ext>
            </a:extLst>
          </p:cNvPr>
          <p:cNvSpPr/>
          <p:nvPr/>
        </p:nvSpPr>
        <p:spPr>
          <a:xfrm>
            <a:off x="4258101" y="3039954"/>
            <a:ext cx="1084998" cy="638118"/>
          </a:xfrm>
          <a:custGeom>
            <a:avLst/>
            <a:gdLst>
              <a:gd name="connsiteX0" fmla="*/ 0 w 1084998"/>
              <a:gd name="connsiteY0" fmla="*/ 638118 h 638118"/>
              <a:gd name="connsiteX1" fmla="*/ 395786 w 1084998"/>
              <a:gd name="connsiteY1" fmla="*/ 58088 h 638118"/>
              <a:gd name="connsiteX2" fmla="*/ 1084998 w 1084998"/>
              <a:gd name="connsiteY2" fmla="*/ 51264 h 638118"/>
            </a:gdLst>
            <a:ahLst/>
            <a:cxnLst>
              <a:cxn ang="0">
                <a:pos x="connsiteX0" y="connsiteY0"/>
              </a:cxn>
              <a:cxn ang="0">
                <a:pos x="connsiteX1" y="connsiteY1"/>
              </a:cxn>
              <a:cxn ang="0">
                <a:pos x="connsiteX2" y="connsiteY2"/>
              </a:cxn>
            </a:cxnLst>
            <a:rect l="l" t="t" r="r" b="b"/>
            <a:pathLst>
              <a:path w="1084998" h="638118">
                <a:moveTo>
                  <a:pt x="0" y="638118"/>
                </a:moveTo>
                <a:cubicBezTo>
                  <a:pt x="107476" y="397007"/>
                  <a:pt x="214953" y="155897"/>
                  <a:pt x="395786" y="58088"/>
                </a:cubicBezTo>
                <a:cubicBezTo>
                  <a:pt x="576619" y="-39721"/>
                  <a:pt x="830808" y="5771"/>
                  <a:pt x="1084998" y="51264"/>
                </a:cubicBezTo>
              </a:path>
            </a:pathLst>
          </a:custGeom>
          <a:noFill/>
          <a:ln>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1" name="Picture 30">
            <a:extLst>
              <a:ext uri="{FF2B5EF4-FFF2-40B4-BE49-F238E27FC236}">
                <a16:creationId xmlns:a16="http://schemas.microsoft.com/office/drawing/2014/main" id="{BA67C711-4510-E5F0-CC54-B6CC03AD45B1}"/>
              </a:ext>
            </a:extLst>
          </p:cNvPr>
          <p:cNvPicPr>
            <a:picLocks noChangeAspect="1"/>
          </p:cNvPicPr>
          <p:nvPr/>
        </p:nvPicPr>
        <p:blipFill rotWithShape="1">
          <a:blip r:embed="rId10"/>
          <a:srcRect l="3946" t="34783" b="7998"/>
          <a:stretch/>
        </p:blipFill>
        <p:spPr>
          <a:xfrm>
            <a:off x="5001069" y="1380562"/>
            <a:ext cx="4216961" cy="954631"/>
          </a:xfrm>
          <a:prstGeom prst="rect">
            <a:avLst/>
          </a:prstGeom>
          <a:ln>
            <a:noFill/>
          </a:ln>
          <a:effectLst>
            <a:outerShdw blurRad="292100" dist="139700" dir="2700000" algn="tl" rotWithShape="0">
              <a:srgbClr val="333333">
                <a:alpha val="65000"/>
              </a:srgbClr>
            </a:outerShdw>
          </a:effectLst>
        </p:spPr>
      </p:pic>
      <p:sp>
        <p:nvSpPr>
          <p:cNvPr id="32" name="Cube 31">
            <a:extLst>
              <a:ext uri="{FF2B5EF4-FFF2-40B4-BE49-F238E27FC236}">
                <a16:creationId xmlns:a16="http://schemas.microsoft.com/office/drawing/2014/main" id="{DC2CBAE7-882F-8826-15BA-41C8A28A598F}"/>
              </a:ext>
            </a:extLst>
          </p:cNvPr>
          <p:cNvSpPr/>
          <p:nvPr/>
        </p:nvSpPr>
        <p:spPr>
          <a:xfrm>
            <a:off x="8487865" y="1741790"/>
            <a:ext cx="374719" cy="156811"/>
          </a:xfrm>
          <a:prstGeom prst="cub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33" name="Cube 32">
            <a:extLst>
              <a:ext uri="{FF2B5EF4-FFF2-40B4-BE49-F238E27FC236}">
                <a16:creationId xmlns:a16="http://schemas.microsoft.com/office/drawing/2014/main" id="{3665549A-7061-6EF0-B09D-15A0589ED86A}"/>
              </a:ext>
            </a:extLst>
          </p:cNvPr>
          <p:cNvSpPr/>
          <p:nvPr/>
        </p:nvSpPr>
        <p:spPr>
          <a:xfrm>
            <a:off x="7267492" y="1915129"/>
            <a:ext cx="1276215" cy="156811"/>
          </a:xfrm>
          <a:prstGeom prst="cube">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1652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1"/>
                                        </p:tgtEl>
                                        <p:attrNameLst>
                                          <p:attrName>style.visibility</p:attrName>
                                        </p:attrNameLst>
                                      </p:cBhvr>
                                      <p:to>
                                        <p:strVal val="visible"/>
                                      </p:to>
                                    </p:set>
                                    <p:animEffect transition="in" filter="fade">
                                      <p:cBhvr>
                                        <p:cTn id="37" dur="500"/>
                                        <p:tgtEl>
                                          <p:spTgt spid="31"/>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32"/>
                                        </p:tgtEl>
                                        <p:attrNameLst>
                                          <p:attrName>style.visibility</p:attrName>
                                        </p:attrNameLst>
                                      </p:cBhvr>
                                      <p:to>
                                        <p:strVal val="visible"/>
                                      </p:to>
                                    </p:set>
                                    <p:animEffect transition="in" filter="fade">
                                      <p:cBhvr>
                                        <p:cTn id="40" dur="500"/>
                                        <p:tgtEl>
                                          <p:spTgt spid="32"/>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3"/>
                                        </p:tgtEl>
                                        <p:attrNameLst>
                                          <p:attrName>style.visibility</p:attrName>
                                        </p:attrNameLst>
                                      </p:cBhvr>
                                      <p:to>
                                        <p:strVal val="visible"/>
                                      </p:to>
                                    </p:set>
                                    <p:animEffect transition="in" filter="fade">
                                      <p:cBhvr>
                                        <p:cTn id="43"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8" grpId="0" animBg="1"/>
      <p:bldP spid="29" grpId="0" animBg="1"/>
      <p:bldP spid="30" grpId="0" animBg="1"/>
      <p:bldP spid="32" grpId="0" animBg="1"/>
      <p:bldP spid="3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875E1-5FE7-4426-BAA7-51A933F45557}"/>
              </a:ext>
            </a:extLst>
          </p:cNvPr>
          <p:cNvSpPr>
            <a:spLocks noGrp="1"/>
          </p:cNvSpPr>
          <p:nvPr>
            <p:ph type="title"/>
          </p:nvPr>
        </p:nvSpPr>
        <p:spPr/>
        <p:txBody>
          <a:bodyPr/>
          <a:lstStyle/>
          <a:p>
            <a:r>
              <a:rPr lang="en-US" dirty="0"/>
              <a:t>Asynchronous Interaction between Microservices</a:t>
            </a:r>
          </a:p>
        </p:txBody>
      </p:sp>
      <p:sp>
        <p:nvSpPr>
          <p:cNvPr id="4" name="Footer Placeholder 3">
            <a:extLst>
              <a:ext uri="{FF2B5EF4-FFF2-40B4-BE49-F238E27FC236}">
                <a16:creationId xmlns:a16="http://schemas.microsoft.com/office/drawing/2014/main" id="{65C5ED90-86A1-4F58-8701-F3D7C5732DDC}"/>
              </a:ext>
            </a:extLst>
          </p:cNvPr>
          <p:cNvSpPr>
            <a:spLocks noGrp="1"/>
          </p:cNvSpPr>
          <p:nvPr>
            <p:ph type="ftr" sz="quarter" idx="11"/>
          </p:nvPr>
        </p:nvSpPr>
        <p:spPr/>
        <p:txBody>
          <a:bodyPr/>
          <a:lstStyle/>
          <a:p>
            <a:r>
              <a:rPr lang="en-US"/>
              <a:t>Microservices in real life – with Node &amp; Dapr.io</a:t>
            </a:r>
            <a:endParaRPr lang="nl-NL"/>
          </a:p>
        </p:txBody>
      </p:sp>
      <p:grpSp>
        <p:nvGrpSpPr>
          <p:cNvPr id="5" name="!!AppA">
            <a:extLst>
              <a:ext uri="{FF2B5EF4-FFF2-40B4-BE49-F238E27FC236}">
                <a16:creationId xmlns:a16="http://schemas.microsoft.com/office/drawing/2014/main" id="{09A26FDB-CF4A-4F84-8758-6C8D25C7860C}"/>
              </a:ext>
            </a:extLst>
          </p:cNvPr>
          <p:cNvGrpSpPr/>
          <p:nvPr/>
        </p:nvGrpSpPr>
        <p:grpSpPr>
          <a:xfrm>
            <a:off x="1202159" y="1712404"/>
            <a:ext cx="1249849" cy="1458155"/>
            <a:chOff x="3444424" y="1954650"/>
            <a:chExt cx="1400542" cy="1633964"/>
          </a:xfrm>
        </p:grpSpPr>
        <p:pic>
          <p:nvPicPr>
            <p:cNvPr id="6" name="Graphic 5">
              <a:extLst>
                <a:ext uri="{FF2B5EF4-FFF2-40B4-BE49-F238E27FC236}">
                  <a16:creationId xmlns:a16="http://schemas.microsoft.com/office/drawing/2014/main" id="{1C5956B2-87A2-4785-A5E1-966004BAC80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444424" y="1954650"/>
              <a:ext cx="1400542" cy="1633964"/>
            </a:xfrm>
            <a:prstGeom prst="rect">
              <a:avLst/>
            </a:prstGeom>
          </p:spPr>
        </p:pic>
        <p:sp>
          <p:nvSpPr>
            <p:cNvPr id="7" name="TextBox 6">
              <a:extLst>
                <a:ext uri="{FF2B5EF4-FFF2-40B4-BE49-F238E27FC236}">
                  <a16:creationId xmlns:a16="http://schemas.microsoft.com/office/drawing/2014/main" id="{B09C85CC-BB38-4045-AC09-1CE05086D867}"/>
                </a:ext>
              </a:extLst>
            </p:cNvPr>
            <p:cNvSpPr txBox="1"/>
            <p:nvPr/>
          </p:nvSpPr>
          <p:spPr>
            <a:xfrm>
              <a:off x="3642746" y="2525411"/>
              <a:ext cx="934710" cy="258663"/>
            </a:xfrm>
            <a:prstGeom prst="rect">
              <a:avLst/>
            </a:prstGeom>
            <a:noFill/>
          </p:spPr>
          <p:txBody>
            <a:bodyPr wrap="none" lIns="0" tIns="0" rIns="0" bIns="0" rtlCol="0">
              <a:spAutoFit/>
            </a:bodyPr>
            <a:lstStyle/>
            <a:p>
              <a:pPr algn="ctr"/>
              <a:r>
                <a:rPr lang="en-US" sz="1500" dirty="0">
                  <a:solidFill>
                    <a:schemeClr val="bg1"/>
                  </a:solidFill>
                  <a:latin typeface="+mj-lt"/>
                </a:rPr>
                <a:t>Front App</a:t>
              </a:r>
            </a:p>
          </p:txBody>
        </p:sp>
      </p:grpSp>
      <p:sp>
        <p:nvSpPr>
          <p:cNvPr id="10" name="Arrow: Right 9">
            <a:extLst>
              <a:ext uri="{FF2B5EF4-FFF2-40B4-BE49-F238E27FC236}">
                <a16:creationId xmlns:a16="http://schemas.microsoft.com/office/drawing/2014/main" id="{D31C0F2D-768B-467D-8C05-B0770854FC06}"/>
              </a:ext>
            </a:extLst>
          </p:cNvPr>
          <p:cNvSpPr/>
          <p:nvPr/>
        </p:nvSpPr>
        <p:spPr>
          <a:xfrm>
            <a:off x="182880" y="2221753"/>
            <a:ext cx="1074420" cy="3499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a:t>
            </a:r>
          </a:p>
        </p:txBody>
      </p:sp>
      <p:grpSp>
        <p:nvGrpSpPr>
          <p:cNvPr id="72" name="!!AppA">
            <a:extLst>
              <a:ext uri="{FF2B5EF4-FFF2-40B4-BE49-F238E27FC236}">
                <a16:creationId xmlns:a16="http://schemas.microsoft.com/office/drawing/2014/main" id="{FACCFDC5-A2F4-4920-97B7-557210D9C291}"/>
              </a:ext>
            </a:extLst>
          </p:cNvPr>
          <p:cNvGrpSpPr/>
          <p:nvPr/>
        </p:nvGrpSpPr>
        <p:grpSpPr>
          <a:xfrm>
            <a:off x="6433564" y="1875907"/>
            <a:ext cx="1249849" cy="1458155"/>
            <a:chOff x="3444424" y="1954650"/>
            <a:chExt cx="1400542" cy="1633964"/>
          </a:xfrm>
        </p:grpSpPr>
        <p:pic>
          <p:nvPicPr>
            <p:cNvPr id="73" name="Graphic 72">
              <a:extLst>
                <a:ext uri="{FF2B5EF4-FFF2-40B4-BE49-F238E27FC236}">
                  <a16:creationId xmlns:a16="http://schemas.microsoft.com/office/drawing/2014/main" id="{3A012F18-BC3E-4F2D-8512-355D013F1AE2}"/>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444424" y="1954650"/>
              <a:ext cx="1400542" cy="1633964"/>
            </a:xfrm>
            <a:prstGeom prst="rect">
              <a:avLst/>
            </a:prstGeom>
          </p:spPr>
        </p:pic>
        <p:sp>
          <p:nvSpPr>
            <p:cNvPr id="74" name="TextBox 73">
              <a:extLst>
                <a:ext uri="{FF2B5EF4-FFF2-40B4-BE49-F238E27FC236}">
                  <a16:creationId xmlns:a16="http://schemas.microsoft.com/office/drawing/2014/main" id="{4DC12DB1-269F-48E2-AE8C-4B032C7DF86B}"/>
                </a:ext>
              </a:extLst>
            </p:cNvPr>
            <p:cNvSpPr txBox="1"/>
            <p:nvPr/>
          </p:nvSpPr>
          <p:spPr>
            <a:xfrm>
              <a:off x="3635561" y="2525411"/>
              <a:ext cx="949080" cy="258663"/>
            </a:xfrm>
            <a:prstGeom prst="rect">
              <a:avLst/>
            </a:prstGeom>
            <a:noFill/>
          </p:spPr>
          <p:txBody>
            <a:bodyPr wrap="none" lIns="0" tIns="0" rIns="0" bIns="0" rtlCol="0">
              <a:spAutoFit/>
            </a:bodyPr>
            <a:lstStyle/>
            <a:p>
              <a:pPr algn="ctr"/>
              <a:r>
                <a:rPr lang="en-US" sz="1500" dirty="0">
                  <a:solidFill>
                    <a:schemeClr val="bg1"/>
                  </a:solidFill>
                  <a:latin typeface="+mj-lt"/>
                </a:rPr>
                <a:t>Node App</a:t>
              </a:r>
            </a:p>
          </p:txBody>
        </p:sp>
      </p:grpSp>
      <p:pic>
        <p:nvPicPr>
          <p:cNvPr id="3" name="Picture 4" descr="Logos and Graphics | Node.js">
            <a:extLst>
              <a:ext uri="{FF2B5EF4-FFF2-40B4-BE49-F238E27FC236}">
                <a16:creationId xmlns:a16="http://schemas.microsoft.com/office/drawing/2014/main" id="{25F21E23-8D8E-6F46-E0AF-7F350370A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1059" y="2517992"/>
            <a:ext cx="610303" cy="3458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Logos and Graphics | Node.js">
            <a:extLst>
              <a:ext uri="{FF2B5EF4-FFF2-40B4-BE49-F238E27FC236}">
                <a16:creationId xmlns:a16="http://schemas.microsoft.com/office/drawing/2014/main" id="{2306E35E-5806-D4EA-57C2-186E68BCA5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3696" y="2641591"/>
            <a:ext cx="610303" cy="34584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The Right to Disconnect - Clearmont Technologies">
            <a:extLst>
              <a:ext uri="{FF2B5EF4-FFF2-40B4-BE49-F238E27FC236}">
                <a16:creationId xmlns:a16="http://schemas.microsoft.com/office/drawing/2014/main" id="{76A3CA5E-9528-8B56-0007-71A2BD4B212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8551" y="3170559"/>
            <a:ext cx="4455584" cy="1727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965646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875E1-5FE7-4426-BAA7-51A933F45557}"/>
              </a:ext>
            </a:extLst>
          </p:cNvPr>
          <p:cNvSpPr>
            <a:spLocks noGrp="1"/>
          </p:cNvSpPr>
          <p:nvPr>
            <p:ph type="title"/>
          </p:nvPr>
        </p:nvSpPr>
        <p:spPr/>
        <p:txBody>
          <a:bodyPr/>
          <a:lstStyle/>
          <a:p>
            <a:r>
              <a:rPr lang="en-US" dirty="0"/>
              <a:t>Asynchronous Interaction between Microservices</a:t>
            </a:r>
          </a:p>
        </p:txBody>
      </p:sp>
      <p:sp>
        <p:nvSpPr>
          <p:cNvPr id="4" name="Footer Placeholder 3">
            <a:extLst>
              <a:ext uri="{FF2B5EF4-FFF2-40B4-BE49-F238E27FC236}">
                <a16:creationId xmlns:a16="http://schemas.microsoft.com/office/drawing/2014/main" id="{65C5ED90-86A1-4F58-8701-F3D7C5732DDC}"/>
              </a:ext>
            </a:extLst>
          </p:cNvPr>
          <p:cNvSpPr>
            <a:spLocks noGrp="1"/>
          </p:cNvSpPr>
          <p:nvPr>
            <p:ph type="ftr" sz="quarter" idx="11"/>
          </p:nvPr>
        </p:nvSpPr>
        <p:spPr/>
        <p:txBody>
          <a:bodyPr/>
          <a:lstStyle/>
          <a:p>
            <a:r>
              <a:rPr lang="en-US"/>
              <a:t>Microservices in real life – with Node &amp; Dapr.io</a:t>
            </a:r>
            <a:endParaRPr lang="nl-NL"/>
          </a:p>
        </p:txBody>
      </p:sp>
      <p:grpSp>
        <p:nvGrpSpPr>
          <p:cNvPr id="5" name="!!AppA">
            <a:extLst>
              <a:ext uri="{FF2B5EF4-FFF2-40B4-BE49-F238E27FC236}">
                <a16:creationId xmlns:a16="http://schemas.microsoft.com/office/drawing/2014/main" id="{09A26FDB-CF4A-4F84-8758-6C8D25C7860C}"/>
              </a:ext>
            </a:extLst>
          </p:cNvPr>
          <p:cNvGrpSpPr/>
          <p:nvPr/>
        </p:nvGrpSpPr>
        <p:grpSpPr>
          <a:xfrm>
            <a:off x="1202159" y="1712404"/>
            <a:ext cx="1249849" cy="1458155"/>
            <a:chOff x="3444424" y="1954650"/>
            <a:chExt cx="1400542" cy="1633964"/>
          </a:xfrm>
        </p:grpSpPr>
        <p:pic>
          <p:nvPicPr>
            <p:cNvPr id="6" name="Graphic 5">
              <a:extLst>
                <a:ext uri="{FF2B5EF4-FFF2-40B4-BE49-F238E27FC236}">
                  <a16:creationId xmlns:a16="http://schemas.microsoft.com/office/drawing/2014/main" id="{1C5956B2-87A2-4785-A5E1-966004BAC80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444424" y="1954650"/>
              <a:ext cx="1400542" cy="1633964"/>
            </a:xfrm>
            <a:prstGeom prst="rect">
              <a:avLst/>
            </a:prstGeom>
          </p:spPr>
        </p:pic>
        <p:sp>
          <p:nvSpPr>
            <p:cNvPr id="7" name="TextBox 6">
              <a:extLst>
                <a:ext uri="{FF2B5EF4-FFF2-40B4-BE49-F238E27FC236}">
                  <a16:creationId xmlns:a16="http://schemas.microsoft.com/office/drawing/2014/main" id="{B09C85CC-BB38-4045-AC09-1CE05086D867}"/>
                </a:ext>
              </a:extLst>
            </p:cNvPr>
            <p:cNvSpPr txBox="1"/>
            <p:nvPr/>
          </p:nvSpPr>
          <p:spPr>
            <a:xfrm>
              <a:off x="3642746" y="2525411"/>
              <a:ext cx="934710" cy="258663"/>
            </a:xfrm>
            <a:prstGeom prst="rect">
              <a:avLst/>
            </a:prstGeom>
            <a:noFill/>
          </p:spPr>
          <p:txBody>
            <a:bodyPr wrap="none" lIns="0" tIns="0" rIns="0" bIns="0" rtlCol="0">
              <a:spAutoFit/>
            </a:bodyPr>
            <a:lstStyle/>
            <a:p>
              <a:pPr algn="ctr"/>
              <a:r>
                <a:rPr lang="en-US" sz="1500" dirty="0">
                  <a:solidFill>
                    <a:schemeClr val="bg1"/>
                  </a:solidFill>
                  <a:latin typeface="+mj-lt"/>
                </a:rPr>
                <a:t>Front App</a:t>
              </a:r>
            </a:p>
          </p:txBody>
        </p:sp>
      </p:grpSp>
      <p:sp>
        <p:nvSpPr>
          <p:cNvPr id="10" name="Arrow: Right 9">
            <a:extLst>
              <a:ext uri="{FF2B5EF4-FFF2-40B4-BE49-F238E27FC236}">
                <a16:creationId xmlns:a16="http://schemas.microsoft.com/office/drawing/2014/main" id="{D31C0F2D-768B-467D-8C05-B0770854FC06}"/>
              </a:ext>
            </a:extLst>
          </p:cNvPr>
          <p:cNvSpPr/>
          <p:nvPr/>
        </p:nvSpPr>
        <p:spPr>
          <a:xfrm>
            <a:off x="182880" y="2221753"/>
            <a:ext cx="1074420" cy="3499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a:t>
            </a:r>
          </a:p>
        </p:txBody>
      </p:sp>
      <p:grpSp>
        <p:nvGrpSpPr>
          <p:cNvPr id="72" name="!!AppA">
            <a:extLst>
              <a:ext uri="{FF2B5EF4-FFF2-40B4-BE49-F238E27FC236}">
                <a16:creationId xmlns:a16="http://schemas.microsoft.com/office/drawing/2014/main" id="{FACCFDC5-A2F4-4920-97B7-557210D9C291}"/>
              </a:ext>
            </a:extLst>
          </p:cNvPr>
          <p:cNvGrpSpPr/>
          <p:nvPr/>
        </p:nvGrpSpPr>
        <p:grpSpPr>
          <a:xfrm>
            <a:off x="6433564" y="1875907"/>
            <a:ext cx="1249849" cy="1458155"/>
            <a:chOff x="3444424" y="1954650"/>
            <a:chExt cx="1400542" cy="1633964"/>
          </a:xfrm>
        </p:grpSpPr>
        <p:pic>
          <p:nvPicPr>
            <p:cNvPr id="73" name="Graphic 72">
              <a:extLst>
                <a:ext uri="{FF2B5EF4-FFF2-40B4-BE49-F238E27FC236}">
                  <a16:creationId xmlns:a16="http://schemas.microsoft.com/office/drawing/2014/main" id="{3A012F18-BC3E-4F2D-8512-355D013F1AE2}"/>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444424" y="1954650"/>
              <a:ext cx="1400542" cy="1633964"/>
            </a:xfrm>
            <a:prstGeom prst="rect">
              <a:avLst/>
            </a:prstGeom>
          </p:spPr>
        </p:pic>
        <p:sp>
          <p:nvSpPr>
            <p:cNvPr id="74" name="TextBox 73">
              <a:extLst>
                <a:ext uri="{FF2B5EF4-FFF2-40B4-BE49-F238E27FC236}">
                  <a16:creationId xmlns:a16="http://schemas.microsoft.com/office/drawing/2014/main" id="{4DC12DB1-269F-48E2-AE8C-4B032C7DF86B}"/>
                </a:ext>
              </a:extLst>
            </p:cNvPr>
            <p:cNvSpPr txBox="1"/>
            <p:nvPr/>
          </p:nvSpPr>
          <p:spPr>
            <a:xfrm>
              <a:off x="3635561" y="2525411"/>
              <a:ext cx="949080" cy="258663"/>
            </a:xfrm>
            <a:prstGeom prst="rect">
              <a:avLst/>
            </a:prstGeom>
            <a:noFill/>
          </p:spPr>
          <p:txBody>
            <a:bodyPr wrap="none" lIns="0" tIns="0" rIns="0" bIns="0" rtlCol="0">
              <a:spAutoFit/>
            </a:bodyPr>
            <a:lstStyle/>
            <a:p>
              <a:pPr algn="ctr"/>
              <a:r>
                <a:rPr lang="en-US" sz="1500" dirty="0">
                  <a:solidFill>
                    <a:schemeClr val="bg1"/>
                  </a:solidFill>
                  <a:latin typeface="+mj-lt"/>
                </a:rPr>
                <a:t>Node App</a:t>
              </a:r>
            </a:p>
          </p:txBody>
        </p:sp>
      </p:grpSp>
      <p:pic>
        <p:nvPicPr>
          <p:cNvPr id="3" name="Picture 4" descr="Logos and Graphics | Node.js">
            <a:extLst>
              <a:ext uri="{FF2B5EF4-FFF2-40B4-BE49-F238E27FC236}">
                <a16:creationId xmlns:a16="http://schemas.microsoft.com/office/drawing/2014/main" id="{25F21E23-8D8E-6F46-E0AF-7F350370A62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91059" y="2517992"/>
            <a:ext cx="610303" cy="34584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Logos and Graphics | Node.js">
            <a:extLst>
              <a:ext uri="{FF2B5EF4-FFF2-40B4-BE49-F238E27FC236}">
                <a16:creationId xmlns:a16="http://schemas.microsoft.com/office/drawing/2014/main" id="{2306E35E-5806-D4EA-57C2-186E68BCA52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3696" y="2641591"/>
            <a:ext cx="610303" cy="345848"/>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C110B2FB-F35A-63A9-438E-837F99F43569}"/>
              </a:ext>
            </a:extLst>
          </p:cNvPr>
          <p:cNvCxnSpPr>
            <a:cxnSpLocks/>
          </p:cNvCxnSpPr>
          <p:nvPr/>
        </p:nvCxnSpPr>
        <p:spPr>
          <a:xfrm>
            <a:off x="2406287" y="2441481"/>
            <a:ext cx="795757" cy="1"/>
          </a:xfrm>
          <a:prstGeom prst="straightConnector1">
            <a:avLst/>
          </a:prstGeom>
          <a:ln w="28575">
            <a:solidFill>
              <a:srgbClr val="20219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4" name="Lightning Bolt 13">
            <a:extLst>
              <a:ext uri="{FF2B5EF4-FFF2-40B4-BE49-F238E27FC236}">
                <a16:creationId xmlns:a16="http://schemas.microsoft.com/office/drawing/2014/main" id="{22FC2B4C-42D5-E5B6-8952-2CBC5011FB13}"/>
              </a:ext>
            </a:extLst>
          </p:cNvPr>
          <p:cNvSpPr/>
          <p:nvPr/>
        </p:nvSpPr>
        <p:spPr>
          <a:xfrm>
            <a:off x="2608705" y="2154743"/>
            <a:ext cx="264405" cy="417007"/>
          </a:xfrm>
          <a:prstGeom prst="lightningBol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9C5D0EE1-52DC-4497-BC5A-761E30FDF7AD}"/>
              </a:ext>
            </a:extLst>
          </p:cNvPr>
          <p:cNvCxnSpPr>
            <a:cxnSpLocks/>
          </p:cNvCxnSpPr>
          <p:nvPr/>
        </p:nvCxnSpPr>
        <p:spPr>
          <a:xfrm>
            <a:off x="5637807" y="2692303"/>
            <a:ext cx="795757" cy="1"/>
          </a:xfrm>
          <a:prstGeom prst="straightConnector1">
            <a:avLst/>
          </a:prstGeom>
          <a:ln w="28575">
            <a:solidFill>
              <a:srgbClr val="20219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6" name="Lightning Bolt 15">
            <a:extLst>
              <a:ext uri="{FF2B5EF4-FFF2-40B4-BE49-F238E27FC236}">
                <a16:creationId xmlns:a16="http://schemas.microsoft.com/office/drawing/2014/main" id="{50814D42-5DE6-9D3C-8F7C-8BE22335C661}"/>
              </a:ext>
            </a:extLst>
          </p:cNvPr>
          <p:cNvSpPr/>
          <p:nvPr/>
        </p:nvSpPr>
        <p:spPr>
          <a:xfrm>
            <a:off x="5794504" y="2480992"/>
            <a:ext cx="264405" cy="417007"/>
          </a:xfrm>
          <a:prstGeom prst="lightningBol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pic>
        <p:nvPicPr>
          <p:cNvPr id="1026" name="Picture 2" descr="The Right to Disconnect - Clearmont Technologies">
            <a:extLst>
              <a:ext uri="{FF2B5EF4-FFF2-40B4-BE49-F238E27FC236}">
                <a16:creationId xmlns:a16="http://schemas.microsoft.com/office/drawing/2014/main" id="{76A3CA5E-9528-8B56-0007-71A2BD4B212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48899"/>
          <a:stretch/>
        </p:blipFill>
        <p:spPr bwMode="auto">
          <a:xfrm>
            <a:off x="459355" y="3170559"/>
            <a:ext cx="2276866" cy="1727312"/>
          </a:xfrm>
          <a:prstGeom prst="rect">
            <a:avLst/>
          </a:prstGeom>
          <a:noFill/>
          <a:extLst>
            <a:ext uri="{909E8E84-426E-40DD-AFC4-6F175D3DCCD1}">
              <a14:hiddenFill xmlns:a14="http://schemas.microsoft.com/office/drawing/2010/main">
                <a:solidFill>
                  <a:srgbClr val="FFFFFF"/>
                </a:solidFill>
              </a14:hiddenFill>
            </a:ext>
          </a:extLst>
        </p:spPr>
      </p:pic>
      <p:sp>
        <p:nvSpPr>
          <p:cNvPr id="20" name="Freeform: Shape 19">
            <a:extLst>
              <a:ext uri="{FF2B5EF4-FFF2-40B4-BE49-F238E27FC236}">
                <a16:creationId xmlns:a16="http://schemas.microsoft.com/office/drawing/2014/main" id="{ED139A88-920D-51F9-93F2-3A4C3EE012D4}"/>
              </a:ext>
            </a:extLst>
          </p:cNvPr>
          <p:cNvSpPr/>
          <p:nvPr/>
        </p:nvSpPr>
        <p:spPr>
          <a:xfrm>
            <a:off x="3231811" y="1042526"/>
            <a:ext cx="844598" cy="1377681"/>
          </a:xfrm>
          <a:custGeom>
            <a:avLst/>
            <a:gdLst>
              <a:gd name="connsiteX0" fmla="*/ 0 w 844598"/>
              <a:gd name="connsiteY0" fmla="*/ 1358647 h 1377681"/>
              <a:gd name="connsiteX1" fmla="*/ 642174 w 844598"/>
              <a:gd name="connsiteY1" fmla="*/ 1260924 h 1377681"/>
              <a:gd name="connsiteX2" fmla="*/ 355987 w 844598"/>
              <a:gd name="connsiteY2" fmla="*/ 472167 h 1377681"/>
              <a:gd name="connsiteX3" fmla="*/ 383908 w 844598"/>
              <a:gd name="connsiteY3" fmla="*/ 67318 h 1377681"/>
              <a:gd name="connsiteX4" fmla="*/ 844598 w 844598"/>
              <a:gd name="connsiteY4" fmla="*/ 4497 h 13776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4598" h="1377681">
                <a:moveTo>
                  <a:pt x="0" y="1358647"/>
                </a:moveTo>
                <a:cubicBezTo>
                  <a:pt x="291421" y="1383659"/>
                  <a:pt x="582843" y="1408671"/>
                  <a:pt x="642174" y="1260924"/>
                </a:cubicBezTo>
                <a:cubicBezTo>
                  <a:pt x="701505" y="1113177"/>
                  <a:pt x="399031" y="671101"/>
                  <a:pt x="355987" y="472167"/>
                </a:cubicBezTo>
                <a:cubicBezTo>
                  <a:pt x="312943" y="273233"/>
                  <a:pt x="302473" y="145263"/>
                  <a:pt x="383908" y="67318"/>
                </a:cubicBezTo>
                <a:cubicBezTo>
                  <a:pt x="465343" y="-10627"/>
                  <a:pt x="654970" y="-3065"/>
                  <a:pt x="844598" y="4497"/>
                </a:cubicBezTo>
              </a:path>
            </a:pathLst>
          </a:custGeom>
          <a:noFill/>
          <a:ln>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66F2BDCE-D66D-3096-3F54-8D8163CE535F}"/>
              </a:ext>
            </a:extLst>
          </p:cNvPr>
          <p:cNvSpPr/>
          <p:nvPr/>
        </p:nvSpPr>
        <p:spPr>
          <a:xfrm>
            <a:off x="4376556" y="1054003"/>
            <a:ext cx="1263407" cy="1647316"/>
          </a:xfrm>
          <a:custGeom>
            <a:avLst/>
            <a:gdLst>
              <a:gd name="connsiteX0" fmla="*/ 0 w 1263407"/>
              <a:gd name="connsiteY0" fmla="*/ 0 h 1647316"/>
              <a:gd name="connsiteX1" fmla="*/ 977221 w 1263407"/>
              <a:gd name="connsiteY1" fmla="*/ 48861 h 1647316"/>
              <a:gd name="connsiteX2" fmla="*/ 1116824 w 1263407"/>
              <a:gd name="connsiteY2" fmla="*/ 495591 h 1647316"/>
              <a:gd name="connsiteX3" fmla="*/ 614253 w 1263407"/>
              <a:gd name="connsiteY3" fmla="*/ 1165686 h 1647316"/>
              <a:gd name="connsiteX4" fmla="*/ 1263407 w 1263407"/>
              <a:gd name="connsiteY4" fmla="*/ 1647316 h 16473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63407" h="1647316">
                <a:moveTo>
                  <a:pt x="0" y="0"/>
                </a:moveTo>
                <a:lnTo>
                  <a:pt x="977221" y="48861"/>
                </a:lnTo>
                <a:cubicBezTo>
                  <a:pt x="1163358" y="131459"/>
                  <a:pt x="1177319" y="309454"/>
                  <a:pt x="1116824" y="495591"/>
                </a:cubicBezTo>
                <a:cubicBezTo>
                  <a:pt x="1056329" y="681728"/>
                  <a:pt x="589823" y="973732"/>
                  <a:pt x="614253" y="1165686"/>
                </a:cubicBezTo>
                <a:cubicBezTo>
                  <a:pt x="638683" y="1357640"/>
                  <a:pt x="951045" y="1502478"/>
                  <a:pt x="1263407" y="1647316"/>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ube 21">
            <a:extLst>
              <a:ext uri="{FF2B5EF4-FFF2-40B4-BE49-F238E27FC236}">
                <a16:creationId xmlns:a16="http://schemas.microsoft.com/office/drawing/2014/main" id="{6C7C0465-C1D2-6BD4-DA48-4F85AEE5D0F3}"/>
              </a:ext>
            </a:extLst>
          </p:cNvPr>
          <p:cNvSpPr/>
          <p:nvPr/>
        </p:nvSpPr>
        <p:spPr>
          <a:xfrm>
            <a:off x="3894925" y="792000"/>
            <a:ext cx="677075" cy="469240"/>
          </a:xfrm>
          <a:prstGeom prst="cub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2" descr="The Right to Disconnect - Clearmont Technologies">
            <a:extLst>
              <a:ext uri="{FF2B5EF4-FFF2-40B4-BE49-F238E27FC236}">
                <a16:creationId xmlns:a16="http://schemas.microsoft.com/office/drawing/2014/main" id="{32BF6D93-3281-4157-A8B0-C2A689EBBF0A}"/>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0971"/>
          <a:stretch/>
        </p:blipFill>
        <p:spPr bwMode="auto">
          <a:xfrm>
            <a:off x="6213312" y="3169446"/>
            <a:ext cx="2184535" cy="1727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17971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500"/>
                                        <p:tgtEl>
                                          <p:spTgt spid="20"/>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2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animBg="1"/>
      <p:bldP spid="20" grpId="0" animBg="1"/>
      <p:bldP spid="21" grpId="0" animBg="1"/>
      <p:bldP spid="2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3875E1-5FE7-4426-BAA7-51A933F45557}"/>
              </a:ext>
            </a:extLst>
          </p:cNvPr>
          <p:cNvSpPr>
            <a:spLocks noGrp="1"/>
          </p:cNvSpPr>
          <p:nvPr>
            <p:ph type="title"/>
          </p:nvPr>
        </p:nvSpPr>
        <p:spPr/>
        <p:txBody>
          <a:bodyPr/>
          <a:lstStyle/>
          <a:p>
            <a:r>
              <a:rPr lang="en-US" dirty="0"/>
              <a:t>Asynchronous Interaction between Microservices</a:t>
            </a:r>
          </a:p>
        </p:txBody>
      </p:sp>
      <p:sp>
        <p:nvSpPr>
          <p:cNvPr id="4" name="Footer Placeholder 3">
            <a:extLst>
              <a:ext uri="{FF2B5EF4-FFF2-40B4-BE49-F238E27FC236}">
                <a16:creationId xmlns:a16="http://schemas.microsoft.com/office/drawing/2014/main" id="{65C5ED90-86A1-4F58-8701-F3D7C5732DDC}"/>
              </a:ext>
            </a:extLst>
          </p:cNvPr>
          <p:cNvSpPr>
            <a:spLocks noGrp="1"/>
          </p:cNvSpPr>
          <p:nvPr>
            <p:ph type="ftr" sz="quarter" idx="11"/>
          </p:nvPr>
        </p:nvSpPr>
        <p:spPr/>
        <p:txBody>
          <a:bodyPr/>
          <a:lstStyle/>
          <a:p>
            <a:r>
              <a:rPr lang="en-US"/>
              <a:t>Microservices in real life – with Node &amp; Dapr.io</a:t>
            </a:r>
            <a:endParaRPr lang="nl-NL"/>
          </a:p>
        </p:txBody>
      </p:sp>
      <p:grpSp>
        <p:nvGrpSpPr>
          <p:cNvPr id="5" name="!!AppA">
            <a:extLst>
              <a:ext uri="{FF2B5EF4-FFF2-40B4-BE49-F238E27FC236}">
                <a16:creationId xmlns:a16="http://schemas.microsoft.com/office/drawing/2014/main" id="{09A26FDB-CF4A-4F84-8758-6C8D25C7860C}"/>
              </a:ext>
            </a:extLst>
          </p:cNvPr>
          <p:cNvGrpSpPr/>
          <p:nvPr/>
        </p:nvGrpSpPr>
        <p:grpSpPr>
          <a:xfrm>
            <a:off x="1202159" y="1712404"/>
            <a:ext cx="1249849" cy="1458155"/>
            <a:chOff x="3444424" y="1954650"/>
            <a:chExt cx="1400542" cy="1633964"/>
          </a:xfrm>
        </p:grpSpPr>
        <p:pic>
          <p:nvPicPr>
            <p:cNvPr id="6" name="Graphic 5">
              <a:extLst>
                <a:ext uri="{FF2B5EF4-FFF2-40B4-BE49-F238E27FC236}">
                  <a16:creationId xmlns:a16="http://schemas.microsoft.com/office/drawing/2014/main" id="{1C5956B2-87A2-4785-A5E1-966004BAC80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444424" y="1954650"/>
              <a:ext cx="1400542" cy="1633964"/>
            </a:xfrm>
            <a:prstGeom prst="rect">
              <a:avLst/>
            </a:prstGeom>
          </p:spPr>
        </p:pic>
        <p:sp>
          <p:nvSpPr>
            <p:cNvPr id="7" name="TextBox 6">
              <a:extLst>
                <a:ext uri="{FF2B5EF4-FFF2-40B4-BE49-F238E27FC236}">
                  <a16:creationId xmlns:a16="http://schemas.microsoft.com/office/drawing/2014/main" id="{B09C85CC-BB38-4045-AC09-1CE05086D867}"/>
                </a:ext>
              </a:extLst>
            </p:cNvPr>
            <p:cNvSpPr txBox="1"/>
            <p:nvPr/>
          </p:nvSpPr>
          <p:spPr>
            <a:xfrm>
              <a:off x="3642746" y="2525411"/>
              <a:ext cx="934710" cy="258663"/>
            </a:xfrm>
            <a:prstGeom prst="rect">
              <a:avLst/>
            </a:prstGeom>
            <a:noFill/>
          </p:spPr>
          <p:txBody>
            <a:bodyPr wrap="none" lIns="0" tIns="0" rIns="0" bIns="0" rtlCol="0">
              <a:spAutoFit/>
            </a:bodyPr>
            <a:lstStyle/>
            <a:p>
              <a:pPr algn="ctr"/>
              <a:r>
                <a:rPr lang="en-US" sz="1500" dirty="0">
                  <a:solidFill>
                    <a:schemeClr val="bg1"/>
                  </a:solidFill>
                  <a:latin typeface="+mj-lt"/>
                </a:rPr>
                <a:t>Front App</a:t>
              </a:r>
            </a:p>
          </p:txBody>
        </p:sp>
      </p:grpSp>
      <p:cxnSp>
        <p:nvCxnSpPr>
          <p:cNvPr id="8" name="Straight Arrow Connector 7">
            <a:extLst>
              <a:ext uri="{FF2B5EF4-FFF2-40B4-BE49-F238E27FC236}">
                <a16:creationId xmlns:a16="http://schemas.microsoft.com/office/drawing/2014/main" id="{45F8C9DD-9CBF-4473-81DC-378CDBE33357}"/>
              </a:ext>
            </a:extLst>
          </p:cNvPr>
          <p:cNvCxnSpPr>
            <a:cxnSpLocks/>
          </p:cNvCxnSpPr>
          <p:nvPr/>
        </p:nvCxnSpPr>
        <p:spPr>
          <a:xfrm>
            <a:off x="2406287" y="2441481"/>
            <a:ext cx="795757" cy="1"/>
          </a:xfrm>
          <a:prstGeom prst="straightConnector1">
            <a:avLst/>
          </a:prstGeom>
          <a:ln w="28575">
            <a:solidFill>
              <a:srgbClr val="20219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75916526-695C-4561-B6BC-92CB2D4B51B8}"/>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247764" y="2072494"/>
            <a:ext cx="632550" cy="737975"/>
          </a:xfrm>
          <a:prstGeom prst="rect">
            <a:avLst/>
          </a:prstGeom>
          <a:effectLst>
            <a:outerShdw blurRad="50800" dist="25400" dir="13500000" algn="br" rotWithShape="0">
              <a:prstClr val="black">
                <a:alpha val="40000"/>
              </a:prstClr>
            </a:outerShdw>
          </a:effectLst>
        </p:spPr>
      </p:pic>
      <p:sp>
        <p:nvSpPr>
          <p:cNvPr id="10" name="Arrow: Right 9">
            <a:extLst>
              <a:ext uri="{FF2B5EF4-FFF2-40B4-BE49-F238E27FC236}">
                <a16:creationId xmlns:a16="http://schemas.microsoft.com/office/drawing/2014/main" id="{D31C0F2D-768B-467D-8C05-B0770854FC06}"/>
              </a:ext>
            </a:extLst>
          </p:cNvPr>
          <p:cNvSpPr/>
          <p:nvPr/>
        </p:nvSpPr>
        <p:spPr>
          <a:xfrm>
            <a:off x="182880" y="2221753"/>
            <a:ext cx="1074420" cy="3499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a:t>
            </a:r>
          </a:p>
        </p:txBody>
      </p:sp>
      <p:sp>
        <p:nvSpPr>
          <p:cNvPr id="12" name="Rounded Rectangle 5">
            <a:extLst>
              <a:ext uri="{FF2B5EF4-FFF2-40B4-BE49-F238E27FC236}">
                <a16:creationId xmlns:a16="http://schemas.microsoft.com/office/drawing/2014/main" id="{F78EE55F-FE42-4413-BFA5-70459DDA6BF5}"/>
              </a:ext>
            </a:extLst>
          </p:cNvPr>
          <p:cNvSpPr/>
          <p:nvPr/>
        </p:nvSpPr>
        <p:spPr bwMode="auto">
          <a:xfrm>
            <a:off x="3813948" y="4013844"/>
            <a:ext cx="1997989" cy="664844"/>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State</a:t>
            </a:r>
          </a:p>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Stores</a:t>
            </a:r>
          </a:p>
        </p:txBody>
      </p:sp>
      <p:grpSp>
        <p:nvGrpSpPr>
          <p:cNvPr id="17" name="Group 16">
            <a:extLst>
              <a:ext uri="{FF2B5EF4-FFF2-40B4-BE49-F238E27FC236}">
                <a16:creationId xmlns:a16="http://schemas.microsoft.com/office/drawing/2014/main" id="{E4A6C258-2F6C-41D3-9FEB-0F5FE9D1127B}"/>
              </a:ext>
            </a:extLst>
          </p:cNvPr>
          <p:cNvGrpSpPr/>
          <p:nvPr/>
        </p:nvGrpSpPr>
        <p:grpSpPr>
          <a:xfrm>
            <a:off x="5136243" y="4133737"/>
            <a:ext cx="440351" cy="455539"/>
            <a:chOff x="8492360" y="900329"/>
            <a:chExt cx="556657" cy="588829"/>
          </a:xfrm>
        </p:grpSpPr>
        <p:pic>
          <p:nvPicPr>
            <p:cNvPr id="18" name="Picture 114">
              <a:extLst>
                <a:ext uri="{FF2B5EF4-FFF2-40B4-BE49-F238E27FC236}">
                  <a16:creationId xmlns:a16="http://schemas.microsoft.com/office/drawing/2014/main" id="{5B1BB588-19B7-4C87-8F68-28D125CF3953}"/>
                </a:ext>
              </a:extLst>
            </p:cNvPr>
            <p:cNvPicPr>
              <a:picLocks noChangeAspect="1"/>
            </p:cNvPicPr>
            <p:nvPr/>
          </p:nvPicPr>
          <p:blipFill>
            <a:blip r:embed="rId6">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8604473" y="900329"/>
              <a:ext cx="332433" cy="332433"/>
            </a:xfrm>
            <a:prstGeom prst="rect">
              <a:avLst/>
            </a:prstGeom>
          </p:spPr>
        </p:pic>
        <p:sp>
          <p:nvSpPr>
            <p:cNvPr id="19" name="TextBox 18">
              <a:extLst>
                <a:ext uri="{FF2B5EF4-FFF2-40B4-BE49-F238E27FC236}">
                  <a16:creationId xmlns:a16="http://schemas.microsoft.com/office/drawing/2014/main" id="{54BB8F61-C0BA-4F59-A4FD-EA95DC70A650}"/>
                </a:ext>
              </a:extLst>
            </p:cNvPr>
            <p:cNvSpPr txBox="1"/>
            <p:nvPr/>
          </p:nvSpPr>
          <p:spPr>
            <a:xfrm>
              <a:off x="8492360" y="1250459"/>
              <a:ext cx="556657"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DynamoDB</a:t>
              </a:r>
            </a:p>
          </p:txBody>
        </p:sp>
      </p:grpSp>
      <p:pic>
        <p:nvPicPr>
          <p:cNvPr id="28" name="Graphic 27">
            <a:extLst>
              <a:ext uri="{FF2B5EF4-FFF2-40B4-BE49-F238E27FC236}">
                <a16:creationId xmlns:a16="http://schemas.microsoft.com/office/drawing/2014/main" id="{3E0C3FBC-61DF-4FF8-8B44-B81B92F954AD}"/>
              </a:ext>
            </a:extLst>
          </p:cNvPr>
          <p:cNvPicPr>
            <a:picLocks noChangeAspect="1"/>
          </p:cNvPicPr>
          <p:nvPr/>
        </p:nvPicPr>
        <p:blipFill>
          <a:blip r:embed="rId8" cstate="print">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3954927" y="4159577"/>
            <a:ext cx="236403" cy="378444"/>
          </a:xfrm>
          <a:prstGeom prst="rect">
            <a:avLst/>
          </a:prstGeom>
        </p:spPr>
      </p:pic>
      <p:pic>
        <p:nvPicPr>
          <p:cNvPr id="33" name="Picture 2" descr="See the source image">
            <a:extLst>
              <a:ext uri="{FF2B5EF4-FFF2-40B4-BE49-F238E27FC236}">
                <a16:creationId xmlns:a16="http://schemas.microsoft.com/office/drawing/2014/main" id="{F4B3463E-1677-4CBB-8CF2-C69674C66759}"/>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4977119" y="4065885"/>
            <a:ext cx="718118" cy="60463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a:extLst>
              <a:ext uri="{FF2B5EF4-FFF2-40B4-BE49-F238E27FC236}">
                <a16:creationId xmlns:a16="http://schemas.microsoft.com/office/drawing/2014/main" id="{67550EE3-7DA8-4EDB-AD3A-90605611EE28}"/>
              </a:ext>
            </a:extLst>
          </p:cNvPr>
          <p:cNvGrpSpPr/>
          <p:nvPr/>
        </p:nvGrpSpPr>
        <p:grpSpPr>
          <a:xfrm>
            <a:off x="2734575" y="1371472"/>
            <a:ext cx="196409" cy="208343"/>
            <a:chOff x="6207667" y="1018040"/>
            <a:chExt cx="248285" cy="269304"/>
          </a:xfrm>
        </p:grpSpPr>
        <p:sp>
          <p:nvSpPr>
            <p:cNvPr id="35" name="Rectangle 34">
              <a:extLst>
                <a:ext uri="{FF2B5EF4-FFF2-40B4-BE49-F238E27FC236}">
                  <a16:creationId xmlns:a16="http://schemas.microsoft.com/office/drawing/2014/main" id="{B91C6DBC-2BFC-4F6B-928A-DF525F7D9C96}"/>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7C136A51-F091-4F1F-8C71-B3A51EA4EEFC}"/>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37" name="Oval 36">
              <a:extLst>
                <a:ext uri="{FF2B5EF4-FFF2-40B4-BE49-F238E27FC236}">
                  <a16:creationId xmlns:a16="http://schemas.microsoft.com/office/drawing/2014/main" id="{41463D03-4368-4D21-997C-A982C9F2B3EC}"/>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grpSp>
      <p:sp>
        <p:nvSpPr>
          <p:cNvPr id="39" name="Rounded Rectangle 5">
            <a:extLst>
              <a:ext uri="{FF2B5EF4-FFF2-40B4-BE49-F238E27FC236}">
                <a16:creationId xmlns:a16="http://schemas.microsoft.com/office/drawing/2014/main" id="{422119D8-6898-4E3D-A4D1-54195955A131}"/>
              </a:ext>
            </a:extLst>
          </p:cNvPr>
          <p:cNvSpPr/>
          <p:nvPr/>
        </p:nvSpPr>
        <p:spPr bwMode="auto">
          <a:xfrm>
            <a:off x="3247764" y="828565"/>
            <a:ext cx="2915711" cy="664844"/>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000000"/>
                </a:solidFill>
                <a:effectLst/>
                <a:uLnTx/>
                <a:uFillTx/>
                <a:latin typeface="Segoe UI Semibold"/>
                <a:ea typeface="+mn-ea"/>
                <a:cs typeface="+mn-cs"/>
              </a:rPr>
              <a:t>PubSub</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a:p>
            <a:pPr marL="0" marR="0" lvl="0" indent="0" defTabSz="932472" rtl="0" eaLnBrk="1" fontAlgn="base" latinLnBrk="0" hangingPunct="1">
              <a:lnSpc>
                <a:spcPct val="100000"/>
              </a:lnSpc>
              <a:spcBef>
                <a:spcPct val="0"/>
              </a:spcBef>
              <a:spcAft>
                <a:spcPct val="0"/>
              </a:spcAft>
              <a:buClrTx/>
              <a:buSzTx/>
              <a:buFontTx/>
              <a:buNone/>
              <a:tabLst/>
              <a:defRPr/>
            </a:pPr>
            <a:r>
              <a:rPr lang="en-US" sz="1200">
                <a:solidFill>
                  <a:srgbClr val="000000"/>
                </a:solidFill>
                <a:latin typeface="Segoe UI Semibold"/>
              </a:rPr>
              <a:t>Brokers</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40" name="Group 39">
            <a:extLst>
              <a:ext uri="{FF2B5EF4-FFF2-40B4-BE49-F238E27FC236}">
                <a16:creationId xmlns:a16="http://schemas.microsoft.com/office/drawing/2014/main" id="{3FEA6F8B-92DF-4C33-ADA4-E57BD34CE960}"/>
              </a:ext>
            </a:extLst>
          </p:cNvPr>
          <p:cNvGrpSpPr/>
          <p:nvPr/>
        </p:nvGrpSpPr>
        <p:grpSpPr>
          <a:xfrm>
            <a:off x="4665473" y="1004230"/>
            <a:ext cx="253730" cy="367930"/>
            <a:chOff x="9821876" y="953897"/>
            <a:chExt cx="320745" cy="475586"/>
          </a:xfrm>
        </p:grpSpPr>
        <p:pic>
          <p:nvPicPr>
            <p:cNvPr id="53" name="Picture 52">
              <a:extLst>
                <a:ext uri="{FF2B5EF4-FFF2-40B4-BE49-F238E27FC236}">
                  <a16:creationId xmlns:a16="http://schemas.microsoft.com/office/drawing/2014/main" id="{1D44C4FF-20FA-4394-B8AE-F0A5C4C4C003}"/>
                </a:ext>
              </a:extLst>
            </p:cNvPr>
            <p:cNvPicPr>
              <a:picLocks noChangeAspect="1"/>
            </p:cNvPicPr>
            <p:nvPr/>
          </p:nvPicPr>
          <p:blipFill>
            <a:blip r:embed="rId11" cstate="print">
              <a:extLst>
                <a:ext uri="{28A0092B-C50C-407E-A947-70E740481C1C}">
                  <a14:useLocalDpi xmlns:a14="http://schemas.microsoft.com/office/drawing/2010/main"/>
                </a:ext>
              </a:extLst>
            </a:blip>
            <a:srcRect/>
            <a:stretch/>
          </p:blipFill>
          <p:spPr>
            <a:xfrm>
              <a:off x="9821876" y="953897"/>
              <a:ext cx="320745" cy="268531"/>
            </a:xfrm>
            <a:prstGeom prst="rect">
              <a:avLst/>
            </a:prstGeom>
          </p:spPr>
        </p:pic>
        <p:sp>
          <p:nvSpPr>
            <p:cNvPr id="54" name="TextBox 53">
              <a:extLst>
                <a:ext uri="{FF2B5EF4-FFF2-40B4-BE49-F238E27FC236}">
                  <a16:creationId xmlns:a16="http://schemas.microsoft.com/office/drawing/2014/main" id="{E28457C9-1231-4842-B446-C744693EEC50}"/>
                </a:ext>
              </a:extLst>
            </p:cNvPr>
            <p:cNvSpPr txBox="1"/>
            <p:nvPr/>
          </p:nvSpPr>
          <p:spPr>
            <a:xfrm>
              <a:off x="9842522" y="1310134"/>
              <a:ext cx="279455" cy="11934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Redis</a:t>
              </a:r>
            </a:p>
          </p:txBody>
        </p:sp>
      </p:grpSp>
      <p:grpSp>
        <p:nvGrpSpPr>
          <p:cNvPr id="43" name="Group 42">
            <a:extLst>
              <a:ext uri="{FF2B5EF4-FFF2-40B4-BE49-F238E27FC236}">
                <a16:creationId xmlns:a16="http://schemas.microsoft.com/office/drawing/2014/main" id="{35DCA8E6-6426-4CD9-ADF1-335D1B29FFBA}"/>
              </a:ext>
            </a:extLst>
          </p:cNvPr>
          <p:cNvGrpSpPr/>
          <p:nvPr/>
        </p:nvGrpSpPr>
        <p:grpSpPr>
          <a:xfrm>
            <a:off x="4944210" y="1006980"/>
            <a:ext cx="386868" cy="367930"/>
            <a:chOff x="9737725" y="953897"/>
            <a:chExt cx="489047" cy="475586"/>
          </a:xfrm>
        </p:grpSpPr>
        <p:pic>
          <p:nvPicPr>
            <p:cNvPr id="47" name="Picture 46">
              <a:extLst>
                <a:ext uri="{FF2B5EF4-FFF2-40B4-BE49-F238E27FC236}">
                  <a16:creationId xmlns:a16="http://schemas.microsoft.com/office/drawing/2014/main" id="{0E1F38D7-3058-4927-A4C2-DB53DB862325}"/>
                </a:ext>
              </a:extLst>
            </p:cNvPr>
            <p:cNvPicPr>
              <a:picLocks noChangeAspect="1"/>
            </p:cNvPicPr>
            <p:nvPr/>
          </p:nvPicPr>
          <p:blipFill>
            <a:blip r:embed="rId12">
              <a:extLst>
                <a:ext uri="{28A0092B-C50C-407E-A947-70E740481C1C}">
                  <a14:useLocalDpi xmlns:a14="http://schemas.microsoft.com/office/drawing/2010/main"/>
                </a:ext>
              </a:extLst>
            </a:blip>
            <a:srcRect/>
            <a:stretch/>
          </p:blipFill>
          <p:spPr>
            <a:xfrm>
              <a:off x="9845586" y="953897"/>
              <a:ext cx="273325" cy="268531"/>
            </a:xfrm>
            <a:prstGeom prst="rect">
              <a:avLst/>
            </a:prstGeom>
          </p:spPr>
        </p:pic>
        <p:sp>
          <p:nvSpPr>
            <p:cNvPr id="48" name="TextBox 47">
              <a:extLst>
                <a:ext uri="{FF2B5EF4-FFF2-40B4-BE49-F238E27FC236}">
                  <a16:creationId xmlns:a16="http://schemas.microsoft.com/office/drawing/2014/main" id="{4D430847-FAB5-4CC5-8878-4429CD5EF3FF}"/>
                </a:ext>
              </a:extLst>
            </p:cNvPr>
            <p:cNvSpPr txBox="1"/>
            <p:nvPr/>
          </p:nvSpPr>
          <p:spPr>
            <a:xfrm>
              <a:off x="9737725" y="1310134"/>
              <a:ext cx="489047" cy="11934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2917">
                        <a:srgbClr val="000000"/>
                      </a:gs>
                      <a:gs pos="30000">
                        <a:srgbClr val="000000"/>
                      </a:gs>
                    </a:gsLst>
                    <a:lin ang="5400000" scaled="0"/>
                  </a:gradFill>
                  <a:effectLst/>
                  <a:uLnTx/>
                  <a:uFillTx/>
                  <a:latin typeface="+mj-lt"/>
                  <a:ea typeface="+mn-ea"/>
                  <a:cs typeface="+mn-cs"/>
                </a:rPr>
                <a:t>RabbitMQ</a:t>
              </a:r>
            </a:p>
          </p:txBody>
        </p:sp>
      </p:grpSp>
      <p:pic>
        <p:nvPicPr>
          <p:cNvPr id="55" name="Graphic 54">
            <a:extLst>
              <a:ext uri="{FF2B5EF4-FFF2-40B4-BE49-F238E27FC236}">
                <a16:creationId xmlns:a16="http://schemas.microsoft.com/office/drawing/2014/main" id="{12A57F68-782E-490D-8DB8-1AD6B10B8932}"/>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rcRect/>
          <a:stretch/>
        </p:blipFill>
        <p:spPr>
          <a:xfrm>
            <a:off x="3336699" y="1085107"/>
            <a:ext cx="340491" cy="169269"/>
          </a:xfrm>
          <a:prstGeom prst="rect">
            <a:avLst/>
          </a:prstGeom>
        </p:spPr>
      </p:pic>
      <p:cxnSp>
        <p:nvCxnSpPr>
          <p:cNvPr id="57" name="Connector: Elbow 56">
            <a:extLst>
              <a:ext uri="{FF2B5EF4-FFF2-40B4-BE49-F238E27FC236}">
                <a16:creationId xmlns:a16="http://schemas.microsoft.com/office/drawing/2014/main" id="{37678E27-70A4-4D00-9467-C4DBF409D837}"/>
              </a:ext>
            </a:extLst>
          </p:cNvPr>
          <p:cNvCxnSpPr>
            <a:cxnSpLocks/>
            <a:stCxn id="9" idx="0"/>
            <a:endCxn id="37" idx="4"/>
          </p:cNvCxnSpPr>
          <p:nvPr/>
        </p:nvCxnSpPr>
        <p:spPr>
          <a:xfrm rot="16200000" flipV="1">
            <a:off x="2924307" y="1432762"/>
            <a:ext cx="556519" cy="722946"/>
          </a:xfrm>
          <a:prstGeom prst="bentConnector3">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4ED09A00-63EC-4D2D-8711-786CCBDA9A65}"/>
              </a:ext>
            </a:extLst>
          </p:cNvPr>
          <p:cNvCxnSpPr>
            <a:cxnSpLocks/>
            <a:stCxn id="36" idx="4"/>
            <a:endCxn id="39" idx="1"/>
          </p:cNvCxnSpPr>
          <p:nvPr/>
        </p:nvCxnSpPr>
        <p:spPr>
          <a:xfrm flipV="1">
            <a:off x="2841093" y="1160987"/>
            <a:ext cx="406671" cy="210485"/>
          </a:xfrm>
          <a:prstGeom prst="bentConnector3">
            <a:avLst>
              <a:gd name="adj1" fmla="val 50000"/>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1E57A50D-D3EC-494E-8569-596CE1CECBFC}"/>
              </a:ext>
            </a:extLst>
          </p:cNvPr>
          <p:cNvCxnSpPr>
            <a:cxnSpLocks/>
            <a:stCxn id="9" idx="2"/>
            <a:endCxn id="91" idx="3"/>
          </p:cNvCxnSpPr>
          <p:nvPr/>
        </p:nvCxnSpPr>
        <p:spPr>
          <a:xfrm rot="16200000" flipH="1">
            <a:off x="3296443" y="3078064"/>
            <a:ext cx="904946" cy="369755"/>
          </a:xfrm>
          <a:prstGeom prst="bentConnector4">
            <a:avLst>
              <a:gd name="adj1" fmla="val 44244"/>
              <a:gd name="adj2" fmla="val 617"/>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72" name="!!AppA">
            <a:extLst>
              <a:ext uri="{FF2B5EF4-FFF2-40B4-BE49-F238E27FC236}">
                <a16:creationId xmlns:a16="http://schemas.microsoft.com/office/drawing/2014/main" id="{FACCFDC5-A2F4-4920-97B7-557210D9C291}"/>
              </a:ext>
            </a:extLst>
          </p:cNvPr>
          <p:cNvGrpSpPr/>
          <p:nvPr/>
        </p:nvGrpSpPr>
        <p:grpSpPr>
          <a:xfrm>
            <a:off x="6433564" y="1875907"/>
            <a:ext cx="1249849" cy="1458155"/>
            <a:chOff x="3444424" y="1954650"/>
            <a:chExt cx="1400542" cy="1633964"/>
          </a:xfrm>
        </p:grpSpPr>
        <p:pic>
          <p:nvPicPr>
            <p:cNvPr id="73" name="Graphic 72">
              <a:extLst>
                <a:ext uri="{FF2B5EF4-FFF2-40B4-BE49-F238E27FC236}">
                  <a16:creationId xmlns:a16="http://schemas.microsoft.com/office/drawing/2014/main" id="{3A012F18-BC3E-4F2D-8512-355D013F1AE2}"/>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444424" y="1954650"/>
              <a:ext cx="1400542" cy="1633964"/>
            </a:xfrm>
            <a:prstGeom prst="rect">
              <a:avLst/>
            </a:prstGeom>
          </p:spPr>
        </p:pic>
        <p:sp>
          <p:nvSpPr>
            <p:cNvPr id="74" name="TextBox 73">
              <a:extLst>
                <a:ext uri="{FF2B5EF4-FFF2-40B4-BE49-F238E27FC236}">
                  <a16:creationId xmlns:a16="http://schemas.microsoft.com/office/drawing/2014/main" id="{4DC12DB1-269F-48E2-AE8C-4B032C7DF86B}"/>
                </a:ext>
              </a:extLst>
            </p:cNvPr>
            <p:cNvSpPr txBox="1"/>
            <p:nvPr/>
          </p:nvSpPr>
          <p:spPr>
            <a:xfrm>
              <a:off x="3635561" y="2525411"/>
              <a:ext cx="949080" cy="258663"/>
            </a:xfrm>
            <a:prstGeom prst="rect">
              <a:avLst/>
            </a:prstGeom>
            <a:noFill/>
          </p:spPr>
          <p:txBody>
            <a:bodyPr wrap="none" lIns="0" tIns="0" rIns="0" bIns="0" rtlCol="0">
              <a:spAutoFit/>
            </a:bodyPr>
            <a:lstStyle/>
            <a:p>
              <a:pPr algn="ctr"/>
              <a:r>
                <a:rPr lang="en-US" sz="1500" dirty="0">
                  <a:solidFill>
                    <a:schemeClr val="bg1"/>
                  </a:solidFill>
                  <a:latin typeface="+mj-lt"/>
                </a:rPr>
                <a:t>Node App</a:t>
              </a:r>
            </a:p>
          </p:txBody>
        </p:sp>
      </p:grpSp>
      <p:cxnSp>
        <p:nvCxnSpPr>
          <p:cNvPr id="75" name="Straight Arrow Connector 74">
            <a:extLst>
              <a:ext uri="{FF2B5EF4-FFF2-40B4-BE49-F238E27FC236}">
                <a16:creationId xmlns:a16="http://schemas.microsoft.com/office/drawing/2014/main" id="{326A92B0-F626-403B-B580-01B533A4B237}"/>
              </a:ext>
            </a:extLst>
          </p:cNvPr>
          <p:cNvCxnSpPr>
            <a:cxnSpLocks/>
          </p:cNvCxnSpPr>
          <p:nvPr/>
        </p:nvCxnSpPr>
        <p:spPr>
          <a:xfrm flipH="1">
            <a:off x="5921480" y="2492581"/>
            <a:ext cx="555520" cy="0"/>
          </a:xfrm>
          <a:prstGeom prst="straightConnector1">
            <a:avLst/>
          </a:prstGeom>
          <a:ln w="28575">
            <a:solidFill>
              <a:srgbClr val="20219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76" name="Graphic 75">
            <a:extLst>
              <a:ext uri="{FF2B5EF4-FFF2-40B4-BE49-F238E27FC236}">
                <a16:creationId xmlns:a16="http://schemas.microsoft.com/office/drawing/2014/main" id="{ADF918B7-5588-46C7-8A2B-7DC1C86A4E7A}"/>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311789" y="2071913"/>
            <a:ext cx="632550" cy="737975"/>
          </a:xfrm>
          <a:prstGeom prst="rect">
            <a:avLst/>
          </a:prstGeom>
          <a:effectLst>
            <a:outerShdw blurRad="50800" dist="25400" dir="13500000" algn="br" rotWithShape="0">
              <a:prstClr val="black">
                <a:alpha val="40000"/>
              </a:prstClr>
            </a:outerShdw>
          </a:effectLst>
        </p:spPr>
      </p:pic>
      <p:cxnSp>
        <p:nvCxnSpPr>
          <p:cNvPr id="88" name="Connector: Elbow 87">
            <a:extLst>
              <a:ext uri="{FF2B5EF4-FFF2-40B4-BE49-F238E27FC236}">
                <a16:creationId xmlns:a16="http://schemas.microsoft.com/office/drawing/2014/main" id="{A4EA8FFA-2315-4BA8-8268-DA2C916188A0}"/>
              </a:ext>
            </a:extLst>
          </p:cNvPr>
          <p:cNvCxnSpPr>
            <a:cxnSpLocks/>
            <a:stCxn id="76" idx="2"/>
            <a:endCxn id="92" idx="0"/>
          </p:cNvCxnSpPr>
          <p:nvPr/>
        </p:nvCxnSpPr>
        <p:spPr>
          <a:xfrm rot="5400000">
            <a:off x="4401591" y="2448609"/>
            <a:ext cx="865195" cy="1587752"/>
          </a:xfrm>
          <a:prstGeom prst="bentConnector3">
            <a:avLst>
              <a:gd name="adj1" fmla="val 50000"/>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89" name="Group 88">
            <a:extLst>
              <a:ext uri="{FF2B5EF4-FFF2-40B4-BE49-F238E27FC236}">
                <a16:creationId xmlns:a16="http://schemas.microsoft.com/office/drawing/2014/main" id="{34DAB5B8-68B7-48E1-9797-061D41057B6E}"/>
              </a:ext>
            </a:extLst>
          </p:cNvPr>
          <p:cNvGrpSpPr/>
          <p:nvPr/>
        </p:nvGrpSpPr>
        <p:grpSpPr>
          <a:xfrm>
            <a:off x="3933794" y="3611243"/>
            <a:ext cx="196409" cy="208343"/>
            <a:chOff x="6207667" y="1018040"/>
            <a:chExt cx="248285" cy="269304"/>
          </a:xfrm>
        </p:grpSpPr>
        <p:sp>
          <p:nvSpPr>
            <p:cNvPr id="90" name="Rectangle 89">
              <a:extLst>
                <a:ext uri="{FF2B5EF4-FFF2-40B4-BE49-F238E27FC236}">
                  <a16:creationId xmlns:a16="http://schemas.microsoft.com/office/drawing/2014/main" id="{FFF6CC48-1515-495F-8AF7-4D54626FA6D3}"/>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91" name="Freeform: Shape 90">
              <a:extLst>
                <a:ext uri="{FF2B5EF4-FFF2-40B4-BE49-F238E27FC236}">
                  <a16:creationId xmlns:a16="http://schemas.microsoft.com/office/drawing/2014/main" id="{B81AF57C-22D4-4FFD-B281-BA36387E6BFD}"/>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92" name="Oval 91">
              <a:extLst>
                <a:ext uri="{FF2B5EF4-FFF2-40B4-BE49-F238E27FC236}">
                  <a16:creationId xmlns:a16="http://schemas.microsoft.com/office/drawing/2014/main" id="{71F6BD6C-F888-4614-B52B-BE7F5712B911}"/>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grpSp>
      <p:cxnSp>
        <p:nvCxnSpPr>
          <p:cNvPr id="95" name="Connector: Elbow 94">
            <a:extLst>
              <a:ext uri="{FF2B5EF4-FFF2-40B4-BE49-F238E27FC236}">
                <a16:creationId xmlns:a16="http://schemas.microsoft.com/office/drawing/2014/main" id="{7F2AB110-642F-4E54-A1A0-78D5CB8B04D5}"/>
              </a:ext>
            </a:extLst>
          </p:cNvPr>
          <p:cNvCxnSpPr>
            <a:cxnSpLocks/>
            <a:endCxn id="28" idx="0"/>
          </p:cNvCxnSpPr>
          <p:nvPr/>
        </p:nvCxnSpPr>
        <p:spPr>
          <a:xfrm rot="16200000" flipH="1">
            <a:off x="3864831" y="3951279"/>
            <a:ext cx="338320" cy="78276"/>
          </a:xfrm>
          <a:prstGeom prst="bentConnector3">
            <a:avLst>
              <a:gd name="adj1" fmla="val 36486"/>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09CEDC1B-77F5-4B64-B9E2-90B4B532C08B}"/>
              </a:ext>
            </a:extLst>
          </p:cNvPr>
          <p:cNvSpPr txBox="1"/>
          <p:nvPr/>
        </p:nvSpPr>
        <p:spPr>
          <a:xfrm>
            <a:off x="3303929" y="3234034"/>
            <a:ext cx="195566" cy="169277"/>
          </a:xfrm>
          <a:prstGeom prst="rect">
            <a:avLst/>
          </a:prstGeom>
          <a:noFill/>
        </p:spPr>
        <p:txBody>
          <a:bodyPr wrap="none" lIns="0" tIns="0" rIns="0" bIns="0" rtlCol="0">
            <a:spAutoFit/>
          </a:bodyPr>
          <a:lstStyle/>
          <a:p>
            <a:r>
              <a:rPr lang="en-US" sz="1100" i="1" dirty="0"/>
              <a:t>get</a:t>
            </a:r>
          </a:p>
        </p:txBody>
      </p:sp>
      <p:sp>
        <p:nvSpPr>
          <p:cNvPr id="102" name="TextBox 101">
            <a:extLst>
              <a:ext uri="{FF2B5EF4-FFF2-40B4-BE49-F238E27FC236}">
                <a16:creationId xmlns:a16="http://schemas.microsoft.com/office/drawing/2014/main" id="{99B84FCA-99F0-41CE-848F-5D446AF25A59}"/>
              </a:ext>
            </a:extLst>
          </p:cNvPr>
          <p:cNvSpPr txBox="1"/>
          <p:nvPr/>
        </p:nvSpPr>
        <p:spPr>
          <a:xfrm>
            <a:off x="4696724" y="3257830"/>
            <a:ext cx="554639" cy="169277"/>
          </a:xfrm>
          <a:prstGeom prst="rect">
            <a:avLst/>
          </a:prstGeom>
          <a:noFill/>
        </p:spPr>
        <p:txBody>
          <a:bodyPr wrap="none" lIns="0" tIns="0" rIns="0" bIns="0" rtlCol="0">
            <a:spAutoFit/>
          </a:bodyPr>
          <a:lstStyle/>
          <a:p>
            <a:r>
              <a:rPr lang="en-US" sz="1100" i="1" dirty="0"/>
              <a:t>get &amp; set</a:t>
            </a:r>
          </a:p>
        </p:txBody>
      </p:sp>
      <p:sp>
        <p:nvSpPr>
          <p:cNvPr id="103" name="TextBox 102">
            <a:extLst>
              <a:ext uri="{FF2B5EF4-FFF2-40B4-BE49-F238E27FC236}">
                <a16:creationId xmlns:a16="http://schemas.microsoft.com/office/drawing/2014/main" id="{C923C7E5-2A9A-4AD9-806B-C1FF7868022F}"/>
              </a:ext>
            </a:extLst>
          </p:cNvPr>
          <p:cNvSpPr txBox="1"/>
          <p:nvPr/>
        </p:nvSpPr>
        <p:spPr>
          <a:xfrm>
            <a:off x="3037502" y="1568465"/>
            <a:ext cx="448841" cy="169277"/>
          </a:xfrm>
          <a:prstGeom prst="rect">
            <a:avLst/>
          </a:prstGeom>
          <a:noFill/>
        </p:spPr>
        <p:txBody>
          <a:bodyPr wrap="none" lIns="0" tIns="0" rIns="0" bIns="0" rtlCol="0">
            <a:spAutoFit/>
          </a:bodyPr>
          <a:lstStyle/>
          <a:p>
            <a:r>
              <a:rPr lang="en-US" sz="1100" i="1" dirty="0"/>
              <a:t>publish</a:t>
            </a:r>
            <a:endParaRPr lang="en-US" sz="1300" i="1" dirty="0"/>
          </a:p>
        </p:txBody>
      </p:sp>
      <p:grpSp>
        <p:nvGrpSpPr>
          <p:cNvPr id="104" name="Group 103">
            <a:extLst>
              <a:ext uri="{FF2B5EF4-FFF2-40B4-BE49-F238E27FC236}">
                <a16:creationId xmlns:a16="http://schemas.microsoft.com/office/drawing/2014/main" id="{D1AB1DB9-B469-4A5A-BB1C-0977B3FF5592}"/>
              </a:ext>
            </a:extLst>
          </p:cNvPr>
          <p:cNvGrpSpPr/>
          <p:nvPr/>
        </p:nvGrpSpPr>
        <p:grpSpPr>
          <a:xfrm>
            <a:off x="4783718" y="1698301"/>
            <a:ext cx="196409" cy="208343"/>
            <a:chOff x="6207667" y="1018040"/>
            <a:chExt cx="248285" cy="269304"/>
          </a:xfrm>
        </p:grpSpPr>
        <p:sp>
          <p:nvSpPr>
            <p:cNvPr id="105" name="Rectangle 104">
              <a:extLst>
                <a:ext uri="{FF2B5EF4-FFF2-40B4-BE49-F238E27FC236}">
                  <a16:creationId xmlns:a16="http://schemas.microsoft.com/office/drawing/2014/main" id="{5250DA3A-C4F9-498C-B50A-F984A2883C4D}"/>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106" name="Freeform: Shape 105">
              <a:extLst>
                <a:ext uri="{FF2B5EF4-FFF2-40B4-BE49-F238E27FC236}">
                  <a16:creationId xmlns:a16="http://schemas.microsoft.com/office/drawing/2014/main" id="{0F7BFB4E-EB6C-4242-B90B-03392EBD168F}"/>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107" name="Oval 106">
              <a:extLst>
                <a:ext uri="{FF2B5EF4-FFF2-40B4-BE49-F238E27FC236}">
                  <a16:creationId xmlns:a16="http://schemas.microsoft.com/office/drawing/2014/main" id="{FBB901BA-10FE-41BE-A193-A0174EBD1A74}"/>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grpSp>
      <p:cxnSp>
        <p:nvCxnSpPr>
          <p:cNvPr id="109" name="Connector: Elbow 108">
            <a:extLst>
              <a:ext uri="{FF2B5EF4-FFF2-40B4-BE49-F238E27FC236}">
                <a16:creationId xmlns:a16="http://schemas.microsoft.com/office/drawing/2014/main" id="{3440A693-A88F-4F4B-8F11-44AF2DF6773A}"/>
              </a:ext>
            </a:extLst>
          </p:cNvPr>
          <p:cNvCxnSpPr>
            <a:cxnSpLocks/>
            <a:stCxn id="106" idx="3"/>
            <a:endCxn id="53" idx="1"/>
          </p:cNvCxnSpPr>
          <p:nvPr/>
        </p:nvCxnSpPr>
        <p:spPr>
          <a:xfrm flipH="1" flipV="1">
            <a:off x="4665473" y="1108103"/>
            <a:ext cx="118245" cy="694370"/>
          </a:xfrm>
          <a:prstGeom prst="bentConnector5">
            <a:avLst>
              <a:gd name="adj1" fmla="val 264214"/>
              <a:gd name="adj2" fmla="val 50022"/>
              <a:gd name="adj3" fmla="val 264328"/>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D51DD1FB-3187-482D-B767-AFCC2E5D4C0D}"/>
              </a:ext>
            </a:extLst>
          </p:cNvPr>
          <p:cNvCxnSpPr>
            <a:stCxn id="76" idx="1"/>
            <a:endCxn id="107" idx="4"/>
          </p:cNvCxnSpPr>
          <p:nvPr/>
        </p:nvCxnSpPr>
        <p:spPr>
          <a:xfrm rot="10800000">
            <a:off x="4890237" y="1842805"/>
            <a:ext cx="421553" cy="598097"/>
          </a:xfrm>
          <a:prstGeom prst="bentConnector2">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BD0558F7-6DD7-4C46-8BA9-59C4874CD45B}"/>
              </a:ext>
            </a:extLst>
          </p:cNvPr>
          <p:cNvSpPr txBox="1"/>
          <p:nvPr/>
        </p:nvSpPr>
        <p:spPr>
          <a:xfrm>
            <a:off x="4586740" y="2446802"/>
            <a:ext cx="604333" cy="169277"/>
          </a:xfrm>
          <a:prstGeom prst="rect">
            <a:avLst/>
          </a:prstGeom>
          <a:noFill/>
        </p:spPr>
        <p:txBody>
          <a:bodyPr wrap="none" lIns="0" tIns="0" rIns="0" bIns="0" rtlCol="0">
            <a:spAutoFit/>
          </a:bodyPr>
          <a:lstStyle/>
          <a:p>
            <a:r>
              <a:rPr lang="en-US" sz="1100" i="1" dirty="0"/>
              <a:t>subscribe</a:t>
            </a:r>
          </a:p>
        </p:txBody>
      </p:sp>
      <p:cxnSp>
        <p:nvCxnSpPr>
          <p:cNvPr id="125" name="Connector: Elbow 124">
            <a:extLst>
              <a:ext uri="{FF2B5EF4-FFF2-40B4-BE49-F238E27FC236}">
                <a16:creationId xmlns:a16="http://schemas.microsoft.com/office/drawing/2014/main" id="{D1D60CFB-E91B-4FBC-B10F-CA91B31B6DC3}"/>
              </a:ext>
            </a:extLst>
          </p:cNvPr>
          <p:cNvCxnSpPr>
            <a:stCxn id="53" idx="3"/>
            <a:endCxn id="107" idx="0"/>
          </p:cNvCxnSpPr>
          <p:nvPr/>
        </p:nvCxnSpPr>
        <p:spPr>
          <a:xfrm flipH="1">
            <a:off x="4890236" y="1108103"/>
            <a:ext cx="28967" cy="590198"/>
          </a:xfrm>
          <a:prstGeom prst="bentConnector3">
            <a:avLst>
              <a:gd name="adj1" fmla="val 105347"/>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3D7574A5-F27F-4E85-B985-53460A536D97}"/>
              </a:ext>
            </a:extLst>
          </p:cNvPr>
          <p:cNvCxnSpPr>
            <a:stCxn id="107" idx="6"/>
            <a:endCxn id="76" idx="0"/>
          </p:cNvCxnSpPr>
          <p:nvPr/>
        </p:nvCxnSpPr>
        <p:spPr>
          <a:xfrm>
            <a:off x="4931475" y="1802473"/>
            <a:ext cx="696589" cy="269440"/>
          </a:xfrm>
          <a:prstGeom prst="bentConnector2">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E885113C-2754-4C36-A4CC-AA0A2275CC65}"/>
              </a:ext>
            </a:extLst>
          </p:cNvPr>
          <p:cNvSpPr txBox="1"/>
          <p:nvPr/>
        </p:nvSpPr>
        <p:spPr>
          <a:xfrm>
            <a:off x="5334290" y="1594180"/>
            <a:ext cx="572273" cy="169277"/>
          </a:xfrm>
          <a:prstGeom prst="rect">
            <a:avLst/>
          </a:prstGeom>
          <a:noFill/>
        </p:spPr>
        <p:txBody>
          <a:bodyPr wrap="none" lIns="0" tIns="0" rIns="0" bIns="0" rtlCol="0">
            <a:spAutoFit/>
          </a:bodyPr>
          <a:lstStyle/>
          <a:p>
            <a:r>
              <a:rPr lang="en-US" sz="1100" i="1" dirty="0"/>
              <a:t>consume</a:t>
            </a:r>
          </a:p>
        </p:txBody>
      </p:sp>
      <p:sp>
        <p:nvSpPr>
          <p:cNvPr id="130" name="TextBox 129">
            <a:extLst>
              <a:ext uri="{FF2B5EF4-FFF2-40B4-BE49-F238E27FC236}">
                <a16:creationId xmlns:a16="http://schemas.microsoft.com/office/drawing/2014/main" id="{5B1CAB93-E045-4F86-BC9E-F901C56403B2}"/>
              </a:ext>
            </a:extLst>
          </p:cNvPr>
          <p:cNvSpPr txBox="1"/>
          <p:nvPr/>
        </p:nvSpPr>
        <p:spPr>
          <a:xfrm>
            <a:off x="182880" y="2021698"/>
            <a:ext cx="971420" cy="200055"/>
          </a:xfrm>
          <a:prstGeom prst="rect">
            <a:avLst/>
          </a:prstGeom>
          <a:noFill/>
        </p:spPr>
        <p:txBody>
          <a:bodyPr wrap="none" lIns="0" tIns="0" rIns="0" bIns="0" rtlCol="0">
            <a:spAutoFit/>
          </a:bodyPr>
          <a:lstStyle/>
          <a:p>
            <a:r>
              <a:rPr lang="en-US" sz="1300" dirty="0"/>
              <a:t>name = John</a:t>
            </a:r>
          </a:p>
        </p:txBody>
      </p:sp>
      <p:pic>
        <p:nvPicPr>
          <p:cNvPr id="11" name="Picture 10">
            <a:extLst>
              <a:ext uri="{FF2B5EF4-FFF2-40B4-BE49-F238E27FC236}">
                <a16:creationId xmlns:a16="http://schemas.microsoft.com/office/drawing/2014/main" id="{B5A0989E-74AB-8EE8-3F34-9C46B8903D07}"/>
              </a:ext>
            </a:extLst>
          </p:cNvPr>
          <p:cNvPicPr>
            <a:picLocks noChangeAspect="1"/>
          </p:cNvPicPr>
          <p:nvPr/>
        </p:nvPicPr>
        <p:blipFill>
          <a:blip r:embed="rId15"/>
          <a:stretch>
            <a:fillRect/>
          </a:stretch>
        </p:blipFill>
        <p:spPr>
          <a:xfrm>
            <a:off x="5385674" y="989685"/>
            <a:ext cx="619125" cy="323850"/>
          </a:xfrm>
          <a:prstGeom prst="rect">
            <a:avLst/>
          </a:prstGeom>
        </p:spPr>
      </p:pic>
    </p:spTree>
    <p:extLst>
      <p:ext uri="{BB962C8B-B14F-4D97-AF65-F5344CB8AC3E}">
        <p14:creationId xmlns:p14="http://schemas.microsoft.com/office/powerpoint/2010/main" val="2990687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0"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fade">
                                      <p:cBhvr>
                                        <p:cTn id="25" dur="500"/>
                                        <p:tgtEl>
                                          <p:spTgt spid="11"/>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3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34"/>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57"/>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60"/>
                                        </p:tgtEl>
                                        <p:attrNameLst>
                                          <p:attrName>style.visibility</p:attrName>
                                        </p:attrNameLst>
                                      </p:cBhvr>
                                      <p:to>
                                        <p:strVal val="visible"/>
                                      </p:to>
                                    </p:set>
                                  </p:childTnLst>
                                </p:cTn>
                              </p:par>
                              <p:par>
                                <p:cTn id="40" presetID="1" presetClass="entr" presetSubtype="0" fill="hold" grpId="0" nodeType="withEffect">
                                  <p:stCondLst>
                                    <p:cond delay="0"/>
                                  </p:stCondLst>
                                  <p:childTnLst>
                                    <p:set>
                                      <p:cBhvr>
                                        <p:cTn id="41" dur="1" fill="hold">
                                          <p:stCondLst>
                                            <p:cond delay="0"/>
                                          </p:stCondLst>
                                        </p:cTn>
                                        <p:tgtEl>
                                          <p:spTgt spid="103"/>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grpId="0" nodeType="clickEffect">
                                  <p:stCondLst>
                                    <p:cond delay="0"/>
                                  </p:stCondLst>
                                  <p:childTnLst>
                                    <p:set>
                                      <p:cBhvr>
                                        <p:cTn id="45" dur="1" fill="hold">
                                          <p:stCondLst>
                                            <p:cond delay="0"/>
                                          </p:stCondLst>
                                        </p:cTn>
                                        <p:tgtEl>
                                          <p:spTgt spid="12"/>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17"/>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28"/>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3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nodeType="clickEffect">
                                  <p:stCondLst>
                                    <p:cond delay="0"/>
                                  </p:stCondLst>
                                  <p:childTnLst>
                                    <p:set>
                                      <p:cBhvr>
                                        <p:cTn id="55" dur="1" fill="hold">
                                          <p:stCondLst>
                                            <p:cond delay="0"/>
                                          </p:stCondLst>
                                        </p:cTn>
                                        <p:tgtEl>
                                          <p:spTgt spid="63"/>
                                        </p:tgtEl>
                                        <p:attrNameLst>
                                          <p:attrName>style.visibility</p:attrName>
                                        </p:attrNameLst>
                                      </p:cBhvr>
                                      <p:to>
                                        <p:strVal val="visible"/>
                                      </p:to>
                                    </p:set>
                                  </p:childTnLst>
                                </p:cTn>
                              </p:par>
                              <p:par>
                                <p:cTn id="56" presetID="1" presetClass="entr" presetSubtype="0" fill="hold" nodeType="withEffect">
                                  <p:stCondLst>
                                    <p:cond delay="0"/>
                                  </p:stCondLst>
                                  <p:childTnLst>
                                    <p:set>
                                      <p:cBhvr>
                                        <p:cTn id="57" dur="1" fill="hold">
                                          <p:stCondLst>
                                            <p:cond delay="0"/>
                                          </p:stCondLst>
                                        </p:cTn>
                                        <p:tgtEl>
                                          <p:spTgt spid="89"/>
                                        </p:tgtEl>
                                        <p:attrNameLst>
                                          <p:attrName>style.visibility</p:attrName>
                                        </p:attrNameLst>
                                      </p:cBhvr>
                                      <p:to>
                                        <p:strVal val="visible"/>
                                      </p:to>
                                    </p:set>
                                  </p:childTnLst>
                                </p:cTn>
                              </p:par>
                              <p:par>
                                <p:cTn id="58" presetID="1" presetClass="entr" presetSubtype="0" fill="hold" nodeType="withEffect">
                                  <p:stCondLst>
                                    <p:cond delay="0"/>
                                  </p:stCondLst>
                                  <p:childTnLst>
                                    <p:set>
                                      <p:cBhvr>
                                        <p:cTn id="59" dur="1" fill="hold">
                                          <p:stCondLst>
                                            <p:cond delay="0"/>
                                          </p:stCondLst>
                                        </p:cTn>
                                        <p:tgtEl>
                                          <p:spTgt spid="95"/>
                                        </p:tgtEl>
                                        <p:attrNameLst>
                                          <p:attrName>style.visibility</p:attrName>
                                        </p:attrNameLst>
                                      </p:cBhvr>
                                      <p:to>
                                        <p:strVal val="visible"/>
                                      </p:to>
                                    </p:set>
                                  </p:childTnLst>
                                </p:cTn>
                              </p:par>
                              <p:par>
                                <p:cTn id="60" presetID="1" presetClass="entr" presetSubtype="0" fill="hold" grpId="0" nodeType="withEffect">
                                  <p:stCondLst>
                                    <p:cond delay="0"/>
                                  </p:stCondLst>
                                  <p:childTnLst>
                                    <p:set>
                                      <p:cBhvr>
                                        <p:cTn id="61" dur="1" fill="hold">
                                          <p:stCondLst>
                                            <p:cond delay="0"/>
                                          </p:stCondLst>
                                        </p:cTn>
                                        <p:tgtEl>
                                          <p:spTgt spid="101"/>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72"/>
                                        </p:tgtEl>
                                        <p:attrNameLst>
                                          <p:attrName>style.visibility</p:attrName>
                                        </p:attrNameLst>
                                      </p:cBhvr>
                                      <p:to>
                                        <p:strVal val="visibl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nodeType="clickEffect">
                                  <p:stCondLst>
                                    <p:cond delay="0"/>
                                  </p:stCondLst>
                                  <p:childTnLst>
                                    <p:set>
                                      <p:cBhvr>
                                        <p:cTn id="69" dur="1" fill="hold">
                                          <p:stCondLst>
                                            <p:cond delay="0"/>
                                          </p:stCondLst>
                                        </p:cTn>
                                        <p:tgtEl>
                                          <p:spTgt spid="76"/>
                                        </p:tgtEl>
                                        <p:attrNameLst>
                                          <p:attrName>style.visibility</p:attrName>
                                        </p:attrNameLst>
                                      </p:cBhvr>
                                      <p:to>
                                        <p:strVal val="visible"/>
                                      </p:to>
                                    </p:set>
                                  </p:childTnLst>
                                </p:cTn>
                              </p:par>
                              <p:par>
                                <p:cTn id="70" presetID="1" presetClass="entr" presetSubtype="0" fill="hold" nodeType="withEffect">
                                  <p:stCondLst>
                                    <p:cond delay="0"/>
                                  </p:stCondLst>
                                  <p:childTnLst>
                                    <p:set>
                                      <p:cBhvr>
                                        <p:cTn id="71" dur="1" fill="hold">
                                          <p:stCondLst>
                                            <p:cond delay="0"/>
                                          </p:stCondLst>
                                        </p:cTn>
                                        <p:tgtEl>
                                          <p:spTgt spid="75"/>
                                        </p:tgtEl>
                                        <p:attrNameLst>
                                          <p:attrName>style.visibility</p:attrName>
                                        </p:attrNameLst>
                                      </p:cBhvr>
                                      <p:to>
                                        <p:strVal val="visible"/>
                                      </p:to>
                                    </p:set>
                                  </p:childTnLst>
                                </p:cTn>
                              </p:par>
                            </p:childTnLst>
                          </p:cTn>
                        </p:par>
                      </p:childTnLst>
                    </p:cTn>
                  </p:par>
                  <p:par>
                    <p:cTn id="72" fill="hold">
                      <p:stCondLst>
                        <p:cond delay="indefinite"/>
                      </p:stCondLst>
                      <p:childTnLst>
                        <p:par>
                          <p:cTn id="73" fill="hold">
                            <p:stCondLst>
                              <p:cond delay="0"/>
                            </p:stCondLst>
                            <p:childTnLst>
                              <p:par>
                                <p:cTn id="74" presetID="1" presetClass="entr" presetSubtype="0" fill="hold" grpId="0" nodeType="clickEffect">
                                  <p:stCondLst>
                                    <p:cond delay="0"/>
                                  </p:stCondLst>
                                  <p:childTnLst>
                                    <p:set>
                                      <p:cBhvr>
                                        <p:cTn id="75" dur="1" fill="hold">
                                          <p:stCondLst>
                                            <p:cond delay="0"/>
                                          </p:stCondLst>
                                        </p:cTn>
                                        <p:tgtEl>
                                          <p:spTgt spid="116"/>
                                        </p:tgtEl>
                                        <p:attrNameLst>
                                          <p:attrName>style.visibility</p:attrName>
                                        </p:attrNameLst>
                                      </p:cBhvr>
                                      <p:to>
                                        <p:strVal val="visible"/>
                                      </p:to>
                                    </p:set>
                                  </p:childTnLst>
                                </p:cTn>
                              </p:par>
                              <p:par>
                                <p:cTn id="76" presetID="1" presetClass="entr" presetSubtype="0" fill="hold" nodeType="withEffect">
                                  <p:stCondLst>
                                    <p:cond delay="0"/>
                                  </p:stCondLst>
                                  <p:childTnLst>
                                    <p:set>
                                      <p:cBhvr>
                                        <p:cTn id="77" dur="1" fill="hold">
                                          <p:stCondLst>
                                            <p:cond delay="0"/>
                                          </p:stCondLst>
                                        </p:cTn>
                                        <p:tgtEl>
                                          <p:spTgt spid="109"/>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114"/>
                                        </p:tgtEl>
                                        <p:attrNameLst>
                                          <p:attrName>style.visibility</p:attrName>
                                        </p:attrNameLst>
                                      </p:cBhvr>
                                      <p:to>
                                        <p:strVal val="visible"/>
                                      </p:to>
                                    </p:set>
                                  </p:childTnLst>
                                </p:cTn>
                              </p:par>
                              <p:par>
                                <p:cTn id="80" presetID="1" presetClass="entr" presetSubtype="0" fill="hold" nodeType="withEffect">
                                  <p:stCondLst>
                                    <p:cond delay="0"/>
                                  </p:stCondLst>
                                  <p:childTnLst>
                                    <p:set>
                                      <p:cBhvr>
                                        <p:cTn id="81" dur="1" fill="hold">
                                          <p:stCondLst>
                                            <p:cond delay="0"/>
                                          </p:stCondLst>
                                        </p:cTn>
                                        <p:tgtEl>
                                          <p:spTgt spid="104"/>
                                        </p:tgtEl>
                                        <p:attrNameLst>
                                          <p:attrName>style.visibility</p:attrName>
                                        </p:attrNameLst>
                                      </p:cBhvr>
                                      <p:to>
                                        <p:strVal val="visible"/>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125"/>
                                        </p:tgtEl>
                                        <p:attrNameLst>
                                          <p:attrName>style.visibility</p:attrName>
                                        </p:attrNameLst>
                                      </p:cBhvr>
                                      <p:to>
                                        <p:strVal val="visible"/>
                                      </p:to>
                                    </p:set>
                                  </p:childTnLst>
                                </p:cTn>
                              </p:par>
                              <p:par>
                                <p:cTn id="86" presetID="1" presetClass="entr" presetSubtype="0" fill="hold" nodeType="withEffect">
                                  <p:stCondLst>
                                    <p:cond delay="0"/>
                                  </p:stCondLst>
                                  <p:childTnLst>
                                    <p:set>
                                      <p:cBhvr>
                                        <p:cTn id="87" dur="1" fill="hold">
                                          <p:stCondLst>
                                            <p:cond delay="0"/>
                                          </p:stCondLst>
                                        </p:cTn>
                                        <p:tgtEl>
                                          <p:spTgt spid="127"/>
                                        </p:tgtEl>
                                        <p:attrNameLst>
                                          <p:attrName>style.visibility</p:attrName>
                                        </p:attrNameLst>
                                      </p:cBhvr>
                                      <p:to>
                                        <p:strVal val="visible"/>
                                      </p:to>
                                    </p:set>
                                  </p:childTnLst>
                                </p:cTn>
                              </p:par>
                              <p:par>
                                <p:cTn id="88" presetID="1" presetClass="entr" presetSubtype="0" fill="hold" grpId="0" nodeType="withEffect">
                                  <p:stCondLst>
                                    <p:cond delay="0"/>
                                  </p:stCondLst>
                                  <p:childTnLst>
                                    <p:set>
                                      <p:cBhvr>
                                        <p:cTn id="89" dur="1" fill="hold">
                                          <p:stCondLst>
                                            <p:cond delay="0"/>
                                          </p:stCondLst>
                                        </p:cTn>
                                        <p:tgtEl>
                                          <p:spTgt spid="128"/>
                                        </p:tgtEl>
                                        <p:attrNameLst>
                                          <p:attrName>style.visibility</p:attrName>
                                        </p:attrNameLst>
                                      </p:cBhvr>
                                      <p:to>
                                        <p:strVal val="visible"/>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nodeType="clickEffect">
                                  <p:stCondLst>
                                    <p:cond delay="0"/>
                                  </p:stCondLst>
                                  <p:childTnLst>
                                    <p:set>
                                      <p:cBhvr>
                                        <p:cTn id="93" dur="1" fill="hold">
                                          <p:stCondLst>
                                            <p:cond delay="0"/>
                                          </p:stCondLst>
                                        </p:cTn>
                                        <p:tgtEl>
                                          <p:spTgt spid="88"/>
                                        </p:tgtEl>
                                        <p:attrNameLst>
                                          <p:attrName>style.visibility</p:attrName>
                                        </p:attrNameLst>
                                      </p:cBhvr>
                                      <p:to>
                                        <p:strVal val="visible"/>
                                      </p:to>
                                    </p:set>
                                  </p:childTnLst>
                                </p:cTn>
                              </p:par>
                              <p:par>
                                <p:cTn id="94" presetID="1" presetClass="entr" presetSubtype="0" fill="hold" grpId="0" nodeType="withEffect">
                                  <p:stCondLst>
                                    <p:cond delay="0"/>
                                  </p:stCondLst>
                                  <p:childTnLst>
                                    <p:set>
                                      <p:cBhvr>
                                        <p:cTn id="95" dur="1" fill="hold">
                                          <p:stCondLst>
                                            <p:cond delay="0"/>
                                          </p:stCondLst>
                                        </p:cTn>
                                        <p:tgtEl>
                                          <p:spTgt spid="10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39" grpId="0" animBg="1"/>
      <p:bldP spid="101" grpId="0"/>
      <p:bldP spid="102" grpId="0"/>
      <p:bldP spid="103" grpId="0"/>
      <p:bldP spid="116" grpId="0"/>
      <p:bldP spid="128" grpId="0"/>
      <p:bldP spid="130"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What is OpenTelemetry? | APNIC Blog">
            <a:extLst>
              <a:ext uri="{FF2B5EF4-FFF2-40B4-BE49-F238E27FC236}">
                <a16:creationId xmlns:a16="http://schemas.microsoft.com/office/drawing/2014/main" id="{AA82617E-E9E2-4904-8EDB-6EE4569E9DC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92654" y="1914692"/>
            <a:ext cx="1169728" cy="4278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33875E1-5FE7-4426-BAA7-51A933F45557}"/>
              </a:ext>
            </a:extLst>
          </p:cNvPr>
          <p:cNvSpPr>
            <a:spLocks noGrp="1"/>
          </p:cNvSpPr>
          <p:nvPr>
            <p:ph type="title"/>
          </p:nvPr>
        </p:nvSpPr>
        <p:spPr/>
        <p:txBody>
          <a:bodyPr/>
          <a:lstStyle/>
          <a:p>
            <a:r>
              <a:rPr lang="en-US" dirty="0"/>
              <a:t>Telemetry Observation in </a:t>
            </a:r>
            <a:r>
              <a:rPr lang="en-US" dirty="0" err="1"/>
              <a:t>Zipkin</a:t>
            </a:r>
            <a:endParaRPr lang="en-US" dirty="0"/>
          </a:p>
        </p:txBody>
      </p:sp>
      <p:sp>
        <p:nvSpPr>
          <p:cNvPr id="4" name="Footer Placeholder 3">
            <a:extLst>
              <a:ext uri="{FF2B5EF4-FFF2-40B4-BE49-F238E27FC236}">
                <a16:creationId xmlns:a16="http://schemas.microsoft.com/office/drawing/2014/main" id="{65C5ED90-86A1-4F58-8701-F3D7C5732DDC}"/>
              </a:ext>
            </a:extLst>
          </p:cNvPr>
          <p:cNvSpPr>
            <a:spLocks noGrp="1"/>
          </p:cNvSpPr>
          <p:nvPr>
            <p:ph type="ftr" sz="quarter" idx="11"/>
          </p:nvPr>
        </p:nvSpPr>
        <p:spPr/>
        <p:txBody>
          <a:bodyPr/>
          <a:lstStyle/>
          <a:p>
            <a:r>
              <a:rPr lang="en-US"/>
              <a:t>Microservices in real life – with Node &amp; Dapr.io</a:t>
            </a:r>
            <a:endParaRPr lang="nl-NL"/>
          </a:p>
        </p:txBody>
      </p:sp>
      <p:grpSp>
        <p:nvGrpSpPr>
          <p:cNvPr id="3" name="Group 2">
            <a:extLst>
              <a:ext uri="{FF2B5EF4-FFF2-40B4-BE49-F238E27FC236}">
                <a16:creationId xmlns:a16="http://schemas.microsoft.com/office/drawing/2014/main" id="{9FC7F8A4-5A92-4E17-A30B-90C3BEE4571A}"/>
              </a:ext>
            </a:extLst>
          </p:cNvPr>
          <p:cNvGrpSpPr/>
          <p:nvPr/>
        </p:nvGrpSpPr>
        <p:grpSpPr>
          <a:xfrm>
            <a:off x="182880" y="1698301"/>
            <a:ext cx="6421252" cy="2980387"/>
            <a:chOff x="182880" y="828565"/>
            <a:chExt cx="7500530" cy="3850123"/>
          </a:xfrm>
        </p:grpSpPr>
        <p:grpSp>
          <p:nvGrpSpPr>
            <p:cNvPr id="5" name="!!AppA">
              <a:extLst>
                <a:ext uri="{FF2B5EF4-FFF2-40B4-BE49-F238E27FC236}">
                  <a16:creationId xmlns:a16="http://schemas.microsoft.com/office/drawing/2014/main" id="{09A26FDB-CF4A-4F84-8758-6C8D25C7860C}"/>
                </a:ext>
              </a:extLst>
            </p:cNvPr>
            <p:cNvGrpSpPr/>
            <p:nvPr/>
          </p:nvGrpSpPr>
          <p:grpSpPr>
            <a:xfrm>
              <a:off x="1202159" y="1712404"/>
              <a:ext cx="1249849" cy="1458155"/>
              <a:chOff x="3444424" y="1954650"/>
              <a:chExt cx="1400542" cy="1633964"/>
            </a:xfrm>
          </p:grpSpPr>
          <p:pic>
            <p:nvPicPr>
              <p:cNvPr id="6" name="Graphic 5">
                <a:extLst>
                  <a:ext uri="{FF2B5EF4-FFF2-40B4-BE49-F238E27FC236}">
                    <a16:creationId xmlns:a16="http://schemas.microsoft.com/office/drawing/2014/main" id="{1C5956B2-87A2-4785-A5E1-966004BAC801}"/>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44424" y="1954650"/>
                <a:ext cx="1400542" cy="1633964"/>
              </a:xfrm>
              <a:prstGeom prst="rect">
                <a:avLst/>
              </a:prstGeom>
            </p:spPr>
          </p:pic>
          <p:sp>
            <p:nvSpPr>
              <p:cNvPr id="7" name="TextBox 6">
                <a:extLst>
                  <a:ext uri="{FF2B5EF4-FFF2-40B4-BE49-F238E27FC236}">
                    <a16:creationId xmlns:a16="http://schemas.microsoft.com/office/drawing/2014/main" id="{B09C85CC-BB38-4045-AC09-1CE05086D867}"/>
                  </a:ext>
                </a:extLst>
              </p:cNvPr>
              <p:cNvSpPr txBox="1"/>
              <p:nvPr/>
            </p:nvSpPr>
            <p:spPr>
              <a:xfrm>
                <a:off x="3792226" y="2525411"/>
                <a:ext cx="635752" cy="267318"/>
              </a:xfrm>
              <a:prstGeom prst="rect">
                <a:avLst/>
              </a:prstGeom>
              <a:noFill/>
            </p:spPr>
            <p:txBody>
              <a:bodyPr wrap="none" lIns="0" tIns="0" rIns="0" bIns="0" rtlCol="0">
                <a:spAutoFit/>
              </a:bodyPr>
              <a:lstStyle/>
              <a:p>
                <a:pPr algn="ctr"/>
                <a:r>
                  <a:rPr lang="en-US" sz="1200" dirty="0">
                    <a:solidFill>
                      <a:schemeClr val="bg1"/>
                    </a:solidFill>
                    <a:latin typeface="+mj-lt"/>
                  </a:rPr>
                  <a:t>greeter</a:t>
                </a:r>
              </a:p>
            </p:txBody>
          </p:sp>
        </p:grpSp>
        <p:cxnSp>
          <p:nvCxnSpPr>
            <p:cNvPr id="8" name="Straight Arrow Connector 7">
              <a:extLst>
                <a:ext uri="{FF2B5EF4-FFF2-40B4-BE49-F238E27FC236}">
                  <a16:creationId xmlns:a16="http://schemas.microsoft.com/office/drawing/2014/main" id="{45F8C9DD-9CBF-4473-81DC-378CDBE33357}"/>
                </a:ext>
              </a:extLst>
            </p:cNvPr>
            <p:cNvCxnSpPr>
              <a:cxnSpLocks/>
            </p:cNvCxnSpPr>
            <p:nvPr/>
          </p:nvCxnSpPr>
          <p:spPr>
            <a:xfrm>
              <a:off x="2406287" y="2441481"/>
              <a:ext cx="795757" cy="1"/>
            </a:xfrm>
            <a:prstGeom prst="straightConnector1">
              <a:avLst/>
            </a:prstGeom>
            <a:ln w="28575">
              <a:solidFill>
                <a:srgbClr val="20219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75916526-695C-4561-B6BC-92CB2D4B51B8}"/>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247764" y="2072494"/>
              <a:ext cx="632550" cy="737975"/>
            </a:xfrm>
            <a:prstGeom prst="rect">
              <a:avLst/>
            </a:prstGeom>
            <a:effectLst>
              <a:outerShdw blurRad="50800" dist="25400" dir="13500000" algn="br" rotWithShape="0">
                <a:prstClr val="black">
                  <a:alpha val="40000"/>
                </a:prstClr>
              </a:outerShdw>
            </a:effectLst>
          </p:spPr>
        </p:pic>
        <p:sp>
          <p:nvSpPr>
            <p:cNvPr id="10" name="Arrow: Right 9">
              <a:extLst>
                <a:ext uri="{FF2B5EF4-FFF2-40B4-BE49-F238E27FC236}">
                  <a16:creationId xmlns:a16="http://schemas.microsoft.com/office/drawing/2014/main" id="{D31C0F2D-768B-467D-8C05-B0770854FC06}"/>
                </a:ext>
              </a:extLst>
            </p:cNvPr>
            <p:cNvSpPr/>
            <p:nvPr/>
          </p:nvSpPr>
          <p:spPr>
            <a:xfrm>
              <a:off x="182880" y="2221753"/>
              <a:ext cx="1074420" cy="3499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http</a:t>
              </a:r>
            </a:p>
          </p:txBody>
        </p:sp>
        <p:sp>
          <p:nvSpPr>
            <p:cNvPr id="12" name="Rounded Rectangle 5">
              <a:extLst>
                <a:ext uri="{FF2B5EF4-FFF2-40B4-BE49-F238E27FC236}">
                  <a16:creationId xmlns:a16="http://schemas.microsoft.com/office/drawing/2014/main" id="{F78EE55F-FE42-4413-BFA5-70459DDA6BF5}"/>
                </a:ext>
              </a:extLst>
            </p:cNvPr>
            <p:cNvSpPr/>
            <p:nvPr/>
          </p:nvSpPr>
          <p:spPr bwMode="auto">
            <a:xfrm>
              <a:off x="3813948" y="4013844"/>
              <a:ext cx="1997989" cy="664844"/>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UI Semibold"/>
                  <a:ea typeface="+mn-ea"/>
                  <a:cs typeface="+mn-cs"/>
                </a:rPr>
                <a:t>State</a:t>
              </a:r>
            </a:p>
            <a:p>
              <a:pPr marL="0" marR="0" lvl="0" indent="0"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a:ln>
                    <a:noFill/>
                  </a:ln>
                  <a:solidFill>
                    <a:srgbClr val="000000"/>
                  </a:solidFill>
                  <a:effectLst/>
                  <a:uLnTx/>
                  <a:uFillTx/>
                  <a:latin typeface="Segoe UI Semibold"/>
                  <a:ea typeface="+mn-ea"/>
                  <a:cs typeface="+mn-cs"/>
                </a:rPr>
                <a:t>Stores</a:t>
              </a:r>
            </a:p>
          </p:txBody>
        </p:sp>
        <p:grpSp>
          <p:nvGrpSpPr>
            <p:cNvPr id="17" name="Group 16">
              <a:extLst>
                <a:ext uri="{FF2B5EF4-FFF2-40B4-BE49-F238E27FC236}">
                  <a16:creationId xmlns:a16="http://schemas.microsoft.com/office/drawing/2014/main" id="{E4A6C258-2F6C-41D3-9FEB-0F5FE9D1127B}"/>
                </a:ext>
              </a:extLst>
            </p:cNvPr>
            <p:cNvGrpSpPr/>
            <p:nvPr/>
          </p:nvGrpSpPr>
          <p:grpSpPr>
            <a:xfrm>
              <a:off x="5202876" y="4133738"/>
              <a:ext cx="307078" cy="442725"/>
              <a:chOff x="8576597" y="900329"/>
              <a:chExt cx="388184" cy="572265"/>
            </a:xfrm>
          </p:grpSpPr>
          <p:pic>
            <p:nvPicPr>
              <p:cNvPr id="18" name="Picture 114">
                <a:extLst>
                  <a:ext uri="{FF2B5EF4-FFF2-40B4-BE49-F238E27FC236}">
                    <a16:creationId xmlns:a16="http://schemas.microsoft.com/office/drawing/2014/main" id="{5B1BB588-19B7-4C87-8F68-28D125CF3953}"/>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8604473" y="900329"/>
                <a:ext cx="332433" cy="332433"/>
              </a:xfrm>
              <a:prstGeom prst="rect">
                <a:avLst/>
              </a:prstGeom>
            </p:spPr>
          </p:pic>
          <p:sp>
            <p:nvSpPr>
              <p:cNvPr id="19" name="TextBox 18">
                <a:extLst>
                  <a:ext uri="{FF2B5EF4-FFF2-40B4-BE49-F238E27FC236}">
                    <a16:creationId xmlns:a16="http://schemas.microsoft.com/office/drawing/2014/main" id="{54BB8F61-C0BA-4F59-A4FD-EA95DC70A650}"/>
                  </a:ext>
                </a:extLst>
              </p:cNvPr>
              <p:cNvSpPr txBox="1"/>
              <p:nvPr/>
            </p:nvSpPr>
            <p:spPr>
              <a:xfrm>
                <a:off x="8576597" y="1267023"/>
                <a:ext cx="388184" cy="20557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DynamoDB</a:t>
                </a:r>
              </a:p>
            </p:txBody>
          </p:sp>
        </p:grpSp>
        <p:pic>
          <p:nvPicPr>
            <p:cNvPr id="28" name="Graphic 27">
              <a:extLst>
                <a:ext uri="{FF2B5EF4-FFF2-40B4-BE49-F238E27FC236}">
                  <a16:creationId xmlns:a16="http://schemas.microsoft.com/office/drawing/2014/main" id="{3E0C3FBC-61DF-4FF8-8B44-B81B92F954AD}"/>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954927" y="4159577"/>
              <a:ext cx="236403" cy="378444"/>
            </a:xfrm>
            <a:prstGeom prst="rect">
              <a:avLst/>
            </a:prstGeom>
          </p:spPr>
        </p:pic>
        <p:pic>
          <p:nvPicPr>
            <p:cNvPr id="33" name="Picture 2" descr="See the source image">
              <a:extLst>
                <a:ext uri="{FF2B5EF4-FFF2-40B4-BE49-F238E27FC236}">
                  <a16:creationId xmlns:a16="http://schemas.microsoft.com/office/drawing/2014/main" id="{F4B3463E-1677-4CBB-8CF2-C69674C66759}"/>
                </a:ext>
              </a:extLst>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5030523" y="4065885"/>
              <a:ext cx="718117" cy="60463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a:extLst>
                <a:ext uri="{FF2B5EF4-FFF2-40B4-BE49-F238E27FC236}">
                  <a16:creationId xmlns:a16="http://schemas.microsoft.com/office/drawing/2014/main" id="{67550EE3-7DA8-4EDB-AD3A-90605611EE28}"/>
                </a:ext>
              </a:extLst>
            </p:cNvPr>
            <p:cNvGrpSpPr/>
            <p:nvPr/>
          </p:nvGrpSpPr>
          <p:grpSpPr>
            <a:xfrm>
              <a:off x="2734575" y="1371472"/>
              <a:ext cx="196409" cy="208343"/>
              <a:chOff x="6207667" y="1018040"/>
              <a:chExt cx="248285" cy="269304"/>
            </a:xfrm>
          </p:grpSpPr>
          <p:sp>
            <p:nvSpPr>
              <p:cNvPr id="35" name="Rectangle 34">
                <a:extLst>
                  <a:ext uri="{FF2B5EF4-FFF2-40B4-BE49-F238E27FC236}">
                    <a16:creationId xmlns:a16="http://schemas.microsoft.com/office/drawing/2014/main" id="{B91C6DBC-2BFC-4F6B-928A-DF525F7D9C96}"/>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solidFill>
                    <a:srgbClr val="FFFFFF"/>
                  </a:solidFill>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7C136A51-F091-4F1F-8C71-B3A51EA4EEFC}"/>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solidFill>
                    <a:srgbClr val="FFFFFF"/>
                  </a:solidFill>
                  <a:ea typeface="Segoe UI" pitchFamily="34" charset="0"/>
                  <a:cs typeface="Segoe UI" pitchFamily="34" charset="0"/>
                </a:endParaRPr>
              </a:p>
            </p:txBody>
          </p:sp>
          <p:sp>
            <p:nvSpPr>
              <p:cNvPr id="37" name="Oval 36">
                <a:extLst>
                  <a:ext uri="{FF2B5EF4-FFF2-40B4-BE49-F238E27FC236}">
                    <a16:creationId xmlns:a16="http://schemas.microsoft.com/office/drawing/2014/main" id="{41463D03-4368-4D21-997C-A982C9F2B3EC}"/>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solidFill>
                    <a:srgbClr val="FFFFFF"/>
                  </a:solidFill>
                  <a:ea typeface="Segoe UI" pitchFamily="34" charset="0"/>
                  <a:cs typeface="Segoe UI" pitchFamily="34" charset="0"/>
                </a:endParaRPr>
              </a:p>
            </p:txBody>
          </p:sp>
        </p:grpSp>
        <p:sp>
          <p:nvSpPr>
            <p:cNvPr id="39" name="Rounded Rectangle 5">
              <a:extLst>
                <a:ext uri="{FF2B5EF4-FFF2-40B4-BE49-F238E27FC236}">
                  <a16:creationId xmlns:a16="http://schemas.microsoft.com/office/drawing/2014/main" id="{422119D8-6898-4E3D-A4D1-54195955A131}"/>
                </a:ext>
              </a:extLst>
            </p:cNvPr>
            <p:cNvSpPr/>
            <p:nvPr/>
          </p:nvSpPr>
          <p:spPr bwMode="auto">
            <a:xfrm>
              <a:off x="3247764" y="828565"/>
              <a:ext cx="2200161" cy="664844"/>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dirty="0" err="1">
                  <a:ln>
                    <a:noFill/>
                  </a:ln>
                  <a:solidFill>
                    <a:srgbClr val="000000"/>
                  </a:solidFill>
                  <a:effectLst/>
                  <a:uLnTx/>
                  <a:uFillTx/>
                  <a:latin typeface="Segoe UI Semibold"/>
                </a:rPr>
                <a:t>PubSub</a:t>
              </a:r>
              <a:endParaRPr kumimoji="0" lang="en-US" sz="1050" b="0" i="0" u="none" strike="noStrike" kern="1200" cap="none" spc="0" normalizeH="0" baseline="0" noProof="0" dirty="0">
                <a:ln>
                  <a:noFill/>
                </a:ln>
                <a:solidFill>
                  <a:srgbClr val="000000"/>
                </a:solidFill>
                <a:effectLst/>
                <a:uLnTx/>
                <a:uFillTx/>
                <a:latin typeface="Segoe UI Semibold"/>
              </a:endParaRPr>
            </a:p>
            <a:p>
              <a:pPr marL="0" marR="0" lvl="0" indent="0" defTabSz="932472" rtl="0" eaLnBrk="1" fontAlgn="base" latinLnBrk="0" hangingPunct="1">
                <a:lnSpc>
                  <a:spcPct val="100000"/>
                </a:lnSpc>
                <a:spcBef>
                  <a:spcPct val="0"/>
                </a:spcBef>
                <a:spcAft>
                  <a:spcPct val="0"/>
                </a:spcAft>
                <a:buClrTx/>
                <a:buSzTx/>
                <a:buFontTx/>
                <a:buNone/>
                <a:tabLst/>
                <a:defRPr/>
              </a:pPr>
              <a:r>
                <a:rPr lang="en-US" sz="1050" dirty="0">
                  <a:solidFill>
                    <a:srgbClr val="000000"/>
                  </a:solidFill>
                  <a:latin typeface="Segoe UI Semibold"/>
                </a:rPr>
                <a:t>Brokers</a:t>
              </a:r>
              <a:endParaRPr kumimoji="0" lang="en-US" sz="1050" b="0" i="0" u="none" strike="noStrike" kern="1200" cap="none" spc="0" normalizeH="0" baseline="0" noProof="0" dirty="0">
                <a:ln>
                  <a:noFill/>
                </a:ln>
                <a:solidFill>
                  <a:srgbClr val="000000"/>
                </a:solidFill>
                <a:effectLst/>
                <a:uLnTx/>
                <a:uFillTx/>
                <a:latin typeface="Segoe UI Semibold"/>
              </a:endParaRPr>
            </a:p>
          </p:txBody>
        </p:sp>
        <p:grpSp>
          <p:nvGrpSpPr>
            <p:cNvPr id="40" name="Group 39">
              <a:extLst>
                <a:ext uri="{FF2B5EF4-FFF2-40B4-BE49-F238E27FC236}">
                  <a16:creationId xmlns:a16="http://schemas.microsoft.com/office/drawing/2014/main" id="{3FEA6F8B-92DF-4C33-ADA4-E57BD34CE960}"/>
                </a:ext>
              </a:extLst>
            </p:cNvPr>
            <p:cNvGrpSpPr/>
            <p:nvPr/>
          </p:nvGrpSpPr>
          <p:grpSpPr>
            <a:xfrm>
              <a:off x="4665473" y="1004231"/>
              <a:ext cx="253730" cy="361523"/>
              <a:chOff x="9821876" y="953897"/>
              <a:chExt cx="320745" cy="467304"/>
            </a:xfrm>
          </p:grpSpPr>
          <p:pic>
            <p:nvPicPr>
              <p:cNvPr id="53" name="Picture 52">
                <a:extLst>
                  <a:ext uri="{FF2B5EF4-FFF2-40B4-BE49-F238E27FC236}">
                    <a16:creationId xmlns:a16="http://schemas.microsoft.com/office/drawing/2014/main" id="{1D44C4FF-20FA-4394-B8AE-F0A5C4C4C003}"/>
                  </a:ext>
                </a:extLst>
              </p:cNvPr>
              <p:cNvPicPr>
                <a:picLocks noChangeAspect="1"/>
              </p:cNvPicPr>
              <p:nvPr/>
            </p:nvPicPr>
            <p:blipFill>
              <a:blip r:embed="rId12" cstate="print">
                <a:extLst>
                  <a:ext uri="{28A0092B-C50C-407E-A947-70E740481C1C}">
                    <a14:useLocalDpi xmlns:a14="http://schemas.microsoft.com/office/drawing/2010/main"/>
                  </a:ext>
                </a:extLst>
              </a:blip>
              <a:srcRect/>
              <a:stretch/>
            </p:blipFill>
            <p:spPr>
              <a:xfrm>
                <a:off x="9821876" y="953897"/>
                <a:ext cx="320745" cy="268531"/>
              </a:xfrm>
              <a:prstGeom prst="rect">
                <a:avLst/>
              </a:prstGeom>
            </p:spPr>
          </p:pic>
          <p:sp>
            <p:nvSpPr>
              <p:cNvPr id="54" name="TextBox 53">
                <a:extLst>
                  <a:ext uri="{FF2B5EF4-FFF2-40B4-BE49-F238E27FC236}">
                    <a16:creationId xmlns:a16="http://schemas.microsoft.com/office/drawing/2014/main" id="{E28457C9-1231-4842-B446-C744693EEC50}"/>
                  </a:ext>
                </a:extLst>
              </p:cNvPr>
              <p:cNvSpPr txBox="1"/>
              <p:nvPr/>
            </p:nvSpPr>
            <p:spPr>
              <a:xfrm>
                <a:off x="9885203" y="1318416"/>
                <a:ext cx="194092" cy="102785"/>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Redis</a:t>
                </a:r>
              </a:p>
            </p:txBody>
          </p:sp>
        </p:grpSp>
        <p:grpSp>
          <p:nvGrpSpPr>
            <p:cNvPr id="43" name="Group 42">
              <a:extLst>
                <a:ext uri="{FF2B5EF4-FFF2-40B4-BE49-F238E27FC236}">
                  <a16:creationId xmlns:a16="http://schemas.microsoft.com/office/drawing/2014/main" id="{35DCA8E6-6426-4CD9-ADF1-335D1B29FFBA}"/>
                </a:ext>
              </a:extLst>
            </p:cNvPr>
            <p:cNvGrpSpPr/>
            <p:nvPr/>
          </p:nvGrpSpPr>
          <p:grpSpPr>
            <a:xfrm>
              <a:off x="5001885" y="1006981"/>
              <a:ext cx="271502" cy="361523"/>
              <a:chOff x="9810642" y="953897"/>
              <a:chExt cx="343211" cy="467304"/>
            </a:xfrm>
          </p:grpSpPr>
          <p:pic>
            <p:nvPicPr>
              <p:cNvPr id="47" name="Picture 46">
                <a:extLst>
                  <a:ext uri="{FF2B5EF4-FFF2-40B4-BE49-F238E27FC236}">
                    <a16:creationId xmlns:a16="http://schemas.microsoft.com/office/drawing/2014/main" id="{0E1F38D7-3058-4927-A4C2-DB53DB862325}"/>
                  </a:ext>
                </a:extLst>
              </p:cNvPr>
              <p:cNvPicPr>
                <a:picLocks noChangeAspect="1"/>
              </p:cNvPicPr>
              <p:nvPr/>
            </p:nvPicPr>
            <p:blipFill>
              <a:blip r:embed="rId13">
                <a:extLst>
                  <a:ext uri="{28A0092B-C50C-407E-A947-70E740481C1C}">
                    <a14:useLocalDpi xmlns:a14="http://schemas.microsoft.com/office/drawing/2010/main"/>
                  </a:ext>
                </a:extLst>
              </a:blip>
              <a:srcRect/>
              <a:stretch/>
            </p:blipFill>
            <p:spPr>
              <a:xfrm>
                <a:off x="9845586" y="953897"/>
                <a:ext cx="273325" cy="268531"/>
              </a:xfrm>
              <a:prstGeom prst="rect">
                <a:avLst/>
              </a:prstGeom>
            </p:spPr>
          </p:pic>
          <p:sp>
            <p:nvSpPr>
              <p:cNvPr id="48" name="TextBox 47">
                <a:extLst>
                  <a:ext uri="{FF2B5EF4-FFF2-40B4-BE49-F238E27FC236}">
                    <a16:creationId xmlns:a16="http://schemas.microsoft.com/office/drawing/2014/main" id="{4D430847-FAB5-4CC5-8878-4429CD5EF3FF}"/>
                  </a:ext>
                </a:extLst>
              </p:cNvPr>
              <p:cNvSpPr txBox="1"/>
              <p:nvPr/>
            </p:nvSpPr>
            <p:spPr>
              <a:xfrm>
                <a:off x="9810642" y="1318416"/>
                <a:ext cx="343211" cy="102785"/>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400" b="0" i="0" u="none" strike="noStrike" kern="1200" cap="none" spc="0" normalizeH="0" baseline="0" noProof="0" dirty="0">
                    <a:ln>
                      <a:noFill/>
                    </a:ln>
                    <a:gradFill>
                      <a:gsLst>
                        <a:gs pos="2917">
                          <a:srgbClr val="000000"/>
                        </a:gs>
                        <a:gs pos="30000">
                          <a:srgbClr val="000000"/>
                        </a:gs>
                      </a:gsLst>
                      <a:lin ang="5400000" scaled="0"/>
                    </a:gradFill>
                    <a:effectLst/>
                    <a:uLnTx/>
                    <a:uFillTx/>
                    <a:latin typeface="+mj-lt"/>
                    <a:ea typeface="+mn-ea"/>
                    <a:cs typeface="+mn-cs"/>
                  </a:rPr>
                  <a:t>RabbitMQ</a:t>
                </a:r>
              </a:p>
            </p:txBody>
          </p:sp>
        </p:grpSp>
        <p:pic>
          <p:nvPicPr>
            <p:cNvPr id="55" name="Graphic 54">
              <a:extLst>
                <a:ext uri="{FF2B5EF4-FFF2-40B4-BE49-F238E27FC236}">
                  <a16:creationId xmlns:a16="http://schemas.microsoft.com/office/drawing/2014/main" id="{12A57F68-782E-490D-8DB8-1AD6B10B8932}"/>
                </a:ext>
              </a:extLst>
            </p:cNvPr>
            <p:cNvPicPr>
              <a:picLocks noChangeAspect="1"/>
            </p:cNvPicPr>
            <p:nvPr/>
          </p:nvPicPr>
          <p:blipFill>
            <a:blip r:embed="rId14" cstate="print">
              <a:extLst>
                <a:ext uri="{28A0092B-C50C-407E-A947-70E740481C1C}">
                  <a14:useLocalDpi xmlns:a14="http://schemas.microsoft.com/office/drawing/2010/main"/>
                </a:ext>
                <a:ext uri="{96DAC541-7B7A-43D3-8B79-37D633B846F1}">
                  <asvg:svgBlip xmlns:asvg="http://schemas.microsoft.com/office/drawing/2016/SVG/main" r:embed="rId15"/>
                </a:ext>
              </a:extLst>
            </a:blip>
            <a:srcRect/>
            <a:stretch/>
          </p:blipFill>
          <p:spPr>
            <a:xfrm>
              <a:off x="3336699" y="1085107"/>
              <a:ext cx="340491" cy="169269"/>
            </a:xfrm>
            <a:prstGeom prst="rect">
              <a:avLst/>
            </a:prstGeom>
          </p:spPr>
        </p:pic>
        <p:cxnSp>
          <p:nvCxnSpPr>
            <p:cNvPr id="57" name="Connector: Elbow 56">
              <a:extLst>
                <a:ext uri="{FF2B5EF4-FFF2-40B4-BE49-F238E27FC236}">
                  <a16:creationId xmlns:a16="http://schemas.microsoft.com/office/drawing/2014/main" id="{37678E27-70A4-4D00-9467-C4DBF409D837}"/>
                </a:ext>
              </a:extLst>
            </p:cNvPr>
            <p:cNvCxnSpPr>
              <a:cxnSpLocks/>
              <a:stCxn id="9" idx="0"/>
              <a:endCxn id="37" idx="4"/>
            </p:cNvCxnSpPr>
            <p:nvPr/>
          </p:nvCxnSpPr>
          <p:spPr>
            <a:xfrm rot="16200000" flipV="1">
              <a:off x="2924307" y="1432762"/>
              <a:ext cx="556519" cy="722946"/>
            </a:xfrm>
            <a:prstGeom prst="bentConnector3">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4ED09A00-63EC-4D2D-8711-786CCBDA9A65}"/>
                </a:ext>
              </a:extLst>
            </p:cNvPr>
            <p:cNvCxnSpPr>
              <a:stCxn id="36" idx="4"/>
              <a:endCxn id="39" idx="1"/>
            </p:cNvCxnSpPr>
            <p:nvPr/>
          </p:nvCxnSpPr>
          <p:spPr>
            <a:xfrm flipV="1">
              <a:off x="2841093" y="1160987"/>
              <a:ext cx="406671" cy="210485"/>
            </a:xfrm>
            <a:prstGeom prst="bentConnector3">
              <a:avLst>
                <a:gd name="adj1" fmla="val 3156"/>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1E57A50D-D3EC-494E-8569-596CE1CECBFC}"/>
                </a:ext>
              </a:extLst>
            </p:cNvPr>
            <p:cNvCxnSpPr>
              <a:cxnSpLocks/>
              <a:stCxn id="9" idx="2"/>
              <a:endCxn id="91" idx="3"/>
            </p:cNvCxnSpPr>
            <p:nvPr/>
          </p:nvCxnSpPr>
          <p:spPr>
            <a:xfrm rot="16200000" flipH="1">
              <a:off x="3296443" y="3078064"/>
              <a:ext cx="904946" cy="369755"/>
            </a:xfrm>
            <a:prstGeom prst="bentConnector4">
              <a:avLst>
                <a:gd name="adj1" fmla="val 44244"/>
                <a:gd name="adj2" fmla="val 617"/>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72" name="!!AppA">
              <a:extLst>
                <a:ext uri="{FF2B5EF4-FFF2-40B4-BE49-F238E27FC236}">
                  <a16:creationId xmlns:a16="http://schemas.microsoft.com/office/drawing/2014/main" id="{FACCFDC5-A2F4-4920-97B7-557210D9C291}"/>
                </a:ext>
              </a:extLst>
            </p:cNvPr>
            <p:cNvGrpSpPr/>
            <p:nvPr/>
          </p:nvGrpSpPr>
          <p:grpSpPr>
            <a:xfrm>
              <a:off x="6433562" y="1875907"/>
              <a:ext cx="1249848" cy="1458155"/>
              <a:chOff x="3444424" y="1954650"/>
              <a:chExt cx="1400542" cy="1633964"/>
            </a:xfrm>
          </p:grpSpPr>
          <p:pic>
            <p:nvPicPr>
              <p:cNvPr id="73" name="Graphic 72">
                <a:extLst>
                  <a:ext uri="{FF2B5EF4-FFF2-40B4-BE49-F238E27FC236}">
                    <a16:creationId xmlns:a16="http://schemas.microsoft.com/office/drawing/2014/main" id="{3A012F18-BC3E-4F2D-8512-355D013F1AE2}"/>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44424" y="1954650"/>
                <a:ext cx="1400542" cy="1633964"/>
              </a:xfrm>
              <a:prstGeom prst="rect">
                <a:avLst/>
              </a:prstGeom>
            </p:spPr>
          </p:pic>
          <p:sp>
            <p:nvSpPr>
              <p:cNvPr id="74" name="TextBox 73">
                <a:extLst>
                  <a:ext uri="{FF2B5EF4-FFF2-40B4-BE49-F238E27FC236}">
                    <a16:creationId xmlns:a16="http://schemas.microsoft.com/office/drawing/2014/main" id="{4DC12DB1-269F-48E2-AE8C-4B032C7DF86B}"/>
                  </a:ext>
                </a:extLst>
              </p:cNvPr>
              <p:cNvSpPr txBox="1"/>
              <p:nvPr/>
            </p:nvSpPr>
            <p:spPr>
              <a:xfrm>
                <a:off x="3505823" y="2525411"/>
                <a:ext cx="1208560" cy="222764"/>
              </a:xfrm>
              <a:prstGeom prst="rect">
                <a:avLst/>
              </a:prstGeom>
              <a:noFill/>
            </p:spPr>
            <p:txBody>
              <a:bodyPr wrap="none" lIns="0" tIns="0" rIns="0" bIns="0" rtlCol="0">
                <a:spAutoFit/>
              </a:bodyPr>
              <a:lstStyle/>
              <a:p>
                <a:pPr algn="ctr"/>
                <a:r>
                  <a:rPr lang="en-US" sz="1000" dirty="0">
                    <a:solidFill>
                      <a:schemeClr val="bg1"/>
                    </a:solidFill>
                    <a:latin typeface="+mj-lt"/>
                  </a:rPr>
                  <a:t>name-processor</a:t>
                </a:r>
              </a:p>
            </p:txBody>
          </p:sp>
        </p:grpSp>
        <p:cxnSp>
          <p:nvCxnSpPr>
            <p:cNvPr id="75" name="Straight Arrow Connector 74">
              <a:extLst>
                <a:ext uri="{FF2B5EF4-FFF2-40B4-BE49-F238E27FC236}">
                  <a16:creationId xmlns:a16="http://schemas.microsoft.com/office/drawing/2014/main" id="{326A92B0-F626-403B-B580-01B533A4B237}"/>
                </a:ext>
              </a:extLst>
            </p:cNvPr>
            <p:cNvCxnSpPr>
              <a:cxnSpLocks/>
            </p:cNvCxnSpPr>
            <p:nvPr/>
          </p:nvCxnSpPr>
          <p:spPr>
            <a:xfrm flipH="1">
              <a:off x="5921480" y="2492581"/>
              <a:ext cx="555520" cy="0"/>
            </a:xfrm>
            <a:prstGeom prst="straightConnector1">
              <a:avLst/>
            </a:prstGeom>
            <a:ln w="28575">
              <a:solidFill>
                <a:srgbClr val="20219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76" name="Graphic 75">
              <a:extLst>
                <a:ext uri="{FF2B5EF4-FFF2-40B4-BE49-F238E27FC236}">
                  <a16:creationId xmlns:a16="http://schemas.microsoft.com/office/drawing/2014/main" id="{ADF918B7-5588-46C7-8A2B-7DC1C86A4E7A}"/>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311789" y="2071913"/>
              <a:ext cx="632550" cy="737975"/>
            </a:xfrm>
            <a:prstGeom prst="rect">
              <a:avLst/>
            </a:prstGeom>
            <a:effectLst>
              <a:outerShdw blurRad="50800" dist="25400" dir="13500000" algn="br" rotWithShape="0">
                <a:prstClr val="black">
                  <a:alpha val="40000"/>
                </a:prstClr>
              </a:outerShdw>
            </a:effectLst>
          </p:spPr>
        </p:pic>
        <p:cxnSp>
          <p:nvCxnSpPr>
            <p:cNvPr id="88" name="Connector: Elbow 87">
              <a:extLst>
                <a:ext uri="{FF2B5EF4-FFF2-40B4-BE49-F238E27FC236}">
                  <a16:creationId xmlns:a16="http://schemas.microsoft.com/office/drawing/2014/main" id="{A4EA8FFA-2315-4BA8-8268-DA2C916188A0}"/>
                </a:ext>
              </a:extLst>
            </p:cNvPr>
            <p:cNvCxnSpPr>
              <a:cxnSpLocks/>
              <a:stCxn id="76" idx="2"/>
              <a:endCxn id="92" idx="0"/>
            </p:cNvCxnSpPr>
            <p:nvPr/>
          </p:nvCxnSpPr>
          <p:spPr>
            <a:xfrm rot="5400000">
              <a:off x="4401591" y="2448609"/>
              <a:ext cx="865195" cy="1587752"/>
            </a:xfrm>
            <a:prstGeom prst="bentConnector3">
              <a:avLst>
                <a:gd name="adj1" fmla="val 50000"/>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89" name="Group 88">
              <a:extLst>
                <a:ext uri="{FF2B5EF4-FFF2-40B4-BE49-F238E27FC236}">
                  <a16:creationId xmlns:a16="http://schemas.microsoft.com/office/drawing/2014/main" id="{34DAB5B8-68B7-48E1-9797-061D41057B6E}"/>
                </a:ext>
              </a:extLst>
            </p:cNvPr>
            <p:cNvGrpSpPr/>
            <p:nvPr/>
          </p:nvGrpSpPr>
          <p:grpSpPr>
            <a:xfrm>
              <a:off x="3933794" y="3611243"/>
              <a:ext cx="196409" cy="208343"/>
              <a:chOff x="6207667" y="1018040"/>
              <a:chExt cx="248285" cy="269304"/>
            </a:xfrm>
          </p:grpSpPr>
          <p:sp>
            <p:nvSpPr>
              <p:cNvPr id="90" name="Rectangle 89">
                <a:extLst>
                  <a:ext uri="{FF2B5EF4-FFF2-40B4-BE49-F238E27FC236}">
                    <a16:creationId xmlns:a16="http://schemas.microsoft.com/office/drawing/2014/main" id="{FFF6CC48-1515-495F-8AF7-4D54626FA6D3}"/>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solidFill>
                    <a:srgbClr val="FFFFFF"/>
                  </a:solidFill>
                  <a:ea typeface="Segoe UI" pitchFamily="34" charset="0"/>
                  <a:cs typeface="Segoe UI" pitchFamily="34" charset="0"/>
                </a:endParaRPr>
              </a:p>
            </p:txBody>
          </p:sp>
          <p:sp>
            <p:nvSpPr>
              <p:cNvPr id="91" name="Freeform: Shape 90">
                <a:extLst>
                  <a:ext uri="{FF2B5EF4-FFF2-40B4-BE49-F238E27FC236}">
                    <a16:creationId xmlns:a16="http://schemas.microsoft.com/office/drawing/2014/main" id="{B81AF57C-22D4-4FFD-B281-BA36387E6BFD}"/>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solidFill>
                    <a:srgbClr val="FFFFFF"/>
                  </a:solidFill>
                  <a:ea typeface="Segoe UI" pitchFamily="34" charset="0"/>
                  <a:cs typeface="Segoe UI" pitchFamily="34" charset="0"/>
                </a:endParaRPr>
              </a:p>
            </p:txBody>
          </p:sp>
          <p:sp>
            <p:nvSpPr>
              <p:cNvPr id="92" name="Oval 91">
                <a:extLst>
                  <a:ext uri="{FF2B5EF4-FFF2-40B4-BE49-F238E27FC236}">
                    <a16:creationId xmlns:a16="http://schemas.microsoft.com/office/drawing/2014/main" id="{71F6BD6C-F888-4614-B52B-BE7F5712B911}"/>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solidFill>
                    <a:srgbClr val="FFFFFF"/>
                  </a:solidFill>
                  <a:ea typeface="Segoe UI" pitchFamily="34" charset="0"/>
                  <a:cs typeface="Segoe UI" pitchFamily="34" charset="0"/>
                </a:endParaRPr>
              </a:p>
            </p:txBody>
          </p:sp>
        </p:grpSp>
        <p:cxnSp>
          <p:nvCxnSpPr>
            <p:cNvPr id="95" name="Connector: Elbow 94">
              <a:extLst>
                <a:ext uri="{FF2B5EF4-FFF2-40B4-BE49-F238E27FC236}">
                  <a16:creationId xmlns:a16="http://schemas.microsoft.com/office/drawing/2014/main" id="{7F2AB110-642F-4E54-A1A0-78D5CB8B04D5}"/>
                </a:ext>
              </a:extLst>
            </p:cNvPr>
            <p:cNvCxnSpPr>
              <a:cxnSpLocks/>
              <a:endCxn id="28" idx="0"/>
            </p:cNvCxnSpPr>
            <p:nvPr/>
          </p:nvCxnSpPr>
          <p:spPr>
            <a:xfrm rot="16200000" flipH="1">
              <a:off x="3864831" y="3951279"/>
              <a:ext cx="338320" cy="78276"/>
            </a:xfrm>
            <a:prstGeom prst="bentConnector3">
              <a:avLst>
                <a:gd name="adj1" fmla="val 36486"/>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09CEDC1B-77F5-4B64-B9E2-90B4B532C08B}"/>
                </a:ext>
              </a:extLst>
            </p:cNvPr>
            <p:cNvSpPr txBox="1"/>
            <p:nvPr/>
          </p:nvSpPr>
          <p:spPr>
            <a:xfrm>
              <a:off x="3303929" y="3234034"/>
              <a:ext cx="205967" cy="198796"/>
            </a:xfrm>
            <a:prstGeom prst="rect">
              <a:avLst/>
            </a:prstGeom>
            <a:noFill/>
          </p:spPr>
          <p:txBody>
            <a:bodyPr wrap="none" lIns="0" tIns="0" rIns="0" bIns="0" rtlCol="0">
              <a:spAutoFit/>
            </a:bodyPr>
            <a:lstStyle/>
            <a:p>
              <a:r>
                <a:rPr lang="en-US" sz="1000" i="1" dirty="0"/>
                <a:t>get</a:t>
              </a:r>
            </a:p>
          </p:txBody>
        </p:sp>
        <p:sp>
          <p:nvSpPr>
            <p:cNvPr id="102" name="TextBox 101">
              <a:extLst>
                <a:ext uri="{FF2B5EF4-FFF2-40B4-BE49-F238E27FC236}">
                  <a16:creationId xmlns:a16="http://schemas.microsoft.com/office/drawing/2014/main" id="{99B84FCA-99F0-41CE-848F-5D446AF25A59}"/>
                </a:ext>
              </a:extLst>
            </p:cNvPr>
            <p:cNvSpPr txBox="1"/>
            <p:nvPr/>
          </p:nvSpPr>
          <p:spPr>
            <a:xfrm>
              <a:off x="4696724" y="3257830"/>
              <a:ext cx="586072" cy="198796"/>
            </a:xfrm>
            <a:prstGeom prst="rect">
              <a:avLst/>
            </a:prstGeom>
            <a:noFill/>
          </p:spPr>
          <p:txBody>
            <a:bodyPr wrap="none" lIns="0" tIns="0" rIns="0" bIns="0" rtlCol="0">
              <a:spAutoFit/>
            </a:bodyPr>
            <a:lstStyle/>
            <a:p>
              <a:r>
                <a:rPr lang="en-US" sz="1000" i="1" dirty="0"/>
                <a:t>get &amp; set</a:t>
              </a:r>
            </a:p>
          </p:txBody>
        </p:sp>
        <p:sp>
          <p:nvSpPr>
            <p:cNvPr id="103" name="TextBox 102">
              <a:extLst>
                <a:ext uri="{FF2B5EF4-FFF2-40B4-BE49-F238E27FC236}">
                  <a16:creationId xmlns:a16="http://schemas.microsoft.com/office/drawing/2014/main" id="{C923C7E5-2A9A-4AD9-806B-C1FF7868022F}"/>
                </a:ext>
              </a:extLst>
            </p:cNvPr>
            <p:cNvSpPr txBox="1"/>
            <p:nvPr/>
          </p:nvSpPr>
          <p:spPr>
            <a:xfrm>
              <a:off x="3037501" y="1568465"/>
              <a:ext cx="471854" cy="198796"/>
            </a:xfrm>
            <a:prstGeom prst="rect">
              <a:avLst/>
            </a:prstGeom>
            <a:noFill/>
          </p:spPr>
          <p:txBody>
            <a:bodyPr wrap="none" lIns="0" tIns="0" rIns="0" bIns="0" rtlCol="0">
              <a:spAutoFit/>
            </a:bodyPr>
            <a:lstStyle/>
            <a:p>
              <a:r>
                <a:rPr lang="en-US" sz="1000" i="1" dirty="0"/>
                <a:t>publish</a:t>
              </a:r>
              <a:endParaRPr lang="en-US" sz="1100" i="1" dirty="0"/>
            </a:p>
          </p:txBody>
        </p:sp>
        <p:grpSp>
          <p:nvGrpSpPr>
            <p:cNvPr id="104" name="Group 103">
              <a:extLst>
                <a:ext uri="{FF2B5EF4-FFF2-40B4-BE49-F238E27FC236}">
                  <a16:creationId xmlns:a16="http://schemas.microsoft.com/office/drawing/2014/main" id="{D1AB1DB9-B469-4A5A-BB1C-0977B3FF5592}"/>
                </a:ext>
              </a:extLst>
            </p:cNvPr>
            <p:cNvGrpSpPr/>
            <p:nvPr/>
          </p:nvGrpSpPr>
          <p:grpSpPr>
            <a:xfrm>
              <a:off x="4783718" y="1698301"/>
              <a:ext cx="196409" cy="208343"/>
              <a:chOff x="6207667" y="1018040"/>
              <a:chExt cx="248285" cy="269304"/>
            </a:xfrm>
          </p:grpSpPr>
          <p:sp>
            <p:nvSpPr>
              <p:cNvPr id="105" name="Rectangle 104">
                <a:extLst>
                  <a:ext uri="{FF2B5EF4-FFF2-40B4-BE49-F238E27FC236}">
                    <a16:creationId xmlns:a16="http://schemas.microsoft.com/office/drawing/2014/main" id="{5250DA3A-C4F9-498C-B50A-F984A2883C4D}"/>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solidFill>
                    <a:srgbClr val="FFFFFF"/>
                  </a:solidFill>
                  <a:ea typeface="Segoe UI" pitchFamily="34" charset="0"/>
                  <a:cs typeface="Segoe UI" pitchFamily="34" charset="0"/>
                </a:endParaRPr>
              </a:p>
            </p:txBody>
          </p:sp>
          <p:sp>
            <p:nvSpPr>
              <p:cNvPr id="106" name="Freeform: Shape 105">
                <a:extLst>
                  <a:ext uri="{FF2B5EF4-FFF2-40B4-BE49-F238E27FC236}">
                    <a16:creationId xmlns:a16="http://schemas.microsoft.com/office/drawing/2014/main" id="{0F7BFB4E-EB6C-4242-B90B-03392EBD168F}"/>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solidFill>
                    <a:srgbClr val="FFFFFF"/>
                  </a:solidFill>
                  <a:ea typeface="Segoe UI" pitchFamily="34" charset="0"/>
                  <a:cs typeface="Segoe UI" pitchFamily="34" charset="0"/>
                </a:endParaRPr>
              </a:p>
            </p:txBody>
          </p:sp>
          <p:sp>
            <p:nvSpPr>
              <p:cNvPr id="107" name="Oval 106">
                <a:extLst>
                  <a:ext uri="{FF2B5EF4-FFF2-40B4-BE49-F238E27FC236}">
                    <a16:creationId xmlns:a16="http://schemas.microsoft.com/office/drawing/2014/main" id="{FBB901BA-10FE-41BE-A193-A0174EBD1A74}"/>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200" err="1">
                  <a:solidFill>
                    <a:srgbClr val="FFFFFF"/>
                  </a:solidFill>
                  <a:ea typeface="Segoe UI" pitchFamily="34" charset="0"/>
                  <a:cs typeface="Segoe UI" pitchFamily="34" charset="0"/>
                </a:endParaRPr>
              </a:p>
            </p:txBody>
          </p:sp>
        </p:grpSp>
        <p:cxnSp>
          <p:nvCxnSpPr>
            <p:cNvPr id="109" name="Connector: Elbow 108">
              <a:extLst>
                <a:ext uri="{FF2B5EF4-FFF2-40B4-BE49-F238E27FC236}">
                  <a16:creationId xmlns:a16="http://schemas.microsoft.com/office/drawing/2014/main" id="{3440A693-A88F-4F4B-8F11-44AF2DF6773A}"/>
                </a:ext>
              </a:extLst>
            </p:cNvPr>
            <p:cNvCxnSpPr>
              <a:cxnSpLocks/>
              <a:stCxn id="106" idx="3"/>
              <a:endCxn id="53" idx="1"/>
            </p:cNvCxnSpPr>
            <p:nvPr/>
          </p:nvCxnSpPr>
          <p:spPr>
            <a:xfrm flipH="1" flipV="1">
              <a:off x="4665473" y="1108103"/>
              <a:ext cx="118245" cy="694370"/>
            </a:xfrm>
            <a:prstGeom prst="bentConnector5">
              <a:avLst>
                <a:gd name="adj1" fmla="val 264214"/>
                <a:gd name="adj2" fmla="val 50022"/>
                <a:gd name="adj3" fmla="val 264328"/>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D51DD1FB-3187-482D-B767-AFCC2E5D4C0D}"/>
                </a:ext>
              </a:extLst>
            </p:cNvPr>
            <p:cNvCxnSpPr>
              <a:stCxn id="76" idx="1"/>
              <a:endCxn id="107" idx="4"/>
            </p:cNvCxnSpPr>
            <p:nvPr/>
          </p:nvCxnSpPr>
          <p:spPr>
            <a:xfrm rot="10800000">
              <a:off x="4890237" y="1842805"/>
              <a:ext cx="421553" cy="598097"/>
            </a:xfrm>
            <a:prstGeom prst="bentConnector2">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BD0558F7-6DD7-4C46-8BA9-59C4874CD45B}"/>
                </a:ext>
              </a:extLst>
            </p:cNvPr>
            <p:cNvSpPr txBox="1"/>
            <p:nvPr/>
          </p:nvSpPr>
          <p:spPr>
            <a:xfrm>
              <a:off x="4586740" y="2446802"/>
              <a:ext cx="638501" cy="198796"/>
            </a:xfrm>
            <a:prstGeom prst="rect">
              <a:avLst/>
            </a:prstGeom>
            <a:noFill/>
          </p:spPr>
          <p:txBody>
            <a:bodyPr wrap="none" lIns="0" tIns="0" rIns="0" bIns="0" rtlCol="0">
              <a:spAutoFit/>
            </a:bodyPr>
            <a:lstStyle/>
            <a:p>
              <a:r>
                <a:rPr lang="en-US" sz="1000" i="1" dirty="0"/>
                <a:t>subscribe</a:t>
              </a:r>
            </a:p>
          </p:txBody>
        </p:sp>
        <p:cxnSp>
          <p:nvCxnSpPr>
            <p:cNvPr id="125" name="Connector: Elbow 124">
              <a:extLst>
                <a:ext uri="{FF2B5EF4-FFF2-40B4-BE49-F238E27FC236}">
                  <a16:creationId xmlns:a16="http://schemas.microsoft.com/office/drawing/2014/main" id="{D1D60CFB-E91B-4FBC-B10F-CA91B31B6DC3}"/>
                </a:ext>
              </a:extLst>
            </p:cNvPr>
            <p:cNvCxnSpPr>
              <a:stCxn id="53" idx="3"/>
              <a:endCxn id="107" idx="0"/>
            </p:cNvCxnSpPr>
            <p:nvPr/>
          </p:nvCxnSpPr>
          <p:spPr>
            <a:xfrm flipH="1">
              <a:off x="4890236" y="1108103"/>
              <a:ext cx="28967" cy="590198"/>
            </a:xfrm>
            <a:prstGeom prst="bentConnector3">
              <a:avLst>
                <a:gd name="adj1" fmla="val 105347"/>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3D7574A5-F27F-4E85-B985-53460A536D97}"/>
                </a:ext>
              </a:extLst>
            </p:cNvPr>
            <p:cNvCxnSpPr>
              <a:stCxn id="107" idx="6"/>
              <a:endCxn id="76" idx="0"/>
            </p:cNvCxnSpPr>
            <p:nvPr/>
          </p:nvCxnSpPr>
          <p:spPr>
            <a:xfrm>
              <a:off x="4931475" y="1802473"/>
              <a:ext cx="696589" cy="269440"/>
            </a:xfrm>
            <a:prstGeom prst="bentConnector2">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E885113C-2754-4C36-A4CC-AA0A2275CC65}"/>
                </a:ext>
              </a:extLst>
            </p:cNvPr>
            <p:cNvSpPr txBox="1"/>
            <p:nvPr/>
          </p:nvSpPr>
          <p:spPr>
            <a:xfrm>
              <a:off x="5334291" y="1594180"/>
              <a:ext cx="604796" cy="198796"/>
            </a:xfrm>
            <a:prstGeom prst="rect">
              <a:avLst/>
            </a:prstGeom>
            <a:noFill/>
          </p:spPr>
          <p:txBody>
            <a:bodyPr wrap="none" lIns="0" tIns="0" rIns="0" bIns="0" rtlCol="0">
              <a:spAutoFit/>
            </a:bodyPr>
            <a:lstStyle/>
            <a:p>
              <a:r>
                <a:rPr lang="en-US" sz="1000" i="1" dirty="0"/>
                <a:t>consume</a:t>
              </a:r>
            </a:p>
          </p:txBody>
        </p:sp>
        <p:sp>
          <p:nvSpPr>
            <p:cNvPr id="130" name="TextBox 129">
              <a:extLst>
                <a:ext uri="{FF2B5EF4-FFF2-40B4-BE49-F238E27FC236}">
                  <a16:creationId xmlns:a16="http://schemas.microsoft.com/office/drawing/2014/main" id="{5B1CAB93-E045-4F86-BC9E-F901C56403B2}"/>
                </a:ext>
              </a:extLst>
            </p:cNvPr>
            <p:cNvSpPr txBox="1"/>
            <p:nvPr/>
          </p:nvSpPr>
          <p:spPr>
            <a:xfrm>
              <a:off x="182880" y="2021698"/>
              <a:ext cx="954941" cy="218675"/>
            </a:xfrm>
            <a:prstGeom prst="rect">
              <a:avLst/>
            </a:prstGeom>
            <a:noFill/>
          </p:spPr>
          <p:txBody>
            <a:bodyPr wrap="none" lIns="0" tIns="0" rIns="0" bIns="0" rtlCol="0">
              <a:spAutoFit/>
            </a:bodyPr>
            <a:lstStyle/>
            <a:p>
              <a:r>
                <a:rPr lang="en-US" sz="1100" dirty="0"/>
                <a:t>name = John</a:t>
              </a:r>
            </a:p>
          </p:txBody>
        </p:sp>
      </p:grpSp>
      <p:pic>
        <p:nvPicPr>
          <p:cNvPr id="3074" name="Picture 2" descr="Performance testing w Java - SoftwareSkill.pl">
            <a:extLst>
              <a:ext uri="{FF2B5EF4-FFF2-40B4-BE49-F238E27FC236}">
                <a16:creationId xmlns:a16="http://schemas.microsoft.com/office/drawing/2014/main" id="{89F7120E-0D5D-41E0-9F1C-82035FC90B0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66190" y="295971"/>
            <a:ext cx="982017" cy="982017"/>
          </a:xfrm>
          <a:prstGeom prst="rect">
            <a:avLst/>
          </a:prstGeom>
          <a:noFill/>
          <a:extLst>
            <a:ext uri="{909E8E84-426E-40DD-AFC4-6F175D3DCCD1}">
              <a14:hiddenFill xmlns:a14="http://schemas.microsoft.com/office/drawing/2010/main">
                <a:solidFill>
                  <a:srgbClr val="FFFFFF"/>
                </a:solidFill>
              </a14:hiddenFill>
            </a:ext>
          </a:extLst>
        </p:spPr>
      </p:pic>
      <p:sp>
        <p:nvSpPr>
          <p:cNvPr id="11" name="Cylinder 10">
            <a:extLst>
              <a:ext uri="{FF2B5EF4-FFF2-40B4-BE49-F238E27FC236}">
                <a16:creationId xmlns:a16="http://schemas.microsoft.com/office/drawing/2014/main" id="{C06DF60D-6599-41CB-8BCE-DB941E2231F1}"/>
              </a:ext>
            </a:extLst>
          </p:cNvPr>
          <p:cNvSpPr/>
          <p:nvPr/>
        </p:nvSpPr>
        <p:spPr>
          <a:xfrm>
            <a:off x="5829071" y="1379219"/>
            <a:ext cx="861060" cy="673365"/>
          </a:xfrm>
          <a:prstGeom prst="ca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200" dirty="0"/>
              <a:t>Telemetry Data </a:t>
            </a:r>
          </a:p>
        </p:txBody>
      </p:sp>
      <p:cxnSp>
        <p:nvCxnSpPr>
          <p:cNvPr id="14" name="Straight Arrow Connector 13">
            <a:extLst>
              <a:ext uri="{FF2B5EF4-FFF2-40B4-BE49-F238E27FC236}">
                <a16:creationId xmlns:a16="http://schemas.microsoft.com/office/drawing/2014/main" id="{EEE87CEE-10ED-4FF3-B013-29BFDB3882E5}"/>
              </a:ext>
            </a:extLst>
          </p:cNvPr>
          <p:cNvCxnSpPr>
            <a:cxnSpLocks/>
            <a:stCxn id="9" idx="0"/>
            <a:endCxn id="11" idx="2"/>
          </p:cNvCxnSpPr>
          <p:nvPr/>
        </p:nvCxnSpPr>
        <p:spPr>
          <a:xfrm flipV="1">
            <a:off x="3077512" y="1715902"/>
            <a:ext cx="2751559" cy="945327"/>
          </a:xfrm>
          <a:prstGeom prst="straightConnector1">
            <a:avLst/>
          </a:prstGeom>
          <a:ln>
            <a:prstDash val="dash"/>
            <a:tailEnd type="triangle"/>
          </a:ln>
        </p:spPr>
        <p:style>
          <a:lnRef idx="1">
            <a:schemeClr val="accent5"/>
          </a:lnRef>
          <a:fillRef idx="0">
            <a:schemeClr val="accent5"/>
          </a:fillRef>
          <a:effectRef idx="0">
            <a:schemeClr val="accent5"/>
          </a:effectRef>
          <a:fontRef idx="minor">
            <a:schemeClr val="tx1"/>
          </a:fontRef>
        </p:style>
      </p:cxnSp>
      <p:cxnSp>
        <p:nvCxnSpPr>
          <p:cNvPr id="62" name="Straight Arrow Connector 61">
            <a:extLst>
              <a:ext uri="{FF2B5EF4-FFF2-40B4-BE49-F238E27FC236}">
                <a16:creationId xmlns:a16="http://schemas.microsoft.com/office/drawing/2014/main" id="{6CA508E7-E9A6-44BE-B555-0500B19C1A93}"/>
              </a:ext>
            </a:extLst>
          </p:cNvPr>
          <p:cNvCxnSpPr>
            <a:cxnSpLocks/>
            <a:stCxn id="76" idx="0"/>
          </p:cNvCxnSpPr>
          <p:nvPr/>
        </p:nvCxnSpPr>
        <p:spPr>
          <a:xfrm flipV="1">
            <a:off x="4844537" y="1913707"/>
            <a:ext cx="1078983" cy="747072"/>
          </a:xfrm>
          <a:prstGeom prst="straightConnector1">
            <a:avLst/>
          </a:prstGeom>
          <a:ln>
            <a:prstDash val="dash"/>
            <a:tailEnd type="triangle"/>
          </a:ln>
        </p:spPr>
        <p:style>
          <a:lnRef idx="1">
            <a:schemeClr val="accent5"/>
          </a:lnRef>
          <a:fillRef idx="0">
            <a:schemeClr val="accent5"/>
          </a:fillRef>
          <a:effectRef idx="0">
            <a:schemeClr val="accent5"/>
          </a:effectRef>
          <a:fontRef idx="minor">
            <a:schemeClr val="tx1"/>
          </a:fontRef>
        </p:style>
      </p:cxnSp>
      <p:cxnSp>
        <p:nvCxnSpPr>
          <p:cNvPr id="64" name="Straight Arrow Connector 63">
            <a:extLst>
              <a:ext uri="{FF2B5EF4-FFF2-40B4-BE49-F238E27FC236}">
                <a16:creationId xmlns:a16="http://schemas.microsoft.com/office/drawing/2014/main" id="{B2D697EF-24E3-48D1-AB8F-4B56B0B7F19D}"/>
              </a:ext>
            </a:extLst>
          </p:cNvPr>
          <p:cNvCxnSpPr>
            <a:cxnSpLocks/>
            <a:stCxn id="76" idx="2"/>
          </p:cNvCxnSpPr>
          <p:nvPr/>
        </p:nvCxnSpPr>
        <p:spPr>
          <a:xfrm flipV="1">
            <a:off x="4844537" y="1997229"/>
            <a:ext cx="1179712" cy="1234818"/>
          </a:xfrm>
          <a:prstGeom prst="straightConnector1">
            <a:avLst/>
          </a:prstGeom>
          <a:ln>
            <a:prstDash val="dash"/>
            <a:tailEnd type="triangle"/>
          </a:ln>
        </p:spPr>
        <p:style>
          <a:lnRef idx="1">
            <a:schemeClr val="accent5"/>
          </a:lnRef>
          <a:fillRef idx="0">
            <a:schemeClr val="accent5"/>
          </a:fillRef>
          <a:effectRef idx="0">
            <a:schemeClr val="accent5"/>
          </a:effectRef>
          <a:fontRef idx="minor">
            <a:schemeClr val="tx1"/>
          </a:fontRef>
        </p:style>
      </p:cxnSp>
      <p:cxnSp>
        <p:nvCxnSpPr>
          <p:cNvPr id="66" name="Straight Arrow Connector 65">
            <a:extLst>
              <a:ext uri="{FF2B5EF4-FFF2-40B4-BE49-F238E27FC236}">
                <a16:creationId xmlns:a16="http://schemas.microsoft.com/office/drawing/2014/main" id="{90D885E9-D652-43E0-9C38-699580F43C1F}"/>
              </a:ext>
            </a:extLst>
          </p:cNvPr>
          <p:cNvCxnSpPr>
            <a:cxnSpLocks/>
          </p:cNvCxnSpPr>
          <p:nvPr/>
        </p:nvCxnSpPr>
        <p:spPr>
          <a:xfrm flipV="1">
            <a:off x="3074790" y="1840901"/>
            <a:ext cx="2754281" cy="1472266"/>
          </a:xfrm>
          <a:prstGeom prst="straightConnector1">
            <a:avLst/>
          </a:prstGeom>
          <a:ln>
            <a:prstDash val="dash"/>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3874921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Snagit_SNG857">
            <a:extLst>
              <a:ext uri="{FF2B5EF4-FFF2-40B4-BE49-F238E27FC236}">
                <a16:creationId xmlns:a16="http://schemas.microsoft.com/office/drawing/2014/main" id="{2BF4C849-F9FA-48F4-B2E2-583F70EF717B}"/>
              </a:ext>
            </a:extLst>
          </p:cNvPr>
          <p:cNvPicPr>
            <a:picLocks noChangeAspect="1"/>
          </p:cNvPicPr>
          <p:nvPr/>
        </p:nvPicPr>
        <p:blipFill>
          <a:blip r:embed="rId2"/>
          <a:stretch>
            <a:fillRect/>
          </a:stretch>
        </p:blipFill>
        <p:spPr>
          <a:xfrm>
            <a:off x="4107690" y="710955"/>
            <a:ext cx="4837258" cy="2109841"/>
          </a:xfrm>
          <a:prstGeom prst="rect">
            <a:avLst/>
          </a:prstGeom>
        </p:spPr>
      </p:pic>
      <p:pic>
        <p:nvPicPr>
          <p:cNvPr id="3076" name="Picture 4" descr="What is OpenTelemetry? | APNIC Blog">
            <a:extLst>
              <a:ext uri="{FF2B5EF4-FFF2-40B4-BE49-F238E27FC236}">
                <a16:creationId xmlns:a16="http://schemas.microsoft.com/office/drawing/2014/main" id="{AA82617E-E9E2-4904-8EDB-6EE4569E9D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0479" y="2082125"/>
            <a:ext cx="1169728" cy="42788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33875E1-5FE7-4426-BAA7-51A933F45557}"/>
              </a:ext>
            </a:extLst>
          </p:cNvPr>
          <p:cNvSpPr>
            <a:spLocks noGrp="1"/>
          </p:cNvSpPr>
          <p:nvPr>
            <p:ph type="title"/>
          </p:nvPr>
        </p:nvSpPr>
        <p:spPr/>
        <p:txBody>
          <a:bodyPr/>
          <a:lstStyle/>
          <a:p>
            <a:r>
              <a:rPr lang="en-US" dirty="0"/>
              <a:t>Telemetry Observation in </a:t>
            </a:r>
            <a:r>
              <a:rPr lang="en-US" dirty="0" err="1"/>
              <a:t>Zipkin</a:t>
            </a:r>
            <a:endParaRPr lang="en-US" dirty="0"/>
          </a:p>
        </p:txBody>
      </p:sp>
      <p:sp>
        <p:nvSpPr>
          <p:cNvPr id="4" name="Footer Placeholder 3">
            <a:extLst>
              <a:ext uri="{FF2B5EF4-FFF2-40B4-BE49-F238E27FC236}">
                <a16:creationId xmlns:a16="http://schemas.microsoft.com/office/drawing/2014/main" id="{65C5ED90-86A1-4F58-8701-F3D7C5732DDC}"/>
              </a:ext>
            </a:extLst>
          </p:cNvPr>
          <p:cNvSpPr>
            <a:spLocks noGrp="1"/>
          </p:cNvSpPr>
          <p:nvPr>
            <p:ph type="ftr" sz="quarter" idx="11"/>
          </p:nvPr>
        </p:nvSpPr>
        <p:spPr/>
        <p:txBody>
          <a:bodyPr/>
          <a:lstStyle/>
          <a:p>
            <a:r>
              <a:rPr lang="en-US"/>
              <a:t>Microservices in real life – with Node &amp; Dapr.io</a:t>
            </a:r>
            <a:endParaRPr lang="nl-NL"/>
          </a:p>
        </p:txBody>
      </p:sp>
      <p:pic>
        <p:nvPicPr>
          <p:cNvPr id="3074" name="Picture 2" descr="Performance testing w Java - SoftwareSkill.pl">
            <a:extLst>
              <a:ext uri="{FF2B5EF4-FFF2-40B4-BE49-F238E27FC236}">
                <a16:creationId xmlns:a16="http://schemas.microsoft.com/office/drawing/2014/main" id="{89F7120E-0D5D-41E0-9F1C-82035FC90B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11735" y="1247011"/>
            <a:ext cx="982017" cy="982017"/>
          </a:xfrm>
          <a:prstGeom prst="rect">
            <a:avLst/>
          </a:prstGeom>
          <a:noFill/>
          <a:extLst>
            <a:ext uri="{909E8E84-426E-40DD-AFC4-6F175D3DCCD1}">
              <a14:hiddenFill xmlns:a14="http://schemas.microsoft.com/office/drawing/2010/main">
                <a:solidFill>
                  <a:srgbClr val="FFFFFF"/>
                </a:solidFill>
              </a14:hiddenFill>
            </a:ext>
          </a:extLst>
        </p:spPr>
      </p:pic>
      <p:sp>
        <p:nvSpPr>
          <p:cNvPr id="11" name="Cylinder 10">
            <a:extLst>
              <a:ext uri="{FF2B5EF4-FFF2-40B4-BE49-F238E27FC236}">
                <a16:creationId xmlns:a16="http://schemas.microsoft.com/office/drawing/2014/main" id="{C06DF60D-6599-41CB-8BCE-DB941E2231F1}"/>
              </a:ext>
            </a:extLst>
          </p:cNvPr>
          <p:cNvSpPr/>
          <p:nvPr/>
        </p:nvSpPr>
        <p:spPr>
          <a:xfrm>
            <a:off x="3574616" y="2330259"/>
            <a:ext cx="861060" cy="673365"/>
          </a:xfrm>
          <a:prstGeom prst="ca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200" dirty="0"/>
              <a:t>Telemetry Data </a:t>
            </a:r>
          </a:p>
        </p:txBody>
      </p:sp>
      <p:grpSp>
        <p:nvGrpSpPr>
          <p:cNvPr id="13" name="Group 12">
            <a:extLst>
              <a:ext uri="{FF2B5EF4-FFF2-40B4-BE49-F238E27FC236}">
                <a16:creationId xmlns:a16="http://schemas.microsoft.com/office/drawing/2014/main" id="{1F1710A9-7D7A-4268-AE08-EA5C9BEBCEE2}"/>
              </a:ext>
            </a:extLst>
          </p:cNvPr>
          <p:cNvGrpSpPr/>
          <p:nvPr/>
        </p:nvGrpSpPr>
        <p:grpSpPr>
          <a:xfrm>
            <a:off x="146683" y="2820796"/>
            <a:ext cx="3836529" cy="2017909"/>
            <a:chOff x="182880" y="1698301"/>
            <a:chExt cx="6421255" cy="2980387"/>
          </a:xfrm>
        </p:grpSpPr>
        <p:grpSp>
          <p:nvGrpSpPr>
            <p:cNvPr id="3" name="Group 2">
              <a:extLst>
                <a:ext uri="{FF2B5EF4-FFF2-40B4-BE49-F238E27FC236}">
                  <a16:creationId xmlns:a16="http://schemas.microsoft.com/office/drawing/2014/main" id="{9FC7F8A4-5A92-4E17-A30B-90C3BEE4571A}"/>
                </a:ext>
              </a:extLst>
            </p:cNvPr>
            <p:cNvGrpSpPr/>
            <p:nvPr/>
          </p:nvGrpSpPr>
          <p:grpSpPr>
            <a:xfrm>
              <a:off x="182880" y="1698301"/>
              <a:ext cx="6421255" cy="2980387"/>
              <a:chOff x="182880" y="828565"/>
              <a:chExt cx="7500533" cy="3850123"/>
            </a:xfrm>
          </p:grpSpPr>
          <p:grpSp>
            <p:nvGrpSpPr>
              <p:cNvPr id="5" name="!!AppA">
                <a:extLst>
                  <a:ext uri="{FF2B5EF4-FFF2-40B4-BE49-F238E27FC236}">
                    <a16:creationId xmlns:a16="http://schemas.microsoft.com/office/drawing/2014/main" id="{09A26FDB-CF4A-4F84-8758-6C8D25C7860C}"/>
                  </a:ext>
                </a:extLst>
              </p:cNvPr>
              <p:cNvGrpSpPr/>
              <p:nvPr/>
            </p:nvGrpSpPr>
            <p:grpSpPr>
              <a:xfrm>
                <a:off x="1202159" y="1712404"/>
                <a:ext cx="1249849" cy="1458155"/>
                <a:chOff x="3444424" y="1954650"/>
                <a:chExt cx="1400542" cy="1633964"/>
              </a:xfrm>
            </p:grpSpPr>
            <p:pic>
              <p:nvPicPr>
                <p:cNvPr id="6" name="Graphic 5">
                  <a:extLst>
                    <a:ext uri="{FF2B5EF4-FFF2-40B4-BE49-F238E27FC236}">
                      <a16:creationId xmlns:a16="http://schemas.microsoft.com/office/drawing/2014/main" id="{1C5956B2-87A2-4785-A5E1-966004BAC801}"/>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44424" y="1954650"/>
                  <a:ext cx="1400542" cy="1633964"/>
                </a:xfrm>
                <a:prstGeom prst="rect">
                  <a:avLst/>
                </a:prstGeom>
              </p:spPr>
            </p:pic>
            <p:sp>
              <p:nvSpPr>
                <p:cNvPr id="7" name="TextBox 6">
                  <a:extLst>
                    <a:ext uri="{FF2B5EF4-FFF2-40B4-BE49-F238E27FC236}">
                      <a16:creationId xmlns:a16="http://schemas.microsoft.com/office/drawing/2014/main" id="{B09C85CC-BB38-4045-AC09-1CE05086D867}"/>
                    </a:ext>
                  </a:extLst>
                </p:cNvPr>
                <p:cNvSpPr txBox="1"/>
                <p:nvPr/>
              </p:nvSpPr>
              <p:spPr>
                <a:xfrm>
                  <a:off x="3678148" y="2525411"/>
                  <a:ext cx="863897" cy="230312"/>
                </a:xfrm>
                <a:prstGeom prst="rect">
                  <a:avLst/>
                </a:prstGeom>
                <a:noFill/>
              </p:spPr>
              <p:txBody>
                <a:bodyPr wrap="none" lIns="0" tIns="0" rIns="0" bIns="0" rtlCol="0">
                  <a:spAutoFit/>
                </a:bodyPr>
                <a:lstStyle/>
                <a:p>
                  <a:pPr algn="ctr"/>
                  <a:r>
                    <a:rPr lang="en-US" sz="700" dirty="0">
                      <a:solidFill>
                        <a:schemeClr val="bg1"/>
                      </a:solidFill>
                      <a:latin typeface="+mj-lt"/>
                    </a:rPr>
                    <a:t>Front App</a:t>
                  </a:r>
                </a:p>
              </p:txBody>
            </p:sp>
          </p:grpSp>
          <p:cxnSp>
            <p:nvCxnSpPr>
              <p:cNvPr id="8" name="Straight Arrow Connector 7">
                <a:extLst>
                  <a:ext uri="{FF2B5EF4-FFF2-40B4-BE49-F238E27FC236}">
                    <a16:creationId xmlns:a16="http://schemas.microsoft.com/office/drawing/2014/main" id="{45F8C9DD-9CBF-4473-81DC-378CDBE33357}"/>
                  </a:ext>
                </a:extLst>
              </p:cNvPr>
              <p:cNvCxnSpPr>
                <a:cxnSpLocks/>
              </p:cNvCxnSpPr>
              <p:nvPr/>
            </p:nvCxnSpPr>
            <p:spPr>
              <a:xfrm>
                <a:off x="2406287" y="2441481"/>
                <a:ext cx="795757" cy="1"/>
              </a:xfrm>
              <a:prstGeom prst="straightConnector1">
                <a:avLst/>
              </a:prstGeom>
              <a:ln w="28575">
                <a:solidFill>
                  <a:srgbClr val="20219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75916526-695C-4561-B6BC-92CB2D4B51B8}"/>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247764" y="2072494"/>
                <a:ext cx="632550" cy="737975"/>
              </a:xfrm>
              <a:prstGeom prst="rect">
                <a:avLst/>
              </a:prstGeom>
              <a:effectLst>
                <a:outerShdw blurRad="50800" dist="25400" dir="13500000" algn="br" rotWithShape="0">
                  <a:prstClr val="black">
                    <a:alpha val="40000"/>
                  </a:prstClr>
                </a:outerShdw>
              </a:effectLst>
            </p:spPr>
          </p:pic>
          <p:sp>
            <p:nvSpPr>
              <p:cNvPr id="10" name="Arrow: Right 9">
                <a:extLst>
                  <a:ext uri="{FF2B5EF4-FFF2-40B4-BE49-F238E27FC236}">
                    <a16:creationId xmlns:a16="http://schemas.microsoft.com/office/drawing/2014/main" id="{D31C0F2D-768B-467D-8C05-B0770854FC06}"/>
                  </a:ext>
                </a:extLst>
              </p:cNvPr>
              <p:cNvSpPr/>
              <p:nvPr/>
            </p:nvSpPr>
            <p:spPr>
              <a:xfrm>
                <a:off x="182880" y="2221753"/>
                <a:ext cx="1074420" cy="34999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 dirty="0"/>
                  <a:t>http</a:t>
                </a:r>
              </a:p>
            </p:txBody>
          </p:sp>
          <p:sp>
            <p:nvSpPr>
              <p:cNvPr id="12" name="Rounded Rectangle 5">
                <a:extLst>
                  <a:ext uri="{FF2B5EF4-FFF2-40B4-BE49-F238E27FC236}">
                    <a16:creationId xmlns:a16="http://schemas.microsoft.com/office/drawing/2014/main" id="{F78EE55F-FE42-4413-BFA5-70459DDA6BF5}"/>
                  </a:ext>
                </a:extLst>
              </p:cNvPr>
              <p:cNvSpPr/>
              <p:nvPr/>
            </p:nvSpPr>
            <p:spPr bwMode="auto">
              <a:xfrm>
                <a:off x="3813948" y="4013844"/>
                <a:ext cx="1997989" cy="664844"/>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Semibold"/>
                    <a:ea typeface="+mn-ea"/>
                    <a:cs typeface="+mn-cs"/>
                  </a:rPr>
                  <a:t>State</a:t>
                </a:r>
              </a:p>
              <a:p>
                <a:pPr marL="0" marR="0" lvl="0" indent="0"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a:ln>
                      <a:noFill/>
                    </a:ln>
                    <a:solidFill>
                      <a:srgbClr val="000000"/>
                    </a:solidFill>
                    <a:effectLst/>
                    <a:uLnTx/>
                    <a:uFillTx/>
                    <a:latin typeface="Segoe UI Semibold"/>
                    <a:ea typeface="+mn-ea"/>
                    <a:cs typeface="+mn-cs"/>
                  </a:rPr>
                  <a:t>Stores</a:t>
                </a:r>
              </a:p>
            </p:txBody>
          </p:sp>
          <p:grpSp>
            <p:nvGrpSpPr>
              <p:cNvPr id="17" name="Group 16">
                <a:extLst>
                  <a:ext uri="{FF2B5EF4-FFF2-40B4-BE49-F238E27FC236}">
                    <a16:creationId xmlns:a16="http://schemas.microsoft.com/office/drawing/2014/main" id="{E4A6C258-2F6C-41D3-9FEB-0F5FE9D1127B}"/>
                  </a:ext>
                </a:extLst>
              </p:cNvPr>
              <p:cNvGrpSpPr/>
              <p:nvPr/>
            </p:nvGrpSpPr>
            <p:grpSpPr>
              <a:xfrm>
                <a:off x="5036761" y="4133738"/>
                <a:ext cx="639321" cy="510016"/>
                <a:chOff x="8366601" y="900329"/>
                <a:chExt cx="808179" cy="659245"/>
              </a:xfrm>
            </p:grpSpPr>
            <p:pic>
              <p:nvPicPr>
                <p:cNvPr id="18" name="Picture 114">
                  <a:extLst>
                    <a:ext uri="{FF2B5EF4-FFF2-40B4-BE49-F238E27FC236}">
                      <a16:creationId xmlns:a16="http://schemas.microsoft.com/office/drawing/2014/main" id="{5B1BB588-19B7-4C87-8F68-28D125CF3953}"/>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a:off x="8604473" y="900329"/>
                  <a:ext cx="332433" cy="332433"/>
                </a:xfrm>
                <a:prstGeom prst="rect">
                  <a:avLst/>
                </a:prstGeom>
              </p:spPr>
            </p:pic>
            <p:sp>
              <p:nvSpPr>
                <p:cNvPr id="19" name="TextBox 18">
                  <a:extLst>
                    <a:ext uri="{FF2B5EF4-FFF2-40B4-BE49-F238E27FC236}">
                      <a16:creationId xmlns:a16="http://schemas.microsoft.com/office/drawing/2014/main" id="{54BB8F61-C0BA-4F59-A4FD-EA95DC70A650}"/>
                    </a:ext>
                  </a:extLst>
                </p:cNvPr>
                <p:cNvSpPr txBox="1"/>
                <p:nvPr/>
              </p:nvSpPr>
              <p:spPr>
                <a:xfrm>
                  <a:off x="8366601" y="1180048"/>
                  <a:ext cx="808179" cy="379526"/>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DynamoDB</a:t>
                  </a:r>
                </a:p>
              </p:txBody>
            </p:sp>
          </p:grpSp>
          <p:pic>
            <p:nvPicPr>
              <p:cNvPr id="28" name="Graphic 27">
                <a:extLst>
                  <a:ext uri="{FF2B5EF4-FFF2-40B4-BE49-F238E27FC236}">
                    <a16:creationId xmlns:a16="http://schemas.microsoft.com/office/drawing/2014/main" id="{3E0C3FBC-61DF-4FF8-8B44-B81B92F954AD}"/>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3954927" y="4159577"/>
                <a:ext cx="236403" cy="378444"/>
              </a:xfrm>
              <a:prstGeom prst="rect">
                <a:avLst/>
              </a:prstGeom>
            </p:spPr>
          </p:pic>
          <p:pic>
            <p:nvPicPr>
              <p:cNvPr id="33" name="Picture 2" descr="See the source image">
                <a:extLst>
                  <a:ext uri="{FF2B5EF4-FFF2-40B4-BE49-F238E27FC236}">
                    <a16:creationId xmlns:a16="http://schemas.microsoft.com/office/drawing/2014/main" id="{F4B3463E-1677-4CBB-8CF2-C69674C66759}"/>
                  </a:ext>
                </a:extLst>
              </p:cNvPr>
              <p:cNvPicPr>
                <a:picLocks noChangeAspect="1" noChangeArrowheads="1"/>
              </p:cNvPicPr>
              <p:nvPr/>
            </p:nvPicPr>
            <p:blipFill rotWithShape="1">
              <a:blip r:embed="rId13" cstate="print">
                <a:extLst>
                  <a:ext uri="{28A0092B-C50C-407E-A947-70E740481C1C}">
                    <a14:useLocalDpi xmlns:a14="http://schemas.microsoft.com/office/drawing/2010/main"/>
                  </a:ext>
                </a:extLst>
              </a:blip>
              <a:srcRect/>
              <a:stretch/>
            </p:blipFill>
            <p:spPr bwMode="auto">
              <a:xfrm>
                <a:off x="5030523" y="4065885"/>
                <a:ext cx="718117" cy="604630"/>
              </a:xfrm>
              <a:prstGeom prst="rect">
                <a:avLst/>
              </a:prstGeom>
              <a:noFill/>
              <a:extLst>
                <a:ext uri="{909E8E84-426E-40DD-AFC4-6F175D3DCCD1}">
                  <a14:hiddenFill xmlns:a14="http://schemas.microsoft.com/office/drawing/2010/main">
                    <a:solidFill>
                      <a:srgbClr val="FFFFFF"/>
                    </a:solidFill>
                  </a14:hiddenFill>
                </a:ext>
              </a:extLst>
            </p:spPr>
          </p:pic>
          <p:grpSp>
            <p:nvGrpSpPr>
              <p:cNvPr id="34" name="Group 33">
                <a:extLst>
                  <a:ext uri="{FF2B5EF4-FFF2-40B4-BE49-F238E27FC236}">
                    <a16:creationId xmlns:a16="http://schemas.microsoft.com/office/drawing/2014/main" id="{67550EE3-7DA8-4EDB-AD3A-90605611EE28}"/>
                  </a:ext>
                </a:extLst>
              </p:cNvPr>
              <p:cNvGrpSpPr/>
              <p:nvPr/>
            </p:nvGrpSpPr>
            <p:grpSpPr>
              <a:xfrm>
                <a:off x="2734575" y="1371472"/>
                <a:ext cx="196409" cy="208343"/>
                <a:chOff x="6207667" y="1018040"/>
                <a:chExt cx="248285" cy="269304"/>
              </a:xfrm>
            </p:grpSpPr>
            <p:sp>
              <p:nvSpPr>
                <p:cNvPr id="35" name="Rectangle 34">
                  <a:extLst>
                    <a:ext uri="{FF2B5EF4-FFF2-40B4-BE49-F238E27FC236}">
                      <a16:creationId xmlns:a16="http://schemas.microsoft.com/office/drawing/2014/main" id="{B91C6DBC-2BFC-4F6B-928A-DF525F7D9C96}"/>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700" err="1">
                    <a:solidFill>
                      <a:srgbClr val="FFFFFF"/>
                    </a:solidFill>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7C136A51-F091-4F1F-8C71-B3A51EA4EEFC}"/>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700" err="1">
                    <a:solidFill>
                      <a:srgbClr val="FFFFFF"/>
                    </a:solidFill>
                    <a:ea typeface="Segoe UI" pitchFamily="34" charset="0"/>
                    <a:cs typeface="Segoe UI" pitchFamily="34" charset="0"/>
                  </a:endParaRPr>
                </a:p>
              </p:txBody>
            </p:sp>
            <p:sp>
              <p:nvSpPr>
                <p:cNvPr id="37" name="Oval 36">
                  <a:extLst>
                    <a:ext uri="{FF2B5EF4-FFF2-40B4-BE49-F238E27FC236}">
                      <a16:creationId xmlns:a16="http://schemas.microsoft.com/office/drawing/2014/main" id="{41463D03-4368-4D21-997C-A982C9F2B3EC}"/>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700" err="1">
                    <a:solidFill>
                      <a:srgbClr val="FFFFFF"/>
                    </a:solidFill>
                    <a:ea typeface="Segoe UI" pitchFamily="34" charset="0"/>
                    <a:cs typeface="Segoe UI" pitchFamily="34" charset="0"/>
                  </a:endParaRPr>
                </a:p>
              </p:txBody>
            </p:sp>
          </p:grpSp>
          <p:sp>
            <p:nvSpPr>
              <p:cNvPr id="39" name="Rounded Rectangle 5">
                <a:extLst>
                  <a:ext uri="{FF2B5EF4-FFF2-40B4-BE49-F238E27FC236}">
                    <a16:creationId xmlns:a16="http://schemas.microsoft.com/office/drawing/2014/main" id="{422119D8-6898-4E3D-A4D1-54195955A131}"/>
                  </a:ext>
                </a:extLst>
              </p:cNvPr>
              <p:cNvSpPr/>
              <p:nvPr/>
            </p:nvSpPr>
            <p:spPr bwMode="auto">
              <a:xfrm>
                <a:off x="3247764" y="828565"/>
                <a:ext cx="2200161" cy="664844"/>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500" b="0" i="0" u="none" strike="noStrike" kern="1200" cap="none" spc="0" normalizeH="0" baseline="0" noProof="0" dirty="0" err="1">
                    <a:ln>
                      <a:noFill/>
                    </a:ln>
                    <a:solidFill>
                      <a:srgbClr val="000000"/>
                    </a:solidFill>
                    <a:effectLst/>
                    <a:uLnTx/>
                    <a:uFillTx/>
                    <a:latin typeface="Segoe UI Semibold"/>
                  </a:rPr>
                  <a:t>PubSub</a:t>
                </a:r>
                <a:endParaRPr kumimoji="0" lang="en-US" sz="500" b="0" i="0" u="none" strike="noStrike" kern="1200" cap="none" spc="0" normalizeH="0" baseline="0" noProof="0" dirty="0">
                  <a:ln>
                    <a:noFill/>
                  </a:ln>
                  <a:solidFill>
                    <a:srgbClr val="000000"/>
                  </a:solidFill>
                  <a:effectLst/>
                  <a:uLnTx/>
                  <a:uFillTx/>
                  <a:latin typeface="Segoe UI Semibold"/>
                </a:endParaRPr>
              </a:p>
              <a:p>
                <a:pPr marL="0" marR="0" lvl="0" indent="0" defTabSz="932472" rtl="0" eaLnBrk="1" fontAlgn="base" latinLnBrk="0" hangingPunct="1">
                  <a:lnSpc>
                    <a:spcPct val="100000"/>
                  </a:lnSpc>
                  <a:spcBef>
                    <a:spcPct val="0"/>
                  </a:spcBef>
                  <a:spcAft>
                    <a:spcPct val="0"/>
                  </a:spcAft>
                  <a:buClrTx/>
                  <a:buSzTx/>
                  <a:buFontTx/>
                  <a:buNone/>
                  <a:tabLst/>
                  <a:defRPr/>
                </a:pPr>
                <a:r>
                  <a:rPr lang="en-US" sz="500" dirty="0">
                    <a:solidFill>
                      <a:srgbClr val="000000"/>
                    </a:solidFill>
                    <a:latin typeface="Segoe UI Semibold"/>
                  </a:rPr>
                  <a:t>Brokers</a:t>
                </a:r>
                <a:endParaRPr kumimoji="0" lang="en-US" sz="500" b="0" i="0" u="none" strike="noStrike" kern="1200" cap="none" spc="0" normalizeH="0" baseline="0" noProof="0" dirty="0">
                  <a:ln>
                    <a:noFill/>
                  </a:ln>
                  <a:solidFill>
                    <a:srgbClr val="000000"/>
                  </a:solidFill>
                  <a:effectLst/>
                  <a:uLnTx/>
                  <a:uFillTx/>
                  <a:latin typeface="Segoe UI Semibold"/>
                </a:endParaRPr>
              </a:p>
            </p:txBody>
          </p:sp>
          <p:grpSp>
            <p:nvGrpSpPr>
              <p:cNvPr id="40" name="Group 39">
                <a:extLst>
                  <a:ext uri="{FF2B5EF4-FFF2-40B4-BE49-F238E27FC236}">
                    <a16:creationId xmlns:a16="http://schemas.microsoft.com/office/drawing/2014/main" id="{3FEA6F8B-92DF-4C33-ADA4-E57BD34CE960}"/>
                  </a:ext>
                </a:extLst>
              </p:cNvPr>
              <p:cNvGrpSpPr/>
              <p:nvPr/>
            </p:nvGrpSpPr>
            <p:grpSpPr>
              <a:xfrm>
                <a:off x="4632512" y="1004231"/>
                <a:ext cx="319659" cy="395171"/>
                <a:chOff x="9780206" y="953897"/>
                <a:chExt cx="404087" cy="510797"/>
              </a:xfrm>
            </p:grpSpPr>
            <p:pic>
              <p:nvPicPr>
                <p:cNvPr id="53" name="Picture 52">
                  <a:extLst>
                    <a:ext uri="{FF2B5EF4-FFF2-40B4-BE49-F238E27FC236}">
                      <a16:creationId xmlns:a16="http://schemas.microsoft.com/office/drawing/2014/main" id="{1D44C4FF-20FA-4394-B8AE-F0A5C4C4C003}"/>
                    </a:ext>
                  </a:extLst>
                </p:cNvPr>
                <p:cNvPicPr>
                  <a:picLocks noChangeAspect="1"/>
                </p:cNvPicPr>
                <p:nvPr/>
              </p:nvPicPr>
              <p:blipFill>
                <a:blip r:embed="rId14" cstate="print">
                  <a:extLst>
                    <a:ext uri="{28A0092B-C50C-407E-A947-70E740481C1C}">
                      <a14:useLocalDpi xmlns:a14="http://schemas.microsoft.com/office/drawing/2010/main"/>
                    </a:ext>
                  </a:extLst>
                </a:blip>
                <a:srcRect/>
                <a:stretch/>
              </p:blipFill>
              <p:spPr>
                <a:xfrm>
                  <a:off x="9821876" y="953897"/>
                  <a:ext cx="320745" cy="268531"/>
                </a:xfrm>
                <a:prstGeom prst="rect">
                  <a:avLst/>
                </a:prstGeom>
              </p:spPr>
            </p:pic>
            <p:sp>
              <p:nvSpPr>
                <p:cNvPr id="54" name="TextBox 53">
                  <a:extLst>
                    <a:ext uri="{FF2B5EF4-FFF2-40B4-BE49-F238E27FC236}">
                      <a16:creationId xmlns:a16="http://schemas.microsoft.com/office/drawing/2014/main" id="{E28457C9-1231-4842-B446-C744693EEC50}"/>
                    </a:ext>
                  </a:extLst>
                </p:cNvPr>
                <p:cNvSpPr txBox="1"/>
                <p:nvPr/>
              </p:nvSpPr>
              <p:spPr>
                <a:xfrm>
                  <a:off x="9780206" y="1274931"/>
                  <a:ext cx="404087" cy="189763"/>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Redis</a:t>
                  </a:r>
                </a:p>
              </p:txBody>
            </p:sp>
          </p:grpSp>
          <p:grpSp>
            <p:nvGrpSpPr>
              <p:cNvPr id="43" name="Group 42">
                <a:extLst>
                  <a:ext uri="{FF2B5EF4-FFF2-40B4-BE49-F238E27FC236}">
                    <a16:creationId xmlns:a16="http://schemas.microsoft.com/office/drawing/2014/main" id="{35DCA8E6-6426-4CD9-ADF1-335D1B29FFBA}"/>
                  </a:ext>
                </a:extLst>
              </p:cNvPr>
              <p:cNvGrpSpPr/>
              <p:nvPr/>
            </p:nvGrpSpPr>
            <p:grpSpPr>
              <a:xfrm>
                <a:off x="4857150" y="1006981"/>
                <a:ext cx="560973" cy="395171"/>
                <a:chOff x="9627681" y="953897"/>
                <a:chExt cx="709137" cy="510797"/>
              </a:xfrm>
            </p:grpSpPr>
            <p:pic>
              <p:nvPicPr>
                <p:cNvPr id="47" name="Picture 46">
                  <a:extLst>
                    <a:ext uri="{FF2B5EF4-FFF2-40B4-BE49-F238E27FC236}">
                      <a16:creationId xmlns:a16="http://schemas.microsoft.com/office/drawing/2014/main" id="{0E1F38D7-3058-4927-A4C2-DB53DB862325}"/>
                    </a:ext>
                  </a:extLst>
                </p:cNvPr>
                <p:cNvPicPr>
                  <a:picLocks noChangeAspect="1"/>
                </p:cNvPicPr>
                <p:nvPr/>
              </p:nvPicPr>
              <p:blipFill>
                <a:blip r:embed="rId15">
                  <a:extLst>
                    <a:ext uri="{28A0092B-C50C-407E-A947-70E740481C1C}">
                      <a14:useLocalDpi xmlns:a14="http://schemas.microsoft.com/office/drawing/2010/main"/>
                    </a:ext>
                  </a:extLst>
                </a:blip>
                <a:srcRect/>
                <a:stretch/>
              </p:blipFill>
              <p:spPr>
                <a:xfrm>
                  <a:off x="9845586" y="953897"/>
                  <a:ext cx="273325" cy="268531"/>
                </a:xfrm>
                <a:prstGeom prst="rect">
                  <a:avLst/>
                </a:prstGeom>
              </p:spPr>
            </p:pic>
            <p:sp>
              <p:nvSpPr>
                <p:cNvPr id="48" name="TextBox 47">
                  <a:extLst>
                    <a:ext uri="{FF2B5EF4-FFF2-40B4-BE49-F238E27FC236}">
                      <a16:creationId xmlns:a16="http://schemas.microsoft.com/office/drawing/2014/main" id="{4D430847-FAB5-4CC5-8878-4429CD5EF3FF}"/>
                    </a:ext>
                  </a:extLst>
                </p:cNvPr>
                <p:cNvSpPr txBox="1"/>
                <p:nvPr/>
              </p:nvSpPr>
              <p:spPr>
                <a:xfrm>
                  <a:off x="9627681" y="1274931"/>
                  <a:ext cx="709137" cy="189763"/>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500" b="0" i="0" u="none" strike="noStrike" kern="1200" cap="none" spc="0" normalizeH="0" baseline="0" noProof="0" dirty="0">
                      <a:ln>
                        <a:noFill/>
                      </a:ln>
                      <a:gradFill>
                        <a:gsLst>
                          <a:gs pos="2917">
                            <a:srgbClr val="000000"/>
                          </a:gs>
                          <a:gs pos="30000">
                            <a:srgbClr val="000000"/>
                          </a:gs>
                        </a:gsLst>
                        <a:lin ang="5400000" scaled="0"/>
                      </a:gradFill>
                      <a:effectLst/>
                      <a:uLnTx/>
                      <a:uFillTx/>
                      <a:latin typeface="+mj-lt"/>
                      <a:ea typeface="+mn-ea"/>
                      <a:cs typeface="+mn-cs"/>
                    </a:rPr>
                    <a:t>RabbitMQ</a:t>
                  </a:r>
                </a:p>
              </p:txBody>
            </p:sp>
          </p:grpSp>
          <p:pic>
            <p:nvPicPr>
              <p:cNvPr id="55" name="Graphic 54">
                <a:extLst>
                  <a:ext uri="{FF2B5EF4-FFF2-40B4-BE49-F238E27FC236}">
                    <a16:creationId xmlns:a16="http://schemas.microsoft.com/office/drawing/2014/main" id="{12A57F68-782E-490D-8DB8-1AD6B10B8932}"/>
                  </a:ext>
                </a:extLst>
              </p:cNvPr>
              <p:cNvPicPr>
                <a:picLocks noChangeAspect="1"/>
              </p:cNvPicPr>
              <p:nvPr/>
            </p:nvPicPr>
            <p:blipFill>
              <a:blip r:embed="rId16" cstate="print">
                <a:extLst>
                  <a:ext uri="{28A0092B-C50C-407E-A947-70E740481C1C}">
                    <a14:useLocalDpi xmlns:a14="http://schemas.microsoft.com/office/drawing/2010/main"/>
                  </a:ext>
                  <a:ext uri="{96DAC541-7B7A-43D3-8B79-37D633B846F1}">
                    <asvg:svgBlip xmlns:asvg="http://schemas.microsoft.com/office/drawing/2016/SVG/main" r:embed="rId17"/>
                  </a:ext>
                </a:extLst>
              </a:blip>
              <a:srcRect/>
              <a:stretch/>
            </p:blipFill>
            <p:spPr>
              <a:xfrm>
                <a:off x="3336699" y="1085107"/>
                <a:ext cx="340491" cy="169269"/>
              </a:xfrm>
              <a:prstGeom prst="rect">
                <a:avLst/>
              </a:prstGeom>
            </p:spPr>
          </p:pic>
          <p:cxnSp>
            <p:nvCxnSpPr>
              <p:cNvPr id="57" name="Connector: Elbow 56">
                <a:extLst>
                  <a:ext uri="{FF2B5EF4-FFF2-40B4-BE49-F238E27FC236}">
                    <a16:creationId xmlns:a16="http://schemas.microsoft.com/office/drawing/2014/main" id="{37678E27-70A4-4D00-9467-C4DBF409D837}"/>
                  </a:ext>
                </a:extLst>
              </p:cNvPr>
              <p:cNvCxnSpPr>
                <a:cxnSpLocks/>
                <a:stCxn id="9" idx="0"/>
                <a:endCxn id="37" idx="4"/>
              </p:cNvCxnSpPr>
              <p:nvPr/>
            </p:nvCxnSpPr>
            <p:spPr>
              <a:xfrm rot="16200000" flipV="1">
                <a:off x="2924307" y="1432762"/>
                <a:ext cx="556519" cy="722946"/>
              </a:xfrm>
              <a:prstGeom prst="bentConnector3">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0" name="Connector: Elbow 59">
                <a:extLst>
                  <a:ext uri="{FF2B5EF4-FFF2-40B4-BE49-F238E27FC236}">
                    <a16:creationId xmlns:a16="http://schemas.microsoft.com/office/drawing/2014/main" id="{4ED09A00-63EC-4D2D-8711-786CCBDA9A65}"/>
                  </a:ext>
                </a:extLst>
              </p:cNvPr>
              <p:cNvCxnSpPr>
                <a:stCxn id="36" idx="4"/>
                <a:endCxn id="39" idx="1"/>
              </p:cNvCxnSpPr>
              <p:nvPr/>
            </p:nvCxnSpPr>
            <p:spPr>
              <a:xfrm flipV="1">
                <a:off x="2841093" y="1160987"/>
                <a:ext cx="406671" cy="210485"/>
              </a:xfrm>
              <a:prstGeom prst="bentConnector3">
                <a:avLst>
                  <a:gd name="adj1" fmla="val 3156"/>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63" name="Connector: Elbow 62">
                <a:extLst>
                  <a:ext uri="{FF2B5EF4-FFF2-40B4-BE49-F238E27FC236}">
                    <a16:creationId xmlns:a16="http://schemas.microsoft.com/office/drawing/2014/main" id="{1E57A50D-D3EC-494E-8569-596CE1CECBFC}"/>
                  </a:ext>
                </a:extLst>
              </p:cNvPr>
              <p:cNvCxnSpPr>
                <a:cxnSpLocks/>
                <a:stCxn id="9" idx="2"/>
                <a:endCxn id="91" idx="3"/>
              </p:cNvCxnSpPr>
              <p:nvPr/>
            </p:nvCxnSpPr>
            <p:spPr>
              <a:xfrm rot="16200000" flipH="1">
                <a:off x="3296443" y="3078064"/>
                <a:ext cx="904946" cy="369755"/>
              </a:xfrm>
              <a:prstGeom prst="bentConnector4">
                <a:avLst>
                  <a:gd name="adj1" fmla="val 44244"/>
                  <a:gd name="adj2" fmla="val 617"/>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72" name="!!AppA">
                <a:extLst>
                  <a:ext uri="{FF2B5EF4-FFF2-40B4-BE49-F238E27FC236}">
                    <a16:creationId xmlns:a16="http://schemas.microsoft.com/office/drawing/2014/main" id="{FACCFDC5-A2F4-4920-97B7-557210D9C291}"/>
                  </a:ext>
                </a:extLst>
              </p:cNvPr>
              <p:cNvGrpSpPr/>
              <p:nvPr/>
            </p:nvGrpSpPr>
            <p:grpSpPr>
              <a:xfrm>
                <a:off x="6433564" y="1875907"/>
                <a:ext cx="1249849" cy="1458155"/>
                <a:chOff x="3444424" y="1954650"/>
                <a:chExt cx="1400542" cy="1633964"/>
              </a:xfrm>
            </p:grpSpPr>
            <p:pic>
              <p:nvPicPr>
                <p:cNvPr id="73" name="Graphic 72">
                  <a:extLst>
                    <a:ext uri="{FF2B5EF4-FFF2-40B4-BE49-F238E27FC236}">
                      <a16:creationId xmlns:a16="http://schemas.microsoft.com/office/drawing/2014/main" id="{3A012F18-BC3E-4F2D-8512-355D013F1AE2}"/>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44424" y="1954650"/>
                  <a:ext cx="1400542" cy="1633964"/>
                </a:xfrm>
                <a:prstGeom prst="rect">
                  <a:avLst/>
                </a:prstGeom>
              </p:spPr>
            </p:pic>
            <p:sp>
              <p:nvSpPr>
                <p:cNvPr id="74" name="TextBox 73">
                  <a:extLst>
                    <a:ext uri="{FF2B5EF4-FFF2-40B4-BE49-F238E27FC236}">
                      <a16:creationId xmlns:a16="http://schemas.microsoft.com/office/drawing/2014/main" id="{4DC12DB1-269F-48E2-AE8C-4B032C7DF86B}"/>
                    </a:ext>
                  </a:extLst>
                </p:cNvPr>
                <p:cNvSpPr txBox="1"/>
                <p:nvPr/>
              </p:nvSpPr>
              <p:spPr>
                <a:xfrm>
                  <a:off x="3674634" y="2525411"/>
                  <a:ext cx="870922" cy="230312"/>
                </a:xfrm>
                <a:prstGeom prst="rect">
                  <a:avLst/>
                </a:prstGeom>
                <a:noFill/>
              </p:spPr>
              <p:txBody>
                <a:bodyPr wrap="none" lIns="0" tIns="0" rIns="0" bIns="0" rtlCol="0">
                  <a:spAutoFit/>
                </a:bodyPr>
                <a:lstStyle/>
                <a:p>
                  <a:pPr algn="ctr"/>
                  <a:r>
                    <a:rPr lang="en-US" sz="700" dirty="0">
                      <a:solidFill>
                        <a:schemeClr val="bg1"/>
                      </a:solidFill>
                      <a:latin typeface="+mj-lt"/>
                    </a:rPr>
                    <a:t>Node App</a:t>
                  </a:r>
                </a:p>
              </p:txBody>
            </p:sp>
          </p:grpSp>
          <p:cxnSp>
            <p:nvCxnSpPr>
              <p:cNvPr id="75" name="Straight Arrow Connector 74">
                <a:extLst>
                  <a:ext uri="{FF2B5EF4-FFF2-40B4-BE49-F238E27FC236}">
                    <a16:creationId xmlns:a16="http://schemas.microsoft.com/office/drawing/2014/main" id="{326A92B0-F626-403B-B580-01B533A4B237}"/>
                  </a:ext>
                </a:extLst>
              </p:cNvPr>
              <p:cNvCxnSpPr>
                <a:cxnSpLocks/>
              </p:cNvCxnSpPr>
              <p:nvPr/>
            </p:nvCxnSpPr>
            <p:spPr>
              <a:xfrm flipH="1">
                <a:off x="5921480" y="2492581"/>
                <a:ext cx="555520" cy="0"/>
              </a:xfrm>
              <a:prstGeom prst="straightConnector1">
                <a:avLst/>
              </a:prstGeom>
              <a:ln w="28575">
                <a:solidFill>
                  <a:srgbClr val="20219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76" name="Graphic 75">
                <a:extLst>
                  <a:ext uri="{FF2B5EF4-FFF2-40B4-BE49-F238E27FC236}">
                    <a16:creationId xmlns:a16="http://schemas.microsoft.com/office/drawing/2014/main" id="{ADF918B7-5588-46C7-8A2B-7DC1C86A4E7A}"/>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5311789" y="2071913"/>
                <a:ext cx="632550" cy="737975"/>
              </a:xfrm>
              <a:prstGeom prst="rect">
                <a:avLst/>
              </a:prstGeom>
              <a:effectLst>
                <a:outerShdw blurRad="50800" dist="25400" dir="13500000" algn="br" rotWithShape="0">
                  <a:prstClr val="black">
                    <a:alpha val="40000"/>
                  </a:prstClr>
                </a:outerShdw>
              </a:effectLst>
            </p:spPr>
          </p:pic>
          <p:cxnSp>
            <p:nvCxnSpPr>
              <p:cNvPr id="88" name="Connector: Elbow 87">
                <a:extLst>
                  <a:ext uri="{FF2B5EF4-FFF2-40B4-BE49-F238E27FC236}">
                    <a16:creationId xmlns:a16="http://schemas.microsoft.com/office/drawing/2014/main" id="{A4EA8FFA-2315-4BA8-8268-DA2C916188A0}"/>
                  </a:ext>
                </a:extLst>
              </p:cNvPr>
              <p:cNvCxnSpPr>
                <a:cxnSpLocks/>
                <a:stCxn id="76" idx="2"/>
                <a:endCxn id="92" idx="0"/>
              </p:cNvCxnSpPr>
              <p:nvPr/>
            </p:nvCxnSpPr>
            <p:spPr>
              <a:xfrm rot="5400000">
                <a:off x="4401591" y="2448609"/>
                <a:ext cx="865195" cy="1587752"/>
              </a:xfrm>
              <a:prstGeom prst="bentConnector3">
                <a:avLst>
                  <a:gd name="adj1" fmla="val 50000"/>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89" name="Group 88">
                <a:extLst>
                  <a:ext uri="{FF2B5EF4-FFF2-40B4-BE49-F238E27FC236}">
                    <a16:creationId xmlns:a16="http://schemas.microsoft.com/office/drawing/2014/main" id="{34DAB5B8-68B7-48E1-9797-061D41057B6E}"/>
                  </a:ext>
                </a:extLst>
              </p:cNvPr>
              <p:cNvGrpSpPr/>
              <p:nvPr/>
            </p:nvGrpSpPr>
            <p:grpSpPr>
              <a:xfrm>
                <a:off x="3933794" y="3611243"/>
                <a:ext cx="196409" cy="208343"/>
                <a:chOff x="6207667" y="1018040"/>
                <a:chExt cx="248285" cy="269304"/>
              </a:xfrm>
            </p:grpSpPr>
            <p:sp>
              <p:nvSpPr>
                <p:cNvPr id="90" name="Rectangle 89">
                  <a:extLst>
                    <a:ext uri="{FF2B5EF4-FFF2-40B4-BE49-F238E27FC236}">
                      <a16:creationId xmlns:a16="http://schemas.microsoft.com/office/drawing/2014/main" id="{FFF6CC48-1515-495F-8AF7-4D54626FA6D3}"/>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700" err="1">
                    <a:solidFill>
                      <a:srgbClr val="FFFFFF"/>
                    </a:solidFill>
                    <a:ea typeface="Segoe UI" pitchFamily="34" charset="0"/>
                    <a:cs typeface="Segoe UI" pitchFamily="34" charset="0"/>
                  </a:endParaRPr>
                </a:p>
              </p:txBody>
            </p:sp>
            <p:sp>
              <p:nvSpPr>
                <p:cNvPr id="91" name="Freeform: Shape 90">
                  <a:extLst>
                    <a:ext uri="{FF2B5EF4-FFF2-40B4-BE49-F238E27FC236}">
                      <a16:creationId xmlns:a16="http://schemas.microsoft.com/office/drawing/2014/main" id="{B81AF57C-22D4-4FFD-B281-BA36387E6BFD}"/>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700" err="1">
                    <a:solidFill>
                      <a:srgbClr val="FFFFFF"/>
                    </a:solidFill>
                    <a:ea typeface="Segoe UI" pitchFamily="34" charset="0"/>
                    <a:cs typeface="Segoe UI" pitchFamily="34" charset="0"/>
                  </a:endParaRPr>
                </a:p>
              </p:txBody>
            </p:sp>
            <p:sp>
              <p:nvSpPr>
                <p:cNvPr id="92" name="Oval 91">
                  <a:extLst>
                    <a:ext uri="{FF2B5EF4-FFF2-40B4-BE49-F238E27FC236}">
                      <a16:creationId xmlns:a16="http://schemas.microsoft.com/office/drawing/2014/main" id="{71F6BD6C-F888-4614-B52B-BE7F5712B911}"/>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700" err="1">
                    <a:solidFill>
                      <a:srgbClr val="FFFFFF"/>
                    </a:solidFill>
                    <a:ea typeface="Segoe UI" pitchFamily="34" charset="0"/>
                    <a:cs typeface="Segoe UI" pitchFamily="34" charset="0"/>
                  </a:endParaRPr>
                </a:p>
              </p:txBody>
            </p:sp>
          </p:grpSp>
          <p:cxnSp>
            <p:nvCxnSpPr>
              <p:cNvPr id="95" name="Connector: Elbow 94">
                <a:extLst>
                  <a:ext uri="{FF2B5EF4-FFF2-40B4-BE49-F238E27FC236}">
                    <a16:creationId xmlns:a16="http://schemas.microsoft.com/office/drawing/2014/main" id="{7F2AB110-642F-4E54-A1A0-78D5CB8B04D5}"/>
                  </a:ext>
                </a:extLst>
              </p:cNvPr>
              <p:cNvCxnSpPr>
                <a:cxnSpLocks/>
                <a:endCxn id="28" idx="0"/>
              </p:cNvCxnSpPr>
              <p:nvPr/>
            </p:nvCxnSpPr>
            <p:spPr>
              <a:xfrm rot="16200000" flipH="1">
                <a:off x="3864831" y="3951279"/>
                <a:ext cx="338320" cy="78276"/>
              </a:xfrm>
              <a:prstGeom prst="bentConnector3">
                <a:avLst>
                  <a:gd name="adj1" fmla="val 36486"/>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01" name="TextBox 100">
                <a:extLst>
                  <a:ext uri="{FF2B5EF4-FFF2-40B4-BE49-F238E27FC236}">
                    <a16:creationId xmlns:a16="http://schemas.microsoft.com/office/drawing/2014/main" id="{09CEDC1B-77F5-4B64-B9E2-90B4B532C08B}"/>
                  </a:ext>
                </a:extLst>
              </p:cNvPr>
              <p:cNvSpPr txBox="1"/>
              <p:nvPr/>
            </p:nvSpPr>
            <p:spPr>
              <a:xfrm>
                <a:off x="3303929" y="3234033"/>
                <a:ext cx="172367" cy="146807"/>
              </a:xfrm>
              <a:prstGeom prst="rect">
                <a:avLst/>
              </a:prstGeom>
              <a:noFill/>
            </p:spPr>
            <p:txBody>
              <a:bodyPr wrap="none" lIns="0" tIns="0" rIns="0" bIns="0" rtlCol="0">
                <a:spAutoFit/>
              </a:bodyPr>
              <a:lstStyle/>
              <a:p>
                <a:r>
                  <a:rPr lang="en-US" sz="500" i="1" dirty="0"/>
                  <a:t>get</a:t>
                </a:r>
              </a:p>
            </p:txBody>
          </p:sp>
          <p:sp>
            <p:nvSpPr>
              <p:cNvPr id="102" name="TextBox 101">
                <a:extLst>
                  <a:ext uri="{FF2B5EF4-FFF2-40B4-BE49-F238E27FC236}">
                    <a16:creationId xmlns:a16="http://schemas.microsoft.com/office/drawing/2014/main" id="{99B84FCA-99F0-41CE-848F-5D446AF25A59}"/>
                  </a:ext>
                </a:extLst>
              </p:cNvPr>
              <p:cNvSpPr txBox="1"/>
              <p:nvPr/>
            </p:nvSpPr>
            <p:spPr>
              <a:xfrm>
                <a:off x="4696724" y="3257829"/>
                <a:ext cx="492027" cy="146807"/>
              </a:xfrm>
              <a:prstGeom prst="rect">
                <a:avLst/>
              </a:prstGeom>
              <a:noFill/>
            </p:spPr>
            <p:txBody>
              <a:bodyPr wrap="none" lIns="0" tIns="0" rIns="0" bIns="0" rtlCol="0">
                <a:spAutoFit/>
              </a:bodyPr>
              <a:lstStyle/>
              <a:p>
                <a:r>
                  <a:rPr lang="en-US" sz="500" i="1" dirty="0"/>
                  <a:t>get &amp; set</a:t>
                </a:r>
              </a:p>
            </p:txBody>
          </p:sp>
          <p:sp>
            <p:nvSpPr>
              <p:cNvPr id="103" name="TextBox 102">
                <a:extLst>
                  <a:ext uri="{FF2B5EF4-FFF2-40B4-BE49-F238E27FC236}">
                    <a16:creationId xmlns:a16="http://schemas.microsoft.com/office/drawing/2014/main" id="{C923C7E5-2A9A-4AD9-806B-C1FF7868022F}"/>
                  </a:ext>
                </a:extLst>
              </p:cNvPr>
              <p:cNvSpPr txBox="1"/>
              <p:nvPr/>
            </p:nvSpPr>
            <p:spPr>
              <a:xfrm>
                <a:off x="3037501" y="1568465"/>
                <a:ext cx="394873" cy="146807"/>
              </a:xfrm>
              <a:prstGeom prst="rect">
                <a:avLst/>
              </a:prstGeom>
              <a:noFill/>
            </p:spPr>
            <p:txBody>
              <a:bodyPr wrap="none" lIns="0" tIns="0" rIns="0" bIns="0" rtlCol="0">
                <a:spAutoFit/>
              </a:bodyPr>
              <a:lstStyle/>
              <a:p>
                <a:r>
                  <a:rPr lang="en-US" sz="500" i="1" dirty="0"/>
                  <a:t>publish</a:t>
                </a:r>
                <a:endParaRPr lang="en-US" sz="600" i="1" dirty="0"/>
              </a:p>
            </p:txBody>
          </p:sp>
          <p:grpSp>
            <p:nvGrpSpPr>
              <p:cNvPr id="104" name="Group 103">
                <a:extLst>
                  <a:ext uri="{FF2B5EF4-FFF2-40B4-BE49-F238E27FC236}">
                    <a16:creationId xmlns:a16="http://schemas.microsoft.com/office/drawing/2014/main" id="{D1AB1DB9-B469-4A5A-BB1C-0977B3FF5592}"/>
                  </a:ext>
                </a:extLst>
              </p:cNvPr>
              <p:cNvGrpSpPr/>
              <p:nvPr/>
            </p:nvGrpSpPr>
            <p:grpSpPr>
              <a:xfrm>
                <a:off x="4783718" y="1698301"/>
                <a:ext cx="196409" cy="208343"/>
                <a:chOff x="6207667" y="1018040"/>
                <a:chExt cx="248285" cy="269304"/>
              </a:xfrm>
            </p:grpSpPr>
            <p:sp>
              <p:nvSpPr>
                <p:cNvPr id="105" name="Rectangle 104">
                  <a:extLst>
                    <a:ext uri="{FF2B5EF4-FFF2-40B4-BE49-F238E27FC236}">
                      <a16:creationId xmlns:a16="http://schemas.microsoft.com/office/drawing/2014/main" id="{5250DA3A-C4F9-498C-B50A-F984A2883C4D}"/>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700" err="1">
                    <a:solidFill>
                      <a:srgbClr val="FFFFFF"/>
                    </a:solidFill>
                    <a:ea typeface="Segoe UI" pitchFamily="34" charset="0"/>
                    <a:cs typeface="Segoe UI" pitchFamily="34" charset="0"/>
                  </a:endParaRPr>
                </a:p>
              </p:txBody>
            </p:sp>
            <p:sp>
              <p:nvSpPr>
                <p:cNvPr id="106" name="Freeform: Shape 105">
                  <a:extLst>
                    <a:ext uri="{FF2B5EF4-FFF2-40B4-BE49-F238E27FC236}">
                      <a16:creationId xmlns:a16="http://schemas.microsoft.com/office/drawing/2014/main" id="{0F7BFB4E-EB6C-4242-B90B-03392EBD168F}"/>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700" err="1">
                    <a:solidFill>
                      <a:srgbClr val="FFFFFF"/>
                    </a:solidFill>
                    <a:ea typeface="Segoe UI" pitchFamily="34" charset="0"/>
                    <a:cs typeface="Segoe UI" pitchFamily="34" charset="0"/>
                  </a:endParaRPr>
                </a:p>
              </p:txBody>
            </p:sp>
            <p:sp>
              <p:nvSpPr>
                <p:cNvPr id="107" name="Oval 106">
                  <a:extLst>
                    <a:ext uri="{FF2B5EF4-FFF2-40B4-BE49-F238E27FC236}">
                      <a16:creationId xmlns:a16="http://schemas.microsoft.com/office/drawing/2014/main" id="{FBB901BA-10FE-41BE-A193-A0174EBD1A74}"/>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700" err="1">
                    <a:solidFill>
                      <a:srgbClr val="FFFFFF"/>
                    </a:solidFill>
                    <a:ea typeface="Segoe UI" pitchFamily="34" charset="0"/>
                    <a:cs typeface="Segoe UI" pitchFamily="34" charset="0"/>
                  </a:endParaRPr>
                </a:p>
              </p:txBody>
            </p:sp>
          </p:grpSp>
          <p:cxnSp>
            <p:nvCxnSpPr>
              <p:cNvPr id="109" name="Connector: Elbow 108">
                <a:extLst>
                  <a:ext uri="{FF2B5EF4-FFF2-40B4-BE49-F238E27FC236}">
                    <a16:creationId xmlns:a16="http://schemas.microsoft.com/office/drawing/2014/main" id="{3440A693-A88F-4F4B-8F11-44AF2DF6773A}"/>
                  </a:ext>
                </a:extLst>
              </p:cNvPr>
              <p:cNvCxnSpPr>
                <a:cxnSpLocks/>
                <a:stCxn id="106" idx="3"/>
                <a:endCxn id="53" idx="1"/>
              </p:cNvCxnSpPr>
              <p:nvPr/>
            </p:nvCxnSpPr>
            <p:spPr>
              <a:xfrm flipH="1" flipV="1">
                <a:off x="4665473" y="1108103"/>
                <a:ext cx="118245" cy="694370"/>
              </a:xfrm>
              <a:prstGeom prst="bentConnector5">
                <a:avLst>
                  <a:gd name="adj1" fmla="val 264214"/>
                  <a:gd name="adj2" fmla="val 50022"/>
                  <a:gd name="adj3" fmla="val 264328"/>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14" name="Connector: Elbow 113">
                <a:extLst>
                  <a:ext uri="{FF2B5EF4-FFF2-40B4-BE49-F238E27FC236}">
                    <a16:creationId xmlns:a16="http://schemas.microsoft.com/office/drawing/2014/main" id="{D51DD1FB-3187-482D-B767-AFCC2E5D4C0D}"/>
                  </a:ext>
                </a:extLst>
              </p:cNvPr>
              <p:cNvCxnSpPr>
                <a:stCxn id="76" idx="1"/>
                <a:endCxn id="107" idx="4"/>
              </p:cNvCxnSpPr>
              <p:nvPr/>
            </p:nvCxnSpPr>
            <p:spPr>
              <a:xfrm rot="10800000">
                <a:off x="4890237" y="1842805"/>
                <a:ext cx="421553" cy="598097"/>
              </a:xfrm>
              <a:prstGeom prst="bentConnector2">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6" name="TextBox 115">
                <a:extLst>
                  <a:ext uri="{FF2B5EF4-FFF2-40B4-BE49-F238E27FC236}">
                    <a16:creationId xmlns:a16="http://schemas.microsoft.com/office/drawing/2014/main" id="{BD0558F7-6DD7-4C46-8BA9-59C4874CD45B}"/>
                  </a:ext>
                </a:extLst>
              </p:cNvPr>
              <p:cNvSpPr txBox="1"/>
              <p:nvPr/>
            </p:nvSpPr>
            <p:spPr>
              <a:xfrm>
                <a:off x="4586740" y="2446802"/>
                <a:ext cx="532765" cy="146807"/>
              </a:xfrm>
              <a:prstGeom prst="rect">
                <a:avLst/>
              </a:prstGeom>
              <a:noFill/>
            </p:spPr>
            <p:txBody>
              <a:bodyPr wrap="none" lIns="0" tIns="0" rIns="0" bIns="0" rtlCol="0">
                <a:spAutoFit/>
              </a:bodyPr>
              <a:lstStyle/>
              <a:p>
                <a:r>
                  <a:rPr lang="en-US" sz="500" i="1" dirty="0"/>
                  <a:t>subscribe</a:t>
                </a:r>
              </a:p>
            </p:txBody>
          </p:sp>
          <p:cxnSp>
            <p:nvCxnSpPr>
              <p:cNvPr id="125" name="Connector: Elbow 124">
                <a:extLst>
                  <a:ext uri="{FF2B5EF4-FFF2-40B4-BE49-F238E27FC236}">
                    <a16:creationId xmlns:a16="http://schemas.microsoft.com/office/drawing/2014/main" id="{D1D60CFB-E91B-4FBC-B10F-CA91B31B6DC3}"/>
                  </a:ext>
                </a:extLst>
              </p:cNvPr>
              <p:cNvCxnSpPr>
                <a:stCxn id="53" idx="3"/>
                <a:endCxn id="107" idx="0"/>
              </p:cNvCxnSpPr>
              <p:nvPr/>
            </p:nvCxnSpPr>
            <p:spPr>
              <a:xfrm flipH="1">
                <a:off x="4890236" y="1108103"/>
                <a:ext cx="28967" cy="590198"/>
              </a:xfrm>
              <a:prstGeom prst="bentConnector3">
                <a:avLst>
                  <a:gd name="adj1" fmla="val 105347"/>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27" name="Connector: Elbow 126">
                <a:extLst>
                  <a:ext uri="{FF2B5EF4-FFF2-40B4-BE49-F238E27FC236}">
                    <a16:creationId xmlns:a16="http://schemas.microsoft.com/office/drawing/2014/main" id="{3D7574A5-F27F-4E85-B985-53460A536D97}"/>
                  </a:ext>
                </a:extLst>
              </p:cNvPr>
              <p:cNvCxnSpPr>
                <a:stCxn id="107" idx="6"/>
                <a:endCxn id="76" idx="0"/>
              </p:cNvCxnSpPr>
              <p:nvPr/>
            </p:nvCxnSpPr>
            <p:spPr>
              <a:xfrm>
                <a:off x="4931475" y="1802473"/>
                <a:ext cx="696589" cy="269440"/>
              </a:xfrm>
              <a:prstGeom prst="bentConnector2">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28" name="TextBox 127">
                <a:extLst>
                  <a:ext uri="{FF2B5EF4-FFF2-40B4-BE49-F238E27FC236}">
                    <a16:creationId xmlns:a16="http://schemas.microsoft.com/office/drawing/2014/main" id="{E885113C-2754-4C36-A4CC-AA0A2275CC65}"/>
                  </a:ext>
                </a:extLst>
              </p:cNvPr>
              <p:cNvSpPr txBox="1"/>
              <p:nvPr/>
            </p:nvSpPr>
            <p:spPr>
              <a:xfrm>
                <a:off x="5334291" y="1594181"/>
                <a:ext cx="504562" cy="146807"/>
              </a:xfrm>
              <a:prstGeom prst="rect">
                <a:avLst/>
              </a:prstGeom>
              <a:noFill/>
            </p:spPr>
            <p:txBody>
              <a:bodyPr wrap="none" lIns="0" tIns="0" rIns="0" bIns="0" rtlCol="0">
                <a:spAutoFit/>
              </a:bodyPr>
              <a:lstStyle/>
              <a:p>
                <a:r>
                  <a:rPr lang="en-US" sz="500" i="1" dirty="0"/>
                  <a:t>consume</a:t>
                </a:r>
              </a:p>
            </p:txBody>
          </p:sp>
          <p:sp>
            <p:nvSpPr>
              <p:cNvPr id="130" name="TextBox 129">
                <a:extLst>
                  <a:ext uri="{FF2B5EF4-FFF2-40B4-BE49-F238E27FC236}">
                    <a16:creationId xmlns:a16="http://schemas.microsoft.com/office/drawing/2014/main" id="{5B1CAB93-E045-4F86-BC9E-F901C56403B2}"/>
                  </a:ext>
                </a:extLst>
              </p:cNvPr>
              <p:cNvSpPr txBox="1"/>
              <p:nvPr/>
            </p:nvSpPr>
            <p:spPr>
              <a:xfrm>
                <a:off x="182880" y="2021697"/>
                <a:ext cx="877498" cy="176169"/>
              </a:xfrm>
              <a:prstGeom prst="rect">
                <a:avLst/>
              </a:prstGeom>
              <a:noFill/>
            </p:spPr>
            <p:txBody>
              <a:bodyPr wrap="none" lIns="0" tIns="0" rIns="0" bIns="0" rtlCol="0">
                <a:spAutoFit/>
              </a:bodyPr>
              <a:lstStyle/>
              <a:p>
                <a:r>
                  <a:rPr lang="en-US" sz="600" dirty="0"/>
                  <a:t>name = John</a:t>
                </a:r>
              </a:p>
            </p:txBody>
          </p:sp>
        </p:grpSp>
        <p:cxnSp>
          <p:nvCxnSpPr>
            <p:cNvPr id="62" name="Straight Arrow Connector 61">
              <a:extLst>
                <a:ext uri="{FF2B5EF4-FFF2-40B4-BE49-F238E27FC236}">
                  <a16:creationId xmlns:a16="http://schemas.microsoft.com/office/drawing/2014/main" id="{6CA508E7-E9A6-44BE-B555-0500B19C1A93}"/>
                </a:ext>
              </a:extLst>
            </p:cNvPr>
            <p:cNvCxnSpPr>
              <a:cxnSpLocks/>
              <a:stCxn id="76" idx="0"/>
            </p:cNvCxnSpPr>
            <p:nvPr/>
          </p:nvCxnSpPr>
          <p:spPr>
            <a:xfrm flipV="1">
              <a:off x="4844537" y="1913707"/>
              <a:ext cx="1078983" cy="747072"/>
            </a:xfrm>
            <a:prstGeom prst="straightConnector1">
              <a:avLst/>
            </a:prstGeom>
            <a:ln>
              <a:prstDash val="dash"/>
              <a:tailEnd type="triangle"/>
            </a:ln>
          </p:spPr>
          <p:style>
            <a:lnRef idx="1">
              <a:schemeClr val="accent5"/>
            </a:lnRef>
            <a:fillRef idx="0">
              <a:schemeClr val="accent5"/>
            </a:fillRef>
            <a:effectRef idx="0">
              <a:schemeClr val="accent5"/>
            </a:effectRef>
            <a:fontRef idx="minor">
              <a:schemeClr val="tx1"/>
            </a:fontRef>
          </p:style>
        </p:cxnSp>
        <p:cxnSp>
          <p:nvCxnSpPr>
            <p:cNvPr id="64" name="Straight Arrow Connector 63">
              <a:extLst>
                <a:ext uri="{FF2B5EF4-FFF2-40B4-BE49-F238E27FC236}">
                  <a16:creationId xmlns:a16="http://schemas.microsoft.com/office/drawing/2014/main" id="{B2D697EF-24E3-48D1-AB8F-4B56B0B7F19D}"/>
                </a:ext>
              </a:extLst>
            </p:cNvPr>
            <p:cNvCxnSpPr>
              <a:cxnSpLocks/>
              <a:stCxn id="76" idx="2"/>
            </p:cNvCxnSpPr>
            <p:nvPr/>
          </p:nvCxnSpPr>
          <p:spPr>
            <a:xfrm flipV="1">
              <a:off x="4844537" y="1997229"/>
              <a:ext cx="1179712" cy="1234818"/>
            </a:xfrm>
            <a:prstGeom prst="straightConnector1">
              <a:avLst/>
            </a:prstGeom>
            <a:ln>
              <a:prstDash val="dash"/>
              <a:tailEnd type="triangle"/>
            </a:ln>
          </p:spPr>
          <p:style>
            <a:lnRef idx="1">
              <a:schemeClr val="accent5"/>
            </a:lnRef>
            <a:fillRef idx="0">
              <a:schemeClr val="accent5"/>
            </a:fillRef>
            <a:effectRef idx="0">
              <a:schemeClr val="accent5"/>
            </a:effectRef>
            <a:fontRef idx="minor">
              <a:schemeClr val="tx1"/>
            </a:fontRef>
          </p:style>
        </p:cxnSp>
        <p:cxnSp>
          <p:nvCxnSpPr>
            <p:cNvPr id="66" name="Straight Arrow Connector 65">
              <a:extLst>
                <a:ext uri="{FF2B5EF4-FFF2-40B4-BE49-F238E27FC236}">
                  <a16:creationId xmlns:a16="http://schemas.microsoft.com/office/drawing/2014/main" id="{90D885E9-D652-43E0-9C38-699580F43C1F}"/>
                </a:ext>
              </a:extLst>
            </p:cNvPr>
            <p:cNvCxnSpPr>
              <a:cxnSpLocks/>
            </p:cNvCxnSpPr>
            <p:nvPr/>
          </p:nvCxnSpPr>
          <p:spPr>
            <a:xfrm flipV="1">
              <a:off x="3074790" y="1840901"/>
              <a:ext cx="2754281" cy="1472266"/>
            </a:xfrm>
            <a:prstGeom prst="straightConnector1">
              <a:avLst/>
            </a:prstGeom>
            <a:ln>
              <a:prstDash val="dash"/>
              <a:tailEnd type="triangle"/>
            </a:ln>
          </p:spPr>
          <p:style>
            <a:lnRef idx="1">
              <a:schemeClr val="accent5"/>
            </a:lnRef>
            <a:fillRef idx="0">
              <a:schemeClr val="accent5"/>
            </a:fillRef>
            <a:effectRef idx="0">
              <a:schemeClr val="accent5"/>
            </a:effectRef>
            <a:fontRef idx="minor">
              <a:schemeClr val="tx1"/>
            </a:fontRef>
          </p:style>
        </p:cxnSp>
      </p:grpSp>
      <p:pic>
        <p:nvPicPr>
          <p:cNvPr id="22" name="Picture 21">
            <a:extLst>
              <a:ext uri="{FF2B5EF4-FFF2-40B4-BE49-F238E27FC236}">
                <a16:creationId xmlns:a16="http://schemas.microsoft.com/office/drawing/2014/main" id="{9268C8D9-8E22-42AE-A0BE-56B3A29D2DE1}"/>
              </a:ext>
            </a:extLst>
          </p:cNvPr>
          <p:cNvPicPr>
            <a:picLocks noChangeAspect="1"/>
          </p:cNvPicPr>
          <p:nvPr/>
        </p:nvPicPr>
        <p:blipFill>
          <a:blip r:embed="rId18"/>
          <a:stretch>
            <a:fillRect/>
          </a:stretch>
        </p:blipFill>
        <p:spPr>
          <a:xfrm>
            <a:off x="4012362" y="3937412"/>
            <a:ext cx="5027913" cy="924402"/>
          </a:xfrm>
          <a:prstGeom prst="rect">
            <a:avLst/>
          </a:prstGeom>
        </p:spPr>
      </p:pic>
    </p:spTree>
    <p:extLst>
      <p:ext uri="{BB962C8B-B14F-4D97-AF65-F5344CB8AC3E}">
        <p14:creationId xmlns:p14="http://schemas.microsoft.com/office/powerpoint/2010/main" val="343242892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22B4826D-1BE8-9642-161C-485D85D53825}"/>
              </a:ext>
            </a:extLst>
          </p:cNvPr>
          <p:cNvSpPr>
            <a:spLocks noGrp="1"/>
          </p:cNvSpPr>
          <p:nvPr>
            <p:ph type="ftr" sz="quarter" idx="11"/>
          </p:nvPr>
        </p:nvSpPr>
        <p:spPr>
          <a:xfrm>
            <a:off x="4968000" y="5004000"/>
            <a:ext cx="2947499" cy="108000"/>
          </a:xfrm>
        </p:spPr>
        <p:txBody>
          <a:bodyPr anchor="t">
            <a:normAutofit/>
          </a:bodyPr>
          <a:lstStyle/>
          <a:p>
            <a:pPr>
              <a:spcAft>
                <a:spcPts val="600"/>
              </a:spcAft>
            </a:pPr>
            <a:r>
              <a:rPr lang="en-US"/>
              <a:t>Microservices, Messaging, Kafka and Dapr - Fontys - November 2022</a:t>
            </a:r>
            <a:endParaRPr lang="nl-NL"/>
          </a:p>
        </p:txBody>
      </p:sp>
      <p:sp>
        <p:nvSpPr>
          <p:cNvPr id="2" name="Title 1">
            <a:extLst>
              <a:ext uri="{FF2B5EF4-FFF2-40B4-BE49-F238E27FC236}">
                <a16:creationId xmlns:a16="http://schemas.microsoft.com/office/drawing/2014/main" id="{D8BD5DDA-1DF8-1459-D822-1002617AEF56}"/>
              </a:ext>
            </a:extLst>
          </p:cNvPr>
          <p:cNvSpPr>
            <a:spLocks noGrp="1"/>
          </p:cNvSpPr>
          <p:nvPr>
            <p:ph type="title"/>
          </p:nvPr>
        </p:nvSpPr>
        <p:spPr>
          <a:xfrm>
            <a:off x="719999" y="288000"/>
            <a:ext cx="6624000" cy="504000"/>
          </a:xfrm>
        </p:spPr>
        <p:txBody>
          <a:bodyPr anchor="ctr">
            <a:normAutofit/>
          </a:bodyPr>
          <a:lstStyle/>
          <a:p>
            <a:r>
              <a:rPr lang="en-US" dirty="0" err="1"/>
              <a:t>Handson</a:t>
            </a:r>
            <a:r>
              <a:rPr lang="en-US" dirty="0"/>
              <a:t> Labs</a:t>
            </a:r>
          </a:p>
        </p:txBody>
      </p:sp>
      <p:pic>
        <p:nvPicPr>
          <p:cNvPr id="3076" name="Picture 4">
            <a:extLst>
              <a:ext uri="{FF2B5EF4-FFF2-40B4-BE49-F238E27FC236}">
                <a16:creationId xmlns:a16="http://schemas.microsoft.com/office/drawing/2014/main" id="{32BA6E20-F618-B6E2-AEC5-D7A688D187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4800" y="420942"/>
            <a:ext cx="5438800" cy="45137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7260566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Rounded Corners 26">
            <a:extLst>
              <a:ext uri="{FF2B5EF4-FFF2-40B4-BE49-F238E27FC236}">
                <a16:creationId xmlns:a16="http://schemas.microsoft.com/office/drawing/2014/main" id="{120A11DA-20FF-1D56-EC03-9B3AFAD7E5F4}"/>
              </a:ext>
            </a:extLst>
          </p:cNvPr>
          <p:cNvSpPr/>
          <p:nvPr/>
        </p:nvSpPr>
        <p:spPr>
          <a:xfrm>
            <a:off x="4080681" y="935999"/>
            <a:ext cx="4902775" cy="3677283"/>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9284EA6-4B33-4973-89A1-22B35BB2F3BC}"/>
              </a:ext>
            </a:extLst>
          </p:cNvPr>
          <p:cNvSpPr>
            <a:spLocks noGrp="1"/>
          </p:cNvSpPr>
          <p:nvPr>
            <p:ph type="title"/>
          </p:nvPr>
        </p:nvSpPr>
        <p:spPr/>
        <p:txBody>
          <a:bodyPr/>
          <a:lstStyle/>
          <a:p>
            <a:r>
              <a:rPr lang="nl-NL" dirty="0" err="1"/>
              <a:t>Handson</a:t>
            </a:r>
            <a:r>
              <a:rPr lang="nl-NL" dirty="0"/>
              <a:t> – </a:t>
            </a:r>
            <a:r>
              <a:rPr lang="nl-NL" dirty="0" err="1"/>
              <a:t>Trying</a:t>
            </a:r>
            <a:r>
              <a:rPr lang="nl-NL" dirty="0"/>
              <a:t> </a:t>
            </a:r>
            <a:r>
              <a:rPr lang="nl-NL" i="1" dirty="0" err="1"/>
              <a:t>your</a:t>
            </a:r>
            <a:r>
              <a:rPr lang="nl-NL" dirty="0"/>
              <a:t> hand at </a:t>
            </a:r>
            <a:r>
              <a:rPr lang="nl-NL" dirty="0" err="1"/>
              <a:t>Dapr</a:t>
            </a:r>
            <a:r>
              <a:rPr lang="nl-NL" dirty="0"/>
              <a:t> + </a:t>
            </a:r>
            <a:r>
              <a:rPr lang="nl-NL" dirty="0" err="1"/>
              <a:t>Kafka</a:t>
            </a:r>
            <a:r>
              <a:rPr lang="nl-NL" dirty="0"/>
              <a:t> + Node + more</a:t>
            </a:r>
            <a:endParaRPr lang="en-NL" dirty="0"/>
          </a:p>
        </p:txBody>
      </p:sp>
      <p:sp>
        <p:nvSpPr>
          <p:cNvPr id="3" name="Content Placeholder 2">
            <a:extLst>
              <a:ext uri="{FF2B5EF4-FFF2-40B4-BE49-F238E27FC236}">
                <a16:creationId xmlns:a16="http://schemas.microsoft.com/office/drawing/2014/main" id="{C1FE3C80-8558-4784-B9BF-3CD01ABC5036}"/>
              </a:ext>
            </a:extLst>
          </p:cNvPr>
          <p:cNvSpPr>
            <a:spLocks noGrp="1"/>
          </p:cNvSpPr>
          <p:nvPr>
            <p:ph idx="1"/>
          </p:nvPr>
        </p:nvSpPr>
        <p:spPr/>
        <p:txBody>
          <a:bodyPr/>
          <a:lstStyle/>
          <a:p>
            <a:r>
              <a:rPr lang="nl-NL" dirty="0"/>
              <a:t>The Ubuntu environment </a:t>
            </a:r>
            <a:r>
              <a:rPr lang="nl-NL" dirty="0" err="1"/>
              <a:t>contains</a:t>
            </a:r>
            <a:endParaRPr lang="nl-NL" dirty="0"/>
          </a:p>
          <a:p>
            <a:pPr lvl="1"/>
            <a:r>
              <a:rPr lang="nl-NL" dirty="0" err="1"/>
              <a:t>Dapr</a:t>
            </a:r>
            <a:endParaRPr lang="nl-NL" dirty="0"/>
          </a:p>
          <a:p>
            <a:pPr lvl="1"/>
            <a:r>
              <a:rPr lang="nl-NL" dirty="0" err="1"/>
              <a:t>MySQL</a:t>
            </a:r>
            <a:endParaRPr lang="nl-NL" dirty="0"/>
          </a:p>
          <a:p>
            <a:pPr lvl="1"/>
            <a:r>
              <a:rPr lang="nl-NL" dirty="0" err="1"/>
              <a:t>Redis</a:t>
            </a:r>
            <a:endParaRPr lang="nl-NL" dirty="0"/>
          </a:p>
          <a:p>
            <a:pPr lvl="1"/>
            <a:r>
              <a:rPr lang="nl-NL" dirty="0" err="1"/>
              <a:t>Zipkin</a:t>
            </a:r>
            <a:endParaRPr lang="nl-NL" dirty="0"/>
          </a:p>
          <a:p>
            <a:pPr lvl="1"/>
            <a:r>
              <a:rPr lang="nl-NL" dirty="0" err="1"/>
              <a:t>Kafka</a:t>
            </a:r>
            <a:r>
              <a:rPr lang="nl-NL" dirty="0"/>
              <a:t> Cluster (3 brokers)</a:t>
            </a:r>
          </a:p>
          <a:p>
            <a:pPr lvl="1"/>
            <a:r>
              <a:rPr lang="nl-NL" dirty="0"/>
              <a:t>AKHQ (</a:t>
            </a:r>
            <a:r>
              <a:rPr lang="nl-NL" dirty="0" err="1"/>
              <a:t>Kafka</a:t>
            </a:r>
            <a:r>
              <a:rPr lang="nl-NL" dirty="0"/>
              <a:t> GUI)</a:t>
            </a:r>
          </a:p>
          <a:p>
            <a:pPr lvl="1"/>
            <a:r>
              <a:rPr lang="nl-NL" dirty="0" err="1"/>
              <a:t>runtimes</a:t>
            </a:r>
            <a:r>
              <a:rPr lang="nl-NL" dirty="0"/>
              <a:t> for Node </a:t>
            </a:r>
            <a:r>
              <a:rPr lang="nl-NL" dirty="0" err="1"/>
              <a:t>and</a:t>
            </a:r>
            <a:r>
              <a:rPr lang="nl-NL" dirty="0"/>
              <a:t> Java</a:t>
            </a:r>
          </a:p>
          <a:p>
            <a:pPr lvl="1"/>
            <a:endParaRPr lang="nl-NL" dirty="0"/>
          </a:p>
          <a:p>
            <a:pPr lvl="1"/>
            <a:r>
              <a:rPr lang="nl-NL" dirty="0"/>
              <a:t>VS Code</a:t>
            </a:r>
          </a:p>
          <a:p>
            <a:pPr lvl="1"/>
            <a:r>
              <a:rPr lang="nl-NL" dirty="0"/>
              <a:t>Docker</a:t>
            </a:r>
          </a:p>
          <a:p>
            <a:pPr lvl="1"/>
            <a:r>
              <a:rPr lang="nl-NL" dirty="0"/>
              <a:t>Docker </a:t>
            </a:r>
            <a:r>
              <a:rPr lang="nl-NL" dirty="0" err="1"/>
              <a:t>Compose</a:t>
            </a:r>
            <a:endParaRPr lang="nl-NL" dirty="0"/>
          </a:p>
        </p:txBody>
      </p:sp>
      <p:sp>
        <p:nvSpPr>
          <p:cNvPr id="4" name="Footer Placeholder 3">
            <a:extLst>
              <a:ext uri="{FF2B5EF4-FFF2-40B4-BE49-F238E27FC236}">
                <a16:creationId xmlns:a16="http://schemas.microsoft.com/office/drawing/2014/main" id="{05A332C2-4A09-43A4-AE6B-2C816FA5EDA0}"/>
              </a:ext>
            </a:extLst>
          </p:cNvPr>
          <p:cNvSpPr>
            <a:spLocks noGrp="1"/>
          </p:cNvSpPr>
          <p:nvPr>
            <p:ph type="ftr" sz="quarter" idx="11"/>
          </p:nvPr>
        </p:nvSpPr>
        <p:spPr/>
        <p:txBody>
          <a:bodyPr/>
          <a:lstStyle/>
          <a:p>
            <a:r>
              <a:rPr lang="en-US"/>
              <a:t>Microservices, Messaging and Apache Kafka - Fontys - October 2022</a:t>
            </a:r>
            <a:endParaRPr lang="nl-NL"/>
          </a:p>
        </p:txBody>
      </p:sp>
      <p:sp>
        <p:nvSpPr>
          <p:cNvPr id="5" name="Rectangle 4">
            <a:extLst>
              <a:ext uri="{FF2B5EF4-FFF2-40B4-BE49-F238E27FC236}">
                <a16:creationId xmlns:a16="http://schemas.microsoft.com/office/drawing/2014/main" id="{87BB6792-DD68-485F-AC5F-0EC5721252BB}"/>
              </a:ext>
            </a:extLst>
          </p:cNvPr>
          <p:cNvSpPr/>
          <p:nvPr/>
        </p:nvSpPr>
        <p:spPr>
          <a:xfrm>
            <a:off x="6123962" y="1195548"/>
            <a:ext cx="2600587" cy="177415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6" name="TextBox 5">
            <a:extLst>
              <a:ext uri="{FF2B5EF4-FFF2-40B4-BE49-F238E27FC236}">
                <a16:creationId xmlns:a16="http://schemas.microsoft.com/office/drawing/2014/main" id="{91BA7AE1-280A-43EC-87E4-9F923BFD1E17}"/>
              </a:ext>
            </a:extLst>
          </p:cNvPr>
          <p:cNvSpPr txBox="1"/>
          <p:nvPr/>
        </p:nvSpPr>
        <p:spPr>
          <a:xfrm rot="16200000">
            <a:off x="5339179" y="2211300"/>
            <a:ext cx="1290418" cy="200055"/>
          </a:xfrm>
          <a:prstGeom prst="rect">
            <a:avLst/>
          </a:prstGeom>
          <a:noFill/>
        </p:spPr>
        <p:txBody>
          <a:bodyPr wrap="none" lIns="0" tIns="0" rIns="0" bIns="0" rtlCol="0">
            <a:spAutoFit/>
          </a:bodyPr>
          <a:lstStyle/>
          <a:p>
            <a:r>
              <a:rPr lang="nl-NL" sz="1300" dirty="0"/>
              <a:t>Docker </a:t>
            </a:r>
            <a:r>
              <a:rPr lang="nl-NL" sz="1300" dirty="0" err="1"/>
              <a:t>Compose</a:t>
            </a:r>
            <a:endParaRPr lang="en-NL" sz="1300" dirty="0" err="1"/>
          </a:p>
        </p:txBody>
      </p:sp>
      <p:sp>
        <p:nvSpPr>
          <p:cNvPr id="7" name="Rectangle 6">
            <a:extLst>
              <a:ext uri="{FF2B5EF4-FFF2-40B4-BE49-F238E27FC236}">
                <a16:creationId xmlns:a16="http://schemas.microsoft.com/office/drawing/2014/main" id="{A1ACC3F9-11C8-486E-9A15-2C266B4D085A}"/>
              </a:ext>
            </a:extLst>
          </p:cNvPr>
          <p:cNvSpPr/>
          <p:nvPr/>
        </p:nvSpPr>
        <p:spPr>
          <a:xfrm>
            <a:off x="6123962" y="3226919"/>
            <a:ext cx="2600587" cy="900464"/>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NL"/>
          </a:p>
        </p:txBody>
      </p:sp>
      <p:sp>
        <p:nvSpPr>
          <p:cNvPr id="8" name="Rectangle: Rounded Corners 7">
            <a:extLst>
              <a:ext uri="{FF2B5EF4-FFF2-40B4-BE49-F238E27FC236}">
                <a16:creationId xmlns:a16="http://schemas.microsoft.com/office/drawing/2014/main" id="{D8980D4A-6CEB-4C47-A3D6-839B160C2D9C}"/>
              </a:ext>
            </a:extLst>
          </p:cNvPr>
          <p:cNvSpPr/>
          <p:nvPr/>
        </p:nvSpPr>
        <p:spPr>
          <a:xfrm>
            <a:off x="6510110" y="1457402"/>
            <a:ext cx="1090568" cy="604007"/>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endParaRPr lang="en-NL"/>
          </a:p>
        </p:txBody>
      </p:sp>
      <p:pic>
        <p:nvPicPr>
          <p:cNvPr id="9" name="Picture 2" descr="Image result for logo kafka">
            <a:extLst>
              <a:ext uri="{FF2B5EF4-FFF2-40B4-BE49-F238E27FC236}">
                <a16:creationId xmlns:a16="http://schemas.microsoft.com/office/drawing/2014/main" id="{87973891-E556-4FE2-8F8B-043F7533A02E}"/>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584473" y="1490667"/>
            <a:ext cx="640520" cy="336684"/>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Rounded Corners 9">
            <a:extLst>
              <a:ext uri="{FF2B5EF4-FFF2-40B4-BE49-F238E27FC236}">
                <a16:creationId xmlns:a16="http://schemas.microsoft.com/office/drawing/2014/main" id="{63A724C1-A6F5-4903-8D6E-09C4B0233567}"/>
              </a:ext>
            </a:extLst>
          </p:cNvPr>
          <p:cNvSpPr/>
          <p:nvPr/>
        </p:nvSpPr>
        <p:spPr>
          <a:xfrm>
            <a:off x="7084687" y="2311640"/>
            <a:ext cx="1090568" cy="60400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NL"/>
          </a:p>
        </p:txBody>
      </p:sp>
      <p:pic>
        <p:nvPicPr>
          <p:cNvPr id="11" name="Picture 10">
            <a:extLst>
              <a:ext uri="{FF2B5EF4-FFF2-40B4-BE49-F238E27FC236}">
                <a16:creationId xmlns:a16="http://schemas.microsoft.com/office/drawing/2014/main" id="{05E72D14-00CF-4BD7-847C-E613B61D604B}"/>
              </a:ext>
            </a:extLst>
          </p:cNvPr>
          <p:cNvPicPr>
            <a:picLocks noChangeAspect="1"/>
          </p:cNvPicPr>
          <p:nvPr/>
        </p:nvPicPr>
        <p:blipFill>
          <a:blip r:embed="rId3"/>
          <a:stretch>
            <a:fillRect/>
          </a:stretch>
        </p:blipFill>
        <p:spPr>
          <a:xfrm>
            <a:off x="7247614" y="2496923"/>
            <a:ext cx="734998" cy="248120"/>
          </a:xfrm>
          <a:prstGeom prst="rect">
            <a:avLst/>
          </a:prstGeom>
        </p:spPr>
      </p:pic>
      <p:sp>
        <p:nvSpPr>
          <p:cNvPr id="12" name="Rectangle 11">
            <a:extLst>
              <a:ext uri="{FF2B5EF4-FFF2-40B4-BE49-F238E27FC236}">
                <a16:creationId xmlns:a16="http://schemas.microsoft.com/office/drawing/2014/main" id="{2E1F1742-8F35-429D-9530-60927A1A7B6F}"/>
              </a:ext>
            </a:extLst>
          </p:cNvPr>
          <p:cNvSpPr/>
          <p:nvPr/>
        </p:nvSpPr>
        <p:spPr>
          <a:xfrm>
            <a:off x="7762398" y="3297336"/>
            <a:ext cx="891316" cy="397461"/>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nl-NL" dirty="0">
                <a:solidFill>
                  <a:schemeClr val="tx1"/>
                </a:solidFill>
              </a:rPr>
              <a:t>Browser</a:t>
            </a:r>
            <a:endParaRPr lang="en-NL" dirty="0">
              <a:solidFill>
                <a:schemeClr val="tx1"/>
              </a:solidFill>
            </a:endParaRPr>
          </a:p>
        </p:txBody>
      </p:sp>
      <p:cxnSp>
        <p:nvCxnSpPr>
          <p:cNvPr id="13" name="Connector: Elbow 12">
            <a:extLst>
              <a:ext uri="{FF2B5EF4-FFF2-40B4-BE49-F238E27FC236}">
                <a16:creationId xmlns:a16="http://schemas.microsoft.com/office/drawing/2014/main" id="{9FF32869-9FE2-4EFD-BB25-54209C6183CD}"/>
              </a:ext>
            </a:extLst>
          </p:cNvPr>
          <p:cNvCxnSpPr>
            <a:cxnSpLocks/>
            <a:endCxn id="10" idx="3"/>
          </p:cNvCxnSpPr>
          <p:nvPr/>
        </p:nvCxnSpPr>
        <p:spPr>
          <a:xfrm rot="16200000" flipV="1">
            <a:off x="7933438" y="2855461"/>
            <a:ext cx="683692" cy="200058"/>
          </a:xfrm>
          <a:prstGeom prst="bentConnector2">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4" name="Rectangle: Rounded Corners 13">
            <a:extLst>
              <a:ext uri="{FF2B5EF4-FFF2-40B4-BE49-F238E27FC236}">
                <a16:creationId xmlns:a16="http://schemas.microsoft.com/office/drawing/2014/main" id="{57962541-1FB3-4513-B874-9FB527F4F998}"/>
              </a:ext>
            </a:extLst>
          </p:cNvPr>
          <p:cNvSpPr/>
          <p:nvPr/>
        </p:nvSpPr>
        <p:spPr>
          <a:xfrm>
            <a:off x="6308773" y="1335984"/>
            <a:ext cx="2172495" cy="837034"/>
          </a:xfrm>
          <a:prstGeom prst="round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15" name="Connector: Elbow 14">
            <a:extLst>
              <a:ext uri="{FF2B5EF4-FFF2-40B4-BE49-F238E27FC236}">
                <a16:creationId xmlns:a16="http://schemas.microsoft.com/office/drawing/2014/main" id="{5EA0F07B-51B1-46C0-91F6-206943C60043}"/>
              </a:ext>
            </a:extLst>
          </p:cNvPr>
          <p:cNvCxnSpPr>
            <a:cxnSpLocks/>
            <a:stCxn id="10" idx="0"/>
            <a:endCxn id="8" idx="2"/>
          </p:cNvCxnSpPr>
          <p:nvPr/>
        </p:nvCxnSpPr>
        <p:spPr>
          <a:xfrm rot="16200000" flipV="1">
            <a:off x="7217568" y="1899236"/>
            <a:ext cx="250231" cy="574577"/>
          </a:xfrm>
          <a:prstGeom prst="bentConnector3">
            <a:avLst>
              <a:gd name="adj1" fmla="val 26533"/>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5B5F3963-CF60-4DB0-B63D-055793DEDAE8}"/>
              </a:ext>
            </a:extLst>
          </p:cNvPr>
          <p:cNvCxnSpPr>
            <a:cxnSpLocks/>
            <a:endCxn id="8" idx="1"/>
          </p:cNvCxnSpPr>
          <p:nvPr/>
        </p:nvCxnSpPr>
        <p:spPr>
          <a:xfrm rot="5400000" flipH="1" flipV="1">
            <a:off x="5368515" y="2802127"/>
            <a:ext cx="2184316" cy="98874"/>
          </a:xfrm>
          <a:prstGeom prst="bentConnector2">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39689CEC-1782-439E-9336-448D62FF3A72}"/>
              </a:ext>
            </a:extLst>
          </p:cNvPr>
          <p:cNvSpPr txBox="1"/>
          <p:nvPr/>
        </p:nvSpPr>
        <p:spPr>
          <a:xfrm rot="16200000">
            <a:off x="5727272" y="3754102"/>
            <a:ext cx="585866" cy="200055"/>
          </a:xfrm>
          <a:prstGeom prst="rect">
            <a:avLst/>
          </a:prstGeom>
          <a:noFill/>
        </p:spPr>
        <p:txBody>
          <a:bodyPr wrap="none" lIns="0" tIns="0" rIns="0" bIns="0" rtlCol="0">
            <a:spAutoFit/>
          </a:bodyPr>
          <a:lstStyle/>
          <a:p>
            <a:r>
              <a:rPr lang="nl-NL" sz="1300" dirty="0" err="1"/>
              <a:t>Terninal</a:t>
            </a:r>
            <a:endParaRPr lang="en-NL" sz="1300" dirty="0" err="1"/>
          </a:p>
        </p:txBody>
      </p:sp>
      <p:sp>
        <p:nvSpPr>
          <p:cNvPr id="19" name="Rectangle 18">
            <a:extLst>
              <a:ext uri="{FF2B5EF4-FFF2-40B4-BE49-F238E27FC236}">
                <a16:creationId xmlns:a16="http://schemas.microsoft.com/office/drawing/2014/main" id="{6170F7C9-9B6A-4D94-8B05-EF8B3F07FF26}"/>
              </a:ext>
            </a:extLst>
          </p:cNvPr>
          <p:cNvSpPr/>
          <p:nvPr/>
        </p:nvSpPr>
        <p:spPr>
          <a:xfrm>
            <a:off x="7646309" y="2853012"/>
            <a:ext cx="597070" cy="108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sz="1050" dirty="0"/>
              <a:t>28042</a:t>
            </a:r>
            <a:endParaRPr lang="en-NL" sz="1050" dirty="0"/>
          </a:p>
        </p:txBody>
      </p:sp>
      <p:sp>
        <p:nvSpPr>
          <p:cNvPr id="20" name="Rectangle 19">
            <a:extLst>
              <a:ext uri="{FF2B5EF4-FFF2-40B4-BE49-F238E27FC236}">
                <a16:creationId xmlns:a16="http://schemas.microsoft.com/office/drawing/2014/main" id="{37043E26-7071-48B2-B2A6-2DCF81CBCD03}"/>
              </a:ext>
            </a:extLst>
          </p:cNvPr>
          <p:cNvSpPr/>
          <p:nvPr/>
        </p:nvSpPr>
        <p:spPr>
          <a:xfrm>
            <a:off x="7153756" y="2009637"/>
            <a:ext cx="597070" cy="108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sz="1050" dirty="0"/>
              <a:t>9092</a:t>
            </a:r>
            <a:endParaRPr lang="en-NL" sz="1050" dirty="0"/>
          </a:p>
        </p:txBody>
      </p:sp>
      <p:cxnSp>
        <p:nvCxnSpPr>
          <p:cNvPr id="24" name="Connector: Elbow 23">
            <a:extLst>
              <a:ext uri="{FF2B5EF4-FFF2-40B4-BE49-F238E27FC236}">
                <a16:creationId xmlns:a16="http://schemas.microsoft.com/office/drawing/2014/main" id="{5013D0B9-4211-4542-A79A-DC061E4EBAC6}"/>
              </a:ext>
            </a:extLst>
          </p:cNvPr>
          <p:cNvCxnSpPr>
            <a:cxnSpLocks/>
          </p:cNvCxnSpPr>
          <p:nvPr/>
        </p:nvCxnSpPr>
        <p:spPr>
          <a:xfrm rot="5400000" flipH="1" flipV="1">
            <a:off x="5911304" y="2881878"/>
            <a:ext cx="1713685" cy="72747"/>
          </a:xfrm>
          <a:prstGeom prst="bentConnector3">
            <a:avLst>
              <a:gd name="adj1" fmla="val 50000"/>
            </a:avLst>
          </a:prstGeom>
          <a:ln>
            <a:solidFill>
              <a:schemeClr val="accent6">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12F0228-C2E8-49E4-667B-32B533118016}"/>
              </a:ext>
            </a:extLst>
          </p:cNvPr>
          <p:cNvSpPr txBox="1"/>
          <p:nvPr/>
        </p:nvSpPr>
        <p:spPr>
          <a:xfrm>
            <a:off x="6866807" y="4375957"/>
            <a:ext cx="798295" cy="200055"/>
          </a:xfrm>
          <a:prstGeom prst="rect">
            <a:avLst/>
          </a:prstGeom>
          <a:noFill/>
        </p:spPr>
        <p:txBody>
          <a:bodyPr wrap="none" lIns="0" tIns="0" rIns="0" bIns="0" rtlCol="0">
            <a:spAutoFit/>
          </a:bodyPr>
          <a:lstStyle/>
          <a:p>
            <a:r>
              <a:rPr lang="en-US" sz="1300" dirty="0"/>
              <a:t>workspace</a:t>
            </a:r>
          </a:p>
        </p:txBody>
      </p:sp>
      <p:pic>
        <p:nvPicPr>
          <p:cNvPr id="3074" name="Picture 2" descr="Gitpod Case Study | MAD - Digital Product Studio">
            <a:extLst>
              <a:ext uri="{FF2B5EF4-FFF2-40B4-BE49-F238E27FC236}">
                <a16:creationId xmlns:a16="http://schemas.microsoft.com/office/drawing/2014/main" id="{E9DEFF0F-E6FC-6D77-D98C-849BD3D2D96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437" t="42248" r="25464" b="41971"/>
          <a:stretch/>
        </p:blipFill>
        <p:spPr bwMode="auto">
          <a:xfrm>
            <a:off x="6040384" y="4333349"/>
            <a:ext cx="741704" cy="238396"/>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A073AF9D-AC8B-DA01-09D0-1BBEFFD022A5}"/>
              </a:ext>
            </a:extLst>
          </p:cNvPr>
          <p:cNvSpPr/>
          <p:nvPr/>
        </p:nvSpPr>
        <p:spPr>
          <a:xfrm>
            <a:off x="6213301" y="2920919"/>
            <a:ext cx="597070" cy="108000"/>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sz="1050" dirty="0"/>
              <a:t>29092</a:t>
            </a:r>
            <a:endParaRPr lang="en-NL" sz="1050" dirty="0"/>
          </a:p>
        </p:txBody>
      </p:sp>
      <p:pic>
        <p:nvPicPr>
          <p:cNvPr id="22" name="Picture 2" descr="Performance testing w Java - SoftwareSkill.pl">
            <a:extLst>
              <a:ext uri="{FF2B5EF4-FFF2-40B4-BE49-F238E27FC236}">
                <a16:creationId xmlns:a16="http://schemas.microsoft.com/office/drawing/2014/main" id="{05D5CC14-448E-DEC3-C364-50A041BFEEE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0133" y="1335984"/>
            <a:ext cx="504001" cy="50400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MySQL - Logos Download">
            <a:extLst>
              <a:ext uri="{FF2B5EF4-FFF2-40B4-BE49-F238E27FC236}">
                <a16:creationId xmlns:a16="http://schemas.microsoft.com/office/drawing/2014/main" id="{859176F9-85D5-6CA7-9F25-84A00C1208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0179" y="2418534"/>
            <a:ext cx="763478" cy="45065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0EFAA5A2-DB67-6253-AC1E-D815BFEC6FD5}"/>
              </a:ext>
            </a:extLst>
          </p:cNvPr>
          <p:cNvPicPr>
            <a:picLocks noChangeAspect="1"/>
          </p:cNvPicPr>
          <p:nvPr/>
        </p:nvPicPr>
        <p:blipFill>
          <a:blip r:embed="rId7"/>
          <a:stretch>
            <a:fillRect/>
          </a:stretch>
        </p:blipFill>
        <p:spPr>
          <a:xfrm>
            <a:off x="4400651" y="2971911"/>
            <a:ext cx="676275" cy="371475"/>
          </a:xfrm>
          <a:prstGeom prst="rect">
            <a:avLst/>
          </a:prstGeom>
        </p:spPr>
      </p:pic>
      <p:pic>
        <p:nvPicPr>
          <p:cNvPr id="31" name="Picture 30">
            <a:extLst>
              <a:ext uri="{FF2B5EF4-FFF2-40B4-BE49-F238E27FC236}">
                <a16:creationId xmlns:a16="http://schemas.microsoft.com/office/drawing/2014/main" id="{A9B747D3-8AA8-6C67-8792-225AC0583A7A}"/>
              </a:ext>
            </a:extLst>
          </p:cNvPr>
          <p:cNvPicPr>
            <a:picLocks noChangeAspect="1"/>
          </p:cNvPicPr>
          <p:nvPr/>
        </p:nvPicPr>
        <p:blipFill>
          <a:blip r:embed="rId8"/>
          <a:stretch>
            <a:fillRect/>
          </a:stretch>
        </p:blipFill>
        <p:spPr>
          <a:xfrm>
            <a:off x="5160631" y="3579811"/>
            <a:ext cx="703642" cy="398523"/>
          </a:xfrm>
          <a:prstGeom prst="rect">
            <a:avLst/>
          </a:prstGeom>
        </p:spPr>
      </p:pic>
      <p:pic>
        <p:nvPicPr>
          <p:cNvPr id="33" name="Picture 32">
            <a:extLst>
              <a:ext uri="{FF2B5EF4-FFF2-40B4-BE49-F238E27FC236}">
                <a16:creationId xmlns:a16="http://schemas.microsoft.com/office/drawing/2014/main" id="{A6CA74C6-F65B-C265-05E6-226D0EB50073}"/>
              </a:ext>
            </a:extLst>
          </p:cNvPr>
          <p:cNvPicPr>
            <a:picLocks noChangeAspect="1"/>
          </p:cNvPicPr>
          <p:nvPr/>
        </p:nvPicPr>
        <p:blipFill>
          <a:blip r:embed="rId9"/>
          <a:stretch>
            <a:fillRect/>
          </a:stretch>
        </p:blipFill>
        <p:spPr>
          <a:xfrm>
            <a:off x="4391155" y="3775094"/>
            <a:ext cx="596171" cy="406480"/>
          </a:xfrm>
          <a:prstGeom prst="rect">
            <a:avLst/>
          </a:prstGeom>
        </p:spPr>
      </p:pic>
      <p:pic>
        <p:nvPicPr>
          <p:cNvPr id="34" name="Picture 2" descr="See the source image">
            <a:extLst>
              <a:ext uri="{FF2B5EF4-FFF2-40B4-BE49-F238E27FC236}">
                <a16:creationId xmlns:a16="http://schemas.microsoft.com/office/drawing/2014/main" id="{F59323FA-A787-E48B-B72B-BD897F328979}"/>
              </a:ext>
            </a:extLst>
          </p:cNvPr>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4282369" y="1983984"/>
            <a:ext cx="614785" cy="468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553497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2AA09A-6060-2136-C6C9-4BB27E9008A1}"/>
              </a:ext>
            </a:extLst>
          </p:cNvPr>
          <p:cNvSpPr>
            <a:spLocks noGrp="1"/>
          </p:cNvSpPr>
          <p:nvPr>
            <p:ph type="title"/>
          </p:nvPr>
        </p:nvSpPr>
        <p:spPr/>
        <p:txBody>
          <a:bodyPr/>
          <a:lstStyle/>
          <a:p>
            <a:r>
              <a:rPr lang="en-US" dirty="0"/>
              <a:t>Workshop Environment</a:t>
            </a:r>
          </a:p>
        </p:txBody>
      </p:sp>
      <p:sp>
        <p:nvSpPr>
          <p:cNvPr id="3" name="Content Placeholder 2">
            <a:extLst>
              <a:ext uri="{FF2B5EF4-FFF2-40B4-BE49-F238E27FC236}">
                <a16:creationId xmlns:a16="http://schemas.microsoft.com/office/drawing/2014/main" id="{702B2B71-8D52-69C3-DD1D-CBEBD4DB8708}"/>
              </a:ext>
            </a:extLst>
          </p:cNvPr>
          <p:cNvSpPr>
            <a:spLocks noGrp="1"/>
          </p:cNvSpPr>
          <p:nvPr>
            <p:ph idx="1"/>
          </p:nvPr>
        </p:nvSpPr>
        <p:spPr>
          <a:xfrm>
            <a:off x="233919" y="787268"/>
            <a:ext cx="6623999" cy="3780000"/>
          </a:xfrm>
        </p:spPr>
        <p:txBody>
          <a:bodyPr/>
          <a:lstStyle/>
          <a:p>
            <a:r>
              <a:rPr lang="en-US" dirty="0"/>
              <a:t>Launch GitHub lab repo into </a:t>
            </a:r>
            <a:r>
              <a:rPr lang="en-US" dirty="0" err="1"/>
              <a:t>Gitpod</a:t>
            </a:r>
            <a:r>
              <a:rPr lang="en-US" dirty="0"/>
              <a:t> workspace</a:t>
            </a:r>
          </a:p>
          <a:p>
            <a:pPr lvl="1"/>
            <a:r>
              <a:rPr lang="en-US" sz="1100" i="1" dirty="0"/>
              <a:t>GitHub repository: github.com/lucasjellema/fontys-fall2022-microservices-messaging-kafka-dapr</a:t>
            </a:r>
          </a:p>
          <a:p>
            <a:pPr lvl="1"/>
            <a:r>
              <a:rPr lang="en-US" sz="1100" b="1" i="1" dirty="0" err="1"/>
              <a:t>gitpod.io#https</a:t>
            </a:r>
            <a:r>
              <a:rPr lang="en-US" sz="1100" b="1" i="1" dirty="0"/>
              <a:t>://</a:t>
            </a:r>
            <a:r>
              <a:rPr lang="en-US" sz="1100" i="1" dirty="0"/>
              <a:t>lucasjellema/fontys-fall2022-microservices-messaging-kafka-dapr</a:t>
            </a:r>
          </a:p>
          <a:p>
            <a:pPr marL="180000" lvl="1" indent="0">
              <a:buNone/>
            </a:pPr>
            <a:endParaRPr lang="en-US" sz="1100" b="1" dirty="0"/>
          </a:p>
        </p:txBody>
      </p:sp>
      <p:sp>
        <p:nvSpPr>
          <p:cNvPr id="4" name="Footer Placeholder 3">
            <a:extLst>
              <a:ext uri="{FF2B5EF4-FFF2-40B4-BE49-F238E27FC236}">
                <a16:creationId xmlns:a16="http://schemas.microsoft.com/office/drawing/2014/main" id="{7D0344BA-021E-9339-E7D4-4AE0D1077105}"/>
              </a:ext>
            </a:extLst>
          </p:cNvPr>
          <p:cNvSpPr>
            <a:spLocks noGrp="1"/>
          </p:cNvSpPr>
          <p:nvPr>
            <p:ph type="ftr" sz="quarter" idx="11"/>
          </p:nvPr>
        </p:nvSpPr>
        <p:spPr/>
        <p:txBody>
          <a:bodyPr/>
          <a:lstStyle/>
          <a:p>
            <a:r>
              <a:rPr lang="en-US"/>
              <a:t>Microservices, Messaging and Apache Kafka - Fontys - October 2022</a:t>
            </a:r>
            <a:endParaRPr lang="nl-NL"/>
          </a:p>
        </p:txBody>
      </p:sp>
      <p:sp>
        <p:nvSpPr>
          <p:cNvPr id="6" name="Rectangle: Rounded Corners 5">
            <a:extLst>
              <a:ext uri="{FF2B5EF4-FFF2-40B4-BE49-F238E27FC236}">
                <a16:creationId xmlns:a16="http://schemas.microsoft.com/office/drawing/2014/main" id="{EC7631C9-E0A1-C403-D501-D8982DE8F4A5}"/>
              </a:ext>
            </a:extLst>
          </p:cNvPr>
          <p:cNvSpPr/>
          <p:nvPr/>
        </p:nvSpPr>
        <p:spPr>
          <a:xfrm>
            <a:off x="5598082" y="1382070"/>
            <a:ext cx="3413294" cy="3517397"/>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46F46878-0D2D-7F66-C8FD-CB33B504DAA2}"/>
              </a:ext>
            </a:extLst>
          </p:cNvPr>
          <p:cNvSpPr txBox="1"/>
          <p:nvPr/>
        </p:nvSpPr>
        <p:spPr>
          <a:xfrm>
            <a:off x="6894727" y="4662142"/>
            <a:ext cx="798295" cy="200055"/>
          </a:xfrm>
          <a:prstGeom prst="rect">
            <a:avLst/>
          </a:prstGeom>
          <a:noFill/>
        </p:spPr>
        <p:txBody>
          <a:bodyPr wrap="none" lIns="0" tIns="0" rIns="0" bIns="0" rtlCol="0">
            <a:spAutoFit/>
          </a:bodyPr>
          <a:lstStyle/>
          <a:p>
            <a:r>
              <a:rPr lang="en-US" sz="1300" dirty="0"/>
              <a:t>workspace</a:t>
            </a:r>
          </a:p>
        </p:txBody>
      </p:sp>
      <p:pic>
        <p:nvPicPr>
          <p:cNvPr id="8" name="Picture 2" descr="Gitpod Case Study | MAD - Digital Product Studio">
            <a:extLst>
              <a:ext uri="{FF2B5EF4-FFF2-40B4-BE49-F238E27FC236}">
                <a16:creationId xmlns:a16="http://schemas.microsoft.com/office/drawing/2014/main" id="{615E9090-95A0-BF01-081B-20232827D54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5437" t="42248" r="25464" b="41971"/>
          <a:stretch/>
        </p:blipFill>
        <p:spPr bwMode="auto">
          <a:xfrm>
            <a:off x="6068304" y="4619534"/>
            <a:ext cx="741704" cy="23839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Diagram&#10;&#10;Description automatically generated">
            <a:extLst>
              <a:ext uri="{FF2B5EF4-FFF2-40B4-BE49-F238E27FC236}">
                <a16:creationId xmlns:a16="http://schemas.microsoft.com/office/drawing/2014/main" id="{B7D6AEF0-EB13-7770-EF03-D905207BA13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722216" y="1463478"/>
            <a:ext cx="3087476" cy="3052311"/>
          </a:xfrm>
          <a:prstGeom prst="rect">
            <a:avLst/>
          </a:prstGeom>
        </p:spPr>
      </p:pic>
      <p:pic>
        <p:nvPicPr>
          <p:cNvPr id="10" name="Picture 9">
            <a:extLst>
              <a:ext uri="{FF2B5EF4-FFF2-40B4-BE49-F238E27FC236}">
                <a16:creationId xmlns:a16="http://schemas.microsoft.com/office/drawing/2014/main" id="{28D9371F-6086-27C2-A538-916356B3D5EA}"/>
              </a:ext>
            </a:extLst>
          </p:cNvPr>
          <p:cNvPicPr>
            <a:picLocks noChangeAspect="1"/>
          </p:cNvPicPr>
          <p:nvPr/>
        </p:nvPicPr>
        <p:blipFill>
          <a:blip r:embed="rId5"/>
          <a:stretch>
            <a:fillRect/>
          </a:stretch>
        </p:blipFill>
        <p:spPr>
          <a:xfrm>
            <a:off x="234309" y="2279291"/>
            <a:ext cx="4993044" cy="2436709"/>
          </a:xfrm>
          <a:prstGeom prst="rect">
            <a:avLst/>
          </a:prstGeom>
          <a:ln>
            <a:noFill/>
          </a:ln>
          <a:effectLst>
            <a:outerShdw blurRad="292100" dist="139700" dir="2700000" algn="tl" rotWithShape="0">
              <a:srgbClr val="333333">
                <a:alpha val="65000"/>
              </a:srgbClr>
            </a:outerShdw>
          </a:effectLst>
        </p:spPr>
      </p:pic>
      <p:pic>
        <p:nvPicPr>
          <p:cNvPr id="11" name="Picture 10">
            <a:extLst>
              <a:ext uri="{FF2B5EF4-FFF2-40B4-BE49-F238E27FC236}">
                <a16:creationId xmlns:a16="http://schemas.microsoft.com/office/drawing/2014/main" id="{607FB9DE-E9F5-8C5F-E7C2-86BB09A0BB82}"/>
              </a:ext>
            </a:extLst>
          </p:cNvPr>
          <p:cNvPicPr>
            <a:picLocks noChangeAspect="1"/>
          </p:cNvPicPr>
          <p:nvPr/>
        </p:nvPicPr>
        <p:blipFill>
          <a:blip r:embed="rId6"/>
          <a:stretch>
            <a:fillRect/>
          </a:stretch>
        </p:blipFill>
        <p:spPr>
          <a:xfrm>
            <a:off x="4134666" y="1555536"/>
            <a:ext cx="1666667" cy="1666667"/>
          </a:xfrm>
          <a:prstGeom prst="rect">
            <a:avLst/>
          </a:prstGeom>
        </p:spPr>
      </p:pic>
      <p:pic>
        <p:nvPicPr>
          <p:cNvPr id="12" name="Picture 2" descr="Performance testing w Java - SoftwareSkill.pl">
            <a:extLst>
              <a:ext uri="{FF2B5EF4-FFF2-40B4-BE49-F238E27FC236}">
                <a16:creationId xmlns:a16="http://schemas.microsoft.com/office/drawing/2014/main" id="{BE598C63-1BF3-9127-EC16-568EF504172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03374" y="1382070"/>
            <a:ext cx="252193" cy="25219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MySQL - Logos Download">
            <a:extLst>
              <a:ext uri="{FF2B5EF4-FFF2-40B4-BE49-F238E27FC236}">
                <a16:creationId xmlns:a16="http://schemas.microsoft.com/office/drawing/2014/main" id="{A327355E-CFC7-E864-33D8-C5E1A1F82E3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427661" y="1596053"/>
            <a:ext cx="382031" cy="22550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9AD209AD-4A19-AE62-D35A-5D0A655B9E7E}"/>
              </a:ext>
            </a:extLst>
          </p:cNvPr>
          <p:cNvPicPr>
            <a:picLocks noChangeAspect="1"/>
          </p:cNvPicPr>
          <p:nvPr/>
        </p:nvPicPr>
        <p:blipFill>
          <a:blip r:embed="rId9"/>
          <a:stretch>
            <a:fillRect/>
          </a:stretch>
        </p:blipFill>
        <p:spPr>
          <a:xfrm>
            <a:off x="6515242" y="1834692"/>
            <a:ext cx="338396" cy="185879"/>
          </a:xfrm>
          <a:prstGeom prst="rect">
            <a:avLst/>
          </a:prstGeom>
        </p:spPr>
      </p:pic>
      <p:pic>
        <p:nvPicPr>
          <p:cNvPr id="15" name="Picture 14">
            <a:extLst>
              <a:ext uri="{FF2B5EF4-FFF2-40B4-BE49-F238E27FC236}">
                <a16:creationId xmlns:a16="http://schemas.microsoft.com/office/drawing/2014/main" id="{A07145C0-6755-2F97-CDC8-0B55C44262A7}"/>
              </a:ext>
            </a:extLst>
          </p:cNvPr>
          <p:cNvPicPr>
            <a:picLocks noChangeAspect="1"/>
          </p:cNvPicPr>
          <p:nvPr/>
        </p:nvPicPr>
        <p:blipFill>
          <a:blip r:embed="rId10"/>
          <a:stretch>
            <a:fillRect/>
          </a:stretch>
        </p:blipFill>
        <p:spPr>
          <a:xfrm>
            <a:off x="7969244" y="1496346"/>
            <a:ext cx="352090" cy="199414"/>
          </a:xfrm>
          <a:prstGeom prst="rect">
            <a:avLst/>
          </a:prstGeom>
        </p:spPr>
      </p:pic>
      <p:pic>
        <p:nvPicPr>
          <p:cNvPr id="16" name="Picture 15">
            <a:extLst>
              <a:ext uri="{FF2B5EF4-FFF2-40B4-BE49-F238E27FC236}">
                <a16:creationId xmlns:a16="http://schemas.microsoft.com/office/drawing/2014/main" id="{7E8FC035-0E2A-CC01-156D-82FA59B798D4}"/>
              </a:ext>
            </a:extLst>
          </p:cNvPr>
          <p:cNvPicPr>
            <a:picLocks noChangeAspect="1"/>
          </p:cNvPicPr>
          <p:nvPr/>
        </p:nvPicPr>
        <p:blipFill>
          <a:blip r:embed="rId11"/>
          <a:stretch>
            <a:fillRect/>
          </a:stretch>
        </p:blipFill>
        <p:spPr>
          <a:xfrm>
            <a:off x="6988764" y="2727110"/>
            <a:ext cx="298313" cy="203395"/>
          </a:xfrm>
          <a:prstGeom prst="rect">
            <a:avLst/>
          </a:prstGeom>
        </p:spPr>
      </p:pic>
      <p:pic>
        <p:nvPicPr>
          <p:cNvPr id="17" name="Picture 2" descr="See the source image">
            <a:extLst>
              <a:ext uri="{FF2B5EF4-FFF2-40B4-BE49-F238E27FC236}">
                <a16:creationId xmlns:a16="http://schemas.microsoft.com/office/drawing/2014/main" id="{E652541E-ACBB-DD3D-5821-FF5A847ABB1A}"/>
              </a:ext>
            </a:extLst>
          </p:cNvPr>
          <p:cNvPicPr>
            <a:picLocks noChangeAspect="1" noChangeArrowheads="1"/>
          </p:cNvPicPr>
          <p:nvPr/>
        </p:nvPicPr>
        <p:blipFill rotWithShape="1">
          <a:blip r:embed="rId12" cstate="print">
            <a:extLst>
              <a:ext uri="{28A0092B-C50C-407E-A947-70E740481C1C}">
                <a14:useLocalDpi xmlns:a14="http://schemas.microsoft.com/office/drawing/2010/main"/>
              </a:ext>
            </a:extLst>
          </a:blip>
          <a:srcRect/>
          <a:stretch/>
        </p:blipFill>
        <p:spPr bwMode="auto">
          <a:xfrm>
            <a:off x="6163988" y="1555536"/>
            <a:ext cx="307628" cy="234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16261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1362447" y="1237282"/>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dirty="0">
              <a:solidFill>
                <a:prstClr val="white"/>
              </a:solidFill>
              <a:latin typeface="Arial" panose="020B0604020202020204" pitchFamily="34" charset="0"/>
            </a:endParaRPr>
          </a:p>
        </p:txBody>
      </p:sp>
      <p:sp>
        <p:nvSpPr>
          <p:cNvPr id="9" name="Rectangle 8"/>
          <p:cNvSpPr/>
          <p:nvPr/>
        </p:nvSpPr>
        <p:spPr>
          <a:xfrm>
            <a:off x="6338363" y="828343"/>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0" name="Rectangle 9"/>
          <p:cNvSpPr/>
          <p:nvPr/>
        </p:nvSpPr>
        <p:spPr>
          <a:xfrm>
            <a:off x="6338363" y="1571298"/>
            <a:ext cx="1038044" cy="37838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8" name="Rectangle 17"/>
          <p:cNvSpPr/>
          <p:nvPr/>
        </p:nvSpPr>
        <p:spPr>
          <a:xfrm>
            <a:off x="3632750" y="1467912"/>
            <a:ext cx="1647477" cy="2102877"/>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9" name="Rectangle 18"/>
          <p:cNvSpPr/>
          <p:nvPr/>
        </p:nvSpPr>
        <p:spPr>
          <a:xfrm>
            <a:off x="3967603" y="1686717"/>
            <a:ext cx="997862" cy="53126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dirty="0">
              <a:solidFill>
                <a:prstClr val="white"/>
              </a:solidFill>
              <a:latin typeface="Arial" panose="020B0604020202020204" pitchFamily="34" charset="0"/>
            </a:endParaRPr>
          </a:p>
        </p:txBody>
      </p:sp>
      <p:cxnSp>
        <p:nvCxnSpPr>
          <p:cNvPr id="22" name="Elbow Connector 21"/>
          <p:cNvCxnSpPr/>
          <p:nvPr/>
        </p:nvCxnSpPr>
        <p:spPr>
          <a:xfrm>
            <a:off x="2400491" y="1441542"/>
            <a:ext cx="1567112" cy="490350"/>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6" name="Elbow Connector 35"/>
          <p:cNvCxnSpPr>
            <a:endCxn id="9" idx="1"/>
          </p:cNvCxnSpPr>
          <p:nvPr/>
        </p:nvCxnSpPr>
        <p:spPr>
          <a:xfrm flipV="1">
            <a:off x="4968814" y="1112968"/>
            <a:ext cx="1369549" cy="818925"/>
          </a:xfrm>
          <a:prstGeom prst="bentConnector3">
            <a:avLst/>
          </a:prstGeom>
          <a:ln w="19050">
            <a:tailEnd type="arrow"/>
          </a:ln>
        </p:spPr>
        <p:style>
          <a:lnRef idx="2">
            <a:schemeClr val="accent2"/>
          </a:lnRef>
          <a:fillRef idx="0">
            <a:schemeClr val="accent2"/>
          </a:fillRef>
          <a:effectRef idx="1">
            <a:schemeClr val="accent2"/>
          </a:effectRef>
          <a:fontRef idx="minor">
            <a:schemeClr val="tx1"/>
          </a:fontRef>
        </p:style>
      </p:cxnSp>
      <p:cxnSp>
        <p:nvCxnSpPr>
          <p:cNvPr id="41" name="Elbow Connector 40"/>
          <p:cNvCxnSpPr>
            <a:endCxn id="10" idx="1"/>
          </p:cNvCxnSpPr>
          <p:nvPr/>
        </p:nvCxnSpPr>
        <p:spPr>
          <a:xfrm flipV="1">
            <a:off x="4965465" y="1760490"/>
            <a:ext cx="1372898" cy="280439"/>
          </a:xfrm>
          <a:prstGeom prst="bentConnector3">
            <a:avLst>
              <a:gd name="adj1" fmla="val 73902"/>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51" name="TextBox 50"/>
          <p:cNvSpPr txBox="1"/>
          <p:nvPr/>
        </p:nvSpPr>
        <p:spPr>
          <a:xfrm>
            <a:off x="1462534" y="927203"/>
            <a:ext cx="925253" cy="287130"/>
          </a:xfrm>
          <a:prstGeom prst="rect">
            <a:avLst/>
          </a:prstGeom>
          <a:noFill/>
        </p:spPr>
        <p:txBody>
          <a:bodyPr wrap="none" rtlCol="0">
            <a:spAutoFit/>
          </a:bodyPr>
          <a:lstStyle/>
          <a:p>
            <a:pPr defTabSz="661109"/>
            <a:r>
              <a:rPr lang="nl-NL" sz="1266" dirty="0">
                <a:solidFill>
                  <a:srgbClr val="000000"/>
                </a:solidFill>
                <a:latin typeface="Arial" panose="020B0604020202020204" pitchFamily="34" charset="0"/>
              </a:rPr>
              <a:t>Producers</a:t>
            </a:r>
            <a:endParaRPr lang="en-US" sz="1266" dirty="0" err="1">
              <a:solidFill>
                <a:srgbClr val="000000"/>
              </a:solidFill>
              <a:latin typeface="Arial" panose="020B0604020202020204" pitchFamily="34" charset="0"/>
            </a:endParaRPr>
          </a:p>
        </p:txBody>
      </p:sp>
      <p:sp>
        <p:nvSpPr>
          <p:cNvPr id="52" name="TextBox 51"/>
          <p:cNvSpPr txBox="1"/>
          <p:nvPr/>
        </p:nvSpPr>
        <p:spPr>
          <a:xfrm>
            <a:off x="6458542" y="518682"/>
            <a:ext cx="1013419" cy="287130"/>
          </a:xfrm>
          <a:prstGeom prst="rect">
            <a:avLst/>
          </a:prstGeom>
          <a:noFill/>
        </p:spPr>
        <p:txBody>
          <a:bodyPr wrap="none" rtlCol="0">
            <a:spAutoFit/>
          </a:bodyPr>
          <a:lstStyle/>
          <a:p>
            <a:pPr defTabSz="661109"/>
            <a:r>
              <a:rPr lang="nl-NL" sz="1266" dirty="0" err="1">
                <a:solidFill>
                  <a:srgbClr val="000000"/>
                </a:solidFill>
                <a:latin typeface="Arial" panose="020B0604020202020204" pitchFamily="34" charset="0"/>
              </a:rPr>
              <a:t>Consumers</a:t>
            </a:r>
            <a:endParaRPr lang="en-US" sz="1266" dirty="0" err="1">
              <a:solidFill>
                <a:srgbClr val="000000"/>
              </a:solidFill>
              <a:latin typeface="Arial" panose="020B0604020202020204" pitchFamily="34" charset="0"/>
            </a:endParaRPr>
          </a:p>
        </p:txBody>
      </p:sp>
      <p:sp>
        <p:nvSpPr>
          <p:cNvPr id="53" name="TextBox 52"/>
          <p:cNvSpPr txBox="1"/>
          <p:nvPr/>
        </p:nvSpPr>
        <p:spPr>
          <a:xfrm>
            <a:off x="4229243" y="1650798"/>
            <a:ext cx="582211" cy="287130"/>
          </a:xfrm>
          <a:prstGeom prst="rect">
            <a:avLst/>
          </a:prstGeom>
          <a:noFill/>
        </p:spPr>
        <p:txBody>
          <a:bodyPr wrap="none" rtlCol="0">
            <a:spAutoFit/>
          </a:bodyPr>
          <a:lstStyle/>
          <a:p>
            <a:pPr defTabSz="661109"/>
            <a:r>
              <a:rPr lang="nl-NL" sz="1266" dirty="0">
                <a:solidFill>
                  <a:prstClr val="white"/>
                </a:solidFill>
                <a:latin typeface="Arial" panose="020B0604020202020204" pitchFamily="34" charset="0"/>
              </a:rPr>
              <a:t>Topic</a:t>
            </a:r>
            <a:endParaRPr lang="en-US" sz="1266" dirty="0" err="1">
              <a:solidFill>
                <a:prstClr val="white"/>
              </a:solidFill>
              <a:latin typeface="Arial" panose="020B0604020202020204" pitchFamily="34" charset="0"/>
            </a:endParaRPr>
          </a:p>
        </p:txBody>
      </p:sp>
      <p:pic>
        <p:nvPicPr>
          <p:cNvPr id="2050"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764184" y="775707"/>
            <a:ext cx="1384610" cy="727808"/>
          </a:xfrm>
          <a:prstGeom prst="rect">
            <a:avLst/>
          </a:prstGeom>
          <a:noFill/>
          <a:extLst>
            <a:ext uri="{909E8E84-426E-40DD-AFC4-6F175D3DCCD1}">
              <a14:hiddenFill xmlns:a14="http://schemas.microsoft.com/office/drawing/2010/main">
                <a:solidFill>
                  <a:srgbClr val="FFFFFF"/>
                </a:solidFill>
              </a14:hiddenFill>
            </a:ext>
          </a:extLst>
        </p:spPr>
      </p:pic>
      <p:sp>
        <p:nvSpPr>
          <p:cNvPr id="104" name="Rectangle 103"/>
          <p:cNvSpPr/>
          <p:nvPr/>
        </p:nvSpPr>
        <p:spPr>
          <a:xfrm>
            <a:off x="4757402"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07" name="Rectangle 106"/>
          <p:cNvSpPr/>
          <p:nvPr/>
        </p:nvSpPr>
        <p:spPr>
          <a:xfrm>
            <a:off x="4569430"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08" name="Rectangle 107"/>
          <p:cNvSpPr/>
          <p:nvPr/>
        </p:nvSpPr>
        <p:spPr>
          <a:xfrm>
            <a:off x="4381458"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09" name="Rectangle 108"/>
          <p:cNvSpPr/>
          <p:nvPr/>
        </p:nvSpPr>
        <p:spPr>
          <a:xfrm>
            <a:off x="4193485"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110" name="Rectangle 109"/>
          <p:cNvSpPr/>
          <p:nvPr/>
        </p:nvSpPr>
        <p:spPr>
          <a:xfrm>
            <a:off x="4005513" y="189424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2" name="Title 1">
            <a:extLst>
              <a:ext uri="{FF2B5EF4-FFF2-40B4-BE49-F238E27FC236}">
                <a16:creationId xmlns:a16="http://schemas.microsoft.com/office/drawing/2014/main" id="{9DF16C88-77AF-4B59-881A-B2CFD4BB2C0C}"/>
              </a:ext>
            </a:extLst>
          </p:cNvPr>
          <p:cNvSpPr>
            <a:spLocks noGrp="1"/>
          </p:cNvSpPr>
          <p:nvPr>
            <p:ph type="title"/>
          </p:nvPr>
        </p:nvSpPr>
        <p:spPr/>
        <p:txBody>
          <a:bodyPr/>
          <a:lstStyle/>
          <a:p>
            <a:endParaRPr lang="en-NL"/>
          </a:p>
        </p:txBody>
      </p:sp>
      <p:sp>
        <p:nvSpPr>
          <p:cNvPr id="4" name="Footer Placeholder 3">
            <a:extLst>
              <a:ext uri="{FF2B5EF4-FFF2-40B4-BE49-F238E27FC236}">
                <a16:creationId xmlns:a16="http://schemas.microsoft.com/office/drawing/2014/main" id="{3862EB04-F02F-4586-9D29-5B1B30264AA8}"/>
              </a:ext>
            </a:extLst>
          </p:cNvPr>
          <p:cNvSpPr>
            <a:spLocks noGrp="1"/>
          </p:cNvSpPr>
          <p:nvPr>
            <p:ph type="ftr" sz="quarter" idx="11"/>
          </p:nvPr>
        </p:nvSpPr>
        <p:spPr/>
        <p:txBody>
          <a:bodyPr/>
          <a:lstStyle/>
          <a:p>
            <a:r>
              <a:rPr lang="en-US"/>
              <a:t>Microservices, Messaging, Kafka and Dapr - Fontys - November 2022</a:t>
            </a:r>
            <a:endParaRPr lang="nl-NL" dirty="0"/>
          </a:p>
        </p:txBody>
      </p:sp>
    </p:spTree>
    <p:extLst>
      <p:ext uri="{BB962C8B-B14F-4D97-AF65-F5344CB8AC3E}">
        <p14:creationId xmlns:p14="http://schemas.microsoft.com/office/powerpoint/2010/main" val="13899006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2A1BA2-9B4A-4A92-A81C-4BEFB2C8D98B}"/>
              </a:ext>
            </a:extLst>
          </p:cNvPr>
          <p:cNvSpPr>
            <a:spLocks noGrp="1"/>
          </p:cNvSpPr>
          <p:nvPr>
            <p:ph type="title"/>
          </p:nvPr>
        </p:nvSpPr>
        <p:spPr/>
        <p:txBody>
          <a:bodyPr/>
          <a:lstStyle/>
          <a:p>
            <a:r>
              <a:rPr lang="en-US" dirty="0"/>
              <a:t>Labs on Kafka and Node and </a:t>
            </a:r>
            <a:r>
              <a:rPr lang="en-US" dirty="0" err="1"/>
              <a:t>Dapr</a:t>
            </a:r>
            <a:endParaRPr lang="en-US" dirty="0"/>
          </a:p>
        </p:txBody>
      </p:sp>
      <p:sp>
        <p:nvSpPr>
          <p:cNvPr id="5" name="Content Placeholder 4">
            <a:extLst>
              <a:ext uri="{FF2B5EF4-FFF2-40B4-BE49-F238E27FC236}">
                <a16:creationId xmlns:a16="http://schemas.microsoft.com/office/drawing/2014/main" id="{29C402B2-BC48-4E40-8668-011377E743E8}"/>
              </a:ext>
            </a:extLst>
          </p:cNvPr>
          <p:cNvSpPr>
            <a:spLocks noGrp="1"/>
          </p:cNvSpPr>
          <p:nvPr>
            <p:ph idx="1"/>
          </p:nvPr>
        </p:nvSpPr>
        <p:spPr>
          <a:xfrm>
            <a:off x="720003" y="936000"/>
            <a:ext cx="7195496" cy="3780000"/>
          </a:xfrm>
        </p:spPr>
        <p:txBody>
          <a:bodyPr/>
          <a:lstStyle/>
          <a:p>
            <a:r>
              <a:rPr lang="en-US" dirty="0"/>
              <a:t>Explore </a:t>
            </a:r>
            <a:r>
              <a:rPr lang="en-US" dirty="0" err="1"/>
              <a:t>Dapr</a:t>
            </a:r>
            <a:endParaRPr lang="en-US" dirty="0"/>
          </a:p>
          <a:p>
            <a:endParaRPr lang="en-US" dirty="0"/>
          </a:p>
          <a:p>
            <a:r>
              <a:rPr lang="en-US" dirty="0"/>
              <a:t>Programmatically work with Kafka from Node – with </a:t>
            </a:r>
            <a:r>
              <a:rPr lang="en-US" dirty="0" err="1"/>
              <a:t>Dapr</a:t>
            </a:r>
            <a:r>
              <a:rPr lang="en-US" dirty="0"/>
              <a:t> as intermediary</a:t>
            </a:r>
          </a:p>
          <a:p>
            <a:pPr lvl="1"/>
            <a:r>
              <a:rPr lang="en-US" dirty="0"/>
              <a:t>publishing and consuming messages</a:t>
            </a:r>
            <a:br>
              <a:rPr lang="en-US" dirty="0"/>
            </a:br>
            <a:endParaRPr lang="en-US" dirty="0"/>
          </a:p>
          <a:p>
            <a:r>
              <a:rPr lang="en-US" dirty="0"/>
              <a:t>Add MySQL as State Store in the mix</a:t>
            </a:r>
          </a:p>
          <a:p>
            <a:endParaRPr lang="en-US" dirty="0"/>
          </a:p>
          <a:p>
            <a:r>
              <a:rPr lang="en-US" dirty="0"/>
              <a:t>Have a Java microservice interact with </a:t>
            </a:r>
            <a:r>
              <a:rPr lang="en-US" dirty="0" err="1"/>
              <a:t>Dapr</a:t>
            </a:r>
            <a:r>
              <a:rPr lang="en-US" dirty="0"/>
              <a:t> – to work indirectly with Node app</a:t>
            </a:r>
          </a:p>
          <a:p>
            <a:pPr marL="0" indent="0">
              <a:buNone/>
            </a:pPr>
            <a:endParaRPr lang="en-US" dirty="0"/>
          </a:p>
          <a:p>
            <a:pPr marL="0" indent="0">
              <a:buNone/>
            </a:pPr>
            <a:br>
              <a:rPr lang="en-US" dirty="0"/>
            </a:br>
            <a:br>
              <a:rPr lang="en-US" dirty="0"/>
            </a:br>
            <a:br>
              <a:rPr lang="en-US" dirty="0"/>
            </a:br>
            <a:endParaRPr lang="en-US" dirty="0"/>
          </a:p>
        </p:txBody>
      </p:sp>
      <p:sp>
        <p:nvSpPr>
          <p:cNvPr id="3" name="Footer Placeholder 2">
            <a:extLst>
              <a:ext uri="{FF2B5EF4-FFF2-40B4-BE49-F238E27FC236}">
                <a16:creationId xmlns:a16="http://schemas.microsoft.com/office/drawing/2014/main" id="{5D95CB45-AB75-4E26-BACB-27EC2DB910F8}"/>
              </a:ext>
            </a:extLst>
          </p:cNvPr>
          <p:cNvSpPr>
            <a:spLocks noGrp="1"/>
          </p:cNvSpPr>
          <p:nvPr>
            <p:ph type="ftr" sz="quarter" idx="11"/>
          </p:nvPr>
        </p:nvSpPr>
        <p:spPr/>
        <p:txBody>
          <a:bodyPr/>
          <a:lstStyle/>
          <a:p>
            <a:r>
              <a:rPr lang="en-US" noProof="0"/>
              <a:t>Microservices in real life – with Node &amp; Dapr.io</a:t>
            </a:r>
            <a:endParaRPr lang="nl-NL" noProof="0" dirty="0"/>
          </a:p>
        </p:txBody>
      </p:sp>
    </p:spTree>
    <p:extLst>
      <p:ext uri="{BB962C8B-B14F-4D97-AF65-F5344CB8AC3E}">
        <p14:creationId xmlns:p14="http://schemas.microsoft.com/office/powerpoint/2010/main" val="370869092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7DF36-A5EE-4863-AC47-829E9AA19CC0}"/>
              </a:ext>
            </a:extLst>
          </p:cNvPr>
          <p:cNvSpPr>
            <a:spLocks noGrp="1"/>
          </p:cNvSpPr>
          <p:nvPr>
            <p:ph type="title"/>
          </p:nvPr>
        </p:nvSpPr>
        <p:spPr/>
        <p:txBody>
          <a:bodyPr/>
          <a:lstStyle/>
          <a:p>
            <a:endParaRPr lang="en-US" sz="1600"/>
          </a:p>
        </p:txBody>
      </p:sp>
      <p:sp>
        <p:nvSpPr>
          <p:cNvPr id="4" name="Footer Placeholder 3">
            <a:extLst>
              <a:ext uri="{FF2B5EF4-FFF2-40B4-BE49-F238E27FC236}">
                <a16:creationId xmlns:a16="http://schemas.microsoft.com/office/drawing/2014/main" id="{77389C4D-9F2F-4CA4-8BF4-735FB458A914}"/>
              </a:ext>
            </a:extLst>
          </p:cNvPr>
          <p:cNvSpPr>
            <a:spLocks noGrp="1"/>
          </p:cNvSpPr>
          <p:nvPr>
            <p:ph type="ftr" sz="quarter" idx="11"/>
          </p:nvPr>
        </p:nvSpPr>
        <p:spPr/>
        <p:txBody>
          <a:bodyPr/>
          <a:lstStyle/>
          <a:p>
            <a:r>
              <a:rPr lang="en-US" sz="500"/>
              <a:t>Microservices in real life – with Node &amp; Dapr.io</a:t>
            </a:r>
            <a:endParaRPr lang="nl-NL" sz="500"/>
          </a:p>
        </p:txBody>
      </p:sp>
      <p:grpSp>
        <p:nvGrpSpPr>
          <p:cNvPr id="5" name="!!AppA">
            <a:extLst>
              <a:ext uri="{FF2B5EF4-FFF2-40B4-BE49-F238E27FC236}">
                <a16:creationId xmlns:a16="http://schemas.microsoft.com/office/drawing/2014/main" id="{D31756B6-F7E0-4489-B989-E3D713F21753}"/>
              </a:ext>
            </a:extLst>
          </p:cNvPr>
          <p:cNvGrpSpPr/>
          <p:nvPr/>
        </p:nvGrpSpPr>
        <p:grpSpPr>
          <a:xfrm>
            <a:off x="1029157" y="2530667"/>
            <a:ext cx="1249849" cy="1458155"/>
            <a:chOff x="3444424" y="1954650"/>
            <a:chExt cx="1400542" cy="1633964"/>
          </a:xfrm>
        </p:grpSpPr>
        <p:pic>
          <p:nvPicPr>
            <p:cNvPr id="6" name="Graphic 5">
              <a:extLst>
                <a:ext uri="{FF2B5EF4-FFF2-40B4-BE49-F238E27FC236}">
                  <a16:creationId xmlns:a16="http://schemas.microsoft.com/office/drawing/2014/main" id="{DD039538-8D77-43EC-B561-82993927191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444424" y="1954650"/>
              <a:ext cx="1400542" cy="1633964"/>
            </a:xfrm>
            <a:prstGeom prst="rect">
              <a:avLst/>
            </a:prstGeom>
          </p:spPr>
        </p:pic>
        <p:sp>
          <p:nvSpPr>
            <p:cNvPr id="7" name="TextBox 6">
              <a:extLst>
                <a:ext uri="{FF2B5EF4-FFF2-40B4-BE49-F238E27FC236}">
                  <a16:creationId xmlns:a16="http://schemas.microsoft.com/office/drawing/2014/main" id="{DC82F0FB-8A68-4372-A07B-C80DEAAEDABD}"/>
                </a:ext>
              </a:extLst>
            </p:cNvPr>
            <p:cNvSpPr txBox="1"/>
            <p:nvPr/>
          </p:nvSpPr>
          <p:spPr>
            <a:xfrm>
              <a:off x="3608943" y="2525411"/>
              <a:ext cx="1002323" cy="241420"/>
            </a:xfrm>
            <a:prstGeom prst="rect">
              <a:avLst/>
            </a:prstGeom>
            <a:noFill/>
          </p:spPr>
          <p:txBody>
            <a:bodyPr wrap="none" lIns="0" tIns="0" rIns="0" bIns="0" rtlCol="0">
              <a:spAutoFit/>
            </a:bodyPr>
            <a:lstStyle/>
            <a:p>
              <a:pPr algn="ctr"/>
              <a:r>
                <a:rPr lang="en-US" sz="1400" dirty="0">
                  <a:solidFill>
                    <a:schemeClr val="bg1"/>
                  </a:solidFill>
                  <a:latin typeface="+mj-lt"/>
                </a:rPr>
                <a:t>front-app.js</a:t>
              </a:r>
            </a:p>
          </p:txBody>
        </p:sp>
      </p:grpSp>
      <p:cxnSp>
        <p:nvCxnSpPr>
          <p:cNvPr id="8" name="Straight Arrow Connector 7">
            <a:extLst>
              <a:ext uri="{FF2B5EF4-FFF2-40B4-BE49-F238E27FC236}">
                <a16:creationId xmlns:a16="http://schemas.microsoft.com/office/drawing/2014/main" id="{868CB5D4-47AD-42D4-BF32-8BD91AC5B241}"/>
              </a:ext>
            </a:extLst>
          </p:cNvPr>
          <p:cNvCxnSpPr>
            <a:cxnSpLocks/>
          </p:cNvCxnSpPr>
          <p:nvPr/>
        </p:nvCxnSpPr>
        <p:spPr>
          <a:xfrm>
            <a:off x="2233285" y="3259744"/>
            <a:ext cx="795757" cy="1"/>
          </a:xfrm>
          <a:prstGeom prst="straightConnector1">
            <a:avLst/>
          </a:prstGeom>
          <a:ln w="28575">
            <a:solidFill>
              <a:srgbClr val="20219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B13808CD-7D28-4F7B-BDEB-2EB9D26F2B1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074762" y="2890757"/>
            <a:ext cx="632550" cy="737975"/>
          </a:xfrm>
          <a:prstGeom prst="rect">
            <a:avLst/>
          </a:prstGeom>
          <a:effectLst>
            <a:outerShdw blurRad="50800" dist="25400" dir="13500000" algn="br" rotWithShape="0">
              <a:prstClr val="black">
                <a:alpha val="40000"/>
              </a:prstClr>
            </a:outerShdw>
          </a:effectLst>
        </p:spPr>
      </p:pic>
      <p:sp>
        <p:nvSpPr>
          <p:cNvPr id="15" name="Rounded Rectangle 5">
            <a:extLst>
              <a:ext uri="{FF2B5EF4-FFF2-40B4-BE49-F238E27FC236}">
                <a16:creationId xmlns:a16="http://schemas.microsoft.com/office/drawing/2014/main" id="{E15CBA6F-A95D-411E-9830-179C16C15984}"/>
              </a:ext>
            </a:extLst>
          </p:cNvPr>
          <p:cNvSpPr/>
          <p:nvPr/>
        </p:nvSpPr>
        <p:spPr bwMode="auto">
          <a:xfrm>
            <a:off x="4005625" y="832331"/>
            <a:ext cx="2361056" cy="897011"/>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err="1">
                <a:ln>
                  <a:noFill/>
                </a:ln>
                <a:solidFill>
                  <a:srgbClr val="000000"/>
                </a:solidFill>
                <a:effectLst/>
                <a:uLnTx/>
                <a:uFillTx/>
                <a:latin typeface="Segoe UI Semibold"/>
              </a:rPr>
              <a:t>PubSub</a:t>
            </a:r>
            <a:endParaRPr kumimoji="0" lang="en-US" sz="1100" b="0" i="0" u="none" strike="noStrike" kern="1200" cap="none" spc="0" normalizeH="0" baseline="0" noProof="0">
              <a:ln>
                <a:noFill/>
              </a:ln>
              <a:solidFill>
                <a:srgbClr val="000000"/>
              </a:solidFill>
              <a:effectLst/>
              <a:uLnTx/>
              <a:uFillTx/>
              <a:latin typeface="Segoe UI Semibold"/>
            </a:endParaRPr>
          </a:p>
          <a:p>
            <a:pPr marL="0" marR="0" lvl="0" indent="0" defTabSz="932472" rtl="0" eaLnBrk="1" fontAlgn="base" latinLnBrk="0" hangingPunct="1">
              <a:lnSpc>
                <a:spcPct val="100000"/>
              </a:lnSpc>
              <a:spcBef>
                <a:spcPct val="0"/>
              </a:spcBef>
              <a:spcAft>
                <a:spcPct val="0"/>
              </a:spcAft>
              <a:buClrTx/>
              <a:buSzTx/>
              <a:buFontTx/>
              <a:buNone/>
              <a:tabLst/>
              <a:defRPr/>
            </a:pPr>
            <a:r>
              <a:rPr lang="en-US" sz="1100">
                <a:solidFill>
                  <a:srgbClr val="000000"/>
                </a:solidFill>
                <a:latin typeface="Segoe UI Semibold"/>
              </a:rPr>
              <a:t>Brokers</a:t>
            </a:r>
            <a:endParaRPr kumimoji="0" lang="en-US" sz="1100" b="0" i="0" u="none" strike="noStrike" kern="1200" cap="none" spc="0" normalizeH="0" baseline="0" noProof="0">
              <a:ln>
                <a:noFill/>
              </a:ln>
              <a:solidFill>
                <a:srgbClr val="000000"/>
              </a:solidFill>
              <a:effectLst/>
              <a:uLnTx/>
              <a:uFillTx/>
              <a:latin typeface="Segoe UI Semibold"/>
            </a:endParaRPr>
          </a:p>
        </p:txBody>
      </p:sp>
      <p:pic>
        <p:nvPicPr>
          <p:cNvPr id="22" name="Graphic 21">
            <a:extLst>
              <a:ext uri="{FF2B5EF4-FFF2-40B4-BE49-F238E27FC236}">
                <a16:creationId xmlns:a16="http://schemas.microsoft.com/office/drawing/2014/main" id="{6A8ABBA9-7BA6-4C80-8A01-31461385A7BC}"/>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a:stretch/>
        </p:blipFill>
        <p:spPr>
          <a:xfrm>
            <a:off x="4094559" y="1321040"/>
            <a:ext cx="340491" cy="169269"/>
          </a:xfrm>
          <a:prstGeom prst="rect">
            <a:avLst/>
          </a:prstGeom>
        </p:spPr>
      </p:pic>
      <p:cxnSp>
        <p:nvCxnSpPr>
          <p:cNvPr id="23" name="Connector: Elbow 22">
            <a:extLst>
              <a:ext uri="{FF2B5EF4-FFF2-40B4-BE49-F238E27FC236}">
                <a16:creationId xmlns:a16="http://schemas.microsoft.com/office/drawing/2014/main" id="{3360FA42-6B93-4954-89FA-FFEB8D9421D9}"/>
              </a:ext>
            </a:extLst>
          </p:cNvPr>
          <p:cNvCxnSpPr>
            <a:cxnSpLocks/>
            <a:stCxn id="9" idx="0"/>
            <a:endCxn id="35" idx="3"/>
          </p:cNvCxnSpPr>
          <p:nvPr/>
        </p:nvCxnSpPr>
        <p:spPr>
          <a:xfrm rot="5400000" flipH="1" flipV="1">
            <a:off x="3543235" y="1650275"/>
            <a:ext cx="1088284" cy="1392681"/>
          </a:xfrm>
          <a:prstGeom prst="bentConnector4">
            <a:avLst>
              <a:gd name="adj1" fmla="val 45214"/>
              <a:gd name="adj2" fmla="val -128"/>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25" name="!!AppA">
            <a:extLst>
              <a:ext uri="{FF2B5EF4-FFF2-40B4-BE49-F238E27FC236}">
                <a16:creationId xmlns:a16="http://schemas.microsoft.com/office/drawing/2014/main" id="{BF383062-B30D-483F-AE59-598490E5CF83}"/>
              </a:ext>
            </a:extLst>
          </p:cNvPr>
          <p:cNvGrpSpPr/>
          <p:nvPr/>
        </p:nvGrpSpPr>
        <p:grpSpPr>
          <a:xfrm>
            <a:off x="7093360" y="2697556"/>
            <a:ext cx="1249849" cy="1458155"/>
            <a:chOff x="3444424" y="1954650"/>
            <a:chExt cx="1400542" cy="1633964"/>
          </a:xfrm>
        </p:grpSpPr>
        <p:pic>
          <p:nvPicPr>
            <p:cNvPr id="26" name="Graphic 25">
              <a:extLst>
                <a:ext uri="{FF2B5EF4-FFF2-40B4-BE49-F238E27FC236}">
                  <a16:creationId xmlns:a16="http://schemas.microsoft.com/office/drawing/2014/main" id="{3E7FF804-9CFA-41AE-A069-4B058CA9B7C8}"/>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444424" y="1954650"/>
              <a:ext cx="1400542" cy="1633964"/>
            </a:xfrm>
            <a:prstGeom prst="rect">
              <a:avLst/>
            </a:prstGeom>
          </p:spPr>
        </p:pic>
        <p:sp>
          <p:nvSpPr>
            <p:cNvPr id="27" name="TextBox 26">
              <a:extLst>
                <a:ext uri="{FF2B5EF4-FFF2-40B4-BE49-F238E27FC236}">
                  <a16:creationId xmlns:a16="http://schemas.microsoft.com/office/drawing/2014/main" id="{089C008E-C3D2-4557-A8F6-FEC3DC32FA48}"/>
                </a:ext>
              </a:extLst>
            </p:cNvPr>
            <p:cNvSpPr txBox="1"/>
            <p:nvPr/>
          </p:nvSpPr>
          <p:spPr>
            <a:xfrm>
              <a:off x="3614335" y="2433650"/>
              <a:ext cx="991546" cy="465594"/>
            </a:xfrm>
            <a:prstGeom prst="rect">
              <a:avLst/>
            </a:prstGeom>
            <a:noFill/>
          </p:spPr>
          <p:txBody>
            <a:bodyPr wrap="none" lIns="0" tIns="0" rIns="0" bIns="0" rtlCol="0">
              <a:spAutoFit/>
            </a:bodyPr>
            <a:lstStyle/>
            <a:p>
              <a:pPr algn="ctr"/>
              <a:r>
                <a:rPr lang="en-US" sz="900" b="1" dirty="0" err="1">
                  <a:solidFill>
                    <a:schemeClr val="bg1"/>
                  </a:solidFill>
                  <a:latin typeface="+mj-lt"/>
                </a:rPr>
                <a:t>NameConsumer</a:t>
              </a:r>
              <a:br>
                <a:rPr lang="en-US" sz="900" b="1" dirty="0">
                  <a:solidFill>
                    <a:schemeClr val="bg1"/>
                  </a:solidFill>
                  <a:latin typeface="+mj-lt"/>
                </a:rPr>
              </a:br>
              <a:r>
                <a:rPr lang="en-US" sz="900" b="1" dirty="0" err="1">
                  <a:solidFill>
                    <a:schemeClr val="bg1"/>
                  </a:solidFill>
                  <a:latin typeface="+mj-lt"/>
                </a:rPr>
                <a:t>AndProcessor</a:t>
              </a:r>
              <a:endParaRPr lang="en-US" sz="900" b="1" dirty="0">
                <a:solidFill>
                  <a:schemeClr val="bg1"/>
                </a:solidFill>
                <a:latin typeface="+mj-lt"/>
              </a:endParaRPr>
            </a:p>
            <a:p>
              <a:pPr algn="ctr"/>
              <a:endParaRPr lang="en-US" sz="900" b="1" dirty="0">
                <a:solidFill>
                  <a:schemeClr val="bg1"/>
                </a:solidFill>
                <a:latin typeface="+mj-lt"/>
              </a:endParaRPr>
            </a:p>
          </p:txBody>
        </p:sp>
      </p:grpSp>
      <p:cxnSp>
        <p:nvCxnSpPr>
          <p:cNvPr id="28" name="Straight Arrow Connector 27">
            <a:extLst>
              <a:ext uri="{FF2B5EF4-FFF2-40B4-BE49-F238E27FC236}">
                <a16:creationId xmlns:a16="http://schemas.microsoft.com/office/drawing/2014/main" id="{B76294A0-08AB-40DB-9616-AF0ADBF41D6E}"/>
              </a:ext>
            </a:extLst>
          </p:cNvPr>
          <p:cNvCxnSpPr>
            <a:cxnSpLocks/>
          </p:cNvCxnSpPr>
          <p:nvPr/>
        </p:nvCxnSpPr>
        <p:spPr>
          <a:xfrm flipH="1">
            <a:off x="6581276" y="3314230"/>
            <a:ext cx="555520" cy="0"/>
          </a:xfrm>
          <a:prstGeom prst="straightConnector1">
            <a:avLst/>
          </a:prstGeom>
          <a:ln w="28575">
            <a:solidFill>
              <a:srgbClr val="20219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39842D65-8461-4DC3-B1FC-C9EA93E7638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971585" y="2893562"/>
            <a:ext cx="632550" cy="737975"/>
          </a:xfrm>
          <a:prstGeom prst="rect">
            <a:avLst/>
          </a:prstGeom>
          <a:effectLst>
            <a:outerShdw blurRad="50800" dist="25400" dir="13500000" algn="br" rotWithShape="0">
              <a:prstClr val="black">
                <a:alpha val="40000"/>
              </a:prstClr>
            </a:outerShdw>
          </a:effectLst>
        </p:spPr>
      </p:pic>
      <p:sp>
        <p:nvSpPr>
          <p:cNvPr id="32" name="TextBox 31">
            <a:extLst>
              <a:ext uri="{FF2B5EF4-FFF2-40B4-BE49-F238E27FC236}">
                <a16:creationId xmlns:a16="http://schemas.microsoft.com/office/drawing/2014/main" id="{6D0602EE-45CF-4AAA-BDEB-EB285C386A9F}"/>
              </a:ext>
            </a:extLst>
          </p:cNvPr>
          <p:cNvSpPr txBox="1"/>
          <p:nvPr/>
        </p:nvSpPr>
        <p:spPr>
          <a:xfrm>
            <a:off x="3466379" y="1816501"/>
            <a:ext cx="429605" cy="161583"/>
          </a:xfrm>
          <a:prstGeom prst="rect">
            <a:avLst/>
          </a:prstGeom>
          <a:noFill/>
        </p:spPr>
        <p:txBody>
          <a:bodyPr wrap="none" lIns="0" tIns="0" rIns="0" bIns="0" rtlCol="0">
            <a:spAutoFit/>
          </a:bodyPr>
          <a:lstStyle/>
          <a:p>
            <a:r>
              <a:rPr lang="en-US" sz="1050" i="1" dirty="0"/>
              <a:t>publish</a:t>
            </a:r>
            <a:endParaRPr lang="en-US" sz="1200" i="1" dirty="0"/>
          </a:p>
        </p:txBody>
      </p:sp>
      <p:grpSp>
        <p:nvGrpSpPr>
          <p:cNvPr id="33" name="Group 32">
            <a:extLst>
              <a:ext uri="{FF2B5EF4-FFF2-40B4-BE49-F238E27FC236}">
                <a16:creationId xmlns:a16="http://schemas.microsoft.com/office/drawing/2014/main" id="{3F141DE0-A1D4-46B1-8FBA-82CF39951CFA}"/>
              </a:ext>
            </a:extLst>
          </p:cNvPr>
          <p:cNvGrpSpPr/>
          <p:nvPr/>
        </p:nvGrpSpPr>
        <p:grpSpPr>
          <a:xfrm>
            <a:off x="4783718" y="1698301"/>
            <a:ext cx="196409" cy="208343"/>
            <a:chOff x="6207667" y="1018040"/>
            <a:chExt cx="248285" cy="269304"/>
          </a:xfrm>
        </p:grpSpPr>
        <p:sp>
          <p:nvSpPr>
            <p:cNvPr id="34" name="Rectangle 33">
              <a:extLst>
                <a:ext uri="{FF2B5EF4-FFF2-40B4-BE49-F238E27FC236}">
                  <a16:creationId xmlns:a16="http://schemas.microsoft.com/office/drawing/2014/main" id="{6C6F02DD-8B1E-48BF-8827-6B832884EEC8}"/>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solidFill>
                  <a:srgbClr val="FFFFFF"/>
                </a:solidFill>
                <a:ea typeface="Segoe UI" pitchFamily="34" charset="0"/>
                <a:cs typeface="Segoe UI" pitchFamily="34" charset="0"/>
              </a:endParaRPr>
            </a:p>
          </p:txBody>
        </p:sp>
        <p:sp>
          <p:nvSpPr>
            <p:cNvPr id="35" name="Freeform: Shape 34">
              <a:extLst>
                <a:ext uri="{FF2B5EF4-FFF2-40B4-BE49-F238E27FC236}">
                  <a16:creationId xmlns:a16="http://schemas.microsoft.com/office/drawing/2014/main" id="{B64D9FAC-8D75-4B5F-90A5-601F146BDC5E}"/>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solidFill>
                  <a:srgbClr val="FFFFFF"/>
                </a:solidFill>
                <a:ea typeface="Segoe UI" pitchFamily="34" charset="0"/>
                <a:cs typeface="Segoe UI" pitchFamily="34" charset="0"/>
              </a:endParaRPr>
            </a:p>
          </p:txBody>
        </p:sp>
        <p:sp>
          <p:nvSpPr>
            <p:cNvPr id="36" name="Oval 35">
              <a:extLst>
                <a:ext uri="{FF2B5EF4-FFF2-40B4-BE49-F238E27FC236}">
                  <a16:creationId xmlns:a16="http://schemas.microsoft.com/office/drawing/2014/main" id="{D1917ABA-5833-4D24-B2C7-7BF2A9134AAD}"/>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400" err="1">
                <a:solidFill>
                  <a:srgbClr val="FFFFFF"/>
                </a:solidFill>
                <a:ea typeface="Segoe UI" pitchFamily="34" charset="0"/>
                <a:cs typeface="Segoe UI" pitchFamily="34" charset="0"/>
              </a:endParaRPr>
            </a:p>
          </p:txBody>
        </p:sp>
      </p:grpSp>
      <p:cxnSp>
        <p:nvCxnSpPr>
          <p:cNvPr id="38" name="Connector: Elbow 37">
            <a:extLst>
              <a:ext uri="{FF2B5EF4-FFF2-40B4-BE49-F238E27FC236}">
                <a16:creationId xmlns:a16="http://schemas.microsoft.com/office/drawing/2014/main" id="{EBFC8941-8C07-4952-A291-B49774D3E415}"/>
              </a:ext>
            </a:extLst>
          </p:cNvPr>
          <p:cNvCxnSpPr>
            <a:stCxn id="29" idx="1"/>
            <a:endCxn id="36" idx="4"/>
          </p:cNvCxnSpPr>
          <p:nvPr/>
        </p:nvCxnSpPr>
        <p:spPr>
          <a:xfrm rot="10800000">
            <a:off x="4890237" y="1842804"/>
            <a:ext cx="1081349" cy="1419746"/>
          </a:xfrm>
          <a:prstGeom prst="bentConnector2">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AE25E3C-F613-4DF4-BF4B-F1A80BD2E022}"/>
              </a:ext>
            </a:extLst>
          </p:cNvPr>
          <p:cNvSpPr txBox="1"/>
          <p:nvPr/>
        </p:nvSpPr>
        <p:spPr>
          <a:xfrm>
            <a:off x="5299315" y="3283949"/>
            <a:ext cx="578685" cy="161583"/>
          </a:xfrm>
          <a:prstGeom prst="rect">
            <a:avLst/>
          </a:prstGeom>
          <a:noFill/>
        </p:spPr>
        <p:txBody>
          <a:bodyPr wrap="none" lIns="0" tIns="0" rIns="0" bIns="0" rtlCol="0">
            <a:spAutoFit/>
          </a:bodyPr>
          <a:lstStyle/>
          <a:p>
            <a:r>
              <a:rPr lang="en-US" sz="1050" i="1" dirty="0"/>
              <a:t>subscribe</a:t>
            </a:r>
          </a:p>
        </p:txBody>
      </p:sp>
      <p:cxnSp>
        <p:nvCxnSpPr>
          <p:cNvPr id="41" name="Connector: Elbow 40">
            <a:extLst>
              <a:ext uri="{FF2B5EF4-FFF2-40B4-BE49-F238E27FC236}">
                <a16:creationId xmlns:a16="http://schemas.microsoft.com/office/drawing/2014/main" id="{425C0E56-738A-4957-8EF0-AEEEF9105E46}"/>
              </a:ext>
            </a:extLst>
          </p:cNvPr>
          <p:cNvCxnSpPr>
            <a:cxnSpLocks/>
            <a:endCxn id="29" idx="0"/>
          </p:cNvCxnSpPr>
          <p:nvPr/>
        </p:nvCxnSpPr>
        <p:spPr>
          <a:xfrm>
            <a:off x="4980127" y="1802473"/>
            <a:ext cx="1307733" cy="1091089"/>
          </a:xfrm>
          <a:prstGeom prst="bentConnector2">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49EF592-0AC4-45E9-A688-9890A6EB4351}"/>
              </a:ext>
            </a:extLst>
          </p:cNvPr>
          <p:cNvSpPr txBox="1"/>
          <p:nvPr/>
        </p:nvSpPr>
        <p:spPr>
          <a:xfrm>
            <a:off x="5660732" y="1810005"/>
            <a:ext cx="548227" cy="161583"/>
          </a:xfrm>
          <a:prstGeom prst="rect">
            <a:avLst/>
          </a:prstGeom>
          <a:noFill/>
        </p:spPr>
        <p:txBody>
          <a:bodyPr wrap="none" lIns="0" tIns="0" rIns="0" bIns="0" rtlCol="0">
            <a:spAutoFit/>
          </a:bodyPr>
          <a:lstStyle/>
          <a:p>
            <a:r>
              <a:rPr lang="en-US" sz="1050" i="1" dirty="0"/>
              <a:t>consume</a:t>
            </a:r>
          </a:p>
        </p:txBody>
      </p:sp>
      <p:sp>
        <p:nvSpPr>
          <p:cNvPr id="52" name="Cylinder 51">
            <a:extLst>
              <a:ext uri="{FF2B5EF4-FFF2-40B4-BE49-F238E27FC236}">
                <a16:creationId xmlns:a16="http://schemas.microsoft.com/office/drawing/2014/main" id="{EE921E52-BFF2-4194-B8A2-290052F93EE4}"/>
              </a:ext>
            </a:extLst>
          </p:cNvPr>
          <p:cNvSpPr/>
          <p:nvPr/>
        </p:nvSpPr>
        <p:spPr>
          <a:xfrm>
            <a:off x="5275548" y="990413"/>
            <a:ext cx="164225" cy="22322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1200"/>
          </a:p>
        </p:txBody>
      </p:sp>
      <p:sp>
        <p:nvSpPr>
          <p:cNvPr id="53" name="Speech Bubble: Rectangle 52">
            <a:extLst>
              <a:ext uri="{FF2B5EF4-FFF2-40B4-BE49-F238E27FC236}">
                <a16:creationId xmlns:a16="http://schemas.microsoft.com/office/drawing/2014/main" id="{56778EDB-53C8-42FD-B7D3-BC20125481D5}"/>
              </a:ext>
            </a:extLst>
          </p:cNvPr>
          <p:cNvSpPr/>
          <p:nvPr/>
        </p:nvSpPr>
        <p:spPr>
          <a:xfrm>
            <a:off x="5275548" y="621424"/>
            <a:ext cx="856490" cy="178109"/>
          </a:xfrm>
          <a:prstGeom prst="wedgeRectCallout">
            <a:avLst>
              <a:gd name="adj1" fmla="val -39828"/>
              <a:gd name="adj2" fmla="val 15778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topic: names</a:t>
            </a:r>
          </a:p>
        </p:txBody>
      </p:sp>
      <p:sp>
        <p:nvSpPr>
          <p:cNvPr id="54" name="Speech Bubble: Rectangle 53">
            <a:extLst>
              <a:ext uri="{FF2B5EF4-FFF2-40B4-BE49-F238E27FC236}">
                <a16:creationId xmlns:a16="http://schemas.microsoft.com/office/drawing/2014/main" id="{C0C8B2F0-9519-45A0-8BB7-914F3DDFFAEE}"/>
              </a:ext>
            </a:extLst>
          </p:cNvPr>
          <p:cNvSpPr/>
          <p:nvPr/>
        </p:nvSpPr>
        <p:spPr>
          <a:xfrm>
            <a:off x="2106004" y="1559949"/>
            <a:ext cx="1144520" cy="449979"/>
          </a:xfrm>
          <a:prstGeom prst="wedgeRectCallout">
            <a:avLst>
              <a:gd name="adj1" fmla="val 59598"/>
              <a:gd name="adj2" fmla="val 9815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publish to topic names on </a:t>
            </a:r>
            <a:r>
              <a:rPr lang="en-US" sz="800" dirty="0" err="1"/>
              <a:t>pubsub</a:t>
            </a:r>
            <a:r>
              <a:rPr lang="en-US" sz="800" dirty="0"/>
              <a:t> component</a:t>
            </a:r>
          </a:p>
        </p:txBody>
      </p:sp>
      <p:sp>
        <p:nvSpPr>
          <p:cNvPr id="55" name="Speech Bubble: Rectangle 54">
            <a:extLst>
              <a:ext uri="{FF2B5EF4-FFF2-40B4-BE49-F238E27FC236}">
                <a16:creationId xmlns:a16="http://schemas.microsoft.com/office/drawing/2014/main" id="{63218143-3F0C-4A47-AAF6-FD002A7328E8}"/>
              </a:ext>
            </a:extLst>
          </p:cNvPr>
          <p:cNvSpPr/>
          <p:nvPr/>
        </p:nvSpPr>
        <p:spPr>
          <a:xfrm>
            <a:off x="4301402" y="3660860"/>
            <a:ext cx="1144520" cy="449979"/>
          </a:xfrm>
          <a:prstGeom prst="wedgeRectCallout">
            <a:avLst>
              <a:gd name="adj1" fmla="val 19112"/>
              <a:gd name="adj2" fmla="val -13796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subscribe to topic names on </a:t>
            </a:r>
            <a:r>
              <a:rPr lang="en-US" sz="800" dirty="0" err="1"/>
              <a:t>pubsub</a:t>
            </a:r>
            <a:r>
              <a:rPr lang="en-US" sz="800" dirty="0"/>
              <a:t> component</a:t>
            </a:r>
          </a:p>
        </p:txBody>
      </p:sp>
      <p:pic>
        <p:nvPicPr>
          <p:cNvPr id="3" name="Picture 2" descr="Image result for logo kafka">
            <a:extLst>
              <a:ext uri="{FF2B5EF4-FFF2-40B4-BE49-F238E27FC236}">
                <a16:creationId xmlns:a16="http://schemas.microsoft.com/office/drawing/2014/main" id="{FFF6C37A-FA7F-6E47-A33C-8C2CC97B07BA}"/>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38340" y="1162793"/>
            <a:ext cx="1092153" cy="57408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D70D94EC-02A6-DAEB-3A2E-2B7A9FFB7C78}"/>
              </a:ext>
            </a:extLst>
          </p:cNvPr>
          <p:cNvSpPr/>
          <p:nvPr/>
        </p:nvSpPr>
        <p:spPr>
          <a:xfrm>
            <a:off x="2303073" y="3895884"/>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cxnSp>
        <p:nvCxnSpPr>
          <p:cNvPr id="13" name="Connector: Elbow 12">
            <a:extLst>
              <a:ext uri="{FF2B5EF4-FFF2-40B4-BE49-F238E27FC236}">
                <a16:creationId xmlns:a16="http://schemas.microsoft.com/office/drawing/2014/main" id="{ACF1C530-E803-3636-1259-8F7878ECB887}"/>
              </a:ext>
            </a:extLst>
          </p:cNvPr>
          <p:cNvCxnSpPr>
            <a:endCxn id="10" idx="0"/>
          </p:cNvCxnSpPr>
          <p:nvPr/>
        </p:nvCxnSpPr>
        <p:spPr>
          <a:xfrm>
            <a:off x="2218724" y="3520182"/>
            <a:ext cx="293079" cy="375702"/>
          </a:xfrm>
          <a:prstGeom prst="bentConnector2">
            <a:avLst/>
          </a:prstGeom>
          <a:ln>
            <a:prstDash val="dash"/>
            <a:tailEnd type="triangle"/>
          </a:ln>
        </p:spPr>
        <p:style>
          <a:lnRef idx="1">
            <a:schemeClr val="dk1"/>
          </a:lnRef>
          <a:fillRef idx="0">
            <a:schemeClr val="dk1"/>
          </a:fillRef>
          <a:effectRef idx="0">
            <a:schemeClr val="dk1"/>
          </a:effectRef>
          <a:fontRef idx="minor">
            <a:schemeClr val="tx1"/>
          </a:fontRef>
        </p:style>
      </p:cxnSp>
      <p:pic>
        <p:nvPicPr>
          <p:cNvPr id="14" name="Picture 13" descr="Image result for logo kafka">
            <a:extLst>
              <a:ext uri="{FF2B5EF4-FFF2-40B4-BE49-F238E27FC236}">
                <a16:creationId xmlns:a16="http://schemas.microsoft.com/office/drawing/2014/main" id="{67296E48-A33D-6A82-09DD-A98BDC65937B}"/>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63182"/>
          <a:stretch/>
        </p:blipFill>
        <p:spPr bwMode="auto">
          <a:xfrm>
            <a:off x="2318424" y="3863692"/>
            <a:ext cx="402110" cy="574081"/>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F91E3E49-935D-ED89-B3F0-861FD531EFD2}"/>
              </a:ext>
            </a:extLst>
          </p:cNvPr>
          <p:cNvSpPr/>
          <p:nvPr/>
        </p:nvSpPr>
        <p:spPr>
          <a:xfrm>
            <a:off x="8352580" y="4021014"/>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sp>
        <p:nvSpPr>
          <p:cNvPr id="20" name="TextBox 19">
            <a:extLst>
              <a:ext uri="{FF2B5EF4-FFF2-40B4-BE49-F238E27FC236}">
                <a16:creationId xmlns:a16="http://schemas.microsoft.com/office/drawing/2014/main" id="{44E7C4A5-6E8B-B586-0B1B-6EF36599BA80}"/>
              </a:ext>
            </a:extLst>
          </p:cNvPr>
          <p:cNvSpPr txBox="1"/>
          <p:nvPr/>
        </p:nvSpPr>
        <p:spPr>
          <a:xfrm>
            <a:off x="7485866" y="4548796"/>
            <a:ext cx="1417055" cy="123111"/>
          </a:xfrm>
          <a:prstGeom prst="rect">
            <a:avLst/>
          </a:prstGeom>
          <a:noFill/>
        </p:spPr>
        <p:txBody>
          <a:bodyPr wrap="none" lIns="0" tIns="0" rIns="0" bIns="0" rtlCol="0">
            <a:spAutoFit/>
          </a:bodyPr>
          <a:lstStyle/>
          <a:p>
            <a:r>
              <a:rPr lang="en-US" sz="800" i="1" dirty="0" err="1"/>
              <a:t>dapr</a:t>
            </a:r>
            <a:r>
              <a:rPr lang="en-US" sz="800" i="1" dirty="0"/>
              <a:t>-components/</a:t>
            </a:r>
            <a:r>
              <a:rPr lang="en-US" sz="800" i="1" dirty="0" err="1"/>
              <a:t>pubsub.yaml</a:t>
            </a:r>
            <a:endParaRPr lang="en-US" sz="800" i="1" dirty="0"/>
          </a:p>
        </p:txBody>
      </p:sp>
      <p:cxnSp>
        <p:nvCxnSpPr>
          <p:cNvPr id="21" name="Connector: Elbow 20">
            <a:extLst>
              <a:ext uri="{FF2B5EF4-FFF2-40B4-BE49-F238E27FC236}">
                <a16:creationId xmlns:a16="http://schemas.microsoft.com/office/drawing/2014/main" id="{74693E89-F6E7-F8BC-ED8A-3F1DA140E69B}"/>
              </a:ext>
            </a:extLst>
          </p:cNvPr>
          <p:cNvCxnSpPr>
            <a:endCxn id="19" idx="0"/>
          </p:cNvCxnSpPr>
          <p:nvPr/>
        </p:nvCxnSpPr>
        <p:spPr>
          <a:xfrm>
            <a:off x="8268231" y="3645312"/>
            <a:ext cx="293079" cy="375702"/>
          </a:xfrm>
          <a:prstGeom prst="bentConnector2">
            <a:avLst/>
          </a:prstGeom>
          <a:ln>
            <a:prstDash val="dash"/>
            <a:tailEnd type="triangle"/>
          </a:ln>
        </p:spPr>
        <p:style>
          <a:lnRef idx="1">
            <a:schemeClr val="dk1"/>
          </a:lnRef>
          <a:fillRef idx="0">
            <a:schemeClr val="dk1"/>
          </a:fillRef>
          <a:effectRef idx="0">
            <a:schemeClr val="dk1"/>
          </a:effectRef>
          <a:fontRef idx="minor">
            <a:schemeClr val="tx1"/>
          </a:fontRef>
        </p:style>
      </p:cxnSp>
      <p:pic>
        <p:nvPicPr>
          <p:cNvPr id="24" name="Picture 23" descr="Image result for logo kafka">
            <a:extLst>
              <a:ext uri="{FF2B5EF4-FFF2-40B4-BE49-F238E27FC236}">
                <a16:creationId xmlns:a16="http://schemas.microsoft.com/office/drawing/2014/main" id="{25455C61-7045-51D7-49A4-2DD8B36A0EFB}"/>
              </a:ext>
            </a:extLst>
          </p:cNvPr>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r="63182"/>
          <a:stretch/>
        </p:blipFill>
        <p:spPr bwMode="auto">
          <a:xfrm>
            <a:off x="8367931" y="3988822"/>
            <a:ext cx="402110" cy="574081"/>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B669E38F-09A6-C704-9DD0-A542C3090D6F}"/>
              </a:ext>
            </a:extLst>
          </p:cNvPr>
          <p:cNvSpPr txBox="1"/>
          <p:nvPr/>
        </p:nvSpPr>
        <p:spPr>
          <a:xfrm rot="19045846">
            <a:off x="6093216" y="1433073"/>
            <a:ext cx="3534622" cy="369332"/>
          </a:xfrm>
          <a:prstGeom prst="rect">
            <a:avLst/>
          </a:prstGeom>
          <a:solidFill>
            <a:schemeClr val="bg2">
              <a:lumMod val="20000"/>
              <a:lumOff val="80000"/>
            </a:schemeClr>
          </a:solidFill>
        </p:spPr>
        <p:txBody>
          <a:bodyPr wrap="none" lIns="0" tIns="0" rIns="0" bIns="0" rtlCol="0">
            <a:spAutoFit/>
          </a:bodyPr>
          <a:lstStyle/>
          <a:p>
            <a:r>
              <a:rPr lang="en-US" sz="800" b="0" i="0" dirty="0" err="1">
                <a:solidFill>
                  <a:srgbClr val="000000"/>
                </a:solidFill>
                <a:effectLst/>
                <a:latin typeface="Consolas" panose="020B0609020204030204" pitchFamily="49" charset="0"/>
              </a:rPr>
              <a:t>dapr</a:t>
            </a:r>
            <a:r>
              <a:rPr lang="en-US" sz="800" b="0" i="0" dirty="0">
                <a:solidFill>
                  <a:srgbClr val="000000"/>
                </a:solidFill>
                <a:effectLst/>
                <a:latin typeface="Consolas" panose="020B0609020204030204" pitchFamily="49" charset="0"/>
              </a:rPr>
              <a:t> run --app-port 8080 --app-id name-processor </a:t>
            </a:r>
          </a:p>
          <a:p>
            <a:r>
              <a:rPr lang="en-US" sz="800" b="0" i="0" dirty="0">
                <a:solidFill>
                  <a:srgbClr val="000000"/>
                </a:solidFill>
                <a:effectLst/>
                <a:latin typeface="Consolas" panose="020B0609020204030204" pitchFamily="49" charset="0"/>
              </a:rPr>
              <a:t>--components-path ../</a:t>
            </a:r>
            <a:r>
              <a:rPr lang="en-US" sz="800" b="0" i="0" dirty="0" err="1">
                <a:solidFill>
                  <a:srgbClr val="000000"/>
                </a:solidFill>
                <a:effectLst/>
                <a:latin typeface="Consolas" panose="020B0609020204030204" pitchFamily="49" charset="0"/>
              </a:rPr>
              <a:t>dapr</a:t>
            </a:r>
            <a:r>
              <a:rPr lang="en-US" sz="800" b="0" i="0" dirty="0">
                <a:solidFill>
                  <a:srgbClr val="000000"/>
                </a:solidFill>
                <a:effectLst/>
                <a:latin typeface="Consolas" panose="020B0609020204030204" pitchFamily="49" charset="0"/>
              </a:rPr>
              <a:t>-components </a:t>
            </a:r>
          </a:p>
          <a:p>
            <a:r>
              <a:rPr lang="en-US" sz="800" b="0" i="0" dirty="0">
                <a:solidFill>
                  <a:srgbClr val="000000"/>
                </a:solidFill>
                <a:effectLst/>
                <a:latin typeface="Consolas" panose="020B0609020204030204" pitchFamily="49" charset="0"/>
              </a:rPr>
              <a:t>-- java -jar target/NameConsumerAndProcessor-0.0.1-SNAPSHOT.jar</a:t>
            </a:r>
            <a:endParaRPr lang="nl-NL" sz="600" b="0" dirty="0">
              <a:solidFill>
                <a:srgbClr val="000000"/>
              </a:solidFill>
              <a:effectLst/>
              <a:latin typeface="Consolas" panose="020B0609020204030204" pitchFamily="49" charset="0"/>
            </a:endParaRPr>
          </a:p>
        </p:txBody>
      </p:sp>
      <p:sp>
        <p:nvSpPr>
          <p:cNvPr id="31" name="Rectangle 30">
            <a:extLst>
              <a:ext uri="{FF2B5EF4-FFF2-40B4-BE49-F238E27FC236}">
                <a16:creationId xmlns:a16="http://schemas.microsoft.com/office/drawing/2014/main" id="{114D9F0D-44F8-A29D-5D5A-85D3187C2F5B}"/>
              </a:ext>
            </a:extLst>
          </p:cNvPr>
          <p:cNvSpPr/>
          <p:nvPr/>
        </p:nvSpPr>
        <p:spPr>
          <a:xfrm>
            <a:off x="5848672" y="2471366"/>
            <a:ext cx="3241901" cy="2317019"/>
          </a:xfrm>
          <a:prstGeom prst="rect">
            <a:avLst/>
          </a:prstGeom>
          <a:noFill/>
          <a:ln>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37" name="Speech Bubble: Rectangle 36">
            <a:extLst>
              <a:ext uri="{FF2B5EF4-FFF2-40B4-BE49-F238E27FC236}">
                <a16:creationId xmlns:a16="http://schemas.microsoft.com/office/drawing/2014/main" id="{F4CD4CD8-A253-2E2B-11E1-4F1097DA3E79}"/>
              </a:ext>
            </a:extLst>
          </p:cNvPr>
          <p:cNvSpPr/>
          <p:nvPr/>
        </p:nvSpPr>
        <p:spPr>
          <a:xfrm>
            <a:off x="5043837" y="2271250"/>
            <a:ext cx="726614" cy="569510"/>
          </a:xfrm>
          <a:prstGeom prst="wedgeRectCallout">
            <a:avLst>
              <a:gd name="adj1" fmla="val 21994"/>
              <a:gd name="adj2" fmla="val -13061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800" dirty="0"/>
              <a:t>consume messages from topic names</a:t>
            </a:r>
          </a:p>
        </p:txBody>
      </p:sp>
      <p:sp>
        <p:nvSpPr>
          <p:cNvPr id="40" name="Arrow: Right 39">
            <a:extLst>
              <a:ext uri="{FF2B5EF4-FFF2-40B4-BE49-F238E27FC236}">
                <a16:creationId xmlns:a16="http://schemas.microsoft.com/office/drawing/2014/main" id="{FB118A5D-4191-6C2C-85BB-80D1A724A9BC}"/>
              </a:ext>
            </a:extLst>
          </p:cNvPr>
          <p:cNvSpPr/>
          <p:nvPr/>
        </p:nvSpPr>
        <p:spPr>
          <a:xfrm rot="8051079">
            <a:off x="6452522" y="2762572"/>
            <a:ext cx="165796" cy="308133"/>
          </a:xfrm>
          <a:prstGeom prst="rightArrow">
            <a:avLst/>
          </a:prstGeom>
          <a:solidFill>
            <a:srgbClr val="EBEB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3" name="TextBox 42">
            <a:extLst>
              <a:ext uri="{FF2B5EF4-FFF2-40B4-BE49-F238E27FC236}">
                <a16:creationId xmlns:a16="http://schemas.microsoft.com/office/drawing/2014/main" id="{14F36CD3-C065-A12E-16C8-32233A503C16}"/>
              </a:ext>
            </a:extLst>
          </p:cNvPr>
          <p:cNvSpPr txBox="1"/>
          <p:nvPr/>
        </p:nvSpPr>
        <p:spPr>
          <a:xfrm rot="2058527">
            <a:off x="-43327" y="1782506"/>
            <a:ext cx="3270126" cy="415498"/>
          </a:xfrm>
          <a:prstGeom prst="rect">
            <a:avLst/>
          </a:prstGeom>
          <a:solidFill>
            <a:schemeClr val="bg2">
              <a:lumMod val="20000"/>
              <a:lumOff val="80000"/>
            </a:schemeClr>
          </a:solidFill>
        </p:spPr>
        <p:txBody>
          <a:bodyPr wrap="none" lIns="0" tIns="0" rIns="0" bIns="0" rtlCol="0">
            <a:spAutoFit/>
          </a:bodyPr>
          <a:lstStyle/>
          <a:p>
            <a:pPr algn="r"/>
            <a:r>
              <a:rPr lang="nl-NL" sz="900" b="0" dirty="0" err="1">
                <a:solidFill>
                  <a:srgbClr val="000000"/>
                </a:solidFill>
                <a:effectLst/>
                <a:latin typeface="Consolas" panose="020B0609020204030204" pitchFamily="49" charset="0"/>
              </a:rPr>
              <a:t>dapr</a:t>
            </a:r>
            <a:r>
              <a:rPr lang="nl-NL" sz="900" b="0" dirty="0">
                <a:solidFill>
                  <a:srgbClr val="000000"/>
                </a:solidFill>
                <a:effectLst/>
                <a:latin typeface="Consolas" panose="020B0609020204030204" pitchFamily="49" charset="0"/>
              </a:rPr>
              <a:t> run --app-</a:t>
            </a:r>
            <a:r>
              <a:rPr lang="nl-NL" sz="900" b="0" dirty="0" err="1">
                <a:solidFill>
                  <a:srgbClr val="000000"/>
                </a:solidFill>
                <a:effectLst/>
                <a:latin typeface="Consolas" panose="020B0609020204030204" pitchFamily="49" charset="0"/>
              </a:rPr>
              <a:t>id</a:t>
            </a:r>
            <a:r>
              <a:rPr lang="nl-NL" sz="900" b="0" dirty="0">
                <a:solidFill>
                  <a:srgbClr val="000000"/>
                </a:solidFill>
                <a:effectLst/>
                <a:latin typeface="Consolas" panose="020B0609020204030204" pitchFamily="49" charset="0"/>
              </a:rPr>
              <a:t> </a:t>
            </a:r>
            <a:r>
              <a:rPr lang="nl-NL" sz="900" b="0" dirty="0" err="1">
                <a:solidFill>
                  <a:srgbClr val="000000"/>
                </a:solidFill>
                <a:effectLst/>
                <a:latin typeface="Consolas" panose="020B0609020204030204" pitchFamily="49" charset="0"/>
              </a:rPr>
              <a:t>greeter</a:t>
            </a:r>
            <a:r>
              <a:rPr lang="nl-NL" sz="900" b="0" dirty="0">
                <a:solidFill>
                  <a:srgbClr val="000000"/>
                </a:solidFill>
                <a:effectLst/>
                <a:latin typeface="Consolas" panose="020B0609020204030204" pitchFamily="49" charset="0"/>
              </a:rPr>
              <a:t> --app-port $APP_PORT</a:t>
            </a:r>
          </a:p>
          <a:p>
            <a:pPr algn="r"/>
            <a:r>
              <a:rPr lang="nl-NL" sz="900" b="0" dirty="0">
                <a:solidFill>
                  <a:srgbClr val="000000"/>
                </a:solidFill>
                <a:effectLst/>
                <a:latin typeface="Consolas" panose="020B0609020204030204" pitchFamily="49" charset="0"/>
              </a:rPr>
              <a:t> --</a:t>
            </a:r>
            <a:r>
              <a:rPr lang="nl-NL" sz="900" b="0" dirty="0" err="1">
                <a:solidFill>
                  <a:srgbClr val="000000"/>
                </a:solidFill>
                <a:effectLst/>
                <a:latin typeface="Consolas" panose="020B0609020204030204" pitchFamily="49" charset="0"/>
              </a:rPr>
              <a:t>dapr</a:t>
            </a:r>
            <a:r>
              <a:rPr lang="nl-NL" sz="900" b="0" dirty="0">
                <a:solidFill>
                  <a:srgbClr val="000000"/>
                </a:solidFill>
                <a:effectLst/>
                <a:latin typeface="Consolas" panose="020B0609020204030204" pitchFamily="49" charset="0"/>
              </a:rPr>
              <a:t>-http-port $DAPR_HTTP_PORT </a:t>
            </a:r>
            <a:br>
              <a:rPr lang="nl-NL" sz="900" b="0" dirty="0">
                <a:solidFill>
                  <a:srgbClr val="000000"/>
                </a:solidFill>
                <a:effectLst/>
                <a:latin typeface="Consolas" panose="020B0609020204030204" pitchFamily="49" charset="0"/>
              </a:rPr>
            </a:br>
            <a:r>
              <a:rPr lang="nl-NL" sz="900" b="0" dirty="0">
                <a:solidFill>
                  <a:srgbClr val="000000"/>
                </a:solidFill>
                <a:effectLst/>
                <a:latin typeface="Consolas" panose="020B0609020204030204" pitchFamily="49" charset="0"/>
              </a:rPr>
              <a:t>--components-</a:t>
            </a:r>
            <a:r>
              <a:rPr lang="nl-NL" sz="900" b="0" dirty="0" err="1">
                <a:solidFill>
                  <a:srgbClr val="000000"/>
                </a:solidFill>
                <a:effectLst/>
                <a:latin typeface="Consolas" panose="020B0609020204030204" pitchFamily="49" charset="0"/>
              </a:rPr>
              <a:t>path</a:t>
            </a:r>
            <a:r>
              <a:rPr lang="nl-NL" sz="900" b="0" dirty="0">
                <a:solidFill>
                  <a:srgbClr val="000000"/>
                </a:solidFill>
                <a:effectLst/>
                <a:latin typeface="Consolas" panose="020B0609020204030204" pitchFamily="49" charset="0"/>
              </a:rPr>
              <a:t> </a:t>
            </a:r>
            <a:r>
              <a:rPr lang="nl-NL" sz="900" b="0" dirty="0" err="1">
                <a:solidFill>
                  <a:srgbClr val="000000"/>
                </a:solidFill>
                <a:effectLst/>
                <a:latin typeface="Consolas" panose="020B0609020204030204" pitchFamily="49" charset="0"/>
              </a:rPr>
              <a:t>dapr-components</a:t>
            </a:r>
            <a:r>
              <a:rPr lang="nl-NL" sz="900" b="0" dirty="0">
                <a:solidFill>
                  <a:srgbClr val="000000"/>
                </a:solidFill>
                <a:effectLst/>
                <a:latin typeface="Consolas" panose="020B0609020204030204" pitchFamily="49" charset="0"/>
              </a:rPr>
              <a:t> node front-app.js</a:t>
            </a:r>
          </a:p>
        </p:txBody>
      </p:sp>
      <p:sp>
        <p:nvSpPr>
          <p:cNvPr id="44" name="Arrow: Right 43">
            <a:extLst>
              <a:ext uri="{FF2B5EF4-FFF2-40B4-BE49-F238E27FC236}">
                <a16:creationId xmlns:a16="http://schemas.microsoft.com/office/drawing/2014/main" id="{612DD645-0B54-8FEF-816B-F67C3101FC59}"/>
              </a:ext>
            </a:extLst>
          </p:cNvPr>
          <p:cNvSpPr/>
          <p:nvPr/>
        </p:nvSpPr>
        <p:spPr>
          <a:xfrm rot="2515830">
            <a:off x="2949067" y="2804508"/>
            <a:ext cx="165796" cy="308133"/>
          </a:xfrm>
          <a:prstGeom prst="rightArrow">
            <a:avLst/>
          </a:prstGeom>
          <a:solidFill>
            <a:srgbClr val="EBEB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5" name="Rectangle 44">
            <a:extLst>
              <a:ext uri="{FF2B5EF4-FFF2-40B4-BE49-F238E27FC236}">
                <a16:creationId xmlns:a16="http://schemas.microsoft.com/office/drawing/2014/main" id="{87E8ADFB-67FE-FC80-098C-DE1ED0018988}"/>
              </a:ext>
            </a:extLst>
          </p:cNvPr>
          <p:cNvSpPr/>
          <p:nvPr/>
        </p:nvSpPr>
        <p:spPr>
          <a:xfrm>
            <a:off x="868785" y="2470222"/>
            <a:ext cx="3241901" cy="2317019"/>
          </a:xfrm>
          <a:prstGeom prst="rect">
            <a:avLst/>
          </a:prstGeom>
          <a:noFill/>
          <a:ln>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6" name="TextBox 45">
            <a:extLst>
              <a:ext uri="{FF2B5EF4-FFF2-40B4-BE49-F238E27FC236}">
                <a16:creationId xmlns:a16="http://schemas.microsoft.com/office/drawing/2014/main" id="{344EED4F-F0A3-2784-E824-425C25A20CCA}"/>
              </a:ext>
            </a:extLst>
          </p:cNvPr>
          <p:cNvSpPr txBox="1"/>
          <p:nvPr/>
        </p:nvSpPr>
        <p:spPr>
          <a:xfrm>
            <a:off x="1745506" y="4429503"/>
            <a:ext cx="1417055" cy="123111"/>
          </a:xfrm>
          <a:prstGeom prst="rect">
            <a:avLst/>
          </a:prstGeom>
          <a:noFill/>
        </p:spPr>
        <p:txBody>
          <a:bodyPr wrap="none" lIns="0" tIns="0" rIns="0" bIns="0" rtlCol="0">
            <a:spAutoFit/>
          </a:bodyPr>
          <a:lstStyle/>
          <a:p>
            <a:r>
              <a:rPr lang="en-US" sz="800" i="1" dirty="0" err="1"/>
              <a:t>dapr</a:t>
            </a:r>
            <a:r>
              <a:rPr lang="en-US" sz="800" i="1" dirty="0"/>
              <a:t>-components/</a:t>
            </a:r>
            <a:r>
              <a:rPr lang="en-US" sz="800" i="1" dirty="0" err="1"/>
              <a:t>pubsub.yaml</a:t>
            </a:r>
            <a:endParaRPr lang="en-US" sz="800" i="1" dirty="0"/>
          </a:p>
        </p:txBody>
      </p:sp>
      <p:pic>
        <p:nvPicPr>
          <p:cNvPr id="11" name="Picture 4" descr="Logos and Graphics | Node.js">
            <a:extLst>
              <a:ext uri="{FF2B5EF4-FFF2-40B4-BE49-F238E27FC236}">
                <a16:creationId xmlns:a16="http://schemas.microsoft.com/office/drawing/2014/main" id="{AC438508-94A8-162A-7E53-D476C74D2EB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98340" y="3309751"/>
            <a:ext cx="610303" cy="34584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0BF686D2-E0B5-7457-2266-F4C56F3D9C6E}"/>
              </a:ext>
            </a:extLst>
          </p:cNvPr>
          <p:cNvPicPr>
            <a:picLocks noChangeAspect="1"/>
          </p:cNvPicPr>
          <p:nvPr/>
        </p:nvPicPr>
        <p:blipFill>
          <a:blip r:embed="rId10"/>
          <a:stretch>
            <a:fillRect/>
          </a:stretch>
        </p:blipFill>
        <p:spPr>
          <a:xfrm>
            <a:off x="7347601" y="3442952"/>
            <a:ext cx="676018" cy="370387"/>
          </a:xfrm>
          <a:prstGeom prst="rect">
            <a:avLst/>
          </a:prstGeom>
        </p:spPr>
      </p:pic>
    </p:spTree>
    <p:extLst>
      <p:ext uri="{BB962C8B-B14F-4D97-AF65-F5344CB8AC3E}">
        <p14:creationId xmlns:p14="http://schemas.microsoft.com/office/powerpoint/2010/main" val="6121794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7DF36-A5EE-4863-AC47-829E9AA19CC0}"/>
              </a:ext>
            </a:extLst>
          </p:cNvPr>
          <p:cNvSpPr>
            <a:spLocks noGrp="1"/>
          </p:cNvSpPr>
          <p:nvPr>
            <p:ph type="title"/>
          </p:nvPr>
        </p:nvSpPr>
        <p:spPr/>
        <p:txBody>
          <a:bodyPr/>
          <a:lstStyle/>
          <a:p>
            <a:endParaRPr lang="en-US" sz="1600"/>
          </a:p>
        </p:txBody>
      </p:sp>
      <p:sp>
        <p:nvSpPr>
          <p:cNvPr id="4" name="Footer Placeholder 3">
            <a:extLst>
              <a:ext uri="{FF2B5EF4-FFF2-40B4-BE49-F238E27FC236}">
                <a16:creationId xmlns:a16="http://schemas.microsoft.com/office/drawing/2014/main" id="{77389C4D-9F2F-4CA4-8BF4-735FB458A914}"/>
              </a:ext>
            </a:extLst>
          </p:cNvPr>
          <p:cNvSpPr>
            <a:spLocks noGrp="1"/>
          </p:cNvSpPr>
          <p:nvPr>
            <p:ph type="ftr" sz="quarter" idx="11"/>
          </p:nvPr>
        </p:nvSpPr>
        <p:spPr/>
        <p:txBody>
          <a:bodyPr/>
          <a:lstStyle/>
          <a:p>
            <a:r>
              <a:rPr lang="en-US" sz="500"/>
              <a:t>Microservices in real life – with Node &amp; Dapr.io</a:t>
            </a:r>
            <a:endParaRPr lang="nl-NL" sz="500"/>
          </a:p>
        </p:txBody>
      </p:sp>
      <p:grpSp>
        <p:nvGrpSpPr>
          <p:cNvPr id="25" name="!!AppA">
            <a:extLst>
              <a:ext uri="{FF2B5EF4-FFF2-40B4-BE49-F238E27FC236}">
                <a16:creationId xmlns:a16="http://schemas.microsoft.com/office/drawing/2014/main" id="{BF383062-B30D-483F-AE59-598490E5CF83}"/>
              </a:ext>
            </a:extLst>
          </p:cNvPr>
          <p:cNvGrpSpPr/>
          <p:nvPr/>
        </p:nvGrpSpPr>
        <p:grpSpPr>
          <a:xfrm>
            <a:off x="1479739" y="380537"/>
            <a:ext cx="1249849" cy="1458155"/>
            <a:chOff x="3444424" y="1954650"/>
            <a:chExt cx="1400542" cy="1633964"/>
          </a:xfrm>
        </p:grpSpPr>
        <p:pic>
          <p:nvPicPr>
            <p:cNvPr id="26" name="Graphic 25">
              <a:extLst>
                <a:ext uri="{FF2B5EF4-FFF2-40B4-BE49-F238E27FC236}">
                  <a16:creationId xmlns:a16="http://schemas.microsoft.com/office/drawing/2014/main" id="{3E7FF804-9CFA-41AE-A069-4B058CA9B7C8}"/>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444424" y="1954650"/>
              <a:ext cx="1400542" cy="1633964"/>
            </a:xfrm>
            <a:prstGeom prst="rect">
              <a:avLst/>
            </a:prstGeom>
          </p:spPr>
        </p:pic>
        <p:sp>
          <p:nvSpPr>
            <p:cNvPr id="27" name="TextBox 26">
              <a:extLst>
                <a:ext uri="{FF2B5EF4-FFF2-40B4-BE49-F238E27FC236}">
                  <a16:creationId xmlns:a16="http://schemas.microsoft.com/office/drawing/2014/main" id="{089C008E-C3D2-4557-A8F6-FEC3DC32FA48}"/>
                </a:ext>
              </a:extLst>
            </p:cNvPr>
            <p:cNvSpPr txBox="1"/>
            <p:nvPr/>
          </p:nvSpPr>
          <p:spPr>
            <a:xfrm>
              <a:off x="3614335" y="2433650"/>
              <a:ext cx="991546" cy="465594"/>
            </a:xfrm>
            <a:prstGeom prst="rect">
              <a:avLst/>
            </a:prstGeom>
            <a:noFill/>
          </p:spPr>
          <p:txBody>
            <a:bodyPr wrap="none" lIns="0" tIns="0" rIns="0" bIns="0" rtlCol="0">
              <a:spAutoFit/>
            </a:bodyPr>
            <a:lstStyle/>
            <a:p>
              <a:pPr algn="ctr"/>
              <a:r>
                <a:rPr lang="en-US" sz="900" b="1" dirty="0" err="1">
                  <a:solidFill>
                    <a:schemeClr val="bg1"/>
                  </a:solidFill>
                  <a:latin typeface="+mj-lt"/>
                </a:rPr>
                <a:t>NameConsumer</a:t>
              </a:r>
              <a:br>
                <a:rPr lang="en-US" sz="900" b="1" dirty="0">
                  <a:solidFill>
                    <a:schemeClr val="bg1"/>
                  </a:solidFill>
                  <a:latin typeface="+mj-lt"/>
                </a:rPr>
              </a:br>
              <a:r>
                <a:rPr lang="en-US" sz="900" b="1" dirty="0" err="1">
                  <a:solidFill>
                    <a:schemeClr val="bg1"/>
                  </a:solidFill>
                  <a:latin typeface="+mj-lt"/>
                </a:rPr>
                <a:t>AndProcessor</a:t>
              </a:r>
              <a:endParaRPr lang="en-US" sz="900" b="1" dirty="0">
                <a:solidFill>
                  <a:schemeClr val="bg1"/>
                </a:solidFill>
                <a:latin typeface="+mj-lt"/>
              </a:endParaRPr>
            </a:p>
            <a:p>
              <a:pPr algn="ctr"/>
              <a:endParaRPr lang="en-US" sz="900" b="1" dirty="0">
                <a:solidFill>
                  <a:schemeClr val="bg1"/>
                </a:solidFill>
                <a:latin typeface="+mj-lt"/>
              </a:endParaRPr>
            </a:p>
          </p:txBody>
        </p:sp>
      </p:grpSp>
      <p:cxnSp>
        <p:nvCxnSpPr>
          <p:cNvPr id="28" name="Straight Arrow Connector 27">
            <a:extLst>
              <a:ext uri="{FF2B5EF4-FFF2-40B4-BE49-F238E27FC236}">
                <a16:creationId xmlns:a16="http://schemas.microsoft.com/office/drawing/2014/main" id="{B76294A0-08AB-40DB-9616-AF0ADBF41D6E}"/>
              </a:ext>
            </a:extLst>
          </p:cNvPr>
          <p:cNvCxnSpPr>
            <a:cxnSpLocks/>
          </p:cNvCxnSpPr>
          <p:nvPr/>
        </p:nvCxnSpPr>
        <p:spPr>
          <a:xfrm flipH="1">
            <a:off x="967655" y="997211"/>
            <a:ext cx="555520" cy="0"/>
          </a:xfrm>
          <a:prstGeom prst="straightConnector1">
            <a:avLst/>
          </a:prstGeom>
          <a:ln w="28575">
            <a:solidFill>
              <a:srgbClr val="20219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39842D65-8461-4DC3-B1FC-C9EA93E7638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57964" y="576543"/>
            <a:ext cx="632550" cy="737975"/>
          </a:xfrm>
          <a:prstGeom prst="rect">
            <a:avLst/>
          </a:prstGeom>
          <a:effectLst>
            <a:outerShdw blurRad="50800" dist="25400" dir="13500000" algn="br" rotWithShape="0">
              <a:prstClr val="black">
                <a:alpha val="40000"/>
              </a:prstClr>
            </a:outerShdw>
          </a:effectLst>
        </p:spPr>
      </p:pic>
      <p:sp>
        <p:nvSpPr>
          <p:cNvPr id="19" name="Rectangle 18">
            <a:extLst>
              <a:ext uri="{FF2B5EF4-FFF2-40B4-BE49-F238E27FC236}">
                <a16:creationId xmlns:a16="http://schemas.microsoft.com/office/drawing/2014/main" id="{F91E3E49-935D-ED89-B3F0-861FD531EFD2}"/>
              </a:ext>
            </a:extLst>
          </p:cNvPr>
          <p:cNvSpPr/>
          <p:nvPr/>
        </p:nvSpPr>
        <p:spPr>
          <a:xfrm>
            <a:off x="2738959" y="1703995"/>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sp>
        <p:nvSpPr>
          <p:cNvPr id="20" name="TextBox 19">
            <a:extLst>
              <a:ext uri="{FF2B5EF4-FFF2-40B4-BE49-F238E27FC236}">
                <a16:creationId xmlns:a16="http://schemas.microsoft.com/office/drawing/2014/main" id="{44E7C4A5-6E8B-B586-0B1B-6EF36599BA80}"/>
              </a:ext>
            </a:extLst>
          </p:cNvPr>
          <p:cNvSpPr txBox="1"/>
          <p:nvPr/>
        </p:nvSpPr>
        <p:spPr>
          <a:xfrm>
            <a:off x="1872245" y="2231777"/>
            <a:ext cx="1417055" cy="123111"/>
          </a:xfrm>
          <a:prstGeom prst="rect">
            <a:avLst/>
          </a:prstGeom>
          <a:noFill/>
        </p:spPr>
        <p:txBody>
          <a:bodyPr wrap="none" lIns="0" tIns="0" rIns="0" bIns="0" rtlCol="0">
            <a:spAutoFit/>
          </a:bodyPr>
          <a:lstStyle/>
          <a:p>
            <a:r>
              <a:rPr lang="en-US" sz="800" i="1" dirty="0" err="1"/>
              <a:t>dapr</a:t>
            </a:r>
            <a:r>
              <a:rPr lang="en-US" sz="800" i="1" dirty="0"/>
              <a:t>-components/</a:t>
            </a:r>
            <a:r>
              <a:rPr lang="en-US" sz="800" i="1" dirty="0" err="1"/>
              <a:t>pubsub.yaml</a:t>
            </a:r>
            <a:endParaRPr lang="en-US" sz="800" i="1" dirty="0"/>
          </a:p>
        </p:txBody>
      </p:sp>
      <p:cxnSp>
        <p:nvCxnSpPr>
          <p:cNvPr id="21" name="Connector: Elbow 20">
            <a:extLst>
              <a:ext uri="{FF2B5EF4-FFF2-40B4-BE49-F238E27FC236}">
                <a16:creationId xmlns:a16="http://schemas.microsoft.com/office/drawing/2014/main" id="{74693E89-F6E7-F8BC-ED8A-3F1DA140E69B}"/>
              </a:ext>
            </a:extLst>
          </p:cNvPr>
          <p:cNvCxnSpPr>
            <a:endCxn id="19" idx="0"/>
          </p:cNvCxnSpPr>
          <p:nvPr/>
        </p:nvCxnSpPr>
        <p:spPr>
          <a:xfrm>
            <a:off x="2654610" y="1328293"/>
            <a:ext cx="293079" cy="375702"/>
          </a:xfrm>
          <a:prstGeom prst="bentConnector2">
            <a:avLst/>
          </a:prstGeom>
          <a:ln>
            <a:prstDash val="dash"/>
            <a:tailEnd type="triangle"/>
          </a:ln>
        </p:spPr>
        <p:style>
          <a:lnRef idx="1">
            <a:schemeClr val="dk1"/>
          </a:lnRef>
          <a:fillRef idx="0">
            <a:schemeClr val="dk1"/>
          </a:fillRef>
          <a:effectRef idx="0">
            <a:schemeClr val="dk1"/>
          </a:effectRef>
          <a:fontRef idx="minor">
            <a:schemeClr val="tx1"/>
          </a:fontRef>
        </p:style>
      </p:cxnSp>
      <p:pic>
        <p:nvPicPr>
          <p:cNvPr id="24" name="Picture 23" descr="Image result for logo kafka">
            <a:extLst>
              <a:ext uri="{FF2B5EF4-FFF2-40B4-BE49-F238E27FC236}">
                <a16:creationId xmlns:a16="http://schemas.microsoft.com/office/drawing/2014/main" id="{25455C61-7045-51D7-49A4-2DD8B36A0EF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63182"/>
          <a:stretch/>
        </p:blipFill>
        <p:spPr bwMode="auto">
          <a:xfrm>
            <a:off x="2754310" y="1671803"/>
            <a:ext cx="402110" cy="574081"/>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14D9F0D-44F8-A29D-5D5A-85D3187C2F5B}"/>
              </a:ext>
            </a:extLst>
          </p:cNvPr>
          <p:cNvSpPr/>
          <p:nvPr/>
        </p:nvSpPr>
        <p:spPr>
          <a:xfrm>
            <a:off x="235051" y="154347"/>
            <a:ext cx="3241901" cy="2317019"/>
          </a:xfrm>
          <a:prstGeom prst="rect">
            <a:avLst/>
          </a:prstGeom>
          <a:noFill/>
          <a:ln>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0" name="Arrow: Right 39">
            <a:extLst>
              <a:ext uri="{FF2B5EF4-FFF2-40B4-BE49-F238E27FC236}">
                <a16:creationId xmlns:a16="http://schemas.microsoft.com/office/drawing/2014/main" id="{FB118A5D-4191-6C2C-85BB-80D1A724A9BC}"/>
              </a:ext>
            </a:extLst>
          </p:cNvPr>
          <p:cNvSpPr/>
          <p:nvPr/>
        </p:nvSpPr>
        <p:spPr>
          <a:xfrm rot="8051079">
            <a:off x="838901" y="445553"/>
            <a:ext cx="165796" cy="308133"/>
          </a:xfrm>
          <a:prstGeom prst="rightArrow">
            <a:avLst/>
          </a:prstGeom>
          <a:solidFill>
            <a:srgbClr val="EBEB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12" name="Picture 11">
            <a:extLst>
              <a:ext uri="{FF2B5EF4-FFF2-40B4-BE49-F238E27FC236}">
                <a16:creationId xmlns:a16="http://schemas.microsoft.com/office/drawing/2014/main" id="{0BF686D2-E0B5-7457-2266-F4C56F3D9C6E}"/>
              </a:ext>
            </a:extLst>
          </p:cNvPr>
          <p:cNvPicPr>
            <a:picLocks noChangeAspect="1"/>
          </p:cNvPicPr>
          <p:nvPr/>
        </p:nvPicPr>
        <p:blipFill>
          <a:blip r:embed="rId7"/>
          <a:stretch>
            <a:fillRect/>
          </a:stretch>
        </p:blipFill>
        <p:spPr>
          <a:xfrm>
            <a:off x="1733980" y="1125933"/>
            <a:ext cx="676018" cy="370387"/>
          </a:xfrm>
          <a:prstGeom prst="rect">
            <a:avLst/>
          </a:prstGeom>
        </p:spPr>
      </p:pic>
      <p:pic>
        <p:nvPicPr>
          <p:cNvPr id="17" name="Picture 16">
            <a:extLst>
              <a:ext uri="{FF2B5EF4-FFF2-40B4-BE49-F238E27FC236}">
                <a16:creationId xmlns:a16="http://schemas.microsoft.com/office/drawing/2014/main" id="{6C752C9B-E735-6371-E1E9-D7C7A6C2F975}"/>
              </a:ext>
            </a:extLst>
          </p:cNvPr>
          <p:cNvPicPr>
            <a:picLocks noChangeAspect="1"/>
          </p:cNvPicPr>
          <p:nvPr/>
        </p:nvPicPr>
        <p:blipFill>
          <a:blip r:embed="rId8"/>
          <a:stretch>
            <a:fillRect/>
          </a:stretch>
        </p:blipFill>
        <p:spPr>
          <a:xfrm>
            <a:off x="4067779" y="179707"/>
            <a:ext cx="4421487" cy="2467190"/>
          </a:xfrm>
          <a:prstGeom prst="rect">
            <a:avLst/>
          </a:prstGeom>
          <a:ln>
            <a:noFill/>
          </a:ln>
          <a:effectLst>
            <a:outerShdw blurRad="292100" dist="139700" dir="2700000" algn="tl" rotWithShape="0">
              <a:srgbClr val="333333">
                <a:alpha val="65000"/>
              </a:srgbClr>
            </a:outerShdw>
          </a:effectLst>
        </p:spPr>
      </p:pic>
      <p:pic>
        <p:nvPicPr>
          <p:cNvPr id="47" name="Picture 46">
            <a:extLst>
              <a:ext uri="{FF2B5EF4-FFF2-40B4-BE49-F238E27FC236}">
                <a16:creationId xmlns:a16="http://schemas.microsoft.com/office/drawing/2014/main" id="{CB0848B5-FB76-A4BD-CBB5-8ED7EF3ED3B8}"/>
              </a:ext>
            </a:extLst>
          </p:cNvPr>
          <p:cNvPicPr>
            <a:picLocks noChangeAspect="1"/>
          </p:cNvPicPr>
          <p:nvPr/>
        </p:nvPicPr>
        <p:blipFill>
          <a:blip r:embed="rId9"/>
          <a:stretch>
            <a:fillRect/>
          </a:stretch>
        </p:blipFill>
        <p:spPr>
          <a:xfrm>
            <a:off x="451738" y="2691707"/>
            <a:ext cx="3371429" cy="1857143"/>
          </a:xfrm>
          <a:prstGeom prst="rect">
            <a:avLst/>
          </a:prstGeom>
        </p:spPr>
      </p:pic>
      <p:cxnSp>
        <p:nvCxnSpPr>
          <p:cNvPr id="49" name="Straight Arrow Connector 48">
            <a:extLst>
              <a:ext uri="{FF2B5EF4-FFF2-40B4-BE49-F238E27FC236}">
                <a16:creationId xmlns:a16="http://schemas.microsoft.com/office/drawing/2014/main" id="{6B10CA41-851B-4DD7-A8E4-2414F46E3534}"/>
              </a:ext>
            </a:extLst>
          </p:cNvPr>
          <p:cNvCxnSpPr/>
          <p:nvPr/>
        </p:nvCxnSpPr>
        <p:spPr>
          <a:xfrm flipV="1">
            <a:off x="3289300" y="288000"/>
            <a:ext cx="1069717" cy="346501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CF8087CA-8FC1-3D2A-B623-75FF127EF76D}"/>
              </a:ext>
            </a:extLst>
          </p:cNvPr>
          <p:cNvPicPr>
            <a:picLocks noChangeAspect="1"/>
          </p:cNvPicPr>
          <p:nvPr/>
        </p:nvPicPr>
        <p:blipFill>
          <a:blip r:embed="rId10"/>
          <a:stretch>
            <a:fillRect/>
          </a:stretch>
        </p:blipFill>
        <p:spPr>
          <a:xfrm>
            <a:off x="4572000" y="2701151"/>
            <a:ext cx="2956366" cy="2156940"/>
          </a:xfrm>
          <a:prstGeom prst="rect">
            <a:avLst/>
          </a:prstGeom>
          <a:ln>
            <a:noFill/>
          </a:ln>
          <a:effectLst>
            <a:outerShdw blurRad="292100" dist="139700" dir="2700000" algn="tl" rotWithShape="0">
              <a:srgbClr val="333333">
                <a:alpha val="65000"/>
              </a:srgbClr>
            </a:outerShdw>
          </a:effectLst>
        </p:spPr>
      </p:pic>
      <p:cxnSp>
        <p:nvCxnSpPr>
          <p:cNvPr id="56" name="Straight Arrow Connector 55">
            <a:extLst>
              <a:ext uri="{FF2B5EF4-FFF2-40B4-BE49-F238E27FC236}">
                <a16:creationId xmlns:a16="http://schemas.microsoft.com/office/drawing/2014/main" id="{1EC3D9ED-0654-12E3-2C71-9C1B6D240091}"/>
              </a:ext>
            </a:extLst>
          </p:cNvPr>
          <p:cNvCxnSpPr>
            <a:cxnSpLocks/>
          </p:cNvCxnSpPr>
          <p:nvPr/>
        </p:nvCxnSpPr>
        <p:spPr>
          <a:xfrm flipV="1">
            <a:off x="1245415" y="2867238"/>
            <a:ext cx="3535384" cy="154471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87714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6"/>
                                        </p:tgtEl>
                                        <p:attrNameLst>
                                          <p:attrName>style.visibility</p:attrName>
                                        </p:attrNameLst>
                                      </p:cBhvr>
                                      <p:to>
                                        <p:strVal val="visible"/>
                                      </p:to>
                                    </p:set>
                                    <p:animEffect transition="in" filter="fade">
                                      <p:cBhvr>
                                        <p:cTn id="12" dur="500"/>
                                        <p:tgtEl>
                                          <p:spTgt spid="56"/>
                                        </p:tgtEl>
                                      </p:cBhvr>
                                    </p:animEffect>
                                  </p:childTnLst>
                                </p:cTn>
                              </p:par>
                              <p:par>
                                <p:cTn id="13" presetID="10" presetClass="entr" presetSubtype="0" fill="hold" nodeType="withEffect">
                                  <p:stCondLst>
                                    <p:cond delay="0"/>
                                  </p:stCondLst>
                                  <p:childTnLst>
                                    <p:set>
                                      <p:cBhvr>
                                        <p:cTn id="14" dur="1" fill="hold">
                                          <p:stCondLst>
                                            <p:cond delay="0"/>
                                          </p:stCondLst>
                                        </p:cTn>
                                        <p:tgtEl>
                                          <p:spTgt spid="51"/>
                                        </p:tgtEl>
                                        <p:attrNameLst>
                                          <p:attrName>style.visibility</p:attrName>
                                        </p:attrNameLst>
                                      </p:cBhvr>
                                      <p:to>
                                        <p:strVal val="visible"/>
                                      </p:to>
                                    </p:set>
                                    <p:animEffect transition="in" filter="fade">
                                      <p:cBhvr>
                                        <p:cTn id="15" dur="500"/>
                                        <p:tgtEl>
                                          <p:spTgt spid="51"/>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49"/>
                                        </p:tgtEl>
                                        <p:attrNameLst>
                                          <p:attrName>style.visibility</p:attrName>
                                        </p:attrNameLst>
                                      </p:cBhvr>
                                      <p:to>
                                        <p:strVal val="visible"/>
                                      </p:to>
                                    </p:set>
                                    <p:animEffect transition="in" filter="fade">
                                      <p:cBhvr>
                                        <p:cTn id="20" dur="500"/>
                                        <p:tgtEl>
                                          <p:spTgt spid="49"/>
                                        </p:tgtEl>
                                      </p:cBhvr>
                                    </p:animEffect>
                                  </p:childTnLst>
                                </p:cTn>
                              </p:par>
                              <p:par>
                                <p:cTn id="21" presetID="10" presetClass="entr" presetSubtype="0" fill="hold"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fade">
                                      <p:cBhvr>
                                        <p:cTn id="2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7DF36-A5EE-4863-AC47-829E9AA19CC0}"/>
              </a:ext>
            </a:extLst>
          </p:cNvPr>
          <p:cNvSpPr>
            <a:spLocks noGrp="1"/>
          </p:cNvSpPr>
          <p:nvPr>
            <p:ph type="title"/>
          </p:nvPr>
        </p:nvSpPr>
        <p:spPr/>
        <p:txBody>
          <a:bodyPr/>
          <a:lstStyle/>
          <a:p>
            <a:endParaRPr lang="en-US" sz="1600"/>
          </a:p>
        </p:txBody>
      </p:sp>
      <p:sp>
        <p:nvSpPr>
          <p:cNvPr id="4" name="Footer Placeholder 3">
            <a:extLst>
              <a:ext uri="{FF2B5EF4-FFF2-40B4-BE49-F238E27FC236}">
                <a16:creationId xmlns:a16="http://schemas.microsoft.com/office/drawing/2014/main" id="{77389C4D-9F2F-4CA4-8BF4-735FB458A914}"/>
              </a:ext>
            </a:extLst>
          </p:cNvPr>
          <p:cNvSpPr>
            <a:spLocks noGrp="1"/>
          </p:cNvSpPr>
          <p:nvPr>
            <p:ph type="ftr" sz="quarter" idx="11"/>
          </p:nvPr>
        </p:nvSpPr>
        <p:spPr/>
        <p:txBody>
          <a:bodyPr/>
          <a:lstStyle/>
          <a:p>
            <a:r>
              <a:rPr lang="en-US" sz="500"/>
              <a:t>Microservices in real life – with Node &amp; Dapr.io</a:t>
            </a:r>
            <a:endParaRPr lang="nl-NL" sz="500"/>
          </a:p>
        </p:txBody>
      </p:sp>
      <p:grpSp>
        <p:nvGrpSpPr>
          <p:cNvPr id="25" name="!!AppA">
            <a:extLst>
              <a:ext uri="{FF2B5EF4-FFF2-40B4-BE49-F238E27FC236}">
                <a16:creationId xmlns:a16="http://schemas.microsoft.com/office/drawing/2014/main" id="{BF383062-B30D-483F-AE59-598490E5CF83}"/>
              </a:ext>
            </a:extLst>
          </p:cNvPr>
          <p:cNvGrpSpPr/>
          <p:nvPr/>
        </p:nvGrpSpPr>
        <p:grpSpPr>
          <a:xfrm>
            <a:off x="970854" y="380537"/>
            <a:ext cx="1249849" cy="1458155"/>
            <a:chOff x="3444424" y="1954650"/>
            <a:chExt cx="1400542" cy="1633964"/>
          </a:xfrm>
        </p:grpSpPr>
        <p:pic>
          <p:nvPicPr>
            <p:cNvPr id="26" name="Graphic 25">
              <a:extLst>
                <a:ext uri="{FF2B5EF4-FFF2-40B4-BE49-F238E27FC236}">
                  <a16:creationId xmlns:a16="http://schemas.microsoft.com/office/drawing/2014/main" id="{3E7FF804-9CFA-41AE-A069-4B058CA9B7C8}"/>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444424" y="1954650"/>
              <a:ext cx="1400542" cy="1633964"/>
            </a:xfrm>
            <a:prstGeom prst="rect">
              <a:avLst/>
            </a:prstGeom>
          </p:spPr>
        </p:pic>
        <p:sp>
          <p:nvSpPr>
            <p:cNvPr id="27" name="TextBox 26">
              <a:extLst>
                <a:ext uri="{FF2B5EF4-FFF2-40B4-BE49-F238E27FC236}">
                  <a16:creationId xmlns:a16="http://schemas.microsoft.com/office/drawing/2014/main" id="{089C008E-C3D2-4557-A8F6-FEC3DC32FA48}"/>
                </a:ext>
              </a:extLst>
            </p:cNvPr>
            <p:cNvSpPr txBox="1"/>
            <p:nvPr/>
          </p:nvSpPr>
          <p:spPr>
            <a:xfrm>
              <a:off x="3614335" y="2433650"/>
              <a:ext cx="991546" cy="465594"/>
            </a:xfrm>
            <a:prstGeom prst="rect">
              <a:avLst/>
            </a:prstGeom>
            <a:noFill/>
          </p:spPr>
          <p:txBody>
            <a:bodyPr wrap="none" lIns="0" tIns="0" rIns="0" bIns="0" rtlCol="0">
              <a:spAutoFit/>
            </a:bodyPr>
            <a:lstStyle/>
            <a:p>
              <a:pPr algn="ctr"/>
              <a:r>
                <a:rPr lang="en-US" sz="900" b="1" dirty="0" err="1">
                  <a:solidFill>
                    <a:schemeClr val="bg1"/>
                  </a:solidFill>
                  <a:latin typeface="+mj-lt"/>
                </a:rPr>
                <a:t>NameConsumer</a:t>
              </a:r>
              <a:br>
                <a:rPr lang="en-US" sz="900" b="1" dirty="0">
                  <a:solidFill>
                    <a:schemeClr val="bg1"/>
                  </a:solidFill>
                  <a:latin typeface="+mj-lt"/>
                </a:rPr>
              </a:br>
              <a:r>
                <a:rPr lang="en-US" sz="900" b="1" dirty="0" err="1">
                  <a:solidFill>
                    <a:schemeClr val="bg1"/>
                  </a:solidFill>
                  <a:latin typeface="+mj-lt"/>
                </a:rPr>
                <a:t>AndProcessor</a:t>
              </a:r>
              <a:endParaRPr lang="en-US" sz="900" b="1" dirty="0">
                <a:solidFill>
                  <a:schemeClr val="bg1"/>
                </a:solidFill>
                <a:latin typeface="+mj-lt"/>
              </a:endParaRPr>
            </a:p>
            <a:p>
              <a:pPr algn="ctr"/>
              <a:endParaRPr lang="en-US" sz="900" b="1" dirty="0">
                <a:solidFill>
                  <a:schemeClr val="bg1"/>
                </a:solidFill>
                <a:latin typeface="+mj-lt"/>
              </a:endParaRPr>
            </a:p>
          </p:txBody>
        </p:sp>
      </p:grpSp>
      <p:cxnSp>
        <p:nvCxnSpPr>
          <p:cNvPr id="28" name="Straight Arrow Connector 27">
            <a:extLst>
              <a:ext uri="{FF2B5EF4-FFF2-40B4-BE49-F238E27FC236}">
                <a16:creationId xmlns:a16="http://schemas.microsoft.com/office/drawing/2014/main" id="{B76294A0-08AB-40DB-9616-AF0ADBF41D6E}"/>
              </a:ext>
            </a:extLst>
          </p:cNvPr>
          <p:cNvCxnSpPr>
            <a:cxnSpLocks/>
          </p:cNvCxnSpPr>
          <p:nvPr/>
        </p:nvCxnSpPr>
        <p:spPr>
          <a:xfrm flipH="1">
            <a:off x="458770" y="997211"/>
            <a:ext cx="555520" cy="0"/>
          </a:xfrm>
          <a:prstGeom prst="straightConnector1">
            <a:avLst/>
          </a:prstGeom>
          <a:ln w="28575">
            <a:solidFill>
              <a:srgbClr val="20219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39842D65-8461-4DC3-B1FC-C9EA93E76387}"/>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150921" y="576543"/>
            <a:ext cx="632550" cy="737975"/>
          </a:xfrm>
          <a:prstGeom prst="rect">
            <a:avLst/>
          </a:prstGeom>
          <a:effectLst>
            <a:outerShdw blurRad="50800" dist="25400" dir="13500000" algn="br" rotWithShape="0">
              <a:prstClr val="black">
                <a:alpha val="40000"/>
              </a:prstClr>
            </a:outerShdw>
          </a:effectLst>
        </p:spPr>
      </p:pic>
      <p:sp>
        <p:nvSpPr>
          <p:cNvPr id="19" name="Rectangle 18">
            <a:extLst>
              <a:ext uri="{FF2B5EF4-FFF2-40B4-BE49-F238E27FC236}">
                <a16:creationId xmlns:a16="http://schemas.microsoft.com/office/drawing/2014/main" id="{F91E3E49-935D-ED89-B3F0-861FD531EFD2}"/>
              </a:ext>
            </a:extLst>
          </p:cNvPr>
          <p:cNvSpPr/>
          <p:nvPr/>
        </p:nvSpPr>
        <p:spPr>
          <a:xfrm>
            <a:off x="2230074" y="1703995"/>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sp>
        <p:nvSpPr>
          <p:cNvPr id="20" name="TextBox 19">
            <a:extLst>
              <a:ext uri="{FF2B5EF4-FFF2-40B4-BE49-F238E27FC236}">
                <a16:creationId xmlns:a16="http://schemas.microsoft.com/office/drawing/2014/main" id="{44E7C4A5-6E8B-B586-0B1B-6EF36599BA80}"/>
              </a:ext>
            </a:extLst>
          </p:cNvPr>
          <p:cNvSpPr txBox="1"/>
          <p:nvPr/>
        </p:nvSpPr>
        <p:spPr>
          <a:xfrm>
            <a:off x="1363360" y="2231777"/>
            <a:ext cx="1417055" cy="123111"/>
          </a:xfrm>
          <a:prstGeom prst="rect">
            <a:avLst/>
          </a:prstGeom>
          <a:noFill/>
        </p:spPr>
        <p:txBody>
          <a:bodyPr wrap="none" lIns="0" tIns="0" rIns="0" bIns="0" rtlCol="0">
            <a:spAutoFit/>
          </a:bodyPr>
          <a:lstStyle/>
          <a:p>
            <a:r>
              <a:rPr lang="en-US" sz="800" i="1" dirty="0" err="1"/>
              <a:t>dapr</a:t>
            </a:r>
            <a:r>
              <a:rPr lang="en-US" sz="800" i="1" dirty="0"/>
              <a:t>-components/</a:t>
            </a:r>
            <a:r>
              <a:rPr lang="en-US" sz="800" i="1" dirty="0" err="1"/>
              <a:t>pubsub.yaml</a:t>
            </a:r>
            <a:endParaRPr lang="en-US" sz="800" i="1" dirty="0"/>
          </a:p>
        </p:txBody>
      </p:sp>
      <p:cxnSp>
        <p:nvCxnSpPr>
          <p:cNvPr id="21" name="Connector: Elbow 20">
            <a:extLst>
              <a:ext uri="{FF2B5EF4-FFF2-40B4-BE49-F238E27FC236}">
                <a16:creationId xmlns:a16="http://schemas.microsoft.com/office/drawing/2014/main" id="{74693E89-F6E7-F8BC-ED8A-3F1DA140E69B}"/>
              </a:ext>
            </a:extLst>
          </p:cNvPr>
          <p:cNvCxnSpPr>
            <a:endCxn id="19" idx="0"/>
          </p:cNvCxnSpPr>
          <p:nvPr/>
        </p:nvCxnSpPr>
        <p:spPr>
          <a:xfrm>
            <a:off x="2145725" y="1328293"/>
            <a:ext cx="293079" cy="375702"/>
          </a:xfrm>
          <a:prstGeom prst="bentConnector2">
            <a:avLst/>
          </a:prstGeom>
          <a:ln>
            <a:prstDash val="dash"/>
            <a:tailEnd type="triangle"/>
          </a:ln>
        </p:spPr>
        <p:style>
          <a:lnRef idx="1">
            <a:schemeClr val="dk1"/>
          </a:lnRef>
          <a:fillRef idx="0">
            <a:schemeClr val="dk1"/>
          </a:fillRef>
          <a:effectRef idx="0">
            <a:schemeClr val="dk1"/>
          </a:effectRef>
          <a:fontRef idx="minor">
            <a:schemeClr val="tx1"/>
          </a:fontRef>
        </p:style>
      </p:cxnSp>
      <p:pic>
        <p:nvPicPr>
          <p:cNvPr id="24" name="Picture 23" descr="Image result for logo kafka">
            <a:extLst>
              <a:ext uri="{FF2B5EF4-FFF2-40B4-BE49-F238E27FC236}">
                <a16:creationId xmlns:a16="http://schemas.microsoft.com/office/drawing/2014/main" id="{25455C61-7045-51D7-49A4-2DD8B36A0EFB}"/>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63182"/>
          <a:stretch/>
        </p:blipFill>
        <p:spPr bwMode="auto">
          <a:xfrm>
            <a:off x="2245425" y="1671803"/>
            <a:ext cx="402110" cy="574081"/>
          </a:xfrm>
          <a:prstGeom prst="rect">
            <a:avLst/>
          </a:prstGeom>
          <a:noFill/>
          <a:extLst>
            <a:ext uri="{909E8E84-426E-40DD-AFC4-6F175D3DCCD1}">
              <a14:hiddenFill xmlns:a14="http://schemas.microsoft.com/office/drawing/2010/main">
                <a:solidFill>
                  <a:srgbClr val="FFFFFF"/>
                </a:solidFill>
              </a14:hiddenFill>
            </a:ext>
          </a:extLst>
        </p:spPr>
      </p:pic>
      <p:sp>
        <p:nvSpPr>
          <p:cNvPr id="31" name="Rectangle 30">
            <a:extLst>
              <a:ext uri="{FF2B5EF4-FFF2-40B4-BE49-F238E27FC236}">
                <a16:creationId xmlns:a16="http://schemas.microsoft.com/office/drawing/2014/main" id="{114D9F0D-44F8-A29D-5D5A-85D3187C2F5B}"/>
              </a:ext>
            </a:extLst>
          </p:cNvPr>
          <p:cNvSpPr/>
          <p:nvPr/>
        </p:nvSpPr>
        <p:spPr>
          <a:xfrm>
            <a:off x="-273834" y="154347"/>
            <a:ext cx="3241901" cy="2317019"/>
          </a:xfrm>
          <a:prstGeom prst="rect">
            <a:avLst/>
          </a:prstGeom>
          <a:noFill/>
          <a:ln>
            <a:solidFill>
              <a:schemeClr val="bg2">
                <a:lumMod val="7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sp>
        <p:nvSpPr>
          <p:cNvPr id="40" name="Arrow: Right 39">
            <a:extLst>
              <a:ext uri="{FF2B5EF4-FFF2-40B4-BE49-F238E27FC236}">
                <a16:creationId xmlns:a16="http://schemas.microsoft.com/office/drawing/2014/main" id="{FB118A5D-4191-6C2C-85BB-80D1A724A9BC}"/>
              </a:ext>
            </a:extLst>
          </p:cNvPr>
          <p:cNvSpPr/>
          <p:nvPr/>
        </p:nvSpPr>
        <p:spPr>
          <a:xfrm rot="8051079">
            <a:off x="330016" y="445553"/>
            <a:ext cx="165796" cy="308133"/>
          </a:xfrm>
          <a:prstGeom prst="rightArrow">
            <a:avLst/>
          </a:prstGeom>
          <a:solidFill>
            <a:srgbClr val="EBEBE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12" name="Picture 11">
            <a:extLst>
              <a:ext uri="{FF2B5EF4-FFF2-40B4-BE49-F238E27FC236}">
                <a16:creationId xmlns:a16="http://schemas.microsoft.com/office/drawing/2014/main" id="{0BF686D2-E0B5-7457-2266-F4C56F3D9C6E}"/>
              </a:ext>
            </a:extLst>
          </p:cNvPr>
          <p:cNvPicPr>
            <a:picLocks noChangeAspect="1"/>
          </p:cNvPicPr>
          <p:nvPr/>
        </p:nvPicPr>
        <p:blipFill>
          <a:blip r:embed="rId7"/>
          <a:stretch>
            <a:fillRect/>
          </a:stretch>
        </p:blipFill>
        <p:spPr>
          <a:xfrm>
            <a:off x="1225095" y="1125933"/>
            <a:ext cx="676018" cy="370387"/>
          </a:xfrm>
          <a:prstGeom prst="rect">
            <a:avLst/>
          </a:prstGeom>
        </p:spPr>
      </p:pic>
      <p:pic>
        <p:nvPicPr>
          <p:cNvPr id="17" name="Picture 16">
            <a:extLst>
              <a:ext uri="{FF2B5EF4-FFF2-40B4-BE49-F238E27FC236}">
                <a16:creationId xmlns:a16="http://schemas.microsoft.com/office/drawing/2014/main" id="{6C752C9B-E735-6371-E1E9-D7C7A6C2F975}"/>
              </a:ext>
            </a:extLst>
          </p:cNvPr>
          <p:cNvPicPr>
            <a:picLocks noChangeAspect="1"/>
          </p:cNvPicPr>
          <p:nvPr/>
        </p:nvPicPr>
        <p:blipFill>
          <a:blip r:embed="rId8"/>
          <a:stretch>
            <a:fillRect/>
          </a:stretch>
        </p:blipFill>
        <p:spPr>
          <a:xfrm>
            <a:off x="2274486" y="997211"/>
            <a:ext cx="6634464" cy="3702031"/>
          </a:xfrm>
          <a:prstGeom prst="rect">
            <a:avLst/>
          </a:prstGeom>
          <a:ln>
            <a:noFill/>
          </a:ln>
          <a:effectLst>
            <a:outerShdw blurRad="292100" dist="139700" dir="2700000" algn="tl" rotWithShape="0">
              <a:srgbClr val="333333">
                <a:alpha val="65000"/>
              </a:srgbClr>
            </a:outerShdw>
          </a:effectLst>
        </p:spPr>
      </p:pic>
      <p:sp>
        <p:nvSpPr>
          <p:cNvPr id="5" name="Lightning Bolt 4">
            <a:extLst>
              <a:ext uri="{FF2B5EF4-FFF2-40B4-BE49-F238E27FC236}">
                <a16:creationId xmlns:a16="http://schemas.microsoft.com/office/drawing/2014/main" id="{66AD10B0-3C88-473A-C9EC-B8BE84FCE817}"/>
              </a:ext>
            </a:extLst>
          </p:cNvPr>
          <p:cNvSpPr/>
          <p:nvPr/>
        </p:nvSpPr>
        <p:spPr>
          <a:xfrm>
            <a:off x="2324560" y="2042938"/>
            <a:ext cx="243840" cy="355325"/>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4104895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452A1BA2-9B4A-4A92-A81C-4BEFB2C8D98B}"/>
              </a:ext>
            </a:extLst>
          </p:cNvPr>
          <p:cNvSpPr>
            <a:spLocks noGrp="1"/>
          </p:cNvSpPr>
          <p:nvPr>
            <p:ph type="title"/>
          </p:nvPr>
        </p:nvSpPr>
        <p:spPr/>
        <p:txBody>
          <a:bodyPr/>
          <a:lstStyle/>
          <a:p>
            <a:r>
              <a:rPr lang="en-US" dirty="0"/>
              <a:t>Labs on Kafka and Node and </a:t>
            </a:r>
            <a:r>
              <a:rPr lang="en-US" dirty="0" err="1"/>
              <a:t>Dapr</a:t>
            </a:r>
            <a:endParaRPr lang="en-US" dirty="0"/>
          </a:p>
        </p:txBody>
      </p:sp>
      <p:sp>
        <p:nvSpPr>
          <p:cNvPr id="5" name="Content Placeholder 4">
            <a:extLst>
              <a:ext uri="{FF2B5EF4-FFF2-40B4-BE49-F238E27FC236}">
                <a16:creationId xmlns:a16="http://schemas.microsoft.com/office/drawing/2014/main" id="{29C402B2-BC48-4E40-8668-011377E743E8}"/>
              </a:ext>
            </a:extLst>
          </p:cNvPr>
          <p:cNvSpPr>
            <a:spLocks noGrp="1"/>
          </p:cNvSpPr>
          <p:nvPr>
            <p:ph idx="1"/>
          </p:nvPr>
        </p:nvSpPr>
        <p:spPr>
          <a:xfrm>
            <a:off x="720003" y="936000"/>
            <a:ext cx="7195496" cy="3780000"/>
          </a:xfrm>
        </p:spPr>
        <p:txBody>
          <a:bodyPr/>
          <a:lstStyle/>
          <a:p>
            <a:r>
              <a:rPr lang="en-US" dirty="0"/>
              <a:t>Explore </a:t>
            </a:r>
            <a:r>
              <a:rPr lang="en-US" dirty="0" err="1"/>
              <a:t>Dapr</a:t>
            </a:r>
            <a:endParaRPr lang="en-US" dirty="0"/>
          </a:p>
          <a:p>
            <a:endParaRPr lang="en-US" dirty="0"/>
          </a:p>
          <a:p>
            <a:r>
              <a:rPr lang="en-US" dirty="0"/>
              <a:t>Programmatically work with Kafka from Node – with </a:t>
            </a:r>
            <a:r>
              <a:rPr lang="en-US" dirty="0" err="1"/>
              <a:t>Dapr</a:t>
            </a:r>
            <a:r>
              <a:rPr lang="en-US" dirty="0"/>
              <a:t> as intermediary</a:t>
            </a:r>
          </a:p>
          <a:p>
            <a:pPr lvl="1"/>
            <a:r>
              <a:rPr lang="en-US" dirty="0"/>
              <a:t>publishing and consuming messages</a:t>
            </a:r>
            <a:br>
              <a:rPr lang="en-US" dirty="0"/>
            </a:br>
            <a:endParaRPr lang="en-US" dirty="0"/>
          </a:p>
          <a:p>
            <a:r>
              <a:rPr lang="en-US" dirty="0"/>
              <a:t>Add MySQL as State Store in the mix</a:t>
            </a:r>
          </a:p>
          <a:p>
            <a:endParaRPr lang="en-US" dirty="0"/>
          </a:p>
          <a:p>
            <a:r>
              <a:rPr lang="en-US" dirty="0"/>
              <a:t>Have a Java microservice interact with </a:t>
            </a:r>
            <a:r>
              <a:rPr lang="en-US" dirty="0" err="1"/>
              <a:t>Dapr</a:t>
            </a:r>
            <a:r>
              <a:rPr lang="en-US" dirty="0"/>
              <a:t> – to work indirectly with Node app</a:t>
            </a:r>
          </a:p>
          <a:p>
            <a:pPr marL="0" indent="0">
              <a:buNone/>
            </a:pPr>
            <a:endParaRPr lang="en-US" dirty="0"/>
          </a:p>
          <a:p>
            <a:r>
              <a:rPr lang="en-US" dirty="0"/>
              <a:t>Implement the CQRS pattern between two microservices</a:t>
            </a:r>
          </a:p>
          <a:p>
            <a:pPr lvl="1"/>
            <a:r>
              <a:rPr lang="en-US" dirty="0"/>
              <a:t>one is master of data, the other has a stand alone </a:t>
            </a:r>
            <a:br>
              <a:rPr lang="en-US" dirty="0"/>
            </a:br>
            <a:r>
              <a:rPr lang="en-US" dirty="0"/>
              <a:t>replica – to be synchronized</a:t>
            </a:r>
            <a:br>
              <a:rPr lang="en-US" dirty="0"/>
            </a:br>
            <a:br>
              <a:rPr lang="en-US" dirty="0"/>
            </a:br>
            <a:br>
              <a:rPr lang="en-US" dirty="0"/>
            </a:br>
            <a:br>
              <a:rPr lang="en-US" dirty="0"/>
            </a:br>
            <a:br>
              <a:rPr lang="en-US" dirty="0"/>
            </a:br>
            <a:endParaRPr lang="en-US" dirty="0"/>
          </a:p>
        </p:txBody>
      </p:sp>
      <p:sp>
        <p:nvSpPr>
          <p:cNvPr id="3" name="Footer Placeholder 2">
            <a:extLst>
              <a:ext uri="{FF2B5EF4-FFF2-40B4-BE49-F238E27FC236}">
                <a16:creationId xmlns:a16="http://schemas.microsoft.com/office/drawing/2014/main" id="{5D95CB45-AB75-4E26-BACB-27EC2DB910F8}"/>
              </a:ext>
            </a:extLst>
          </p:cNvPr>
          <p:cNvSpPr>
            <a:spLocks noGrp="1"/>
          </p:cNvSpPr>
          <p:nvPr>
            <p:ph type="ftr" sz="quarter" idx="11"/>
          </p:nvPr>
        </p:nvSpPr>
        <p:spPr/>
        <p:txBody>
          <a:bodyPr/>
          <a:lstStyle/>
          <a:p>
            <a:r>
              <a:rPr lang="en-US" noProof="0"/>
              <a:t>Microservices in real life – with Node &amp; Dapr.io</a:t>
            </a:r>
            <a:endParaRPr lang="nl-NL" noProof="0" dirty="0"/>
          </a:p>
        </p:txBody>
      </p:sp>
      <p:pic>
        <p:nvPicPr>
          <p:cNvPr id="11" name="Picture 10">
            <a:extLst>
              <a:ext uri="{FF2B5EF4-FFF2-40B4-BE49-F238E27FC236}">
                <a16:creationId xmlns:a16="http://schemas.microsoft.com/office/drawing/2014/main" id="{567DCB04-AA3C-451E-B7F8-7AABADBF70AD}"/>
              </a:ext>
            </a:extLst>
          </p:cNvPr>
          <p:cNvPicPr>
            <a:picLocks noChangeAspect="1"/>
          </p:cNvPicPr>
          <p:nvPr/>
        </p:nvPicPr>
        <p:blipFill>
          <a:blip r:embed="rId2"/>
          <a:stretch>
            <a:fillRect/>
          </a:stretch>
        </p:blipFill>
        <p:spPr>
          <a:xfrm>
            <a:off x="5800555" y="3398293"/>
            <a:ext cx="3086888" cy="1369126"/>
          </a:xfrm>
          <a:prstGeom prst="rect">
            <a:avLst/>
          </a:prstGeom>
        </p:spPr>
      </p:pic>
    </p:spTree>
    <p:extLst>
      <p:ext uri="{BB962C8B-B14F-4D97-AF65-F5344CB8AC3E}">
        <p14:creationId xmlns:p14="http://schemas.microsoft.com/office/powerpoint/2010/main" val="40478472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8" end="8"/>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9" end="9"/>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8553A-ABCC-4F49-A555-C1CF23E23F08}"/>
              </a:ext>
            </a:extLst>
          </p:cNvPr>
          <p:cNvSpPr>
            <a:spLocks noGrp="1"/>
          </p:cNvSpPr>
          <p:nvPr>
            <p:ph type="title"/>
          </p:nvPr>
        </p:nvSpPr>
        <p:spPr/>
        <p:txBody>
          <a:bodyPr/>
          <a:lstStyle/>
          <a:p>
            <a:r>
              <a:rPr lang="nl-NL" dirty="0"/>
              <a:t>DIY CQRS</a:t>
            </a:r>
            <a:endParaRPr lang="en-NL" dirty="0"/>
          </a:p>
        </p:txBody>
      </p:sp>
      <p:sp>
        <p:nvSpPr>
          <p:cNvPr id="4" name="Footer Placeholder 3">
            <a:extLst>
              <a:ext uri="{FF2B5EF4-FFF2-40B4-BE49-F238E27FC236}">
                <a16:creationId xmlns:a16="http://schemas.microsoft.com/office/drawing/2014/main" id="{7E538950-C180-44D5-B04F-1B85D0D30268}"/>
              </a:ext>
            </a:extLst>
          </p:cNvPr>
          <p:cNvSpPr>
            <a:spLocks noGrp="1"/>
          </p:cNvSpPr>
          <p:nvPr>
            <p:ph type="ftr" sz="quarter" idx="11"/>
          </p:nvPr>
        </p:nvSpPr>
        <p:spPr/>
        <p:txBody>
          <a:bodyPr/>
          <a:lstStyle/>
          <a:p>
            <a:r>
              <a:rPr lang="fr-FR"/>
              <a:t>Microservices &amp; Apache Kafka - 24 maart 2021</a:t>
            </a:r>
            <a:endParaRPr lang="nl-NL"/>
          </a:p>
        </p:txBody>
      </p:sp>
      <p:sp>
        <p:nvSpPr>
          <p:cNvPr id="5" name="Rectangle: Rounded Corners 4">
            <a:extLst>
              <a:ext uri="{FF2B5EF4-FFF2-40B4-BE49-F238E27FC236}">
                <a16:creationId xmlns:a16="http://schemas.microsoft.com/office/drawing/2014/main" id="{CB9FA59A-6CF0-4EE9-B6AE-24D1C1349923}"/>
              </a:ext>
            </a:extLst>
          </p:cNvPr>
          <p:cNvSpPr/>
          <p:nvPr/>
        </p:nvSpPr>
        <p:spPr>
          <a:xfrm>
            <a:off x="719999" y="2464080"/>
            <a:ext cx="1760220" cy="11414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CRM</a:t>
            </a:r>
          </a:p>
          <a:p>
            <a:pPr algn="ctr"/>
            <a:endParaRPr lang="en-NL" dirty="0"/>
          </a:p>
        </p:txBody>
      </p:sp>
      <p:sp>
        <p:nvSpPr>
          <p:cNvPr id="6" name="Rectangle: Rounded Corners 5">
            <a:extLst>
              <a:ext uri="{FF2B5EF4-FFF2-40B4-BE49-F238E27FC236}">
                <a16:creationId xmlns:a16="http://schemas.microsoft.com/office/drawing/2014/main" id="{B9A67B6F-EA62-49A8-87E3-F970DF47E411}"/>
              </a:ext>
            </a:extLst>
          </p:cNvPr>
          <p:cNvSpPr/>
          <p:nvPr/>
        </p:nvSpPr>
        <p:spPr>
          <a:xfrm>
            <a:off x="5391059" y="2464080"/>
            <a:ext cx="1760220" cy="85344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dirty="0" err="1"/>
              <a:t>IoT</a:t>
            </a:r>
            <a:r>
              <a:rPr lang="nl-NL" dirty="0"/>
              <a:t> Platform</a:t>
            </a:r>
          </a:p>
          <a:p>
            <a:pPr algn="ctr"/>
            <a:endParaRPr lang="en-NL" dirty="0"/>
          </a:p>
        </p:txBody>
      </p:sp>
      <p:sp>
        <p:nvSpPr>
          <p:cNvPr id="8" name="Speech Bubble: Rectangle 7">
            <a:extLst>
              <a:ext uri="{FF2B5EF4-FFF2-40B4-BE49-F238E27FC236}">
                <a16:creationId xmlns:a16="http://schemas.microsoft.com/office/drawing/2014/main" id="{BC15C24D-862F-4412-976D-F42AC4FD507F}"/>
              </a:ext>
            </a:extLst>
          </p:cNvPr>
          <p:cNvSpPr/>
          <p:nvPr/>
        </p:nvSpPr>
        <p:spPr>
          <a:xfrm>
            <a:off x="1344035" y="864945"/>
            <a:ext cx="1874519" cy="733470"/>
          </a:xfrm>
          <a:prstGeom prst="wedgeRectCallout">
            <a:avLst>
              <a:gd name="adj1" fmla="val -15768"/>
              <a:gd name="adj2" fmla="val 185767"/>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nl-NL" sz="1050" dirty="0">
                <a:solidFill>
                  <a:schemeClr val="tx1">
                    <a:lumMod val="75000"/>
                    <a:lumOff val="25000"/>
                  </a:schemeClr>
                </a:solidFill>
              </a:rPr>
              <a:t>Handles new </a:t>
            </a:r>
            <a:r>
              <a:rPr lang="nl-NL" sz="1050" dirty="0" err="1">
                <a:solidFill>
                  <a:schemeClr val="tx1">
                    <a:lumMod val="75000"/>
                    <a:lumOff val="25000"/>
                  </a:schemeClr>
                </a:solidFill>
              </a:rPr>
              <a:t>and</a:t>
            </a:r>
            <a:r>
              <a:rPr lang="nl-NL" sz="1050" dirty="0">
                <a:solidFill>
                  <a:schemeClr val="tx1">
                    <a:lumMod val="75000"/>
                    <a:lumOff val="25000"/>
                  </a:schemeClr>
                </a:solidFill>
              </a:rPr>
              <a:t> </a:t>
            </a:r>
            <a:r>
              <a:rPr lang="nl-NL" sz="1050" dirty="0" err="1">
                <a:solidFill>
                  <a:schemeClr val="tx1">
                    <a:lumMod val="75000"/>
                    <a:lumOff val="25000"/>
                  </a:schemeClr>
                </a:solidFill>
              </a:rPr>
              <a:t>changed</a:t>
            </a:r>
            <a:r>
              <a:rPr lang="nl-NL" sz="1050" dirty="0">
                <a:solidFill>
                  <a:schemeClr val="tx1">
                    <a:lumMod val="75000"/>
                    <a:lumOff val="25000"/>
                  </a:schemeClr>
                </a:solidFill>
              </a:rPr>
              <a:t> customer details – </a:t>
            </a:r>
            <a:r>
              <a:rPr lang="nl-NL" sz="1050" dirty="0" err="1">
                <a:solidFill>
                  <a:schemeClr val="tx1">
                    <a:lumMod val="75000"/>
                    <a:lumOff val="25000"/>
                  </a:schemeClr>
                </a:solidFill>
              </a:rPr>
              <a:t>including</a:t>
            </a:r>
            <a:r>
              <a:rPr lang="nl-NL" sz="1050" dirty="0">
                <a:solidFill>
                  <a:schemeClr val="tx1">
                    <a:lumMod val="75000"/>
                    <a:lumOff val="25000"/>
                  </a:schemeClr>
                </a:solidFill>
              </a:rPr>
              <a:t> Connection </a:t>
            </a:r>
            <a:r>
              <a:rPr lang="nl-NL" sz="1050" dirty="0" err="1">
                <a:solidFill>
                  <a:schemeClr val="tx1">
                    <a:lumMod val="75000"/>
                    <a:lumOff val="25000"/>
                  </a:schemeClr>
                </a:solidFill>
              </a:rPr>
              <a:t>Mandate</a:t>
            </a:r>
            <a:r>
              <a:rPr lang="nl-NL" sz="1050" dirty="0">
                <a:solidFill>
                  <a:schemeClr val="tx1">
                    <a:lumMod val="75000"/>
                    <a:lumOff val="25000"/>
                  </a:schemeClr>
                </a:solidFill>
              </a:rPr>
              <a:t> Setting for Connection </a:t>
            </a:r>
            <a:r>
              <a:rPr lang="nl-NL" sz="1050" dirty="0" err="1">
                <a:solidFill>
                  <a:schemeClr val="tx1">
                    <a:lumMod val="75000"/>
                    <a:lumOff val="25000"/>
                  </a:schemeClr>
                </a:solidFill>
              </a:rPr>
              <a:t>Identifier</a:t>
            </a:r>
            <a:endParaRPr lang="en-NL" sz="1050" dirty="0">
              <a:solidFill>
                <a:schemeClr val="tx1">
                  <a:lumMod val="75000"/>
                  <a:lumOff val="25000"/>
                </a:schemeClr>
              </a:solidFill>
            </a:endParaRPr>
          </a:p>
        </p:txBody>
      </p:sp>
      <p:sp>
        <p:nvSpPr>
          <p:cNvPr id="9" name="Cube 8">
            <a:extLst>
              <a:ext uri="{FF2B5EF4-FFF2-40B4-BE49-F238E27FC236}">
                <a16:creationId xmlns:a16="http://schemas.microsoft.com/office/drawing/2014/main" id="{868FDEBF-1A8A-4534-8D81-84218D68F88E}"/>
              </a:ext>
            </a:extLst>
          </p:cNvPr>
          <p:cNvSpPr/>
          <p:nvPr/>
        </p:nvSpPr>
        <p:spPr>
          <a:xfrm>
            <a:off x="3482247" y="3317520"/>
            <a:ext cx="1272540" cy="784860"/>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NL"/>
          </a:p>
        </p:txBody>
      </p:sp>
      <p:pic>
        <p:nvPicPr>
          <p:cNvPr id="10" name="Picture 2" descr="Image result for logo kafka">
            <a:extLst>
              <a:ext uri="{FF2B5EF4-FFF2-40B4-BE49-F238E27FC236}">
                <a16:creationId xmlns:a16="http://schemas.microsoft.com/office/drawing/2014/main" id="{D91295F4-7C93-4E9F-BAC6-8007F0D935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50649" y="3584917"/>
            <a:ext cx="1017357" cy="534765"/>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5BD0ABC0-4114-46ED-A28A-3BD915F91BB2}"/>
              </a:ext>
            </a:extLst>
          </p:cNvPr>
          <p:cNvCxnSpPr>
            <a:cxnSpLocks/>
            <a:stCxn id="5" idx="3"/>
            <a:endCxn id="3" idx="1"/>
          </p:cNvCxnSpPr>
          <p:nvPr/>
        </p:nvCxnSpPr>
        <p:spPr>
          <a:xfrm>
            <a:off x="2480219" y="3034800"/>
            <a:ext cx="1421732" cy="608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Lightning Bolt 10">
            <a:extLst>
              <a:ext uri="{FF2B5EF4-FFF2-40B4-BE49-F238E27FC236}">
                <a16:creationId xmlns:a16="http://schemas.microsoft.com/office/drawing/2014/main" id="{E5A20D31-AB63-4ECC-A28A-A4CF5862FAEC}"/>
              </a:ext>
            </a:extLst>
          </p:cNvPr>
          <p:cNvSpPr/>
          <p:nvPr/>
        </p:nvSpPr>
        <p:spPr>
          <a:xfrm>
            <a:off x="2872651" y="2933895"/>
            <a:ext cx="243840" cy="518460"/>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cxnSp>
        <p:nvCxnSpPr>
          <p:cNvPr id="17" name="Straight Arrow Connector 16">
            <a:extLst>
              <a:ext uri="{FF2B5EF4-FFF2-40B4-BE49-F238E27FC236}">
                <a16:creationId xmlns:a16="http://schemas.microsoft.com/office/drawing/2014/main" id="{63A78C6D-A176-49EC-923E-AF2A7D1BFE92}"/>
              </a:ext>
            </a:extLst>
          </p:cNvPr>
          <p:cNvCxnSpPr>
            <a:stCxn id="9" idx="5"/>
            <a:endCxn id="6" idx="1"/>
          </p:cNvCxnSpPr>
          <p:nvPr/>
        </p:nvCxnSpPr>
        <p:spPr>
          <a:xfrm flipV="1">
            <a:off x="4754787" y="2890800"/>
            <a:ext cx="636272" cy="721043"/>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8" name="Lightning Bolt 17">
            <a:extLst>
              <a:ext uri="{FF2B5EF4-FFF2-40B4-BE49-F238E27FC236}">
                <a16:creationId xmlns:a16="http://schemas.microsoft.com/office/drawing/2014/main" id="{ADA5DA85-B7B6-4D1A-9956-6AFAEBCEF4A9}"/>
              </a:ext>
            </a:extLst>
          </p:cNvPr>
          <p:cNvSpPr/>
          <p:nvPr/>
        </p:nvSpPr>
        <p:spPr>
          <a:xfrm>
            <a:off x="4952751" y="2826555"/>
            <a:ext cx="243840" cy="518460"/>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sp>
        <p:nvSpPr>
          <p:cNvPr id="19" name="Speech Bubble: Rectangle 18">
            <a:extLst>
              <a:ext uri="{FF2B5EF4-FFF2-40B4-BE49-F238E27FC236}">
                <a16:creationId xmlns:a16="http://schemas.microsoft.com/office/drawing/2014/main" id="{0937DDD4-441B-477F-A15B-56A5E9112F06}"/>
              </a:ext>
            </a:extLst>
          </p:cNvPr>
          <p:cNvSpPr/>
          <p:nvPr/>
        </p:nvSpPr>
        <p:spPr>
          <a:xfrm>
            <a:off x="2872651" y="1742415"/>
            <a:ext cx="1874519" cy="733470"/>
          </a:xfrm>
          <a:prstGeom prst="wedgeRectCallout">
            <a:avLst>
              <a:gd name="adj1" fmla="val -43144"/>
              <a:gd name="adj2" fmla="val 145644"/>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nl-NL" sz="1050" dirty="0" err="1">
                <a:solidFill>
                  <a:schemeClr val="tx1">
                    <a:lumMod val="75000"/>
                    <a:lumOff val="25000"/>
                  </a:schemeClr>
                </a:solidFill>
              </a:rPr>
              <a:t>Publish</a:t>
            </a:r>
            <a:r>
              <a:rPr lang="nl-NL" sz="1050" dirty="0">
                <a:solidFill>
                  <a:schemeClr val="tx1">
                    <a:lumMod val="75000"/>
                    <a:lumOff val="25000"/>
                  </a:schemeClr>
                </a:solidFill>
              </a:rPr>
              <a:t> Event </a:t>
            </a:r>
            <a:r>
              <a:rPr lang="nl-NL" sz="1050" dirty="0" err="1">
                <a:solidFill>
                  <a:schemeClr val="tx1">
                    <a:lumMod val="75000"/>
                    <a:lumOff val="25000"/>
                  </a:schemeClr>
                </a:solidFill>
              </a:rPr>
              <a:t>to</a:t>
            </a:r>
            <a:r>
              <a:rPr lang="nl-NL" sz="1050" dirty="0">
                <a:solidFill>
                  <a:schemeClr val="tx1">
                    <a:lumMod val="75000"/>
                    <a:lumOff val="25000"/>
                  </a:schemeClr>
                </a:solidFill>
              </a:rPr>
              <a:t> </a:t>
            </a:r>
            <a:r>
              <a:rPr lang="nl-NL" sz="1050" dirty="0" err="1">
                <a:solidFill>
                  <a:schemeClr val="tx1">
                    <a:lumMod val="75000"/>
                    <a:lumOff val="25000"/>
                  </a:schemeClr>
                </a:solidFill>
              </a:rPr>
              <a:t>Kafka</a:t>
            </a:r>
            <a:r>
              <a:rPr lang="nl-NL" sz="1050" dirty="0">
                <a:solidFill>
                  <a:schemeClr val="tx1">
                    <a:lumMod val="75000"/>
                    <a:lumOff val="25000"/>
                  </a:schemeClr>
                </a:solidFill>
              </a:rPr>
              <a:t> Topic for </a:t>
            </a:r>
            <a:r>
              <a:rPr lang="nl-NL" sz="1050" dirty="0" err="1">
                <a:solidFill>
                  <a:schemeClr val="tx1">
                    <a:lumMod val="75000"/>
                    <a:lumOff val="25000"/>
                  </a:schemeClr>
                </a:solidFill>
              </a:rPr>
              <a:t>every</a:t>
            </a:r>
            <a:r>
              <a:rPr lang="nl-NL" sz="1050" dirty="0">
                <a:solidFill>
                  <a:schemeClr val="tx1">
                    <a:lumMod val="75000"/>
                    <a:lumOff val="25000"/>
                  </a:schemeClr>
                </a:solidFill>
              </a:rPr>
              <a:t> new or </a:t>
            </a:r>
            <a:r>
              <a:rPr lang="nl-NL" sz="1050" dirty="0" err="1">
                <a:solidFill>
                  <a:schemeClr val="tx1">
                    <a:lumMod val="75000"/>
                    <a:lumOff val="25000"/>
                  </a:schemeClr>
                </a:solidFill>
              </a:rPr>
              <a:t>changed</a:t>
            </a:r>
            <a:r>
              <a:rPr lang="nl-NL" sz="1050" dirty="0">
                <a:solidFill>
                  <a:schemeClr val="tx1">
                    <a:lumMod val="75000"/>
                    <a:lumOff val="25000"/>
                  </a:schemeClr>
                </a:solidFill>
              </a:rPr>
              <a:t> Connection </a:t>
            </a:r>
            <a:r>
              <a:rPr lang="nl-NL" sz="1050" dirty="0" err="1">
                <a:solidFill>
                  <a:schemeClr val="tx1">
                    <a:lumMod val="75000"/>
                    <a:lumOff val="25000"/>
                  </a:schemeClr>
                </a:solidFill>
              </a:rPr>
              <a:t>Mandate</a:t>
            </a:r>
            <a:r>
              <a:rPr lang="nl-NL" sz="1050" dirty="0">
                <a:solidFill>
                  <a:schemeClr val="tx1">
                    <a:lumMod val="75000"/>
                    <a:lumOff val="25000"/>
                  </a:schemeClr>
                </a:solidFill>
              </a:rPr>
              <a:t> Setting</a:t>
            </a:r>
            <a:endParaRPr lang="en-NL" sz="1050" dirty="0">
              <a:solidFill>
                <a:schemeClr val="tx1">
                  <a:lumMod val="75000"/>
                  <a:lumOff val="25000"/>
                </a:schemeClr>
              </a:solidFill>
            </a:endParaRPr>
          </a:p>
        </p:txBody>
      </p:sp>
      <p:sp>
        <p:nvSpPr>
          <p:cNvPr id="21" name="Cylinder 20">
            <a:extLst>
              <a:ext uri="{FF2B5EF4-FFF2-40B4-BE49-F238E27FC236}">
                <a16:creationId xmlns:a16="http://schemas.microsoft.com/office/drawing/2014/main" id="{8FF83FAB-633C-454D-B6FC-BD8E8C1779E4}"/>
              </a:ext>
            </a:extLst>
          </p:cNvPr>
          <p:cNvSpPr/>
          <p:nvPr/>
        </p:nvSpPr>
        <p:spPr>
          <a:xfrm>
            <a:off x="1648054" y="3155655"/>
            <a:ext cx="636272" cy="378720"/>
          </a:xfrm>
          <a:prstGeom prst="ca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NL"/>
          </a:p>
        </p:txBody>
      </p:sp>
      <p:sp>
        <p:nvSpPr>
          <p:cNvPr id="22" name="Cylinder 21">
            <a:extLst>
              <a:ext uri="{FF2B5EF4-FFF2-40B4-BE49-F238E27FC236}">
                <a16:creationId xmlns:a16="http://schemas.microsoft.com/office/drawing/2014/main" id="{0C1A64D5-784E-48FF-B37E-08CD027F7DAA}"/>
              </a:ext>
            </a:extLst>
          </p:cNvPr>
          <p:cNvSpPr/>
          <p:nvPr/>
        </p:nvSpPr>
        <p:spPr>
          <a:xfrm>
            <a:off x="6539492" y="2941181"/>
            <a:ext cx="449487" cy="296940"/>
          </a:xfrm>
          <a:prstGeom prst="ca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L"/>
          </a:p>
        </p:txBody>
      </p:sp>
      <p:sp>
        <p:nvSpPr>
          <p:cNvPr id="23" name="Speech Bubble: Rectangle 22">
            <a:extLst>
              <a:ext uri="{FF2B5EF4-FFF2-40B4-BE49-F238E27FC236}">
                <a16:creationId xmlns:a16="http://schemas.microsoft.com/office/drawing/2014/main" id="{47F96E26-198D-4372-A81B-ECEBD52A2616}"/>
              </a:ext>
            </a:extLst>
          </p:cNvPr>
          <p:cNvSpPr/>
          <p:nvPr/>
        </p:nvSpPr>
        <p:spPr>
          <a:xfrm>
            <a:off x="4673940" y="3670541"/>
            <a:ext cx="1946400" cy="601980"/>
          </a:xfrm>
          <a:prstGeom prst="wedgeRectCallout">
            <a:avLst>
              <a:gd name="adj1" fmla="val -32592"/>
              <a:gd name="adj2" fmla="val -110768"/>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nl-NL" sz="1050" dirty="0" err="1">
                <a:solidFill>
                  <a:schemeClr val="tx1">
                    <a:lumMod val="75000"/>
                    <a:lumOff val="25000"/>
                  </a:schemeClr>
                </a:solidFill>
              </a:rPr>
              <a:t>Consume</a:t>
            </a:r>
            <a:r>
              <a:rPr lang="nl-NL" sz="1050" dirty="0">
                <a:solidFill>
                  <a:schemeClr val="tx1">
                    <a:lumMod val="75000"/>
                    <a:lumOff val="25000"/>
                  </a:schemeClr>
                </a:solidFill>
              </a:rPr>
              <a:t> Event </a:t>
            </a:r>
            <a:r>
              <a:rPr lang="nl-NL" sz="1050" dirty="0" err="1">
                <a:solidFill>
                  <a:schemeClr val="tx1">
                    <a:lumMod val="75000"/>
                    <a:lumOff val="25000"/>
                  </a:schemeClr>
                </a:solidFill>
              </a:rPr>
              <a:t>and</a:t>
            </a:r>
            <a:r>
              <a:rPr lang="nl-NL" sz="1050" dirty="0">
                <a:solidFill>
                  <a:schemeClr val="tx1">
                    <a:lumMod val="75000"/>
                    <a:lumOff val="25000"/>
                  </a:schemeClr>
                </a:solidFill>
              </a:rPr>
              <a:t> Record new </a:t>
            </a:r>
            <a:r>
              <a:rPr lang="nl-NL" sz="1050" dirty="0" err="1">
                <a:solidFill>
                  <a:schemeClr val="tx1">
                    <a:lumMod val="75000"/>
                    <a:lumOff val="25000"/>
                  </a:schemeClr>
                </a:solidFill>
              </a:rPr>
              <a:t>Mandate</a:t>
            </a:r>
            <a:r>
              <a:rPr lang="nl-NL" sz="1050" dirty="0">
                <a:solidFill>
                  <a:schemeClr val="tx1">
                    <a:lumMod val="75000"/>
                    <a:lumOff val="25000"/>
                  </a:schemeClr>
                </a:solidFill>
              </a:rPr>
              <a:t> Setting for Connection </a:t>
            </a:r>
            <a:r>
              <a:rPr lang="nl-NL" sz="1050" dirty="0" err="1">
                <a:solidFill>
                  <a:schemeClr val="tx1">
                    <a:lumMod val="75000"/>
                    <a:lumOff val="25000"/>
                  </a:schemeClr>
                </a:solidFill>
              </a:rPr>
              <a:t>Identifier</a:t>
            </a:r>
            <a:endParaRPr lang="en-NL" sz="1050" dirty="0">
              <a:solidFill>
                <a:schemeClr val="tx1">
                  <a:lumMod val="75000"/>
                  <a:lumOff val="25000"/>
                </a:schemeClr>
              </a:solidFill>
            </a:endParaRPr>
          </a:p>
        </p:txBody>
      </p:sp>
      <p:pic>
        <p:nvPicPr>
          <p:cNvPr id="24"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B74BA37A-2531-49C2-8C3D-B4E4BEBBA7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2318" y="3232796"/>
            <a:ext cx="615366" cy="37696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D0BE43AA-7117-4C5F-9D23-C3631C3258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29012" y="2941181"/>
            <a:ext cx="615366" cy="376969"/>
          </a:xfrm>
          <a:prstGeom prst="rect">
            <a:avLst/>
          </a:prstGeom>
          <a:noFill/>
          <a:extLst>
            <a:ext uri="{909E8E84-426E-40DD-AFC4-6F175D3DCCD1}">
              <a14:hiddenFill xmlns:a14="http://schemas.microsoft.com/office/drawing/2010/main">
                <a:solidFill>
                  <a:srgbClr val="FFFFFF"/>
                </a:solidFill>
              </a14:hiddenFill>
            </a:ext>
          </a:extLst>
        </p:spPr>
      </p:pic>
      <p:sp>
        <p:nvSpPr>
          <p:cNvPr id="16" name="Arrow: Right 15">
            <a:extLst>
              <a:ext uri="{FF2B5EF4-FFF2-40B4-BE49-F238E27FC236}">
                <a16:creationId xmlns:a16="http://schemas.microsoft.com/office/drawing/2014/main" id="{6F6DF836-CBD9-4FE4-B46D-7E602B7F0A05}"/>
              </a:ext>
            </a:extLst>
          </p:cNvPr>
          <p:cNvSpPr/>
          <p:nvPr/>
        </p:nvSpPr>
        <p:spPr>
          <a:xfrm>
            <a:off x="181303" y="2648580"/>
            <a:ext cx="819807" cy="441461"/>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6" name="Speech Bubble: Rectangle 25">
            <a:extLst>
              <a:ext uri="{FF2B5EF4-FFF2-40B4-BE49-F238E27FC236}">
                <a16:creationId xmlns:a16="http://schemas.microsoft.com/office/drawing/2014/main" id="{13EE962E-F893-45A7-97E3-8A674F719ED9}"/>
              </a:ext>
            </a:extLst>
          </p:cNvPr>
          <p:cNvSpPr/>
          <p:nvPr/>
        </p:nvSpPr>
        <p:spPr>
          <a:xfrm>
            <a:off x="51992" y="1670415"/>
            <a:ext cx="1336013" cy="690165"/>
          </a:xfrm>
          <a:prstGeom prst="wedgeRectCallout">
            <a:avLst>
              <a:gd name="adj1" fmla="val -11651"/>
              <a:gd name="adj2" fmla="val 11722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050" dirty="0"/>
              <a:t>REST API Call </a:t>
            </a:r>
            <a:r>
              <a:rPr lang="nl-NL" sz="1050" dirty="0" err="1"/>
              <a:t>to</a:t>
            </a:r>
            <a:r>
              <a:rPr lang="nl-NL" sz="1050" dirty="0"/>
              <a:t> POST/PUT or GET customer details </a:t>
            </a:r>
            <a:r>
              <a:rPr lang="nl-NL" sz="1050" dirty="0" err="1"/>
              <a:t>including</a:t>
            </a:r>
            <a:r>
              <a:rPr lang="nl-NL" sz="1050" dirty="0"/>
              <a:t> </a:t>
            </a:r>
            <a:r>
              <a:rPr lang="nl-NL" sz="1050" dirty="0" err="1"/>
              <a:t>Mandate</a:t>
            </a:r>
            <a:endParaRPr lang="en-NL" sz="1050" dirty="0"/>
          </a:p>
        </p:txBody>
      </p:sp>
      <p:sp>
        <p:nvSpPr>
          <p:cNvPr id="27" name="Speech Bubble: Rectangle 26">
            <a:extLst>
              <a:ext uri="{FF2B5EF4-FFF2-40B4-BE49-F238E27FC236}">
                <a16:creationId xmlns:a16="http://schemas.microsoft.com/office/drawing/2014/main" id="{F73FF465-DB48-4C78-9A8A-1F90A4338BA4}"/>
              </a:ext>
            </a:extLst>
          </p:cNvPr>
          <p:cNvSpPr/>
          <p:nvPr/>
        </p:nvSpPr>
        <p:spPr>
          <a:xfrm>
            <a:off x="6231816" y="1616054"/>
            <a:ext cx="1587469" cy="573278"/>
          </a:xfrm>
          <a:prstGeom prst="wedgeRectCallout">
            <a:avLst>
              <a:gd name="adj1" fmla="val -18141"/>
              <a:gd name="adj2" fmla="val 136645"/>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050" dirty="0"/>
              <a:t>REST API Call </a:t>
            </a:r>
            <a:r>
              <a:rPr lang="nl-NL" sz="1050" dirty="0" err="1"/>
              <a:t>to</a:t>
            </a:r>
            <a:r>
              <a:rPr lang="nl-NL" sz="1050" dirty="0"/>
              <a:t> GET </a:t>
            </a:r>
            <a:r>
              <a:rPr lang="nl-NL" sz="1050" dirty="0" err="1"/>
              <a:t>Mandate</a:t>
            </a:r>
            <a:r>
              <a:rPr lang="nl-NL" sz="1050" dirty="0"/>
              <a:t> Setting for Connection</a:t>
            </a:r>
            <a:endParaRPr lang="en-NL" sz="1050" dirty="0"/>
          </a:p>
        </p:txBody>
      </p:sp>
      <p:sp>
        <p:nvSpPr>
          <p:cNvPr id="3" name="Flowchart: Direct Access Storage 2">
            <a:extLst>
              <a:ext uri="{FF2B5EF4-FFF2-40B4-BE49-F238E27FC236}">
                <a16:creationId xmlns:a16="http://schemas.microsoft.com/office/drawing/2014/main" id="{65DA44C1-E39E-E83B-7A4F-F3F4969FF443}"/>
              </a:ext>
            </a:extLst>
          </p:cNvPr>
          <p:cNvSpPr/>
          <p:nvPr/>
        </p:nvSpPr>
        <p:spPr>
          <a:xfrm>
            <a:off x="3901951" y="3534375"/>
            <a:ext cx="433131" cy="216855"/>
          </a:xfrm>
          <a:prstGeom prst="flowChartMagneticDrum">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9" name="Speech Bubble: Rectangle 28">
            <a:extLst>
              <a:ext uri="{FF2B5EF4-FFF2-40B4-BE49-F238E27FC236}">
                <a16:creationId xmlns:a16="http://schemas.microsoft.com/office/drawing/2014/main" id="{F3AC072F-C1A2-9BBD-8AA3-5A00B8DB223A}"/>
              </a:ext>
            </a:extLst>
          </p:cNvPr>
          <p:cNvSpPr/>
          <p:nvPr/>
        </p:nvSpPr>
        <p:spPr>
          <a:xfrm>
            <a:off x="4015491" y="4450022"/>
            <a:ext cx="1874519" cy="263655"/>
          </a:xfrm>
          <a:prstGeom prst="wedgeRectCallout">
            <a:avLst>
              <a:gd name="adj1" fmla="val -38411"/>
              <a:gd name="adj2" fmla="val -346659"/>
            </a:avLst>
          </a:prstGeom>
          <a:gradFill>
            <a:gsLst>
              <a:gs pos="0">
                <a:schemeClr val="accent5">
                  <a:lumMod val="110000"/>
                  <a:satMod val="105000"/>
                  <a:tint val="67000"/>
                  <a:alpha val="47000"/>
                </a:schemeClr>
              </a:gs>
              <a:gs pos="50000">
                <a:schemeClr val="accent5">
                  <a:lumMod val="105000"/>
                  <a:satMod val="103000"/>
                  <a:tint val="73000"/>
                </a:schemeClr>
              </a:gs>
              <a:gs pos="100000">
                <a:schemeClr val="accent5">
                  <a:lumMod val="105000"/>
                  <a:satMod val="109000"/>
                  <a:tint val="81000"/>
                </a:schemeClr>
              </a:gs>
            </a:gsLst>
          </a:gra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lumMod val="75000"/>
                    <a:lumOff val="25000"/>
                  </a:schemeClr>
                </a:solidFill>
              </a:rPr>
              <a:t>connection-mandates-topic</a:t>
            </a:r>
            <a:endParaRPr lang="en-NL" sz="1050" dirty="0">
              <a:solidFill>
                <a:schemeClr val="tx1">
                  <a:lumMod val="75000"/>
                  <a:lumOff val="25000"/>
                </a:schemeClr>
              </a:solidFill>
            </a:endParaRPr>
          </a:p>
        </p:txBody>
      </p:sp>
      <p:sp>
        <p:nvSpPr>
          <p:cNvPr id="7" name="Speech Bubble: Rectangle 6">
            <a:extLst>
              <a:ext uri="{FF2B5EF4-FFF2-40B4-BE49-F238E27FC236}">
                <a16:creationId xmlns:a16="http://schemas.microsoft.com/office/drawing/2014/main" id="{6304B1C8-6792-4BF8-9C76-D8B07B9FE792}"/>
              </a:ext>
            </a:extLst>
          </p:cNvPr>
          <p:cNvSpPr/>
          <p:nvPr/>
        </p:nvSpPr>
        <p:spPr>
          <a:xfrm>
            <a:off x="6770911" y="3332827"/>
            <a:ext cx="1946400" cy="601980"/>
          </a:xfrm>
          <a:prstGeom prst="wedgeRectCallout">
            <a:avLst>
              <a:gd name="adj1" fmla="val -44512"/>
              <a:gd name="adj2" fmla="val -82429"/>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050" dirty="0" err="1"/>
              <a:t>Need</a:t>
            </a:r>
            <a:r>
              <a:rPr lang="nl-NL" sz="1050" dirty="0"/>
              <a:t> </a:t>
            </a:r>
            <a:r>
              <a:rPr lang="nl-NL" sz="1050" dirty="0" err="1"/>
              <a:t>to</a:t>
            </a:r>
            <a:r>
              <a:rPr lang="nl-NL" sz="1050" dirty="0"/>
              <a:t> have </a:t>
            </a:r>
            <a:r>
              <a:rPr lang="nl-NL" sz="1050" dirty="0" err="1"/>
              <a:t>the</a:t>
            </a:r>
            <a:r>
              <a:rPr lang="nl-NL" sz="1050" dirty="0"/>
              <a:t> </a:t>
            </a:r>
            <a:r>
              <a:rPr lang="nl-NL" sz="1050" dirty="0" err="1"/>
              <a:t>SmartMeter</a:t>
            </a:r>
            <a:r>
              <a:rPr lang="nl-NL" sz="1050" dirty="0"/>
              <a:t> </a:t>
            </a:r>
            <a:r>
              <a:rPr lang="nl-NL" sz="1050" dirty="0" err="1"/>
              <a:t>Mandate</a:t>
            </a:r>
            <a:r>
              <a:rPr lang="nl-NL" sz="1050" dirty="0"/>
              <a:t> Setting for </a:t>
            </a:r>
            <a:r>
              <a:rPr lang="nl-NL" sz="1050" dirty="0" err="1"/>
              <a:t>every</a:t>
            </a:r>
            <a:r>
              <a:rPr lang="nl-NL" sz="1050" dirty="0"/>
              <a:t> </a:t>
            </a:r>
            <a:r>
              <a:rPr lang="nl-NL" sz="1050" dirty="0" err="1"/>
              <a:t>ConnectionId</a:t>
            </a:r>
            <a:r>
              <a:rPr lang="nl-NL" sz="1050" dirty="0"/>
              <a:t> for </a:t>
            </a:r>
            <a:endParaRPr lang="en-NL" sz="1050" dirty="0"/>
          </a:p>
        </p:txBody>
      </p:sp>
    </p:spTree>
    <p:extLst>
      <p:ext uri="{BB962C8B-B14F-4D97-AF65-F5344CB8AC3E}">
        <p14:creationId xmlns:p14="http://schemas.microsoft.com/office/powerpoint/2010/main" val="40914317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1" grpId="0" animBg="1"/>
      <p:bldP spid="18" grpId="0" animBg="1"/>
      <p:bldP spid="19" grpId="0" animBg="1"/>
      <p:bldP spid="22" grpId="0" animBg="1"/>
      <p:bldP spid="23" grpId="0" animBg="1"/>
      <p:bldP spid="3" grpId="0" animBg="1"/>
      <p:bldP spid="29" grpId="0" animBg="1"/>
      <p:bldP spid="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8553A-ABCC-4F49-A555-C1CF23E23F08}"/>
              </a:ext>
            </a:extLst>
          </p:cNvPr>
          <p:cNvSpPr>
            <a:spLocks noGrp="1"/>
          </p:cNvSpPr>
          <p:nvPr>
            <p:ph type="title"/>
          </p:nvPr>
        </p:nvSpPr>
        <p:spPr/>
        <p:txBody>
          <a:bodyPr/>
          <a:lstStyle/>
          <a:p>
            <a:r>
              <a:rPr lang="nl-NL" dirty="0"/>
              <a:t>DIY CQRS</a:t>
            </a:r>
            <a:endParaRPr lang="en-NL" dirty="0"/>
          </a:p>
        </p:txBody>
      </p:sp>
      <p:sp>
        <p:nvSpPr>
          <p:cNvPr id="4" name="Footer Placeholder 3">
            <a:extLst>
              <a:ext uri="{FF2B5EF4-FFF2-40B4-BE49-F238E27FC236}">
                <a16:creationId xmlns:a16="http://schemas.microsoft.com/office/drawing/2014/main" id="{7E538950-C180-44D5-B04F-1B85D0D30268}"/>
              </a:ext>
            </a:extLst>
          </p:cNvPr>
          <p:cNvSpPr>
            <a:spLocks noGrp="1"/>
          </p:cNvSpPr>
          <p:nvPr>
            <p:ph type="ftr" sz="quarter" idx="11"/>
          </p:nvPr>
        </p:nvSpPr>
        <p:spPr/>
        <p:txBody>
          <a:bodyPr/>
          <a:lstStyle/>
          <a:p>
            <a:r>
              <a:rPr lang="fr-FR"/>
              <a:t>Microservices &amp; Apache Kafka - 24 maart 2021</a:t>
            </a:r>
            <a:endParaRPr lang="nl-NL"/>
          </a:p>
        </p:txBody>
      </p:sp>
      <p:sp>
        <p:nvSpPr>
          <p:cNvPr id="5" name="Rectangle: Rounded Corners 4">
            <a:extLst>
              <a:ext uri="{FF2B5EF4-FFF2-40B4-BE49-F238E27FC236}">
                <a16:creationId xmlns:a16="http://schemas.microsoft.com/office/drawing/2014/main" id="{CB9FA59A-6CF0-4EE9-B6AE-24D1C1349923}"/>
              </a:ext>
            </a:extLst>
          </p:cNvPr>
          <p:cNvSpPr/>
          <p:nvPr/>
        </p:nvSpPr>
        <p:spPr>
          <a:xfrm>
            <a:off x="1367228" y="2553135"/>
            <a:ext cx="1760220" cy="11414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CRM</a:t>
            </a:r>
          </a:p>
          <a:p>
            <a:pPr algn="ctr"/>
            <a:endParaRPr lang="en-NL" dirty="0"/>
          </a:p>
        </p:txBody>
      </p:sp>
      <p:sp>
        <p:nvSpPr>
          <p:cNvPr id="6" name="Rectangle: Rounded Corners 5">
            <a:extLst>
              <a:ext uri="{FF2B5EF4-FFF2-40B4-BE49-F238E27FC236}">
                <a16:creationId xmlns:a16="http://schemas.microsoft.com/office/drawing/2014/main" id="{B9A67B6F-EA62-49A8-87E3-F970DF47E411}"/>
              </a:ext>
            </a:extLst>
          </p:cNvPr>
          <p:cNvSpPr/>
          <p:nvPr/>
        </p:nvSpPr>
        <p:spPr>
          <a:xfrm>
            <a:off x="6038288" y="2553135"/>
            <a:ext cx="1696566" cy="85344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dirty="0" err="1"/>
              <a:t>IoT</a:t>
            </a:r>
            <a:r>
              <a:rPr lang="nl-NL" dirty="0"/>
              <a:t> Platform</a:t>
            </a:r>
          </a:p>
          <a:p>
            <a:pPr algn="ctr"/>
            <a:endParaRPr lang="en-NL" dirty="0"/>
          </a:p>
        </p:txBody>
      </p:sp>
      <p:sp>
        <p:nvSpPr>
          <p:cNvPr id="9" name="Cube 8">
            <a:extLst>
              <a:ext uri="{FF2B5EF4-FFF2-40B4-BE49-F238E27FC236}">
                <a16:creationId xmlns:a16="http://schemas.microsoft.com/office/drawing/2014/main" id="{868FDEBF-1A8A-4534-8D81-84218D68F88E}"/>
              </a:ext>
            </a:extLst>
          </p:cNvPr>
          <p:cNvSpPr/>
          <p:nvPr/>
        </p:nvSpPr>
        <p:spPr>
          <a:xfrm>
            <a:off x="4129476" y="3406575"/>
            <a:ext cx="1272540" cy="784860"/>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NL"/>
          </a:p>
        </p:txBody>
      </p:sp>
      <p:pic>
        <p:nvPicPr>
          <p:cNvPr id="10" name="Picture 2" descr="Image result for logo kafka">
            <a:extLst>
              <a:ext uri="{FF2B5EF4-FFF2-40B4-BE49-F238E27FC236}">
                <a16:creationId xmlns:a16="http://schemas.microsoft.com/office/drawing/2014/main" id="{D91295F4-7C93-4E9F-BAC6-8007F0D935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97878" y="3673972"/>
            <a:ext cx="1017357" cy="534765"/>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5BD0ABC0-4114-46ED-A28A-3BD915F91BB2}"/>
              </a:ext>
            </a:extLst>
          </p:cNvPr>
          <p:cNvCxnSpPr>
            <a:cxnSpLocks/>
            <a:stCxn id="5" idx="3"/>
            <a:endCxn id="3" idx="1"/>
          </p:cNvCxnSpPr>
          <p:nvPr/>
        </p:nvCxnSpPr>
        <p:spPr>
          <a:xfrm>
            <a:off x="3127448" y="3123855"/>
            <a:ext cx="1421732" cy="608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Lightning Bolt 10">
            <a:extLst>
              <a:ext uri="{FF2B5EF4-FFF2-40B4-BE49-F238E27FC236}">
                <a16:creationId xmlns:a16="http://schemas.microsoft.com/office/drawing/2014/main" id="{E5A20D31-AB63-4ECC-A28A-A4CF5862FAEC}"/>
              </a:ext>
            </a:extLst>
          </p:cNvPr>
          <p:cNvSpPr/>
          <p:nvPr/>
        </p:nvSpPr>
        <p:spPr>
          <a:xfrm>
            <a:off x="3763720" y="3212910"/>
            <a:ext cx="169863" cy="338301"/>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cxnSp>
        <p:nvCxnSpPr>
          <p:cNvPr id="17" name="Straight Arrow Connector 16">
            <a:extLst>
              <a:ext uri="{FF2B5EF4-FFF2-40B4-BE49-F238E27FC236}">
                <a16:creationId xmlns:a16="http://schemas.microsoft.com/office/drawing/2014/main" id="{63A78C6D-A176-49EC-923E-AF2A7D1BFE92}"/>
              </a:ext>
            </a:extLst>
          </p:cNvPr>
          <p:cNvCxnSpPr>
            <a:cxnSpLocks/>
            <a:stCxn id="9" idx="5"/>
          </p:cNvCxnSpPr>
          <p:nvPr/>
        </p:nvCxnSpPr>
        <p:spPr>
          <a:xfrm flipV="1">
            <a:off x="5402016" y="2988322"/>
            <a:ext cx="419704" cy="71257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8" name="Lightning Bolt 17">
            <a:extLst>
              <a:ext uri="{FF2B5EF4-FFF2-40B4-BE49-F238E27FC236}">
                <a16:creationId xmlns:a16="http://schemas.microsoft.com/office/drawing/2014/main" id="{ADA5DA85-B7B6-4D1A-9956-6AFAEBCEF4A9}"/>
              </a:ext>
            </a:extLst>
          </p:cNvPr>
          <p:cNvSpPr/>
          <p:nvPr/>
        </p:nvSpPr>
        <p:spPr>
          <a:xfrm>
            <a:off x="5539969" y="3050002"/>
            <a:ext cx="174601" cy="422138"/>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sp>
        <p:nvSpPr>
          <p:cNvPr id="22" name="Cylinder 21">
            <a:extLst>
              <a:ext uri="{FF2B5EF4-FFF2-40B4-BE49-F238E27FC236}">
                <a16:creationId xmlns:a16="http://schemas.microsoft.com/office/drawing/2014/main" id="{0C1A64D5-784E-48FF-B37E-08CD027F7DAA}"/>
              </a:ext>
            </a:extLst>
          </p:cNvPr>
          <p:cNvSpPr/>
          <p:nvPr/>
        </p:nvSpPr>
        <p:spPr>
          <a:xfrm>
            <a:off x="6649411" y="3614282"/>
            <a:ext cx="859308" cy="695017"/>
          </a:xfrm>
          <a:prstGeom prst="ca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L"/>
          </a:p>
        </p:txBody>
      </p:sp>
      <p:pic>
        <p:nvPicPr>
          <p:cNvPr id="24"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B74BA37A-2531-49C2-8C3D-B4E4BEBBA7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9547" y="3321851"/>
            <a:ext cx="615366" cy="37696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D0BE43AA-7117-4C5F-9D23-C3631C3258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6241" y="3030236"/>
            <a:ext cx="615366" cy="376969"/>
          </a:xfrm>
          <a:prstGeom prst="rect">
            <a:avLst/>
          </a:prstGeom>
          <a:noFill/>
          <a:extLst>
            <a:ext uri="{909E8E84-426E-40DD-AFC4-6F175D3DCCD1}">
              <a14:hiddenFill xmlns:a14="http://schemas.microsoft.com/office/drawing/2010/main">
                <a:solidFill>
                  <a:srgbClr val="FFFFFF"/>
                </a:solidFill>
              </a14:hiddenFill>
            </a:ext>
          </a:extLst>
        </p:spPr>
      </p:pic>
      <p:sp>
        <p:nvSpPr>
          <p:cNvPr id="16" name="Arrow: Right 15">
            <a:extLst>
              <a:ext uri="{FF2B5EF4-FFF2-40B4-BE49-F238E27FC236}">
                <a16:creationId xmlns:a16="http://schemas.microsoft.com/office/drawing/2014/main" id="{6F6DF836-CBD9-4FE4-B46D-7E602B7F0A05}"/>
              </a:ext>
            </a:extLst>
          </p:cNvPr>
          <p:cNvSpPr/>
          <p:nvPr/>
        </p:nvSpPr>
        <p:spPr>
          <a:xfrm>
            <a:off x="1202881" y="2737635"/>
            <a:ext cx="445458" cy="441461"/>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 name="Flowchart: Direct Access Storage 2">
            <a:extLst>
              <a:ext uri="{FF2B5EF4-FFF2-40B4-BE49-F238E27FC236}">
                <a16:creationId xmlns:a16="http://schemas.microsoft.com/office/drawing/2014/main" id="{65DA44C1-E39E-E83B-7A4F-F3F4969FF443}"/>
              </a:ext>
            </a:extLst>
          </p:cNvPr>
          <p:cNvSpPr/>
          <p:nvPr/>
        </p:nvSpPr>
        <p:spPr>
          <a:xfrm>
            <a:off x="4549180" y="3623430"/>
            <a:ext cx="433131" cy="216855"/>
          </a:xfrm>
          <a:prstGeom prst="flowChartMagneticDrum">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pic>
        <p:nvPicPr>
          <p:cNvPr id="30" name="Graphic 29">
            <a:extLst>
              <a:ext uri="{FF2B5EF4-FFF2-40B4-BE49-F238E27FC236}">
                <a16:creationId xmlns:a16="http://schemas.microsoft.com/office/drawing/2014/main" id="{C44A8504-AE23-8E20-DDAA-E8C52B7C939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856332" y="2590363"/>
            <a:ext cx="632550" cy="737975"/>
          </a:xfrm>
          <a:prstGeom prst="rect">
            <a:avLst/>
          </a:prstGeom>
          <a:effectLst>
            <a:outerShdw blurRad="50800" dist="25400" dir="13500000" algn="br" rotWithShape="0">
              <a:prstClr val="black">
                <a:alpha val="40000"/>
              </a:prstClr>
            </a:outerShdw>
          </a:effectLst>
        </p:spPr>
      </p:pic>
      <p:sp>
        <p:nvSpPr>
          <p:cNvPr id="31" name="Rectangle 30">
            <a:extLst>
              <a:ext uri="{FF2B5EF4-FFF2-40B4-BE49-F238E27FC236}">
                <a16:creationId xmlns:a16="http://schemas.microsoft.com/office/drawing/2014/main" id="{7BEF2BA4-95C2-812A-57A3-FC1BF39E7EE1}"/>
              </a:ext>
            </a:extLst>
          </p:cNvPr>
          <p:cNvSpPr/>
          <p:nvPr/>
        </p:nvSpPr>
        <p:spPr>
          <a:xfrm>
            <a:off x="5771480" y="1199720"/>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cxnSp>
        <p:nvCxnSpPr>
          <p:cNvPr id="32" name="Connector: Elbow 31">
            <a:extLst>
              <a:ext uri="{FF2B5EF4-FFF2-40B4-BE49-F238E27FC236}">
                <a16:creationId xmlns:a16="http://schemas.microsoft.com/office/drawing/2014/main" id="{454D0EAE-A172-FD70-AE6E-395D97893C9F}"/>
              </a:ext>
            </a:extLst>
          </p:cNvPr>
          <p:cNvCxnSpPr>
            <a:cxnSpLocks/>
            <a:stCxn id="38" idx="0"/>
            <a:endCxn id="33" idx="2"/>
          </p:cNvCxnSpPr>
          <p:nvPr/>
        </p:nvCxnSpPr>
        <p:spPr>
          <a:xfrm rot="16200000" flipV="1">
            <a:off x="5701592" y="2027903"/>
            <a:ext cx="622990" cy="50402"/>
          </a:xfrm>
          <a:prstGeom prst="bentConnector3">
            <a:avLst>
              <a:gd name="adj1" fmla="val 50000"/>
            </a:avLst>
          </a:prstGeom>
          <a:ln>
            <a:prstDash val="dash"/>
            <a:tailEnd type="triangle"/>
          </a:ln>
        </p:spPr>
        <p:style>
          <a:lnRef idx="1">
            <a:schemeClr val="dk1"/>
          </a:lnRef>
          <a:fillRef idx="0">
            <a:schemeClr val="dk1"/>
          </a:fillRef>
          <a:effectRef idx="0">
            <a:schemeClr val="dk1"/>
          </a:effectRef>
          <a:fontRef idx="minor">
            <a:schemeClr val="tx1"/>
          </a:fontRef>
        </p:style>
      </p:cxnSp>
      <p:pic>
        <p:nvPicPr>
          <p:cNvPr id="33" name="Picture 32" descr="Image result for logo kafka">
            <a:extLst>
              <a:ext uri="{FF2B5EF4-FFF2-40B4-BE49-F238E27FC236}">
                <a16:creationId xmlns:a16="http://schemas.microsoft.com/office/drawing/2014/main" id="{B6CF06F4-62B8-0B27-E13B-0CF85DB94BFA}"/>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63182"/>
          <a:stretch/>
        </p:blipFill>
        <p:spPr bwMode="auto">
          <a:xfrm>
            <a:off x="5786831" y="1167528"/>
            <a:ext cx="402110" cy="574081"/>
          </a:xfrm>
          <a:prstGeom prst="rect">
            <a:avLst/>
          </a:prstGeom>
          <a:noFill/>
          <a:extLst>
            <a:ext uri="{909E8E84-426E-40DD-AFC4-6F175D3DCCD1}">
              <a14:hiddenFill xmlns:a14="http://schemas.microsoft.com/office/drawing/2010/main">
                <a:solidFill>
                  <a:srgbClr val="FFFFFF"/>
                </a:solidFill>
              </a14:hiddenFill>
            </a:ext>
          </a:extLst>
        </p:spPr>
      </p:pic>
      <p:pic>
        <p:nvPicPr>
          <p:cNvPr id="38" name="Graphic 37">
            <a:extLst>
              <a:ext uri="{FF2B5EF4-FFF2-40B4-BE49-F238E27FC236}">
                <a16:creationId xmlns:a16="http://schemas.microsoft.com/office/drawing/2014/main" id="{F2043E9A-BB68-BDD1-E8BE-3DE1EB4C3B4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722013" y="2364599"/>
            <a:ext cx="632550" cy="737975"/>
          </a:xfrm>
          <a:prstGeom prst="rect">
            <a:avLst/>
          </a:prstGeom>
          <a:effectLst>
            <a:outerShdw blurRad="50800" dist="25400" dir="13500000" algn="br" rotWithShape="0">
              <a:prstClr val="black">
                <a:alpha val="40000"/>
              </a:prstClr>
            </a:outerShdw>
          </a:effectLst>
        </p:spPr>
      </p:pic>
      <p:cxnSp>
        <p:nvCxnSpPr>
          <p:cNvPr id="42" name="Connector: Elbow 41">
            <a:extLst>
              <a:ext uri="{FF2B5EF4-FFF2-40B4-BE49-F238E27FC236}">
                <a16:creationId xmlns:a16="http://schemas.microsoft.com/office/drawing/2014/main" id="{76E3C27E-1487-2FEE-9DAA-9E3187DD56AE}"/>
              </a:ext>
            </a:extLst>
          </p:cNvPr>
          <p:cNvCxnSpPr>
            <a:endCxn id="22" idx="2"/>
          </p:cNvCxnSpPr>
          <p:nvPr/>
        </p:nvCxnSpPr>
        <p:spPr>
          <a:xfrm rot="16200000" flipH="1">
            <a:off x="5820148" y="3132527"/>
            <a:ext cx="931555" cy="726971"/>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sp>
        <p:nvSpPr>
          <p:cNvPr id="45" name="Rectangle 44">
            <a:extLst>
              <a:ext uri="{FF2B5EF4-FFF2-40B4-BE49-F238E27FC236}">
                <a16:creationId xmlns:a16="http://schemas.microsoft.com/office/drawing/2014/main" id="{A02D1693-8DD0-7BA5-9579-C31E5E56C5C2}"/>
              </a:ext>
            </a:extLst>
          </p:cNvPr>
          <p:cNvSpPr/>
          <p:nvPr/>
        </p:nvSpPr>
        <p:spPr>
          <a:xfrm>
            <a:off x="2903367" y="1420786"/>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cxnSp>
        <p:nvCxnSpPr>
          <p:cNvPr id="46" name="Connector: Elbow 45">
            <a:extLst>
              <a:ext uri="{FF2B5EF4-FFF2-40B4-BE49-F238E27FC236}">
                <a16:creationId xmlns:a16="http://schemas.microsoft.com/office/drawing/2014/main" id="{F1389780-A79C-479B-4675-BCF2296CE977}"/>
              </a:ext>
            </a:extLst>
          </p:cNvPr>
          <p:cNvCxnSpPr>
            <a:cxnSpLocks/>
            <a:endCxn id="47" idx="2"/>
          </p:cNvCxnSpPr>
          <p:nvPr/>
        </p:nvCxnSpPr>
        <p:spPr>
          <a:xfrm rot="16200000" flipV="1">
            <a:off x="2833479" y="2248969"/>
            <a:ext cx="622990" cy="50402"/>
          </a:xfrm>
          <a:prstGeom prst="bentConnector3">
            <a:avLst>
              <a:gd name="adj1" fmla="val 50000"/>
            </a:avLst>
          </a:prstGeom>
          <a:ln>
            <a:prstDash val="dash"/>
            <a:tailEnd type="triangle"/>
          </a:ln>
        </p:spPr>
        <p:style>
          <a:lnRef idx="1">
            <a:schemeClr val="dk1"/>
          </a:lnRef>
          <a:fillRef idx="0">
            <a:schemeClr val="dk1"/>
          </a:fillRef>
          <a:effectRef idx="0">
            <a:schemeClr val="dk1"/>
          </a:effectRef>
          <a:fontRef idx="minor">
            <a:schemeClr val="tx1"/>
          </a:fontRef>
        </p:style>
      </p:cxnSp>
      <p:pic>
        <p:nvPicPr>
          <p:cNvPr id="47" name="Picture 46" descr="Image result for logo kafka">
            <a:extLst>
              <a:ext uri="{FF2B5EF4-FFF2-40B4-BE49-F238E27FC236}">
                <a16:creationId xmlns:a16="http://schemas.microsoft.com/office/drawing/2014/main" id="{7AA6E152-7626-983A-E35A-579043F7A25E}"/>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63182"/>
          <a:stretch/>
        </p:blipFill>
        <p:spPr bwMode="auto">
          <a:xfrm>
            <a:off x="2918718" y="1388594"/>
            <a:ext cx="402110" cy="574081"/>
          </a:xfrm>
          <a:prstGeom prst="rect">
            <a:avLst/>
          </a:prstGeom>
          <a:noFill/>
          <a:extLst>
            <a:ext uri="{909E8E84-426E-40DD-AFC4-6F175D3DCCD1}">
              <a14:hiddenFill xmlns:a14="http://schemas.microsoft.com/office/drawing/2010/main">
                <a:solidFill>
                  <a:srgbClr val="FFFFFF"/>
                </a:solidFill>
              </a14:hiddenFill>
            </a:ext>
          </a:extLst>
        </p:spPr>
      </p:pic>
      <p:sp>
        <p:nvSpPr>
          <p:cNvPr id="50" name="Arrow: Right 49">
            <a:extLst>
              <a:ext uri="{FF2B5EF4-FFF2-40B4-BE49-F238E27FC236}">
                <a16:creationId xmlns:a16="http://schemas.microsoft.com/office/drawing/2014/main" id="{5E49F8B8-490D-9ECC-BED0-6AF03D2FD505}"/>
              </a:ext>
            </a:extLst>
          </p:cNvPr>
          <p:cNvSpPr/>
          <p:nvPr/>
        </p:nvSpPr>
        <p:spPr>
          <a:xfrm rot="10567026">
            <a:off x="7468992" y="2640519"/>
            <a:ext cx="345676" cy="441461"/>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nvGrpSpPr>
          <p:cNvPr id="53" name="Group 52">
            <a:extLst>
              <a:ext uri="{FF2B5EF4-FFF2-40B4-BE49-F238E27FC236}">
                <a16:creationId xmlns:a16="http://schemas.microsoft.com/office/drawing/2014/main" id="{43DB3A5B-33A6-1548-98E4-EA496D303C23}"/>
              </a:ext>
            </a:extLst>
          </p:cNvPr>
          <p:cNvGrpSpPr/>
          <p:nvPr/>
        </p:nvGrpSpPr>
        <p:grpSpPr>
          <a:xfrm>
            <a:off x="6908322" y="3799822"/>
            <a:ext cx="394938" cy="470434"/>
            <a:chOff x="9821876" y="953897"/>
            <a:chExt cx="320745" cy="477469"/>
          </a:xfrm>
          <a:solidFill>
            <a:schemeClr val="bg1"/>
          </a:solidFill>
        </p:grpSpPr>
        <p:pic>
          <p:nvPicPr>
            <p:cNvPr id="54" name="Picture 53">
              <a:extLst>
                <a:ext uri="{FF2B5EF4-FFF2-40B4-BE49-F238E27FC236}">
                  <a16:creationId xmlns:a16="http://schemas.microsoft.com/office/drawing/2014/main" id="{15C7D2D0-C844-0A6B-9F45-3ED530788DDD}"/>
                </a:ext>
              </a:extLst>
            </p:cNvPr>
            <p:cNvPicPr>
              <a:picLocks noChangeAspect="1"/>
            </p:cNvPicPr>
            <p:nvPr/>
          </p:nvPicPr>
          <p:blipFill>
            <a:blip r:embed="rId7" cstate="print">
              <a:extLst>
                <a:ext uri="{28A0092B-C50C-407E-A947-70E740481C1C}">
                  <a14:useLocalDpi xmlns:a14="http://schemas.microsoft.com/office/drawing/2010/main"/>
                </a:ext>
              </a:extLst>
            </a:blip>
            <a:srcRect/>
            <a:stretch/>
          </p:blipFill>
          <p:spPr>
            <a:xfrm>
              <a:off x="9821876" y="953897"/>
              <a:ext cx="320745" cy="268531"/>
            </a:xfrm>
            <a:prstGeom prst="rect">
              <a:avLst/>
            </a:prstGeom>
            <a:grpFill/>
          </p:spPr>
        </p:pic>
        <p:sp>
          <p:nvSpPr>
            <p:cNvPr id="55" name="TextBox 54">
              <a:extLst>
                <a:ext uri="{FF2B5EF4-FFF2-40B4-BE49-F238E27FC236}">
                  <a16:creationId xmlns:a16="http://schemas.microsoft.com/office/drawing/2014/main" id="{459D4C97-AF33-0581-1377-73C225BCA72A}"/>
                </a:ext>
              </a:extLst>
            </p:cNvPr>
            <p:cNvSpPr txBox="1"/>
            <p:nvPr/>
          </p:nvSpPr>
          <p:spPr>
            <a:xfrm>
              <a:off x="9849733" y="1308255"/>
              <a:ext cx="265030" cy="123111"/>
            </a:xfrm>
            <a:prstGeom prst="rect">
              <a:avLst/>
            </a:prstGeom>
            <a:grpFill/>
          </p:spPr>
          <p:txBody>
            <a:bodyPr wrap="none" lIns="0" tIns="0" rIns="0" bIns="0" rtlCol="0" anchor="ctr">
              <a:spAutoFit/>
            </a:bodyPr>
            <a:lstStyle/>
            <a:p>
              <a:pPr algn="ctr" defTabSz="685775">
                <a:defRPr/>
              </a:pPr>
              <a:r>
                <a:rPr lang="en-US" sz="600">
                  <a:gradFill>
                    <a:gsLst>
                      <a:gs pos="2917">
                        <a:srgbClr val="000000"/>
                      </a:gs>
                      <a:gs pos="30000">
                        <a:srgbClr val="000000"/>
                      </a:gs>
                    </a:gsLst>
                    <a:lin ang="5400000" scaled="0"/>
                  </a:gradFill>
                  <a:latin typeface="+mj-lt"/>
                </a:rPr>
                <a:t>Redis</a:t>
              </a:r>
            </a:p>
          </p:txBody>
        </p:sp>
      </p:grpSp>
    </p:spTree>
    <p:extLst>
      <p:ext uri="{BB962C8B-B14F-4D97-AF65-F5344CB8AC3E}">
        <p14:creationId xmlns:p14="http://schemas.microsoft.com/office/powerpoint/2010/main" val="325648030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38553A-ABCC-4F49-A555-C1CF23E23F08}"/>
              </a:ext>
            </a:extLst>
          </p:cNvPr>
          <p:cNvSpPr>
            <a:spLocks noGrp="1"/>
          </p:cNvSpPr>
          <p:nvPr>
            <p:ph type="title"/>
          </p:nvPr>
        </p:nvSpPr>
        <p:spPr/>
        <p:txBody>
          <a:bodyPr/>
          <a:lstStyle/>
          <a:p>
            <a:r>
              <a:rPr lang="nl-NL" dirty="0"/>
              <a:t>DIY CQRS</a:t>
            </a:r>
            <a:endParaRPr lang="en-NL" dirty="0"/>
          </a:p>
        </p:txBody>
      </p:sp>
      <p:sp>
        <p:nvSpPr>
          <p:cNvPr id="4" name="Footer Placeholder 3">
            <a:extLst>
              <a:ext uri="{FF2B5EF4-FFF2-40B4-BE49-F238E27FC236}">
                <a16:creationId xmlns:a16="http://schemas.microsoft.com/office/drawing/2014/main" id="{7E538950-C180-44D5-B04F-1B85D0D30268}"/>
              </a:ext>
            </a:extLst>
          </p:cNvPr>
          <p:cNvSpPr>
            <a:spLocks noGrp="1"/>
          </p:cNvSpPr>
          <p:nvPr>
            <p:ph type="ftr" sz="quarter" idx="11"/>
          </p:nvPr>
        </p:nvSpPr>
        <p:spPr/>
        <p:txBody>
          <a:bodyPr/>
          <a:lstStyle/>
          <a:p>
            <a:r>
              <a:rPr lang="fr-FR"/>
              <a:t>Microservices &amp; Apache Kafka - 24 maart 2021</a:t>
            </a:r>
            <a:endParaRPr lang="nl-NL"/>
          </a:p>
        </p:txBody>
      </p:sp>
      <p:sp>
        <p:nvSpPr>
          <p:cNvPr id="5" name="Rectangle: Rounded Corners 4">
            <a:extLst>
              <a:ext uri="{FF2B5EF4-FFF2-40B4-BE49-F238E27FC236}">
                <a16:creationId xmlns:a16="http://schemas.microsoft.com/office/drawing/2014/main" id="{CB9FA59A-6CF0-4EE9-B6AE-24D1C1349923}"/>
              </a:ext>
            </a:extLst>
          </p:cNvPr>
          <p:cNvSpPr/>
          <p:nvPr/>
        </p:nvSpPr>
        <p:spPr>
          <a:xfrm>
            <a:off x="1367228" y="2553135"/>
            <a:ext cx="1760220" cy="11414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CRM</a:t>
            </a:r>
          </a:p>
          <a:p>
            <a:pPr algn="ctr"/>
            <a:endParaRPr lang="en-NL" dirty="0"/>
          </a:p>
        </p:txBody>
      </p:sp>
      <p:sp>
        <p:nvSpPr>
          <p:cNvPr id="6" name="Rectangle: Rounded Corners 5">
            <a:extLst>
              <a:ext uri="{FF2B5EF4-FFF2-40B4-BE49-F238E27FC236}">
                <a16:creationId xmlns:a16="http://schemas.microsoft.com/office/drawing/2014/main" id="{B9A67B6F-EA62-49A8-87E3-F970DF47E411}"/>
              </a:ext>
            </a:extLst>
          </p:cNvPr>
          <p:cNvSpPr/>
          <p:nvPr/>
        </p:nvSpPr>
        <p:spPr>
          <a:xfrm>
            <a:off x="6038288" y="2553135"/>
            <a:ext cx="1696566" cy="853440"/>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dirty="0" err="1"/>
              <a:t>IoT</a:t>
            </a:r>
            <a:r>
              <a:rPr lang="nl-NL" dirty="0"/>
              <a:t> Platform</a:t>
            </a:r>
          </a:p>
          <a:p>
            <a:pPr algn="ctr"/>
            <a:endParaRPr lang="en-NL" dirty="0"/>
          </a:p>
        </p:txBody>
      </p:sp>
      <p:sp>
        <p:nvSpPr>
          <p:cNvPr id="9" name="Cube 8">
            <a:extLst>
              <a:ext uri="{FF2B5EF4-FFF2-40B4-BE49-F238E27FC236}">
                <a16:creationId xmlns:a16="http://schemas.microsoft.com/office/drawing/2014/main" id="{868FDEBF-1A8A-4534-8D81-84218D68F88E}"/>
              </a:ext>
            </a:extLst>
          </p:cNvPr>
          <p:cNvSpPr/>
          <p:nvPr/>
        </p:nvSpPr>
        <p:spPr>
          <a:xfrm>
            <a:off x="4129476" y="3406575"/>
            <a:ext cx="1272540" cy="784860"/>
          </a:xfrm>
          <a:prstGeom prst="cub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endParaRPr lang="en-NL"/>
          </a:p>
        </p:txBody>
      </p:sp>
      <p:pic>
        <p:nvPicPr>
          <p:cNvPr id="10" name="Picture 2" descr="Image result for logo kafka">
            <a:extLst>
              <a:ext uri="{FF2B5EF4-FFF2-40B4-BE49-F238E27FC236}">
                <a16:creationId xmlns:a16="http://schemas.microsoft.com/office/drawing/2014/main" id="{D91295F4-7C93-4E9F-BAC6-8007F0D935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097878" y="3673972"/>
            <a:ext cx="1017357" cy="534765"/>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a:extLst>
              <a:ext uri="{FF2B5EF4-FFF2-40B4-BE49-F238E27FC236}">
                <a16:creationId xmlns:a16="http://schemas.microsoft.com/office/drawing/2014/main" id="{5BD0ABC0-4114-46ED-A28A-3BD915F91BB2}"/>
              </a:ext>
            </a:extLst>
          </p:cNvPr>
          <p:cNvCxnSpPr>
            <a:cxnSpLocks/>
            <a:stCxn id="5" idx="3"/>
            <a:endCxn id="3" idx="1"/>
          </p:cNvCxnSpPr>
          <p:nvPr/>
        </p:nvCxnSpPr>
        <p:spPr>
          <a:xfrm>
            <a:off x="3127448" y="3123855"/>
            <a:ext cx="1421732" cy="60800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Lightning Bolt 10">
            <a:extLst>
              <a:ext uri="{FF2B5EF4-FFF2-40B4-BE49-F238E27FC236}">
                <a16:creationId xmlns:a16="http://schemas.microsoft.com/office/drawing/2014/main" id="{E5A20D31-AB63-4ECC-A28A-A4CF5862FAEC}"/>
              </a:ext>
            </a:extLst>
          </p:cNvPr>
          <p:cNvSpPr/>
          <p:nvPr/>
        </p:nvSpPr>
        <p:spPr>
          <a:xfrm>
            <a:off x="3763720" y="3212910"/>
            <a:ext cx="169863" cy="338301"/>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cxnSp>
        <p:nvCxnSpPr>
          <p:cNvPr id="17" name="Straight Arrow Connector 16">
            <a:extLst>
              <a:ext uri="{FF2B5EF4-FFF2-40B4-BE49-F238E27FC236}">
                <a16:creationId xmlns:a16="http://schemas.microsoft.com/office/drawing/2014/main" id="{63A78C6D-A176-49EC-923E-AF2A7D1BFE92}"/>
              </a:ext>
            </a:extLst>
          </p:cNvPr>
          <p:cNvCxnSpPr>
            <a:cxnSpLocks/>
            <a:stCxn id="9" idx="5"/>
          </p:cNvCxnSpPr>
          <p:nvPr/>
        </p:nvCxnSpPr>
        <p:spPr>
          <a:xfrm flipV="1">
            <a:off x="5402016" y="2988322"/>
            <a:ext cx="419704" cy="712576"/>
          </a:xfrm>
          <a:prstGeom prst="straightConnector1">
            <a:avLst/>
          </a:prstGeom>
          <a:ln>
            <a:tailEnd type="triangle"/>
          </a:ln>
        </p:spPr>
        <p:style>
          <a:lnRef idx="2">
            <a:schemeClr val="accent6"/>
          </a:lnRef>
          <a:fillRef idx="0">
            <a:schemeClr val="accent6"/>
          </a:fillRef>
          <a:effectRef idx="1">
            <a:schemeClr val="accent6"/>
          </a:effectRef>
          <a:fontRef idx="minor">
            <a:schemeClr val="tx1"/>
          </a:fontRef>
        </p:style>
      </p:cxnSp>
      <p:sp>
        <p:nvSpPr>
          <p:cNvPr id="18" name="Lightning Bolt 17">
            <a:extLst>
              <a:ext uri="{FF2B5EF4-FFF2-40B4-BE49-F238E27FC236}">
                <a16:creationId xmlns:a16="http://schemas.microsoft.com/office/drawing/2014/main" id="{ADA5DA85-B7B6-4D1A-9956-6AFAEBCEF4A9}"/>
              </a:ext>
            </a:extLst>
          </p:cNvPr>
          <p:cNvSpPr/>
          <p:nvPr/>
        </p:nvSpPr>
        <p:spPr>
          <a:xfrm>
            <a:off x="5539969" y="3050002"/>
            <a:ext cx="174601" cy="422138"/>
          </a:xfrm>
          <a:prstGeom prst="lightningBol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en-NL"/>
          </a:p>
        </p:txBody>
      </p:sp>
      <p:sp>
        <p:nvSpPr>
          <p:cNvPr id="21" name="Cylinder 20">
            <a:extLst>
              <a:ext uri="{FF2B5EF4-FFF2-40B4-BE49-F238E27FC236}">
                <a16:creationId xmlns:a16="http://schemas.microsoft.com/office/drawing/2014/main" id="{8FF83FAB-633C-454D-B6FC-BD8E8C1779E4}"/>
              </a:ext>
            </a:extLst>
          </p:cNvPr>
          <p:cNvSpPr/>
          <p:nvPr/>
        </p:nvSpPr>
        <p:spPr>
          <a:xfrm>
            <a:off x="2295283" y="3244710"/>
            <a:ext cx="636272" cy="378720"/>
          </a:xfrm>
          <a:prstGeom prst="can">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NL"/>
          </a:p>
        </p:txBody>
      </p:sp>
      <p:sp>
        <p:nvSpPr>
          <p:cNvPr id="22" name="Cylinder 21">
            <a:extLst>
              <a:ext uri="{FF2B5EF4-FFF2-40B4-BE49-F238E27FC236}">
                <a16:creationId xmlns:a16="http://schemas.microsoft.com/office/drawing/2014/main" id="{0C1A64D5-784E-48FF-B37E-08CD027F7DAA}"/>
              </a:ext>
            </a:extLst>
          </p:cNvPr>
          <p:cNvSpPr/>
          <p:nvPr/>
        </p:nvSpPr>
        <p:spPr>
          <a:xfrm>
            <a:off x="6649411" y="3614282"/>
            <a:ext cx="859308" cy="695017"/>
          </a:xfrm>
          <a:prstGeom prst="ca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L"/>
          </a:p>
        </p:txBody>
      </p:sp>
      <p:pic>
        <p:nvPicPr>
          <p:cNvPr id="24"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B74BA37A-2531-49C2-8C3D-B4E4BEBBA7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9547" y="3321851"/>
            <a:ext cx="615366" cy="37696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D0BE43AA-7117-4C5F-9D23-C3631C32586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6241" y="3030236"/>
            <a:ext cx="615366" cy="376969"/>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Folded Corner 11">
            <a:extLst>
              <a:ext uri="{FF2B5EF4-FFF2-40B4-BE49-F238E27FC236}">
                <a16:creationId xmlns:a16="http://schemas.microsoft.com/office/drawing/2014/main" id="{9DE48431-E489-47C6-B36C-BC94607E56C2}"/>
              </a:ext>
            </a:extLst>
          </p:cNvPr>
          <p:cNvSpPr/>
          <p:nvPr/>
        </p:nvSpPr>
        <p:spPr>
          <a:xfrm>
            <a:off x="2074913" y="3975255"/>
            <a:ext cx="472061" cy="601980"/>
          </a:xfrm>
          <a:prstGeom prst="foldedCorner">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NL"/>
          </a:p>
        </p:txBody>
      </p:sp>
      <p:sp>
        <p:nvSpPr>
          <p:cNvPr id="14" name="TextBox 13">
            <a:extLst>
              <a:ext uri="{FF2B5EF4-FFF2-40B4-BE49-F238E27FC236}">
                <a16:creationId xmlns:a16="http://schemas.microsoft.com/office/drawing/2014/main" id="{7E1BDBD5-48A8-4C57-89D7-C1F99521563B}"/>
              </a:ext>
            </a:extLst>
          </p:cNvPr>
          <p:cNvSpPr txBox="1"/>
          <p:nvPr/>
        </p:nvSpPr>
        <p:spPr>
          <a:xfrm>
            <a:off x="2197159" y="4156557"/>
            <a:ext cx="250068" cy="200055"/>
          </a:xfrm>
          <a:prstGeom prst="rect">
            <a:avLst/>
          </a:prstGeom>
          <a:noFill/>
        </p:spPr>
        <p:txBody>
          <a:bodyPr wrap="none" lIns="0" tIns="0" rIns="0" bIns="0" rtlCol="0">
            <a:spAutoFit/>
          </a:bodyPr>
          <a:lstStyle/>
          <a:p>
            <a:r>
              <a:rPr lang="nl-NL" sz="1300" dirty="0" err="1"/>
              <a:t>csv</a:t>
            </a:r>
            <a:endParaRPr lang="en-NL" sz="1300" dirty="0" err="1"/>
          </a:p>
        </p:txBody>
      </p:sp>
      <p:sp>
        <p:nvSpPr>
          <p:cNvPr id="15" name="Freeform: Shape 14">
            <a:extLst>
              <a:ext uri="{FF2B5EF4-FFF2-40B4-BE49-F238E27FC236}">
                <a16:creationId xmlns:a16="http://schemas.microsoft.com/office/drawing/2014/main" id="{737E33E1-67F9-478D-8F20-681C6B20CC24}"/>
              </a:ext>
            </a:extLst>
          </p:cNvPr>
          <p:cNvSpPr/>
          <p:nvPr/>
        </p:nvSpPr>
        <p:spPr>
          <a:xfrm>
            <a:off x="2129187" y="3691476"/>
            <a:ext cx="166095" cy="348108"/>
          </a:xfrm>
          <a:custGeom>
            <a:avLst/>
            <a:gdLst>
              <a:gd name="connsiteX0" fmla="*/ 0 w 86710"/>
              <a:gd name="connsiteY0" fmla="*/ 0 h 348108"/>
              <a:gd name="connsiteX1" fmla="*/ 31531 w 86710"/>
              <a:gd name="connsiteY1" fmla="*/ 346841 h 348108"/>
              <a:gd name="connsiteX2" fmla="*/ 86710 w 86710"/>
              <a:gd name="connsiteY2" fmla="*/ 94593 h 348108"/>
            </a:gdLst>
            <a:ahLst/>
            <a:cxnLst>
              <a:cxn ang="0">
                <a:pos x="connsiteX0" y="connsiteY0"/>
              </a:cxn>
              <a:cxn ang="0">
                <a:pos x="connsiteX1" y="connsiteY1"/>
              </a:cxn>
              <a:cxn ang="0">
                <a:pos x="connsiteX2" y="connsiteY2"/>
              </a:cxn>
            </a:cxnLst>
            <a:rect l="l" t="t" r="r" b="b"/>
            <a:pathLst>
              <a:path w="86710" h="348108">
                <a:moveTo>
                  <a:pt x="0" y="0"/>
                </a:moveTo>
                <a:cubicBezTo>
                  <a:pt x="8539" y="165538"/>
                  <a:pt x="17079" y="331076"/>
                  <a:pt x="31531" y="346841"/>
                </a:cubicBezTo>
                <a:cubicBezTo>
                  <a:pt x="45983" y="362607"/>
                  <a:pt x="66346" y="228600"/>
                  <a:pt x="86710" y="94593"/>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Arrow: Right 15">
            <a:extLst>
              <a:ext uri="{FF2B5EF4-FFF2-40B4-BE49-F238E27FC236}">
                <a16:creationId xmlns:a16="http://schemas.microsoft.com/office/drawing/2014/main" id="{6F6DF836-CBD9-4FE4-B46D-7E602B7F0A05}"/>
              </a:ext>
            </a:extLst>
          </p:cNvPr>
          <p:cNvSpPr/>
          <p:nvPr/>
        </p:nvSpPr>
        <p:spPr>
          <a:xfrm>
            <a:off x="1202881" y="2737635"/>
            <a:ext cx="445458" cy="441461"/>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 name="Flowchart: Direct Access Storage 2">
            <a:extLst>
              <a:ext uri="{FF2B5EF4-FFF2-40B4-BE49-F238E27FC236}">
                <a16:creationId xmlns:a16="http://schemas.microsoft.com/office/drawing/2014/main" id="{65DA44C1-E39E-E83B-7A4F-F3F4969FF443}"/>
              </a:ext>
            </a:extLst>
          </p:cNvPr>
          <p:cNvSpPr/>
          <p:nvPr/>
        </p:nvSpPr>
        <p:spPr>
          <a:xfrm>
            <a:off x="4549180" y="3623430"/>
            <a:ext cx="433131" cy="216855"/>
          </a:xfrm>
          <a:prstGeom prst="flowChartMagneticDrum">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US"/>
          </a:p>
        </p:txBody>
      </p:sp>
      <p:sp>
        <p:nvSpPr>
          <p:cNvPr id="29" name="Speech Bubble: Rectangle 28">
            <a:extLst>
              <a:ext uri="{FF2B5EF4-FFF2-40B4-BE49-F238E27FC236}">
                <a16:creationId xmlns:a16="http://schemas.microsoft.com/office/drawing/2014/main" id="{F3AC072F-C1A2-9BBD-8AA3-5A00B8DB223A}"/>
              </a:ext>
            </a:extLst>
          </p:cNvPr>
          <p:cNvSpPr/>
          <p:nvPr/>
        </p:nvSpPr>
        <p:spPr>
          <a:xfrm>
            <a:off x="4662720" y="4539077"/>
            <a:ext cx="1874519" cy="263655"/>
          </a:xfrm>
          <a:prstGeom prst="wedgeRectCallout">
            <a:avLst>
              <a:gd name="adj1" fmla="val -38411"/>
              <a:gd name="adj2" fmla="val -346659"/>
            </a:avLst>
          </a:prstGeom>
          <a:gradFill>
            <a:gsLst>
              <a:gs pos="0">
                <a:schemeClr val="accent5">
                  <a:lumMod val="110000"/>
                  <a:satMod val="105000"/>
                  <a:tint val="67000"/>
                  <a:alpha val="47000"/>
                </a:schemeClr>
              </a:gs>
              <a:gs pos="50000">
                <a:schemeClr val="accent5">
                  <a:lumMod val="105000"/>
                  <a:satMod val="103000"/>
                  <a:tint val="73000"/>
                </a:schemeClr>
              </a:gs>
              <a:gs pos="100000">
                <a:schemeClr val="accent5">
                  <a:lumMod val="105000"/>
                  <a:satMod val="109000"/>
                  <a:tint val="81000"/>
                </a:schemeClr>
              </a:gs>
            </a:gsLst>
          </a:gradFill>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solidFill>
                  <a:schemeClr val="tx1">
                    <a:lumMod val="75000"/>
                    <a:lumOff val="25000"/>
                  </a:schemeClr>
                </a:solidFill>
              </a:rPr>
              <a:t>connection-mandates-topic</a:t>
            </a:r>
            <a:endParaRPr lang="en-NL" sz="1050" dirty="0">
              <a:solidFill>
                <a:schemeClr val="tx1">
                  <a:lumMod val="75000"/>
                  <a:lumOff val="25000"/>
                </a:schemeClr>
              </a:solidFill>
            </a:endParaRPr>
          </a:p>
        </p:txBody>
      </p:sp>
      <p:pic>
        <p:nvPicPr>
          <p:cNvPr id="30" name="Graphic 29">
            <a:extLst>
              <a:ext uri="{FF2B5EF4-FFF2-40B4-BE49-F238E27FC236}">
                <a16:creationId xmlns:a16="http://schemas.microsoft.com/office/drawing/2014/main" id="{C44A8504-AE23-8E20-DDAA-E8C52B7C9391}"/>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2856332" y="2590363"/>
            <a:ext cx="632550" cy="737975"/>
          </a:xfrm>
          <a:prstGeom prst="rect">
            <a:avLst/>
          </a:prstGeom>
          <a:effectLst>
            <a:outerShdw blurRad="50800" dist="25400" dir="13500000" algn="br" rotWithShape="0">
              <a:prstClr val="black">
                <a:alpha val="40000"/>
              </a:prstClr>
            </a:outerShdw>
          </a:effectLst>
        </p:spPr>
      </p:pic>
      <p:sp>
        <p:nvSpPr>
          <p:cNvPr id="31" name="Rectangle 30">
            <a:extLst>
              <a:ext uri="{FF2B5EF4-FFF2-40B4-BE49-F238E27FC236}">
                <a16:creationId xmlns:a16="http://schemas.microsoft.com/office/drawing/2014/main" id="{7BEF2BA4-95C2-812A-57A3-FC1BF39E7EE1}"/>
              </a:ext>
            </a:extLst>
          </p:cNvPr>
          <p:cNvSpPr/>
          <p:nvPr/>
        </p:nvSpPr>
        <p:spPr>
          <a:xfrm>
            <a:off x="5771480" y="1199720"/>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cxnSp>
        <p:nvCxnSpPr>
          <p:cNvPr id="32" name="Connector: Elbow 31">
            <a:extLst>
              <a:ext uri="{FF2B5EF4-FFF2-40B4-BE49-F238E27FC236}">
                <a16:creationId xmlns:a16="http://schemas.microsoft.com/office/drawing/2014/main" id="{454D0EAE-A172-FD70-AE6E-395D97893C9F}"/>
              </a:ext>
            </a:extLst>
          </p:cNvPr>
          <p:cNvCxnSpPr>
            <a:cxnSpLocks/>
            <a:stCxn id="38" idx="0"/>
            <a:endCxn id="33" idx="2"/>
          </p:cNvCxnSpPr>
          <p:nvPr/>
        </p:nvCxnSpPr>
        <p:spPr>
          <a:xfrm rot="16200000" flipV="1">
            <a:off x="5701592" y="2027903"/>
            <a:ext cx="622990" cy="50402"/>
          </a:xfrm>
          <a:prstGeom prst="bentConnector3">
            <a:avLst>
              <a:gd name="adj1" fmla="val 50000"/>
            </a:avLst>
          </a:prstGeom>
          <a:ln>
            <a:prstDash val="dash"/>
            <a:tailEnd type="triangle"/>
          </a:ln>
        </p:spPr>
        <p:style>
          <a:lnRef idx="1">
            <a:schemeClr val="dk1"/>
          </a:lnRef>
          <a:fillRef idx="0">
            <a:schemeClr val="dk1"/>
          </a:fillRef>
          <a:effectRef idx="0">
            <a:schemeClr val="dk1"/>
          </a:effectRef>
          <a:fontRef idx="minor">
            <a:schemeClr val="tx1"/>
          </a:fontRef>
        </p:style>
      </p:cxnSp>
      <p:pic>
        <p:nvPicPr>
          <p:cNvPr id="33" name="Picture 32" descr="Image result for logo kafka">
            <a:extLst>
              <a:ext uri="{FF2B5EF4-FFF2-40B4-BE49-F238E27FC236}">
                <a16:creationId xmlns:a16="http://schemas.microsoft.com/office/drawing/2014/main" id="{B6CF06F4-62B8-0B27-E13B-0CF85DB94BFA}"/>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63182"/>
          <a:stretch/>
        </p:blipFill>
        <p:spPr bwMode="auto">
          <a:xfrm>
            <a:off x="5786831" y="1167528"/>
            <a:ext cx="402110" cy="574081"/>
          </a:xfrm>
          <a:prstGeom prst="rect">
            <a:avLst/>
          </a:prstGeom>
          <a:noFill/>
          <a:extLst>
            <a:ext uri="{909E8E84-426E-40DD-AFC4-6F175D3DCCD1}">
              <a14:hiddenFill xmlns:a14="http://schemas.microsoft.com/office/drawing/2010/main">
                <a:solidFill>
                  <a:srgbClr val="FFFFFF"/>
                </a:solidFill>
              </a14:hiddenFill>
            </a:ext>
          </a:extLst>
        </p:spPr>
      </p:pic>
      <p:pic>
        <p:nvPicPr>
          <p:cNvPr id="38" name="Graphic 37">
            <a:extLst>
              <a:ext uri="{FF2B5EF4-FFF2-40B4-BE49-F238E27FC236}">
                <a16:creationId xmlns:a16="http://schemas.microsoft.com/office/drawing/2014/main" id="{F2043E9A-BB68-BDD1-E8BE-3DE1EB4C3B4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5722013" y="2364599"/>
            <a:ext cx="632550" cy="737975"/>
          </a:xfrm>
          <a:prstGeom prst="rect">
            <a:avLst/>
          </a:prstGeom>
          <a:effectLst>
            <a:outerShdw blurRad="50800" dist="25400" dir="13500000" algn="br" rotWithShape="0">
              <a:prstClr val="black">
                <a:alpha val="40000"/>
              </a:prstClr>
            </a:outerShdw>
          </a:effectLst>
        </p:spPr>
      </p:pic>
      <p:cxnSp>
        <p:nvCxnSpPr>
          <p:cNvPr id="42" name="Connector: Elbow 41">
            <a:extLst>
              <a:ext uri="{FF2B5EF4-FFF2-40B4-BE49-F238E27FC236}">
                <a16:creationId xmlns:a16="http://schemas.microsoft.com/office/drawing/2014/main" id="{76E3C27E-1487-2FEE-9DAA-9E3187DD56AE}"/>
              </a:ext>
            </a:extLst>
          </p:cNvPr>
          <p:cNvCxnSpPr>
            <a:endCxn id="22" idx="2"/>
          </p:cNvCxnSpPr>
          <p:nvPr/>
        </p:nvCxnSpPr>
        <p:spPr>
          <a:xfrm rot="16200000" flipH="1">
            <a:off x="5820148" y="3132527"/>
            <a:ext cx="931555" cy="726971"/>
          </a:xfrm>
          <a:prstGeom prst="bentConnector2">
            <a:avLst/>
          </a:prstGeom>
          <a:ln>
            <a:tailEnd type="triangle"/>
          </a:ln>
        </p:spPr>
        <p:style>
          <a:lnRef idx="2">
            <a:schemeClr val="accent6"/>
          </a:lnRef>
          <a:fillRef idx="0">
            <a:schemeClr val="accent6"/>
          </a:fillRef>
          <a:effectRef idx="1">
            <a:schemeClr val="accent6"/>
          </a:effectRef>
          <a:fontRef idx="minor">
            <a:schemeClr val="tx1"/>
          </a:fontRef>
        </p:style>
      </p:cxnSp>
      <p:sp>
        <p:nvSpPr>
          <p:cNvPr id="45" name="Rectangle 44">
            <a:extLst>
              <a:ext uri="{FF2B5EF4-FFF2-40B4-BE49-F238E27FC236}">
                <a16:creationId xmlns:a16="http://schemas.microsoft.com/office/drawing/2014/main" id="{A02D1693-8DD0-7BA5-9579-C31E5E56C5C2}"/>
              </a:ext>
            </a:extLst>
          </p:cNvPr>
          <p:cNvSpPr/>
          <p:nvPr/>
        </p:nvSpPr>
        <p:spPr>
          <a:xfrm>
            <a:off x="2903367" y="1420786"/>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100"/>
          </a:p>
        </p:txBody>
      </p:sp>
      <p:cxnSp>
        <p:nvCxnSpPr>
          <p:cNvPr id="46" name="Connector: Elbow 45">
            <a:extLst>
              <a:ext uri="{FF2B5EF4-FFF2-40B4-BE49-F238E27FC236}">
                <a16:creationId xmlns:a16="http://schemas.microsoft.com/office/drawing/2014/main" id="{F1389780-A79C-479B-4675-BCF2296CE977}"/>
              </a:ext>
            </a:extLst>
          </p:cNvPr>
          <p:cNvCxnSpPr>
            <a:cxnSpLocks/>
            <a:endCxn id="47" idx="2"/>
          </p:cNvCxnSpPr>
          <p:nvPr/>
        </p:nvCxnSpPr>
        <p:spPr>
          <a:xfrm rot="16200000" flipV="1">
            <a:off x="2833479" y="2248969"/>
            <a:ext cx="622990" cy="50402"/>
          </a:xfrm>
          <a:prstGeom prst="bentConnector3">
            <a:avLst>
              <a:gd name="adj1" fmla="val 50000"/>
            </a:avLst>
          </a:prstGeom>
          <a:ln>
            <a:prstDash val="dash"/>
            <a:tailEnd type="triangle"/>
          </a:ln>
        </p:spPr>
        <p:style>
          <a:lnRef idx="1">
            <a:schemeClr val="dk1"/>
          </a:lnRef>
          <a:fillRef idx="0">
            <a:schemeClr val="dk1"/>
          </a:fillRef>
          <a:effectRef idx="0">
            <a:schemeClr val="dk1"/>
          </a:effectRef>
          <a:fontRef idx="minor">
            <a:schemeClr val="tx1"/>
          </a:fontRef>
        </p:style>
      </p:cxnSp>
      <p:pic>
        <p:nvPicPr>
          <p:cNvPr id="47" name="Picture 46" descr="Image result for logo kafka">
            <a:extLst>
              <a:ext uri="{FF2B5EF4-FFF2-40B4-BE49-F238E27FC236}">
                <a16:creationId xmlns:a16="http://schemas.microsoft.com/office/drawing/2014/main" id="{7AA6E152-7626-983A-E35A-579043F7A25E}"/>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63182"/>
          <a:stretch/>
        </p:blipFill>
        <p:spPr bwMode="auto">
          <a:xfrm>
            <a:off x="2918718" y="1388594"/>
            <a:ext cx="402110" cy="574081"/>
          </a:xfrm>
          <a:prstGeom prst="rect">
            <a:avLst/>
          </a:prstGeom>
          <a:noFill/>
          <a:extLst>
            <a:ext uri="{909E8E84-426E-40DD-AFC4-6F175D3DCCD1}">
              <a14:hiddenFill xmlns:a14="http://schemas.microsoft.com/office/drawing/2010/main">
                <a:solidFill>
                  <a:srgbClr val="FFFFFF"/>
                </a:solidFill>
              </a14:hiddenFill>
            </a:ext>
          </a:extLst>
        </p:spPr>
      </p:pic>
      <p:sp>
        <p:nvSpPr>
          <p:cNvPr id="48" name="TextBox 47">
            <a:extLst>
              <a:ext uri="{FF2B5EF4-FFF2-40B4-BE49-F238E27FC236}">
                <a16:creationId xmlns:a16="http://schemas.microsoft.com/office/drawing/2014/main" id="{666366A0-25F5-DAC3-49E0-D8BD43660F9B}"/>
              </a:ext>
            </a:extLst>
          </p:cNvPr>
          <p:cNvSpPr txBox="1"/>
          <p:nvPr/>
        </p:nvSpPr>
        <p:spPr>
          <a:xfrm rot="19045846">
            <a:off x="5823748" y="943749"/>
            <a:ext cx="3334246" cy="415498"/>
          </a:xfrm>
          <a:prstGeom prst="rect">
            <a:avLst/>
          </a:prstGeom>
          <a:solidFill>
            <a:schemeClr val="bg2">
              <a:lumMod val="20000"/>
              <a:lumOff val="80000"/>
            </a:schemeClr>
          </a:solidFill>
        </p:spPr>
        <p:txBody>
          <a:bodyPr wrap="none" lIns="0" tIns="0" rIns="0" bIns="0" rtlCol="0">
            <a:spAutoFit/>
          </a:bodyPr>
          <a:lstStyle/>
          <a:p>
            <a:r>
              <a:rPr lang="nl-NL" sz="900" b="0" dirty="0" err="1">
                <a:solidFill>
                  <a:srgbClr val="000000"/>
                </a:solidFill>
                <a:effectLst/>
                <a:latin typeface="Consolas" panose="020B0609020204030204" pitchFamily="49" charset="0"/>
              </a:rPr>
              <a:t>dapr</a:t>
            </a:r>
            <a:r>
              <a:rPr lang="nl-NL" sz="900" b="0" dirty="0">
                <a:solidFill>
                  <a:srgbClr val="000000"/>
                </a:solidFill>
                <a:effectLst/>
                <a:latin typeface="Consolas" panose="020B0609020204030204" pitchFamily="49" charset="0"/>
              </a:rPr>
              <a:t> run --app-</a:t>
            </a:r>
            <a:r>
              <a:rPr lang="nl-NL" sz="900" b="0" dirty="0" err="1">
                <a:solidFill>
                  <a:srgbClr val="000000"/>
                </a:solidFill>
                <a:effectLst/>
                <a:latin typeface="Consolas" panose="020B0609020204030204" pitchFamily="49" charset="0"/>
              </a:rPr>
              <a:t>id</a:t>
            </a:r>
            <a:r>
              <a:rPr lang="nl-NL" sz="900" b="0" dirty="0">
                <a:solidFill>
                  <a:srgbClr val="000000"/>
                </a:solidFill>
                <a:effectLst/>
                <a:latin typeface="Consolas" panose="020B0609020204030204" pitchFamily="49" charset="0"/>
              </a:rPr>
              <a:t> </a:t>
            </a:r>
            <a:r>
              <a:rPr lang="nl-NL" sz="900" b="0" dirty="0" err="1">
                <a:solidFill>
                  <a:srgbClr val="000000"/>
                </a:solidFill>
                <a:effectLst/>
                <a:latin typeface="Consolas" panose="020B0609020204030204" pitchFamily="49" charset="0"/>
              </a:rPr>
              <a:t>iot</a:t>
            </a:r>
            <a:r>
              <a:rPr lang="nl-NL" sz="900" b="0" dirty="0">
                <a:solidFill>
                  <a:srgbClr val="000000"/>
                </a:solidFill>
                <a:effectLst/>
                <a:latin typeface="Consolas" panose="020B0609020204030204" pitchFamily="49" charset="0"/>
              </a:rPr>
              <a:t>-platform --app-port $APP_PORT </a:t>
            </a:r>
            <a:br>
              <a:rPr lang="nl-NL" sz="900" b="0" dirty="0">
                <a:solidFill>
                  <a:srgbClr val="000000"/>
                </a:solidFill>
                <a:effectLst/>
                <a:latin typeface="Consolas" panose="020B0609020204030204" pitchFamily="49" charset="0"/>
              </a:rPr>
            </a:br>
            <a:r>
              <a:rPr lang="nl-NL" sz="900" b="0" dirty="0">
                <a:solidFill>
                  <a:srgbClr val="000000"/>
                </a:solidFill>
                <a:effectLst/>
                <a:latin typeface="Consolas" panose="020B0609020204030204" pitchFamily="49" charset="0"/>
              </a:rPr>
              <a:t>--</a:t>
            </a:r>
            <a:r>
              <a:rPr lang="nl-NL" sz="900" b="0" dirty="0" err="1">
                <a:solidFill>
                  <a:srgbClr val="000000"/>
                </a:solidFill>
                <a:effectLst/>
                <a:latin typeface="Consolas" panose="020B0609020204030204" pitchFamily="49" charset="0"/>
              </a:rPr>
              <a:t>dapr</a:t>
            </a:r>
            <a:r>
              <a:rPr lang="nl-NL" sz="900" b="0" dirty="0">
                <a:solidFill>
                  <a:srgbClr val="000000"/>
                </a:solidFill>
                <a:effectLst/>
                <a:latin typeface="Consolas" panose="020B0609020204030204" pitchFamily="49" charset="0"/>
              </a:rPr>
              <a:t>-http-port $DAPR_HTTP_PORT </a:t>
            </a:r>
          </a:p>
          <a:p>
            <a:r>
              <a:rPr lang="nl-NL" sz="900" b="0" dirty="0">
                <a:solidFill>
                  <a:srgbClr val="000000"/>
                </a:solidFill>
                <a:effectLst/>
                <a:latin typeface="Consolas" panose="020B0609020204030204" pitchFamily="49" charset="0"/>
              </a:rPr>
              <a:t>--components-</a:t>
            </a:r>
            <a:r>
              <a:rPr lang="nl-NL" sz="900" b="0" dirty="0" err="1">
                <a:solidFill>
                  <a:srgbClr val="000000"/>
                </a:solidFill>
                <a:effectLst/>
                <a:latin typeface="Consolas" panose="020B0609020204030204" pitchFamily="49" charset="0"/>
              </a:rPr>
              <a:t>path</a:t>
            </a:r>
            <a:r>
              <a:rPr lang="nl-NL" sz="900" b="0" dirty="0">
                <a:solidFill>
                  <a:srgbClr val="000000"/>
                </a:solidFill>
                <a:effectLst/>
                <a:latin typeface="Consolas" panose="020B0609020204030204" pitchFamily="49" charset="0"/>
              </a:rPr>
              <a:t> </a:t>
            </a:r>
            <a:r>
              <a:rPr lang="nl-NL" sz="900" b="0" dirty="0" err="1">
                <a:solidFill>
                  <a:srgbClr val="000000"/>
                </a:solidFill>
                <a:effectLst/>
                <a:latin typeface="Consolas" panose="020B0609020204030204" pitchFamily="49" charset="0"/>
              </a:rPr>
              <a:t>dapr-components</a:t>
            </a:r>
            <a:r>
              <a:rPr lang="nl-NL" sz="900" b="0" dirty="0">
                <a:solidFill>
                  <a:srgbClr val="000000"/>
                </a:solidFill>
                <a:effectLst/>
                <a:latin typeface="Consolas" panose="020B0609020204030204" pitchFamily="49" charset="0"/>
              </a:rPr>
              <a:t> node app.js</a:t>
            </a:r>
          </a:p>
        </p:txBody>
      </p:sp>
      <p:sp>
        <p:nvSpPr>
          <p:cNvPr id="49" name="TextBox 48">
            <a:extLst>
              <a:ext uri="{FF2B5EF4-FFF2-40B4-BE49-F238E27FC236}">
                <a16:creationId xmlns:a16="http://schemas.microsoft.com/office/drawing/2014/main" id="{980F26E2-4636-44A4-4E6A-590A83E4A4EF}"/>
              </a:ext>
            </a:extLst>
          </p:cNvPr>
          <p:cNvSpPr txBox="1"/>
          <p:nvPr/>
        </p:nvSpPr>
        <p:spPr>
          <a:xfrm rot="19045846">
            <a:off x="631592" y="1171310"/>
            <a:ext cx="3452418" cy="497751"/>
          </a:xfrm>
          <a:prstGeom prst="rect">
            <a:avLst/>
          </a:prstGeom>
          <a:solidFill>
            <a:schemeClr val="bg2">
              <a:lumMod val="20000"/>
              <a:lumOff val="80000"/>
            </a:schemeClr>
          </a:solidFill>
        </p:spPr>
        <p:txBody>
          <a:bodyPr wrap="square" lIns="0" tIns="0" rIns="0" bIns="0" rtlCol="0">
            <a:spAutoFit/>
          </a:bodyPr>
          <a:lstStyle/>
          <a:p>
            <a:r>
              <a:rPr lang="en-US" sz="1050" b="0" dirty="0" err="1">
                <a:solidFill>
                  <a:srgbClr val="000000"/>
                </a:solidFill>
                <a:effectLst/>
                <a:latin typeface="Consolas" panose="020B0609020204030204" pitchFamily="49" charset="0"/>
              </a:rPr>
              <a:t>dapr</a:t>
            </a:r>
            <a:r>
              <a:rPr lang="en-US" sz="1050" b="0" dirty="0">
                <a:solidFill>
                  <a:srgbClr val="000000"/>
                </a:solidFill>
                <a:effectLst/>
                <a:latin typeface="Consolas" panose="020B0609020204030204" pitchFamily="49" charset="0"/>
              </a:rPr>
              <a:t> run --app-id </a:t>
            </a:r>
            <a:r>
              <a:rPr lang="en-US" sz="1050" b="0" dirty="0" err="1">
                <a:solidFill>
                  <a:srgbClr val="000000"/>
                </a:solidFill>
                <a:effectLst/>
                <a:latin typeface="Consolas" panose="020B0609020204030204" pitchFamily="49" charset="0"/>
              </a:rPr>
              <a:t>crm</a:t>
            </a:r>
            <a:r>
              <a:rPr lang="en-US" sz="1050" b="0" dirty="0">
                <a:solidFill>
                  <a:srgbClr val="000000"/>
                </a:solidFill>
                <a:effectLst/>
                <a:latin typeface="Consolas" panose="020B0609020204030204" pitchFamily="49" charset="0"/>
              </a:rPr>
              <a:t> --app-port $APP_PORT --</a:t>
            </a:r>
            <a:r>
              <a:rPr lang="en-US" sz="1050" b="0" dirty="0" err="1">
                <a:solidFill>
                  <a:srgbClr val="000000"/>
                </a:solidFill>
                <a:effectLst/>
                <a:latin typeface="Consolas" panose="020B0609020204030204" pitchFamily="49" charset="0"/>
              </a:rPr>
              <a:t>dapr</a:t>
            </a:r>
            <a:r>
              <a:rPr lang="en-US" sz="1050" b="0" dirty="0">
                <a:solidFill>
                  <a:srgbClr val="000000"/>
                </a:solidFill>
                <a:effectLst/>
                <a:latin typeface="Consolas" panose="020B0609020204030204" pitchFamily="49" charset="0"/>
              </a:rPr>
              <a:t>-http-port $DAPR_HTTP_PORT  --components-path </a:t>
            </a:r>
            <a:r>
              <a:rPr lang="en-US" sz="1050" b="0" dirty="0" err="1">
                <a:solidFill>
                  <a:srgbClr val="000000"/>
                </a:solidFill>
                <a:effectLst/>
                <a:latin typeface="Consolas" panose="020B0609020204030204" pitchFamily="49" charset="0"/>
              </a:rPr>
              <a:t>dapr</a:t>
            </a:r>
            <a:r>
              <a:rPr lang="en-US" sz="1050" b="0" dirty="0">
                <a:solidFill>
                  <a:srgbClr val="000000"/>
                </a:solidFill>
                <a:effectLst/>
                <a:latin typeface="Consolas" panose="020B0609020204030204" pitchFamily="49" charset="0"/>
              </a:rPr>
              <a:t>-components node app.js</a:t>
            </a:r>
          </a:p>
        </p:txBody>
      </p:sp>
      <p:sp>
        <p:nvSpPr>
          <p:cNvPr id="50" name="Arrow: Right 49">
            <a:extLst>
              <a:ext uri="{FF2B5EF4-FFF2-40B4-BE49-F238E27FC236}">
                <a16:creationId xmlns:a16="http://schemas.microsoft.com/office/drawing/2014/main" id="{5E49F8B8-490D-9ECC-BED0-6AF03D2FD505}"/>
              </a:ext>
            </a:extLst>
          </p:cNvPr>
          <p:cNvSpPr/>
          <p:nvPr/>
        </p:nvSpPr>
        <p:spPr>
          <a:xfrm rot="10567026">
            <a:off x="7468992" y="2640519"/>
            <a:ext cx="345676" cy="441461"/>
          </a:xfrm>
          <a:prstGeom prst="rightArrow">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1" name="TextBox 50">
            <a:extLst>
              <a:ext uri="{FF2B5EF4-FFF2-40B4-BE49-F238E27FC236}">
                <a16:creationId xmlns:a16="http://schemas.microsoft.com/office/drawing/2014/main" id="{AD67DD06-49C2-7B30-FEAA-48F1AA4E600B}"/>
              </a:ext>
            </a:extLst>
          </p:cNvPr>
          <p:cNvSpPr txBox="1"/>
          <p:nvPr/>
        </p:nvSpPr>
        <p:spPr>
          <a:xfrm rot="836723">
            <a:off x="-2003751" y="2470789"/>
            <a:ext cx="3356376" cy="692497"/>
          </a:xfrm>
          <a:prstGeom prst="rect">
            <a:avLst/>
          </a:prstGeom>
          <a:solidFill>
            <a:schemeClr val="accent1">
              <a:lumMod val="20000"/>
              <a:lumOff val="80000"/>
            </a:schemeClr>
          </a:solidFill>
        </p:spPr>
        <p:txBody>
          <a:bodyPr wrap="square" lIns="0" tIns="0" rIns="0" bIns="0" rtlCol="0">
            <a:spAutoFit/>
          </a:bodyPr>
          <a:lstStyle/>
          <a:p>
            <a:r>
              <a:rPr lang="en-US" sz="900" b="0" dirty="0">
                <a:solidFill>
                  <a:srgbClr val="000000"/>
                </a:solidFill>
                <a:effectLst/>
                <a:latin typeface="Consolas" panose="020B0609020204030204" pitchFamily="49" charset="0"/>
              </a:rPr>
              <a:t>curl POST http://localhost:$APP_PORT/customers -H "Content-Type: application/</a:t>
            </a:r>
            <a:r>
              <a:rPr lang="en-US" sz="900" b="0" dirty="0" err="1">
                <a:solidFill>
                  <a:srgbClr val="000000"/>
                </a:solidFill>
                <a:effectLst/>
                <a:latin typeface="Consolas" panose="020B0609020204030204" pitchFamily="49" charset="0"/>
              </a:rPr>
              <a:t>json</a:t>
            </a:r>
            <a:r>
              <a:rPr lang="en-US" sz="900" b="0" dirty="0">
                <a:solidFill>
                  <a:srgbClr val="000000"/>
                </a:solidFill>
                <a:effectLst/>
                <a:latin typeface="Consolas" panose="020B0609020204030204" pitchFamily="49" charset="0"/>
              </a:rPr>
              <a:t>" -d '{    </a:t>
            </a:r>
            <a:br>
              <a:rPr lang="en-US" sz="900" b="0" dirty="0">
                <a:solidFill>
                  <a:srgbClr val="000000"/>
                </a:solidFill>
                <a:effectLst/>
                <a:latin typeface="Consolas" panose="020B0609020204030204" pitchFamily="49" charset="0"/>
              </a:rPr>
            </a:br>
            <a:r>
              <a:rPr lang="en-US" sz="900" b="0" dirty="0">
                <a:solidFill>
                  <a:srgbClr val="000000"/>
                </a:solidFill>
                <a:effectLst/>
                <a:latin typeface="Consolas" panose="020B0609020204030204" pitchFamily="49" charset="0"/>
              </a:rPr>
              <a:t>"</a:t>
            </a:r>
            <a:r>
              <a:rPr lang="en-US" sz="900" b="0" dirty="0" err="1">
                <a:solidFill>
                  <a:srgbClr val="000000"/>
                </a:solidFill>
                <a:effectLst/>
                <a:latin typeface="Consolas" panose="020B0609020204030204" pitchFamily="49" charset="0"/>
              </a:rPr>
              <a:t>firstName</a:t>
            </a:r>
            <a:r>
              <a:rPr lang="en-US" sz="900" b="0" dirty="0">
                <a:solidFill>
                  <a:srgbClr val="000000"/>
                </a:solidFill>
                <a:effectLst/>
                <a:latin typeface="Consolas" panose="020B0609020204030204" pitchFamily="49" charset="0"/>
              </a:rPr>
              <a:t>": "Molly","</a:t>
            </a:r>
            <a:r>
              <a:rPr lang="en-US" sz="900" b="0" dirty="0" err="1">
                <a:solidFill>
                  <a:srgbClr val="000000"/>
                </a:solidFill>
                <a:effectLst/>
                <a:latin typeface="Consolas" panose="020B0609020204030204" pitchFamily="49" charset="0"/>
              </a:rPr>
              <a:t>lastName</a:t>
            </a:r>
            <a:r>
              <a:rPr lang="en-US" sz="900" b="0" dirty="0">
                <a:solidFill>
                  <a:srgbClr val="000000"/>
                </a:solidFill>
                <a:effectLst/>
                <a:latin typeface="Consolas" panose="020B0609020204030204" pitchFamily="49" charset="0"/>
              </a:rPr>
              <a:t>": "Peterson", "city": "</a:t>
            </a:r>
            <a:r>
              <a:rPr lang="en-US" sz="900" b="0" dirty="0" err="1">
                <a:solidFill>
                  <a:srgbClr val="000000"/>
                </a:solidFill>
                <a:effectLst/>
                <a:latin typeface="Consolas" panose="020B0609020204030204" pitchFamily="49" charset="0"/>
              </a:rPr>
              <a:t>Zeewolde</a:t>
            </a:r>
            <a:r>
              <a:rPr lang="en-US" sz="900" b="0" dirty="0">
                <a:solidFill>
                  <a:srgbClr val="000000"/>
                </a:solidFill>
                <a:effectLst/>
                <a:latin typeface="Consolas" panose="020B0609020204030204" pitchFamily="49" charset="0"/>
              </a:rPr>
              <a:t>", "</a:t>
            </a:r>
            <a:r>
              <a:rPr lang="en-US" sz="900" b="0" dirty="0" err="1">
                <a:solidFill>
                  <a:srgbClr val="000000"/>
                </a:solidFill>
                <a:effectLst/>
                <a:latin typeface="Consolas" panose="020B0609020204030204" pitchFamily="49" charset="0"/>
              </a:rPr>
              <a:t>connectionId</a:t>
            </a:r>
            <a:r>
              <a:rPr lang="en-US" sz="900" b="0" dirty="0">
                <a:solidFill>
                  <a:srgbClr val="000000"/>
                </a:solidFill>
                <a:effectLst/>
                <a:latin typeface="Consolas" panose="020B0609020204030204" pitchFamily="49" charset="0"/>
              </a:rPr>
              <a:t>": "928", "</a:t>
            </a:r>
            <a:r>
              <a:rPr lang="en-US" sz="900" b="0" dirty="0" err="1">
                <a:solidFill>
                  <a:srgbClr val="000000"/>
                </a:solidFill>
                <a:effectLst/>
                <a:latin typeface="Consolas" panose="020B0609020204030204" pitchFamily="49" charset="0"/>
              </a:rPr>
              <a:t>connectionMandate</a:t>
            </a:r>
            <a:r>
              <a:rPr lang="en-US" sz="900" b="0" dirty="0">
                <a:solidFill>
                  <a:srgbClr val="000000"/>
                </a:solidFill>
                <a:effectLst/>
                <a:latin typeface="Consolas" panose="020B0609020204030204" pitchFamily="49" charset="0"/>
              </a:rPr>
              <a:t>": "0"}'</a:t>
            </a:r>
          </a:p>
        </p:txBody>
      </p:sp>
      <p:sp>
        <p:nvSpPr>
          <p:cNvPr id="52" name="TextBox 51">
            <a:extLst>
              <a:ext uri="{FF2B5EF4-FFF2-40B4-BE49-F238E27FC236}">
                <a16:creationId xmlns:a16="http://schemas.microsoft.com/office/drawing/2014/main" id="{259668FE-9C0A-B237-2395-A189D88E1B91}"/>
              </a:ext>
            </a:extLst>
          </p:cNvPr>
          <p:cNvSpPr txBox="1"/>
          <p:nvPr/>
        </p:nvSpPr>
        <p:spPr>
          <a:xfrm rot="20184136">
            <a:off x="7557439" y="2280008"/>
            <a:ext cx="2484542" cy="323165"/>
          </a:xfrm>
          <a:prstGeom prst="rect">
            <a:avLst/>
          </a:prstGeom>
          <a:solidFill>
            <a:schemeClr val="accent1">
              <a:lumMod val="20000"/>
              <a:lumOff val="80000"/>
            </a:schemeClr>
          </a:solidFill>
        </p:spPr>
        <p:txBody>
          <a:bodyPr wrap="square" lIns="0" tIns="0" rIns="0" bIns="0" rtlCol="0">
            <a:spAutoFit/>
          </a:bodyPr>
          <a:lstStyle/>
          <a:p>
            <a:r>
              <a:rPr lang="en-US" sz="1050" b="0" dirty="0">
                <a:solidFill>
                  <a:srgbClr val="000000"/>
                </a:solidFill>
                <a:effectLst/>
                <a:latin typeface="Consolas" panose="020B0609020204030204" pitchFamily="49" charset="0"/>
              </a:rPr>
              <a:t>curl  http://localhost:$APP_PORT</a:t>
            </a:r>
            <a:br>
              <a:rPr lang="en-US" sz="1050" b="0" dirty="0">
                <a:solidFill>
                  <a:srgbClr val="000000"/>
                </a:solidFill>
                <a:effectLst/>
                <a:latin typeface="Consolas" panose="020B0609020204030204" pitchFamily="49" charset="0"/>
              </a:rPr>
            </a:br>
            <a:r>
              <a:rPr lang="en-US" sz="1050" b="0" dirty="0">
                <a:solidFill>
                  <a:srgbClr val="000000"/>
                </a:solidFill>
                <a:effectLst/>
                <a:latin typeface="Consolas" panose="020B0609020204030204" pitchFamily="49" charset="0"/>
              </a:rPr>
              <a:t>?connectionId=7733</a:t>
            </a:r>
          </a:p>
        </p:txBody>
      </p:sp>
      <p:grpSp>
        <p:nvGrpSpPr>
          <p:cNvPr id="53" name="Group 52">
            <a:extLst>
              <a:ext uri="{FF2B5EF4-FFF2-40B4-BE49-F238E27FC236}">
                <a16:creationId xmlns:a16="http://schemas.microsoft.com/office/drawing/2014/main" id="{43DB3A5B-33A6-1548-98E4-EA496D303C23}"/>
              </a:ext>
            </a:extLst>
          </p:cNvPr>
          <p:cNvGrpSpPr/>
          <p:nvPr/>
        </p:nvGrpSpPr>
        <p:grpSpPr>
          <a:xfrm>
            <a:off x="6908322" y="3799822"/>
            <a:ext cx="394938" cy="470434"/>
            <a:chOff x="9821876" y="953897"/>
            <a:chExt cx="320745" cy="477469"/>
          </a:xfrm>
          <a:solidFill>
            <a:schemeClr val="bg1"/>
          </a:solidFill>
        </p:grpSpPr>
        <p:pic>
          <p:nvPicPr>
            <p:cNvPr id="54" name="Picture 53">
              <a:extLst>
                <a:ext uri="{FF2B5EF4-FFF2-40B4-BE49-F238E27FC236}">
                  <a16:creationId xmlns:a16="http://schemas.microsoft.com/office/drawing/2014/main" id="{15C7D2D0-C844-0A6B-9F45-3ED530788DDD}"/>
                </a:ext>
              </a:extLst>
            </p:cNvPr>
            <p:cNvPicPr>
              <a:picLocks noChangeAspect="1"/>
            </p:cNvPicPr>
            <p:nvPr/>
          </p:nvPicPr>
          <p:blipFill>
            <a:blip r:embed="rId7" cstate="print">
              <a:extLst>
                <a:ext uri="{28A0092B-C50C-407E-A947-70E740481C1C}">
                  <a14:useLocalDpi xmlns:a14="http://schemas.microsoft.com/office/drawing/2010/main"/>
                </a:ext>
              </a:extLst>
            </a:blip>
            <a:srcRect/>
            <a:stretch/>
          </p:blipFill>
          <p:spPr>
            <a:xfrm>
              <a:off x="9821876" y="953897"/>
              <a:ext cx="320745" cy="268531"/>
            </a:xfrm>
            <a:prstGeom prst="rect">
              <a:avLst/>
            </a:prstGeom>
            <a:grpFill/>
          </p:spPr>
        </p:pic>
        <p:sp>
          <p:nvSpPr>
            <p:cNvPr id="55" name="TextBox 54">
              <a:extLst>
                <a:ext uri="{FF2B5EF4-FFF2-40B4-BE49-F238E27FC236}">
                  <a16:creationId xmlns:a16="http://schemas.microsoft.com/office/drawing/2014/main" id="{459D4C97-AF33-0581-1377-73C225BCA72A}"/>
                </a:ext>
              </a:extLst>
            </p:cNvPr>
            <p:cNvSpPr txBox="1"/>
            <p:nvPr/>
          </p:nvSpPr>
          <p:spPr>
            <a:xfrm>
              <a:off x="9849733" y="1308255"/>
              <a:ext cx="265030" cy="123111"/>
            </a:xfrm>
            <a:prstGeom prst="rect">
              <a:avLst/>
            </a:prstGeom>
            <a:grpFill/>
          </p:spPr>
          <p:txBody>
            <a:bodyPr wrap="none" lIns="0" tIns="0" rIns="0" bIns="0" rtlCol="0" anchor="ctr">
              <a:spAutoFit/>
            </a:bodyPr>
            <a:lstStyle/>
            <a:p>
              <a:pPr algn="ctr" defTabSz="685775">
                <a:defRPr/>
              </a:pPr>
              <a:r>
                <a:rPr lang="en-US" sz="600">
                  <a:gradFill>
                    <a:gsLst>
                      <a:gs pos="2917">
                        <a:srgbClr val="000000"/>
                      </a:gs>
                      <a:gs pos="30000">
                        <a:srgbClr val="000000"/>
                      </a:gs>
                    </a:gsLst>
                    <a:lin ang="5400000" scaled="0"/>
                  </a:gradFill>
                  <a:latin typeface="+mj-lt"/>
                </a:rPr>
                <a:t>Redis</a:t>
              </a:r>
            </a:p>
          </p:txBody>
        </p:sp>
      </p:grpSp>
    </p:spTree>
    <p:extLst>
      <p:ext uri="{BB962C8B-B14F-4D97-AF65-F5344CB8AC3E}">
        <p14:creationId xmlns:p14="http://schemas.microsoft.com/office/powerpoint/2010/main" val="1339873840"/>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endParaRPr lang="nl-NL" dirty="0"/>
          </a:p>
        </p:txBody>
      </p:sp>
      <p:sp>
        <p:nvSpPr>
          <p:cNvPr id="3" name="Content Placeholder 2"/>
          <p:cNvSpPr>
            <a:spLocks noGrp="1"/>
          </p:cNvSpPr>
          <p:nvPr>
            <p:ph idx="1"/>
          </p:nvPr>
        </p:nvSpPr>
        <p:spPr>
          <a:xfrm>
            <a:off x="720004" y="874283"/>
            <a:ext cx="7375078" cy="3780000"/>
          </a:xfrm>
        </p:spPr>
        <p:txBody>
          <a:bodyPr/>
          <a:lstStyle/>
          <a:p>
            <a:r>
              <a:rPr lang="en-US" dirty="0"/>
              <a:t> 	=&gt;			==  	                =&gt; </a:t>
            </a:r>
            <a:br>
              <a:rPr lang="en-US" dirty="0"/>
            </a:br>
            <a:br>
              <a:rPr lang="en-US" dirty="0"/>
            </a:br>
            <a:endParaRPr lang="en-US" dirty="0"/>
          </a:p>
          <a:p>
            <a:r>
              <a:rPr lang="en-US" dirty="0"/>
              <a:t>          =&gt;</a:t>
            </a:r>
          </a:p>
          <a:p>
            <a:pPr marL="0" indent="0">
              <a:buNone/>
            </a:pPr>
            <a:endParaRPr lang="en-US" dirty="0"/>
          </a:p>
          <a:p>
            <a:r>
              <a:rPr lang="en-US" dirty="0" err="1"/>
              <a:t>Dapr</a:t>
            </a:r>
            <a:r>
              <a:rPr lang="en-US" dirty="0"/>
              <a:t> supports applications with common, generic, non-functional tasks</a:t>
            </a:r>
          </a:p>
          <a:p>
            <a:pPr lvl="1"/>
            <a:r>
              <a:rPr lang="en-US" dirty="0"/>
              <a:t>simple state management, pub/sub interaction, service invocation, secret retrieval</a:t>
            </a:r>
          </a:p>
          <a:p>
            <a:r>
              <a:rPr lang="en-US" dirty="0" err="1"/>
              <a:t>Dapr</a:t>
            </a:r>
            <a:r>
              <a:rPr lang="en-US" dirty="0"/>
              <a:t> provides application wide facilities – Kubernetes cluster wide or across VMs</a:t>
            </a:r>
          </a:p>
          <a:p>
            <a:pPr lvl="1"/>
            <a:r>
              <a:rPr lang="en-US" dirty="0"/>
              <a:t>resilience, telemetry, security, service discovery, actor management</a:t>
            </a:r>
          </a:p>
          <a:p>
            <a:r>
              <a:rPr lang="en-US" dirty="0" err="1"/>
              <a:t>Dapr</a:t>
            </a:r>
            <a:r>
              <a:rPr lang="en-US" dirty="0"/>
              <a:t> can be used from microservices in any programming language</a:t>
            </a:r>
          </a:p>
          <a:p>
            <a:r>
              <a:rPr lang="en-US" dirty="0" err="1"/>
              <a:t>Dapr</a:t>
            </a:r>
            <a:r>
              <a:rPr lang="en-US" dirty="0"/>
              <a:t> works with dozens of components | platforms | technologies</a:t>
            </a:r>
          </a:p>
          <a:p>
            <a:pPr lvl="1"/>
            <a:r>
              <a:rPr lang="en-US" dirty="0"/>
              <a:t>and decouples code from specific technologies</a:t>
            </a:r>
          </a:p>
          <a:p>
            <a:r>
              <a:rPr lang="en-US" dirty="0"/>
              <a:t>Try out </a:t>
            </a:r>
            <a:r>
              <a:rPr lang="en-US" dirty="0" err="1"/>
              <a:t>Dapr</a:t>
            </a:r>
            <a:r>
              <a:rPr lang="en-US" dirty="0"/>
              <a:t> for quick prototyping and explorations</a:t>
            </a:r>
          </a:p>
          <a:p>
            <a:pPr lvl="1"/>
            <a:r>
              <a:rPr lang="en-US" dirty="0"/>
              <a:t>and for the </a:t>
            </a:r>
            <a:r>
              <a:rPr lang="en-US" dirty="0" err="1"/>
              <a:t>handson</a:t>
            </a:r>
            <a:r>
              <a:rPr lang="en-US" dirty="0"/>
              <a:t> labs</a:t>
            </a:r>
          </a:p>
          <a:p>
            <a:pPr marL="0" indent="0">
              <a:buNone/>
            </a:pPr>
            <a:br>
              <a:rPr lang="en-US" dirty="0"/>
            </a:br>
            <a:r>
              <a:rPr lang="en-US" dirty="0"/>
              <a:t>              =&gt; </a:t>
            </a:r>
            <a:br>
              <a:rPr lang="en-US" dirty="0"/>
            </a:b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endParaRPr lang="en-US" dirty="0"/>
          </a:p>
          <a:p>
            <a:pPr lvl="1"/>
            <a:endParaRPr lang="nl-NL" dirty="0"/>
          </a:p>
        </p:txBody>
      </p:sp>
      <p:sp>
        <p:nvSpPr>
          <p:cNvPr id="4" name="Footer Placeholder 3"/>
          <p:cNvSpPr>
            <a:spLocks noGrp="1"/>
          </p:cNvSpPr>
          <p:nvPr>
            <p:ph type="ftr" sz="quarter" idx="11"/>
          </p:nvPr>
        </p:nvSpPr>
        <p:spPr/>
        <p:txBody>
          <a:bodyPr/>
          <a:lstStyle/>
          <a:p>
            <a:r>
              <a:rPr lang="fr-FR"/>
              <a:t>Microservices &amp; Apache Kafka - 24 maart 2021</a:t>
            </a:r>
            <a:endParaRPr lang="nl-NL" dirty="0"/>
          </a:p>
        </p:txBody>
      </p:sp>
      <p:pic>
        <p:nvPicPr>
          <p:cNvPr id="6"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678197" y="655169"/>
            <a:ext cx="1289803" cy="6779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g.twimg.com/Twitter_logo_blu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1835" y="889981"/>
            <a:ext cx="336226" cy="27357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4">
            <a:clrChange>
              <a:clrFrom>
                <a:srgbClr val="FDFDFF"/>
              </a:clrFrom>
              <a:clrTo>
                <a:srgbClr val="FDFDFF">
                  <a:alpha val="0"/>
                </a:srgbClr>
              </a:clrTo>
            </a:clrChange>
          </a:blip>
          <a:stretch>
            <a:fillRect/>
          </a:stretch>
        </p:blipFill>
        <p:spPr>
          <a:xfrm>
            <a:off x="1694047" y="582558"/>
            <a:ext cx="1544167" cy="888425"/>
          </a:xfrm>
          <a:prstGeom prst="rect">
            <a:avLst/>
          </a:prstGeom>
        </p:spPr>
      </p:pic>
      <p:pic>
        <p:nvPicPr>
          <p:cNvPr id="3076" name="Picture 4" descr="Image result for server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9001" y="534963"/>
            <a:ext cx="1138912" cy="96648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2740414A-D432-B27B-DD9B-E4427BEC1FB2}"/>
              </a:ext>
            </a:extLst>
          </p:cNvPr>
          <p:cNvPicPr>
            <a:picLocks noChangeAspect="1"/>
          </p:cNvPicPr>
          <p:nvPr/>
        </p:nvPicPr>
        <p:blipFill>
          <a:blip r:embed="rId6"/>
          <a:stretch>
            <a:fillRect/>
          </a:stretch>
        </p:blipFill>
        <p:spPr>
          <a:xfrm>
            <a:off x="899102" y="1772277"/>
            <a:ext cx="509858" cy="348601"/>
          </a:xfrm>
          <a:prstGeom prst="rect">
            <a:avLst/>
          </a:prstGeom>
          <a:noFill/>
        </p:spPr>
      </p:pic>
      <p:pic>
        <p:nvPicPr>
          <p:cNvPr id="8" name="Picture 4" descr="Logos and Graphics | Node.js">
            <a:extLst>
              <a:ext uri="{FF2B5EF4-FFF2-40B4-BE49-F238E27FC236}">
                <a16:creationId xmlns:a16="http://schemas.microsoft.com/office/drawing/2014/main" id="{5ED3462C-BC30-0548-FFB1-DA687BBCB97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120284" y="3297649"/>
            <a:ext cx="876143" cy="49649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logo kafka">
            <a:extLst>
              <a:ext uri="{FF2B5EF4-FFF2-40B4-BE49-F238E27FC236}">
                <a16:creationId xmlns:a16="http://schemas.microsoft.com/office/drawing/2014/main" id="{1317AF9D-5AE0-2E12-37D7-2444BB76F85B}"/>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375235" y="3835284"/>
            <a:ext cx="1890752" cy="99385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45B4797-F057-F870-CF9B-6522B36E72A2}"/>
              </a:ext>
            </a:extLst>
          </p:cNvPr>
          <p:cNvPicPr>
            <a:picLocks noChangeAspect="1"/>
          </p:cNvPicPr>
          <p:nvPr/>
        </p:nvPicPr>
        <p:blipFill>
          <a:blip r:embed="rId9"/>
          <a:stretch>
            <a:fillRect/>
          </a:stretch>
        </p:blipFill>
        <p:spPr>
          <a:xfrm>
            <a:off x="8320409" y="3835284"/>
            <a:ext cx="676018" cy="370387"/>
          </a:xfrm>
          <a:prstGeom prst="rect">
            <a:avLst/>
          </a:prstGeom>
        </p:spPr>
      </p:pic>
      <p:pic>
        <p:nvPicPr>
          <p:cNvPr id="12" name="Picture 11">
            <a:extLst>
              <a:ext uri="{FF2B5EF4-FFF2-40B4-BE49-F238E27FC236}">
                <a16:creationId xmlns:a16="http://schemas.microsoft.com/office/drawing/2014/main" id="{FB2D41E3-F3C0-7811-8C25-58244F5CD6DF}"/>
              </a:ext>
            </a:extLst>
          </p:cNvPr>
          <p:cNvPicPr>
            <a:picLocks noChangeAspect="1"/>
          </p:cNvPicPr>
          <p:nvPr/>
        </p:nvPicPr>
        <p:blipFill>
          <a:blip r:embed="rId10"/>
          <a:stretch>
            <a:fillRect/>
          </a:stretch>
        </p:blipFill>
        <p:spPr>
          <a:xfrm>
            <a:off x="8365562" y="4347427"/>
            <a:ext cx="609600" cy="352425"/>
          </a:xfrm>
          <a:prstGeom prst="rect">
            <a:avLst/>
          </a:prstGeom>
        </p:spPr>
      </p:pic>
      <p:pic>
        <p:nvPicPr>
          <p:cNvPr id="14" name="Picture 2" descr="Wat is een Virtual Assistant? - oDesque">
            <a:extLst>
              <a:ext uri="{FF2B5EF4-FFF2-40B4-BE49-F238E27FC236}">
                <a16:creationId xmlns:a16="http://schemas.microsoft.com/office/drawing/2014/main" id="{DF85E747-9DA8-0382-CEE8-61097C0A0CEF}"/>
              </a:ext>
            </a:extLst>
          </p:cNvPr>
          <p:cNvPicPr>
            <a:picLocks noChangeAspect="1" noChangeArrowheads="1"/>
          </p:cNvPicPr>
          <p:nvPr/>
        </p:nvPicPr>
        <p:blipFill rotWithShape="1">
          <a:blip r:embed="rId11">
            <a:clrChange>
              <a:clrFrom>
                <a:srgbClr val="E8E8E8"/>
              </a:clrFrom>
              <a:clrTo>
                <a:srgbClr val="E8E8E8">
                  <a:alpha val="0"/>
                </a:srgbClr>
              </a:clrTo>
            </a:clrChange>
            <a:extLst>
              <a:ext uri="{28A0092B-C50C-407E-A947-70E740481C1C}">
                <a14:useLocalDpi xmlns:a14="http://schemas.microsoft.com/office/drawing/2010/main" val="0"/>
              </a:ext>
            </a:extLst>
          </a:blip>
          <a:srcRect l="17181" r="19832" b="23805"/>
          <a:stretch/>
        </p:blipFill>
        <p:spPr bwMode="auto">
          <a:xfrm>
            <a:off x="1778508" y="1535871"/>
            <a:ext cx="687622" cy="594149"/>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03A77F5B-197E-765C-6C32-5BB6A185B6CA}"/>
              </a:ext>
            </a:extLst>
          </p:cNvPr>
          <p:cNvPicPr>
            <a:picLocks noChangeAspect="1"/>
          </p:cNvPicPr>
          <p:nvPr/>
        </p:nvPicPr>
        <p:blipFill>
          <a:blip r:embed="rId6"/>
          <a:stretch>
            <a:fillRect/>
          </a:stretch>
        </p:blipFill>
        <p:spPr>
          <a:xfrm>
            <a:off x="7105675" y="3427412"/>
            <a:ext cx="841562" cy="575394"/>
          </a:xfrm>
          <a:prstGeom prst="rect">
            <a:avLst/>
          </a:prstGeom>
          <a:noFill/>
        </p:spPr>
      </p:pic>
      <p:pic>
        <p:nvPicPr>
          <p:cNvPr id="16" name="Picture 4">
            <a:extLst>
              <a:ext uri="{FF2B5EF4-FFF2-40B4-BE49-F238E27FC236}">
                <a16:creationId xmlns:a16="http://schemas.microsoft.com/office/drawing/2014/main" id="{F9AE0F80-8D78-2061-4B36-61CA2879E60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19505" y="4368066"/>
            <a:ext cx="888038" cy="736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219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5" end="5"/>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8" end="8"/>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par>
                                <p:cTn id="55" presetID="42" presetClass="entr" presetSubtype="0" fill="hold" nodeType="withEffect">
                                  <p:stCondLst>
                                    <p:cond delay="0"/>
                                  </p:stCondLst>
                                  <p:childTnLst>
                                    <p:set>
                                      <p:cBhvr>
                                        <p:cTn id="56" dur="1" fill="hold">
                                          <p:stCondLst>
                                            <p:cond delay="0"/>
                                          </p:stCondLst>
                                        </p:cTn>
                                        <p:tgtEl>
                                          <p:spTgt spid="16"/>
                                        </p:tgtEl>
                                        <p:attrNameLst>
                                          <p:attrName>style.visibility</p:attrName>
                                        </p:attrNameLst>
                                      </p:cBhvr>
                                      <p:to>
                                        <p:strVal val="visible"/>
                                      </p:to>
                                    </p:set>
                                    <p:animEffect transition="in" filter="fade">
                                      <p:cBhvr>
                                        <p:cTn id="57" dur="1000"/>
                                        <p:tgtEl>
                                          <p:spTgt spid="16"/>
                                        </p:tgtEl>
                                      </p:cBhvr>
                                    </p:animEffect>
                                    <p:anim calcmode="lin" valueType="num">
                                      <p:cBhvr>
                                        <p:cTn id="58" dur="1000" fill="hold"/>
                                        <p:tgtEl>
                                          <p:spTgt spid="16"/>
                                        </p:tgtEl>
                                        <p:attrNameLst>
                                          <p:attrName>ppt_x</p:attrName>
                                        </p:attrNameLst>
                                      </p:cBhvr>
                                      <p:tavLst>
                                        <p:tav tm="0">
                                          <p:val>
                                            <p:strVal val="#ppt_x"/>
                                          </p:val>
                                        </p:tav>
                                        <p:tav tm="100000">
                                          <p:val>
                                            <p:strVal val="#ppt_x"/>
                                          </p:val>
                                        </p:tav>
                                      </p:tavLst>
                                    </p:anim>
                                    <p:anim calcmode="lin" valueType="num">
                                      <p:cBhvr>
                                        <p:cTn id="5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9ECDE17-54D0-4449-9256-1701504F5F6E}"/>
              </a:ext>
            </a:extLst>
          </p:cNvPr>
          <p:cNvSpPr>
            <a:spLocks noGrp="1"/>
          </p:cNvSpPr>
          <p:nvPr>
            <p:ph type="ftr" sz="quarter" idx="11"/>
          </p:nvPr>
        </p:nvSpPr>
        <p:spPr/>
        <p:txBody>
          <a:bodyPr/>
          <a:lstStyle/>
          <a:p>
            <a:r>
              <a:rPr lang="en-US" noProof="0"/>
              <a:t>Microservices in real life – with Node &amp; Dapr.io</a:t>
            </a:r>
            <a:endParaRPr lang="nl-NL" noProof="0" dirty="0"/>
          </a:p>
        </p:txBody>
      </p:sp>
      <p:sp>
        <p:nvSpPr>
          <p:cNvPr id="4" name="Rectangle 3">
            <a:extLst>
              <a:ext uri="{FF2B5EF4-FFF2-40B4-BE49-F238E27FC236}">
                <a16:creationId xmlns:a16="http://schemas.microsoft.com/office/drawing/2014/main" id="{CFFBA644-57B3-4D47-AF6A-312AB3E06748}"/>
              </a:ext>
            </a:extLst>
          </p:cNvPr>
          <p:cNvSpPr/>
          <p:nvPr/>
        </p:nvSpPr>
        <p:spPr>
          <a:xfrm>
            <a:off x="8981113" y="5004000"/>
            <a:ext cx="136217" cy="10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pic>
        <p:nvPicPr>
          <p:cNvPr id="10" name="Snagit_SNG857">
            <a:extLst>
              <a:ext uri="{FF2B5EF4-FFF2-40B4-BE49-F238E27FC236}">
                <a16:creationId xmlns:a16="http://schemas.microsoft.com/office/drawing/2014/main" id="{2D3A7BCD-7230-4B51-AAA1-DBC6A689B16F}"/>
              </a:ext>
            </a:extLst>
          </p:cNvPr>
          <p:cNvPicPr>
            <a:picLocks noChangeAspect="1"/>
          </p:cNvPicPr>
          <p:nvPr/>
        </p:nvPicPr>
        <p:blipFill>
          <a:blip r:embed="rId2"/>
          <a:stretch>
            <a:fillRect/>
          </a:stretch>
        </p:blipFill>
        <p:spPr>
          <a:xfrm>
            <a:off x="3204582" y="2824838"/>
            <a:ext cx="2095500" cy="525780"/>
          </a:xfrm>
          <a:prstGeom prst="rect">
            <a:avLst/>
          </a:prstGeom>
        </p:spPr>
      </p:pic>
      <p:pic>
        <p:nvPicPr>
          <p:cNvPr id="12" name="!Lucas">
            <a:extLst>
              <a:ext uri="{FF2B5EF4-FFF2-40B4-BE49-F238E27FC236}">
                <a16:creationId xmlns:a16="http://schemas.microsoft.com/office/drawing/2014/main" id="{589EA8D0-2C6E-4F2B-A4F8-76E41AEA6D50}"/>
              </a:ext>
            </a:extLst>
          </p:cNvPr>
          <p:cNvPicPr>
            <a:picLocks noChangeAspect="1"/>
          </p:cNvPicPr>
          <p:nvPr/>
        </p:nvPicPr>
        <p:blipFill>
          <a:blip r:embed="rId3"/>
          <a:stretch>
            <a:fillRect/>
          </a:stretch>
        </p:blipFill>
        <p:spPr>
          <a:xfrm>
            <a:off x="4758303" y="3123849"/>
            <a:ext cx="75898" cy="68509"/>
          </a:xfrm>
          <a:prstGeom prst="rect">
            <a:avLst/>
          </a:prstGeom>
          <a:ln>
            <a:noFill/>
          </a:ln>
          <a:effectLst>
            <a:outerShdw blurRad="292100" dist="139700" dir="2700000" algn="tl" rotWithShape="0">
              <a:srgbClr val="333333">
                <a:alpha val="65000"/>
              </a:srgbClr>
            </a:outerShdw>
          </a:effectLst>
        </p:spPr>
      </p:pic>
      <p:sp>
        <p:nvSpPr>
          <p:cNvPr id="13" name="Rectangle 12">
            <a:extLst>
              <a:ext uri="{FF2B5EF4-FFF2-40B4-BE49-F238E27FC236}">
                <a16:creationId xmlns:a16="http://schemas.microsoft.com/office/drawing/2014/main" id="{EE52D969-9C6E-48FB-B141-00EDF3195ACA}"/>
              </a:ext>
            </a:extLst>
          </p:cNvPr>
          <p:cNvSpPr/>
          <p:nvPr/>
        </p:nvSpPr>
        <p:spPr>
          <a:xfrm>
            <a:off x="460917" y="104078"/>
            <a:ext cx="2304585" cy="63190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Snagit_SNG81D">
            <a:extLst>
              <a:ext uri="{FF2B5EF4-FFF2-40B4-BE49-F238E27FC236}">
                <a16:creationId xmlns:a16="http://schemas.microsoft.com/office/drawing/2014/main" id="{292044AA-03B4-43AB-BDD8-EC7D893D47A8}"/>
              </a:ext>
            </a:extLst>
          </p:cNvPr>
          <p:cNvPicPr>
            <a:picLocks noChangeAspect="1"/>
          </p:cNvPicPr>
          <p:nvPr/>
        </p:nvPicPr>
        <p:blipFill>
          <a:blip r:embed="rId4">
            <a:clrChange>
              <a:clrFrom>
                <a:srgbClr val="FFFFFF"/>
              </a:clrFrom>
              <a:clrTo>
                <a:srgbClr val="FFFFFF">
                  <a:alpha val="0"/>
                </a:srgbClr>
              </a:clrTo>
            </a:clrChange>
          </a:blip>
          <a:stretch>
            <a:fillRect/>
          </a:stretch>
        </p:blipFill>
        <p:spPr>
          <a:xfrm rot="20875779">
            <a:off x="5637072" y="30123"/>
            <a:ext cx="1084635" cy="946591"/>
          </a:xfrm>
          <a:prstGeom prst="rect">
            <a:avLst/>
          </a:prstGeom>
        </p:spPr>
      </p:pic>
      <p:pic>
        <p:nvPicPr>
          <p:cNvPr id="30" name="Snagit_SNG820">
            <a:extLst>
              <a:ext uri="{FF2B5EF4-FFF2-40B4-BE49-F238E27FC236}">
                <a16:creationId xmlns:a16="http://schemas.microsoft.com/office/drawing/2014/main" id="{8FF7EE07-9C22-4174-AF9E-56B68D9531F0}"/>
              </a:ext>
            </a:extLst>
          </p:cNvPr>
          <p:cNvPicPr>
            <a:picLocks noChangeAspect="1"/>
          </p:cNvPicPr>
          <p:nvPr/>
        </p:nvPicPr>
        <p:blipFill>
          <a:blip r:embed="rId5"/>
          <a:stretch>
            <a:fillRect/>
          </a:stretch>
        </p:blipFill>
        <p:spPr>
          <a:xfrm>
            <a:off x="2099740" y="2420949"/>
            <a:ext cx="751241" cy="302826"/>
          </a:xfrm>
          <a:prstGeom prst="rect">
            <a:avLst/>
          </a:prstGeom>
        </p:spPr>
      </p:pic>
      <p:pic>
        <p:nvPicPr>
          <p:cNvPr id="31" name="Snagit_SNG822">
            <a:extLst>
              <a:ext uri="{FF2B5EF4-FFF2-40B4-BE49-F238E27FC236}">
                <a16:creationId xmlns:a16="http://schemas.microsoft.com/office/drawing/2014/main" id="{8B6E1D36-C628-456A-B6AF-201CF1EC0190}"/>
              </a:ext>
            </a:extLst>
          </p:cNvPr>
          <p:cNvPicPr>
            <a:picLocks noChangeAspect="1"/>
          </p:cNvPicPr>
          <p:nvPr/>
        </p:nvPicPr>
        <p:blipFill>
          <a:blip r:embed="rId6"/>
          <a:stretch>
            <a:fillRect/>
          </a:stretch>
        </p:blipFill>
        <p:spPr>
          <a:xfrm>
            <a:off x="3612317" y="2028933"/>
            <a:ext cx="1016179" cy="187079"/>
          </a:xfrm>
          <a:prstGeom prst="rect">
            <a:avLst/>
          </a:prstGeom>
        </p:spPr>
      </p:pic>
      <p:pic>
        <p:nvPicPr>
          <p:cNvPr id="32" name="Snagit_SNG856">
            <a:extLst>
              <a:ext uri="{FF2B5EF4-FFF2-40B4-BE49-F238E27FC236}">
                <a16:creationId xmlns:a16="http://schemas.microsoft.com/office/drawing/2014/main" id="{A408B2E9-E3EB-4C28-9CBD-ED425411B10B}"/>
              </a:ext>
            </a:extLst>
          </p:cNvPr>
          <p:cNvPicPr>
            <a:picLocks noChangeAspect="1"/>
          </p:cNvPicPr>
          <p:nvPr/>
        </p:nvPicPr>
        <p:blipFill>
          <a:blip r:embed="rId7"/>
          <a:stretch>
            <a:fillRect/>
          </a:stretch>
        </p:blipFill>
        <p:spPr>
          <a:xfrm>
            <a:off x="4674972" y="2465450"/>
            <a:ext cx="985056" cy="211924"/>
          </a:xfrm>
          <a:prstGeom prst="rect">
            <a:avLst/>
          </a:prstGeom>
        </p:spPr>
      </p:pic>
      <p:pic>
        <p:nvPicPr>
          <p:cNvPr id="33" name="Picture 8" descr="Voorspellen en anticiperen met Business Analytics - Future Facts">
            <a:extLst>
              <a:ext uri="{FF2B5EF4-FFF2-40B4-BE49-F238E27FC236}">
                <a16:creationId xmlns:a16="http://schemas.microsoft.com/office/drawing/2014/main" id="{12024124-45E7-40AC-A86B-B1FD47E707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85332" y="3056415"/>
            <a:ext cx="804598" cy="215053"/>
          </a:xfrm>
          <a:prstGeom prst="rect">
            <a:avLst/>
          </a:prstGeom>
          <a:noFill/>
          <a:extLst>
            <a:ext uri="{909E8E84-426E-40DD-AFC4-6F175D3DCCD1}">
              <a14:hiddenFill xmlns:a14="http://schemas.microsoft.com/office/drawing/2010/main">
                <a:solidFill>
                  <a:srgbClr val="FFFFFF"/>
                </a:solidFill>
              </a14:hiddenFill>
            </a:ext>
          </a:extLst>
        </p:spPr>
      </p:pic>
      <p:pic>
        <p:nvPicPr>
          <p:cNvPr id="34" name="Snagit_SNG84F">
            <a:extLst>
              <a:ext uri="{FF2B5EF4-FFF2-40B4-BE49-F238E27FC236}">
                <a16:creationId xmlns:a16="http://schemas.microsoft.com/office/drawing/2014/main" id="{9A87442F-C3DD-4D00-ADC7-8C5CAB9C9D2A}"/>
              </a:ext>
            </a:extLst>
          </p:cNvPr>
          <p:cNvPicPr>
            <a:picLocks noChangeAspect="1"/>
          </p:cNvPicPr>
          <p:nvPr/>
        </p:nvPicPr>
        <p:blipFill>
          <a:blip r:embed="rId9"/>
          <a:stretch>
            <a:fillRect/>
          </a:stretch>
        </p:blipFill>
        <p:spPr>
          <a:xfrm>
            <a:off x="7139768" y="3115537"/>
            <a:ext cx="679527" cy="214793"/>
          </a:xfrm>
          <a:prstGeom prst="rect">
            <a:avLst/>
          </a:prstGeom>
        </p:spPr>
      </p:pic>
      <p:pic>
        <p:nvPicPr>
          <p:cNvPr id="35" name="Snagit_SNG858">
            <a:extLst>
              <a:ext uri="{FF2B5EF4-FFF2-40B4-BE49-F238E27FC236}">
                <a16:creationId xmlns:a16="http://schemas.microsoft.com/office/drawing/2014/main" id="{6A810081-1D57-4346-BC1C-650533C4F878}"/>
              </a:ext>
            </a:extLst>
          </p:cNvPr>
          <p:cNvPicPr>
            <a:picLocks noChangeAspect="1"/>
          </p:cNvPicPr>
          <p:nvPr/>
        </p:nvPicPr>
        <p:blipFill>
          <a:blip r:embed="rId10"/>
          <a:stretch>
            <a:fillRect/>
          </a:stretch>
        </p:blipFill>
        <p:spPr>
          <a:xfrm>
            <a:off x="6292848" y="2920754"/>
            <a:ext cx="453784" cy="147089"/>
          </a:xfrm>
          <a:prstGeom prst="rect">
            <a:avLst/>
          </a:prstGeom>
        </p:spPr>
      </p:pic>
      <p:pic>
        <p:nvPicPr>
          <p:cNvPr id="36" name="Snagit_SNG81E">
            <a:extLst>
              <a:ext uri="{FF2B5EF4-FFF2-40B4-BE49-F238E27FC236}">
                <a16:creationId xmlns:a16="http://schemas.microsoft.com/office/drawing/2014/main" id="{18202C01-BEE7-4506-BCC4-A56F2D51FFAD}"/>
              </a:ext>
            </a:extLst>
          </p:cNvPr>
          <p:cNvPicPr>
            <a:picLocks noChangeAspect="1"/>
          </p:cNvPicPr>
          <p:nvPr/>
        </p:nvPicPr>
        <p:blipFill>
          <a:blip r:embed="rId11"/>
          <a:stretch>
            <a:fillRect/>
          </a:stretch>
        </p:blipFill>
        <p:spPr>
          <a:xfrm>
            <a:off x="6397723" y="2189369"/>
            <a:ext cx="725124" cy="365888"/>
          </a:xfrm>
          <a:prstGeom prst="rect">
            <a:avLst/>
          </a:prstGeom>
        </p:spPr>
      </p:pic>
      <p:pic>
        <p:nvPicPr>
          <p:cNvPr id="37" name="Snagit_SNG832">
            <a:extLst>
              <a:ext uri="{FF2B5EF4-FFF2-40B4-BE49-F238E27FC236}">
                <a16:creationId xmlns:a16="http://schemas.microsoft.com/office/drawing/2014/main" id="{90F6F8D0-EDE1-491F-A387-06E258F62271}"/>
              </a:ext>
            </a:extLst>
          </p:cNvPr>
          <p:cNvPicPr>
            <a:picLocks noChangeAspect="1"/>
          </p:cNvPicPr>
          <p:nvPr/>
        </p:nvPicPr>
        <p:blipFill>
          <a:blip r:embed="rId12"/>
          <a:stretch>
            <a:fillRect/>
          </a:stretch>
        </p:blipFill>
        <p:spPr>
          <a:xfrm>
            <a:off x="1098708" y="1834596"/>
            <a:ext cx="1057749" cy="319320"/>
          </a:xfrm>
          <a:prstGeom prst="rect">
            <a:avLst/>
          </a:prstGeom>
        </p:spPr>
      </p:pic>
      <p:pic>
        <p:nvPicPr>
          <p:cNvPr id="38" name="Snagit_SNG82D">
            <a:extLst>
              <a:ext uri="{FF2B5EF4-FFF2-40B4-BE49-F238E27FC236}">
                <a16:creationId xmlns:a16="http://schemas.microsoft.com/office/drawing/2014/main" id="{C7437CD6-DD34-4019-8205-D8859E0754DA}"/>
              </a:ext>
            </a:extLst>
          </p:cNvPr>
          <p:cNvPicPr>
            <a:picLocks noChangeAspect="1"/>
          </p:cNvPicPr>
          <p:nvPr/>
        </p:nvPicPr>
        <p:blipFill>
          <a:blip r:embed="rId13"/>
          <a:stretch>
            <a:fillRect/>
          </a:stretch>
        </p:blipFill>
        <p:spPr>
          <a:xfrm>
            <a:off x="5203580" y="1616582"/>
            <a:ext cx="851487" cy="272667"/>
          </a:xfrm>
          <a:prstGeom prst="rect">
            <a:avLst/>
          </a:prstGeom>
        </p:spPr>
      </p:pic>
      <p:pic>
        <p:nvPicPr>
          <p:cNvPr id="39" name="Picture 2" descr="Mediaan | 1NCE">
            <a:extLst>
              <a:ext uri="{FF2B5EF4-FFF2-40B4-BE49-F238E27FC236}">
                <a16:creationId xmlns:a16="http://schemas.microsoft.com/office/drawing/2014/main" id="{253601F6-8736-4D40-BC8F-B7D5D9067FD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89509" y="1529647"/>
            <a:ext cx="1188062" cy="435760"/>
          </a:xfrm>
          <a:prstGeom prst="rect">
            <a:avLst/>
          </a:prstGeom>
          <a:noFill/>
          <a:extLst>
            <a:ext uri="{909E8E84-426E-40DD-AFC4-6F175D3DCCD1}">
              <a14:hiddenFill xmlns:a14="http://schemas.microsoft.com/office/drawing/2010/main">
                <a:solidFill>
                  <a:srgbClr val="FFFFFF"/>
                </a:solidFill>
              </a14:hiddenFill>
            </a:ext>
          </a:extLst>
        </p:spPr>
      </p:pic>
      <p:pic>
        <p:nvPicPr>
          <p:cNvPr id="40" name="Snagit_SNG851">
            <a:extLst>
              <a:ext uri="{FF2B5EF4-FFF2-40B4-BE49-F238E27FC236}">
                <a16:creationId xmlns:a16="http://schemas.microsoft.com/office/drawing/2014/main" id="{DC8F3A53-E823-442A-8A70-71C7CE0DF4D1}"/>
              </a:ext>
            </a:extLst>
          </p:cNvPr>
          <p:cNvPicPr>
            <a:picLocks noChangeAspect="1"/>
          </p:cNvPicPr>
          <p:nvPr/>
        </p:nvPicPr>
        <p:blipFill>
          <a:blip r:embed="rId15"/>
          <a:stretch>
            <a:fillRect/>
          </a:stretch>
        </p:blipFill>
        <p:spPr>
          <a:xfrm>
            <a:off x="1769670" y="3582626"/>
            <a:ext cx="1302655" cy="236846"/>
          </a:xfrm>
          <a:prstGeom prst="rect">
            <a:avLst/>
          </a:prstGeom>
        </p:spPr>
      </p:pic>
      <p:pic>
        <p:nvPicPr>
          <p:cNvPr id="41" name="Snagit_SNG853">
            <a:extLst>
              <a:ext uri="{FF2B5EF4-FFF2-40B4-BE49-F238E27FC236}">
                <a16:creationId xmlns:a16="http://schemas.microsoft.com/office/drawing/2014/main" id="{BEF96889-0395-4AC1-ADEC-3BC4F2C07731}"/>
              </a:ext>
            </a:extLst>
          </p:cNvPr>
          <p:cNvPicPr>
            <a:picLocks noChangeAspect="1"/>
          </p:cNvPicPr>
          <p:nvPr/>
        </p:nvPicPr>
        <p:blipFill>
          <a:blip r:embed="rId16"/>
          <a:stretch>
            <a:fillRect/>
          </a:stretch>
        </p:blipFill>
        <p:spPr>
          <a:xfrm>
            <a:off x="320407" y="2721588"/>
            <a:ext cx="1098106" cy="199166"/>
          </a:xfrm>
          <a:prstGeom prst="rect">
            <a:avLst/>
          </a:prstGeom>
        </p:spPr>
      </p:pic>
      <p:pic>
        <p:nvPicPr>
          <p:cNvPr id="42" name="Snagit_SNG856">
            <a:extLst>
              <a:ext uri="{FF2B5EF4-FFF2-40B4-BE49-F238E27FC236}">
                <a16:creationId xmlns:a16="http://schemas.microsoft.com/office/drawing/2014/main" id="{042D15F4-A54D-455D-AABC-CB699B7A092C}"/>
              </a:ext>
            </a:extLst>
          </p:cNvPr>
          <p:cNvPicPr>
            <a:picLocks noChangeAspect="1"/>
          </p:cNvPicPr>
          <p:nvPr/>
        </p:nvPicPr>
        <p:blipFill>
          <a:blip r:embed="rId17"/>
          <a:stretch>
            <a:fillRect/>
          </a:stretch>
        </p:blipFill>
        <p:spPr>
          <a:xfrm>
            <a:off x="7963815" y="3505963"/>
            <a:ext cx="1017298" cy="486143"/>
          </a:xfrm>
          <a:prstGeom prst="rect">
            <a:avLst/>
          </a:prstGeom>
        </p:spPr>
      </p:pic>
      <p:pic>
        <p:nvPicPr>
          <p:cNvPr id="43" name="Snagit_SNG824">
            <a:extLst>
              <a:ext uri="{FF2B5EF4-FFF2-40B4-BE49-F238E27FC236}">
                <a16:creationId xmlns:a16="http://schemas.microsoft.com/office/drawing/2014/main" id="{9E3121D0-73D8-41E0-8BC8-696B118BEA1B}"/>
              </a:ext>
            </a:extLst>
          </p:cNvPr>
          <p:cNvPicPr>
            <a:picLocks noChangeAspect="1"/>
          </p:cNvPicPr>
          <p:nvPr/>
        </p:nvPicPr>
        <p:blipFill>
          <a:blip r:embed="rId18"/>
          <a:stretch>
            <a:fillRect/>
          </a:stretch>
        </p:blipFill>
        <p:spPr>
          <a:xfrm>
            <a:off x="972212" y="1085712"/>
            <a:ext cx="995832" cy="301441"/>
          </a:xfrm>
          <a:prstGeom prst="rect">
            <a:avLst/>
          </a:prstGeom>
        </p:spPr>
      </p:pic>
      <p:pic>
        <p:nvPicPr>
          <p:cNvPr id="44" name="Snagit_SNG82A">
            <a:extLst>
              <a:ext uri="{FF2B5EF4-FFF2-40B4-BE49-F238E27FC236}">
                <a16:creationId xmlns:a16="http://schemas.microsoft.com/office/drawing/2014/main" id="{3303866B-8A95-4959-BDCB-462F959B0ACB}"/>
              </a:ext>
            </a:extLst>
          </p:cNvPr>
          <p:cNvPicPr>
            <a:picLocks noChangeAspect="1"/>
          </p:cNvPicPr>
          <p:nvPr/>
        </p:nvPicPr>
        <p:blipFill>
          <a:blip r:embed="rId19"/>
          <a:stretch>
            <a:fillRect/>
          </a:stretch>
        </p:blipFill>
        <p:spPr>
          <a:xfrm>
            <a:off x="7574239" y="2624943"/>
            <a:ext cx="1302655" cy="355270"/>
          </a:xfrm>
          <a:prstGeom prst="rect">
            <a:avLst/>
          </a:prstGeom>
        </p:spPr>
      </p:pic>
      <p:pic>
        <p:nvPicPr>
          <p:cNvPr id="45" name="Snagit_SNG851">
            <a:extLst>
              <a:ext uri="{FF2B5EF4-FFF2-40B4-BE49-F238E27FC236}">
                <a16:creationId xmlns:a16="http://schemas.microsoft.com/office/drawing/2014/main" id="{55545F35-43D8-4B10-A039-EFE36CA017C1}"/>
              </a:ext>
            </a:extLst>
          </p:cNvPr>
          <p:cNvPicPr>
            <a:picLocks noChangeAspect="1"/>
          </p:cNvPicPr>
          <p:nvPr/>
        </p:nvPicPr>
        <p:blipFill>
          <a:blip r:embed="rId20"/>
          <a:stretch>
            <a:fillRect/>
          </a:stretch>
        </p:blipFill>
        <p:spPr>
          <a:xfrm>
            <a:off x="5259336" y="3583760"/>
            <a:ext cx="1033512" cy="301441"/>
          </a:xfrm>
          <a:prstGeom prst="rect">
            <a:avLst/>
          </a:prstGeom>
        </p:spPr>
      </p:pic>
      <p:pic>
        <p:nvPicPr>
          <p:cNvPr id="46" name="Snagit_SNG853">
            <a:extLst>
              <a:ext uri="{FF2B5EF4-FFF2-40B4-BE49-F238E27FC236}">
                <a16:creationId xmlns:a16="http://schemas.microsoft.com/office/drawing/2014/main" id="{43037E69-0D7C-4FB7-B9FA-D259189BD089}"/>
              </a:ext>
            </a:extLst>
          </p:cNvPr>
          <p:cNvPicPr>
            <a:picLocks noChangeAspect="1"/>
          </p:cNvPicPr>
          <p:nvPr/>
        </p:nvPicPr>
        <p:blipFill>
          <a:blip r:embed="rId21"/>
          <a:stretch>
            <a:fillRect/>
          </a:stretch>
        </p:blipFill>
        <p:spPr>
          <a:xfrm>
            <a:off x="247790" y="3608195"/>
            <a:ext cx="1189615" cy="263761"/>
          </a:xfrm>
          <a:prstGeom prst="rect">
            <a:avLst/>
          </a:prstGeom>
        </p:spPr>
      </p:pic>
      <p:pic>
        <p:nvPicPr>
          <p:cNvPr id="48" name="Snagit_SNG820">
            <a:extLst>
              <a:ext uri="{FF2B5EF4-FFF2-40B4-BE49-F238E27FC236}">
                <a16:creationId xmlns:a16="http://schemas.microsoft.com/office/drawing/2014/main" id="{7D2E76C9-BC8F-4394-8AC9-AEF0D9BEF04C}"/>
              </a:ext>
            </a:extLst>
          </p:cNvPr>
          <p:cNvPicPr>
            <a:picLocks noChangeAspect="1"/>
          </p:cNvPicPr>
          <p:nvPr/>
        </p:nvPicPr>
        <p:blipFill>
          <a:blip r:embed="rId22"/>
          <a:stretch>
            <a:fillRect/>
          </a:stretch>
        </p:blipFill>
        <p:spPr>
          <a:xfrm>
            <a:off x="3069289" y="2427202"/>
            <a:ext cx="834345" cy="258378"/>
          </a:xfrm>
          <a:prstGeom prst="rect">
            <a:avLst/>
          </a:prstGeom>
        </p:spPr>
      </p:pic>
      <p:pic>
        <p:nvPicPr>
          <p:cNvPr id="49" name="Snagit_SNG826">
            <a:extLst>
              <a:ext uri="{FF2B5EF4-FFF2-40B4-BE49-F238E27FC236}">
                <a16:creationId xmlns:a16="http://schemas.microsoft.com/office/drawing/2014/main" id="{E7DA0765-ACBB-4DA2-A988-313043AEDDE0}"/>
              </a:ext>
            </a:extLst>
          </p:cNvPr>
          <p:cNvPicPr>
            <a:picLocks noChangeAspect="1"/>
          </p:cNvPicPr>
          <p:nvPr/>
        </p:nvPicPr>
        <p:blipFill>
          <a:blip r:embed="rId23"/>
          <a:stretch>
            <a:fillRect/>
          </a:stretch>
        </p:blipFill>
        <p:spPr>
          <a:xfrm>
            <a:off x="3743735" y="3759201"/>
            <a:ext cx="931237" cy="279909"/>
          </a:xfrm>
          <a:prstGeom prst="rect">
            <a:avLst/>
          </a:prstGeom>
        </p:spPr>
      </p:pic>
      <p:pic>
        <p:nvPicPr>
          <p:cNvPr id="50" name="Snagit_SNG834">
            <a:extLst>
              <a:ext uri="{FF2B5EF4-FFF2-40B4-BE49-F238E27FC236}">
                <a16:creationId xmlns:a16="http://schemas.microsoft.com/office/drawing/2014/main" id="{100D4A72-958F-469E-A13E-3E1C1A5BD81D}"/>
              </a:ext>
            </a:extLst>
          </p:cNvPr>
          <p:cNvPicPr>
            <a:picLocks noChangeAspect="1"/>
          </p:cNvPicPr>
          <p:nvPr/>
        </p:nvPicPr>
        <p:blipFill>
          <a:blip r:embed="rId24"/>
          <a:stretch>
            <a:fillRect/>
          </a:stretch>
        </p:blipFill>
        <p:spPr>
          <a:xfrm>
            <a:off x="2087820" y="1443456"/>
            <a:ext cx="1526322" cy="268983"/>
          </a:xfrm>
          <a:prstGeom prst="rect">
            <a:avLst/>
          </a:prstGeom>
        </p:spPr>
      </p:pic>
      <p:pic>
        <p:nvPicPr>
          <p:cNvPr id="51" name="Snagit_SNG836">
            <a:extLst>
              <a:ext uri="{FF2B5EF4-FFF2-40B4-BE49-F238E27FC236}">
                <a16:creationId xmlns:a16="http://schemas.microsoft.com/office/drawing/2014/main" id="{5D4C96D4-7461-4F78-AB83-1A37926D096F}"/>
              </a:ext>
            </a:extLst>
          </p:cNvPr>
          <p:cNvPicPr>
            <a:picLocks noChangeAspect="1"/>
          </p:cNvPicPr>
          <p:nvPr/>
        </p:nvPicPr>
        <p:blipFill>
          <a:blip r:embed="rId25"/>
          <a:stretch>
            <a:fillRect/>
          </a:stretch>
        </p:blipFill>
        <p:spPr>
          <a:xfrm>
            <a:off x="7819295" y="1193667"/>
            <a:ext cx="920472" cy="218967"/>
          </a:xfrm>
          <a:prstGeom prst="rect">
            <a:avLst/>
          </a:prstGeom>
        </p:spPr>
      </p:pic>
      <p:pic>
        <p:nvPicPr>
          <p:cNvPr id="52" name="Snagit_SNG838">
            <a:extLst>
              <a:ext uri="{FF2B5EF4-FFF2-40B4-BE49-F238E27FC236}">
                <a16:creationId xmlns:a16="http://schemas.microsoft.com/office/drawing/2014/main" id="{1988C922-B4F2-437F-BCB8-03E5F8D49EB9}"/>
              </a:ext>
            </a:extLst>
          </p:cNvPr>
          <p:cNvPicPr>
            <a:picLocks noChangeAspect="1"/>
          </p:cNvPicPr>
          <p:nvPr/>
        </p:nvPicPr>
        <p:blipFill>
          <a:blip r:embed="rId26"/>
          <a:stretch>
            <a:fillRect/>
          </a:stretch>
        </p:blipFill>
        <p:spPr>
          <a:xfrm>
            <a:off x="6397723" y="1125141"/>
            <a:ext cx="968917" cy="274526"/>
          </a:xfrm>
          <a:prstGeom prst="rect">
            <a:avLst/>
          </a:prstGeom>
        </p:spPr>
      </p:pic>
      <p:pic>
        <p:nvPicPr>
          <p:cNvPr id="53" name="Snagit_SNG83B">
            <a:extLst>
              <a:ext uri="{FF2B5EF4-FFF2-40B4-BE49-F238E27FC236}">
                <a16:creationId xmlns:a16="http://schemas.microsoft.com/office/drawing/2014/main" id="{21DAE587-E1E4-4EB9-9CF5-52849A8A12FB}"/>
              </a:ext>
            </a:extLst>
          </p:cNvPr>
          <p:cNvPicPr>
            <a:picLocks noChangeAspect="1"/>
          </p:cNvPicPr>
          <p:nvPr/>
        </p:nvPicPr>
        <p:blipFill>
          <a:blip r:embed="rId27"/>
          <a:stretch>
            <a:fillRect/>
          </a:stretch>
        </p:blipFill>
        <p:spPr>
          <a:xfrm>
            <a:off x="7385890" y="2115076"/>
            <a:ext cx="1318804" cy="258378"/>
          </a:xfrm>
          <a:prstGeom prst="rect">
            <a:avLst/>
          </a:prstGeom>
        </p:spPr>
      </p:pic>
      <p:pic>
        <p:nvPicPr>
          <p:cNvPr id="54" name="Picture 6" descr="4NG | We grow digital business | Full-service digital agency">
            <a:extLst>
              <a:ext uri="{FF2B5EF4-FFF2-40B4-BE49-F238E27FC236}">
                <a16:creationId xmlns:a16="http://schemas.microsoft.com/office/drawing/2014/main" id="{2D8619B2-982C-48DA-8704-BC29E363BA52}"/>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4246807" y="1425076"/>
            <a:ext cx="381689" cy="36251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MIT scientists translated spider webs into music. It could help us talk to  them - CNN">
            <a:extLst>
              <a:ext uri="{FF2B5EF4-FFF2-40B4-BE49-F238E27FC236}">
                <a16:creationId xmlns:a16="http://schemas.microsoft.com/office/drawing/2014/main" id="{B03A6F99-4096-4598-9915-EC5CB1CA67AC}"/>
              </a:ext>
            </a:extLst>
          </p:cNvPr>
          <p:cNvPicPr>
            <a:picLocks noChangeAspect="1" noChangeArrowheads="1"/>
          </p:cNvPicPr>
          <p:nvPr/>
        </p:nvPicPr>
        <p:blipFill>
          <a:blip r:embed="rId29">
            <a:alphaModFix amt="35000"/>
            <a:extLst>
              <a:ext uri="{28A0092B-C50C-407E-A947-70E740481C1C}">
                <a14:useLocalDpi xmlns:a14="http://schemas.microsoft.com/office/drawing/2010/main" val="0"/>
              </a:ext>
            </a:extLst>
          </a:blip>
          <a:srcRect/>
          <a:stretch>
            <a:fillRect/>
          </a:stretch>
        </p:blipFill>
        <p:spPr bwMode="auto">
          <a:xfrm>
            <a:off x="0" y="827384"/>
            <a:ext cx="9144000" cy="3290865"/>
          </a:xfrm>
          <a:prstGeom prst="rect">
            <a:avLst/>
          </a:prstGeom>
          <a:noFill/>
          <a:extLst>
            <a:ext uri="{909E8E84-426E-40DD-AFC4-6F175D3DCCD1}">
              <a14:hiddenFill xmlns:a14="http://schemas.microsoft.com/office/drawing/2010/main">
                <a:solidFill>
                  <a:srgbClr val="FFFFFF"/>
                </a:solidFill>
              </a14:hiddenFill>
            </a:ext>
          </a:extLst>
        </p:spPr>
      </p:pic>
      <p:pic>
        <p:nvPicPr>
          <p:cNvPr id="25" name="Content Placeholder 7">
            <a:extLst>
              <a:ext uri="{FF2B5EF4-FFF2-40B4-BE49-F238E27FC236}">
                <a16:creationId xmlns:a16="http://schemas.microsoft.com/office/drawing/2014/main" id="{B91E4F5F-A819-4838-90C4-86C163DBB0E5}"/>
              </a:ext>
            </a:extLst>
          </p:cNvPr>
          <p:cNvPicPr>
            <a:picLocks noChangeAspect="1"/>
          </p:cNvPicPr>
          <p:nvPr/>
        </p:nvPicPr>
        <p:blipFill>
          <a:blip r:embed="rId30"/>
          <a:stretch>
            <a:fillRect/>
          </a:stretch>
        </p:blipFill>
        <p:spPr>
          <a:xfrm>
            <a:off x="2426580" y="513923"/>
            <a:ext cx="3651504" cy="758952"/>
          </a:xfrm>
          <a:prstGeom prst="rect">
            <a:avLst/>
          </a:prstGeom>
        </p:spPr>
      </p:pic>
      <p:sp>
        <p:nvSpPr>
          <p:cNvPr id="7" name="TextBox 6">
            <a:extLst>
              <a:ext uri="{FF2B5EF4-FFF2-40B4-BE49-F238E27FC236}">
                <a16:creationId xmlns:a16="http://schemas.microsoft.com/office/drawing/2014/main" id="{4DE326C2-148C-4086-BA50-8760DF455579}"/>
              </a:ext>
            </a:extLst>
          </p:cNvPr>
          <p:cNvSpPr txBox="1"/>
          <p:nvPr/>
        </p:nvSpPr>
        <p:spPr>
          <a:xfrm>
            <a:off x="0" y="4601692"/>
            <a:ext cx="9143999" cy="200055"/>
          </a:xfrm>
          <a:prstGeom prst="rect">
            <a:avLst/>
          </a:prstGeom>
          <a:noFill/>
        </p:spPr>
        <p:txBody>
          <a:bodyPr wrap="square" lIns="0" tIns="0" rIns="0" bIns="0" rtlCol="0">
            <a:spAutoFit/>
          </a:bodyPr>
          <a:lstStyle/>
          <a:p>
            <a:pPr algn="ctr"/>
            <a:r>
              <a:rPr lang="en-US" sz="1300" dirty="0"/>
              <a:t>you are invited to come do an internship and explore job opportunities with us!</a:t>
            </a:r>
          </a:p>
        </p:txBody>
      </p:sp>
      <p:pic>
        <p:nvPicPr>
          <p:cNvPr id="84" name="!Lucas">
            <a:extLst>
              <a:ext uri="{FF2B5EF4-FFF2-40B4-BE49-F238E27FC236}">
                <a16:creationId xmlns:a16="http://schemas.microsoft.com/office/drawing/2014/main" id="{63763415-9192-44D5-8D5F-7D1D4BE8CB38}"/>
              </a:ext>
            </a:extLst>
          </p:cNvPr>
          <p:cNvPicPr>
            <a:picLocks noChangeAspect="1"/>
          </p:cNvPicPr>
          <p:nvPr/>
        </p:nvPicPr>
        <p:blipFill>
          <a:blip r:embed="rId3"/>
          <a:stretch>
            <a:fillRect/>
          </a:stretch>
        </p:blipFill>
        <p:spPr>
          <a:xfrm>
            <a:off x="4590717" y="3049267"/>
            <a:ext cx="612863" cy="553203"/>
          </a:xfrm>
          <a:prstGeom prst="rect">
            <a:avLst/>
          </a:prstGeom>
          <a:ln>
            <a:noFill/>
          </a:ln>
          <a:effectLst>
            <a:outerShdw blurRad="292100" dist="139700" dir="2700000" algn="tl" rotWithShape="0">
              <a:srgbClr val="333333">
                <a:alpha val="65000"/>
              </a:srgbClr>
            </a:outerShdw>
          </a:effectLst>
        </p:spPr>
      </p:pic>
      <p:sp>
        <p:nvSpPr>
          <p:cNvPr id="85" name="TextBox 84">
            <a:extLst>
              <a:ext uri="{FF2B5EF4-FFF2-40B4-BE49-F238E27FC236}">
                <a16:creationId xmlns:a16="http://schemas.microsoft.com/office/drawing/2014/main" id="{28D1E4E8-2EA2-4C90-A2B6-282D6B2CC63C}"/>
              </a:ext>
            </a:extLst>
          </p:cNvPr>
          <p:cNvSpPr txBox="1"/>
          <p:nvPr/>
        </p:nvSpPr>
        <p:spPr>
          <a:xfrm>
            <a:off x="1513368" y="4202424"/>
            <a:ext cx="6262933" cy="200055"/>
          </a:xfrm>
          <a:prstGeom prst="rect">
            <a:avLst/>
          </a:prstGeom>
          <a:noFill/>
        </p:spPr>
        <p:txBody>
          <a:bodyPr wrap="none" lIns="0" tIns="0" rIns="0" bIns="0" rtlCol="0">
            <a:spAutoFit/>
          </a:bodyPr>
          <a:lstStyle/>
          <a:p>
            <a:r>
              <a:rPr lang="nl-NL" sz="1300" dirty="0"/>
              <a:t>lucas.jellema@amis.nl  |  technology.amis.nl  |       @</a:t>
            </a:r>
            <a:r>
              <a:rPr lang="nl-NL" sz="1300" dirty="0" err="1"/>
              <a:t>lucasjellema</a:t>
            </a:r>
            <a:r>
              <a:rPr lang="nl-NL" sz="1300" dirty="0"/>
              <a:t>  |      </a:t>
            </a:r>
            <a:r>
              <a:rPr lang="nl-NL" sz="1300" dirty="0" err="1"/>
              <a:t>lucas-jellema</a:t>
            </a:r>
            <a:endParaRPr lang="en-NL" sz="1300" dirty="0" err="1"/>
          </a:p>
        </p:txBody>
      </p:sp>
      <p:pic>
        <p:nvPicPr>
          <p:cNvPr id="86" name="Snagit_SNG834">
            <a:extLst>
              <a:ext uri="{FF2B5EF4-FFF2-40B4-BE49-F238E27FC236}">
                <a16:creationId xmlns:a16="http://schemas.microsoft.com/office/drawing/2014/main" id="{81FB1EFB-88C3-473A-A1B1-F7C4AB1467ED}"/>
              </a:ext>
            </a:extLst>
          </p:cNvPr>
          <p:cNvPicPr>
            <a:picLocks noChangeAspect="1"/>
          </p:cNvPicPr>
          <p:nvPr/>
        </p:nvPicPr>
        <p:blipFill>
          <a:blip r:embed="rId31"/>
          <a:stretch>
            <a:fillRect/>
          </a:stretch>
        </p:blipFill>
        <p:spPr>
          <a:xfrm>
            <a:off x="6457290" y="4202424"/>
            <a:ext cx="195637" cy="209952"/>
          </a:xfrm>
          <a:prstGeom prst="rect">
            <a:avLst/>
          </a:prstGeom>
        </p:spPr>
      </p:pic>
      <p:pic>
        <p:nvPicPr>
          <p:cNvPr id="87" name="Snagit_SNG849">
            <a:extLst>
              <a:ext uri="{FF2B5EF4-FFF2-40B4-BE49-F238E27FC236}">
                <a16:creationId xmlns:a16="http://schemas.microsoft.com/office/drawing/2014/main" id="{DA207BBF-FE9F-49BA-8071-393900351BCD}"/>
              </a:ext>
            </a:extLst>
          </p:cNvPr>
          <p:cNvPicPr>
            <a:picLocks noChangeAspect="1"/>
          </p:cNvPicPr>
          <p:nvPr/>
        </p:nvPicPr>
        <p:blipFill>
          <a:blip r:embed="rId32"/>
          <a:stretch>
            <a:fillRect/>
          </a:stretch>
        </p:blipFill>
        <p:spPr>
          <a:xfrm>
            <a:off x="4881261" y="4202424"/>
            <a:ext cx="281328" cy="200055"/>
          </a:xfrm>
          <a:prstGeom prst="rect">
            <a:avLst/>
          </a:prstGeom>
        </p:spPr>
      </p:pic>
      <p:pic>
        <p:nvPicPr>
          <p:cNvPr id="5" name="Picture 4">
            <a:extLst>
              <a:ext uri="{FF2B5EF4-FFF2-40B4-BE49-F238E27FC236}">
                <a16:creationId xmlns:a16="http://schemas.microsoft.com/office/drawing/2014/main" id="{A8B4F01A-7218-FF3A-2804-609D16BC7648}"/>
              </a:ext>
            </a:extLst>
          </p:cNvPr>
          <p:cNvPicPr>
            <a:picLocks noChangeAspect="1"/>
          </p:cNvPicPr>
          <p:nvPr/>
        </p:nvPicPr>
        <p:blipFill>
          <a:blip r:embed="rId33">
            <a:alphaModFix amt="85000"/>
          </a:blip>
          <a:stretch>
            <a:fillRect/>
          </a:stretch>
        </p:blipFill>
        <p:spPr>
          <a:xfrm>
            <a:off x="1941217" y="1437087"/>
            <a:ext cx="4598020" cy="2554457"/>
          </a:xfrm>
          <a:prstGeom prst="rect">
            <a:avLst/>
          </a:prstGeom>
        </p:spPr>
      </p:pic>
    </p:spTree>
    <p:extLst>
      <p:ext uri="{BB962C8B-B14F-4D97-AF65-F5344CB8AC3E}">
        <p14:creationId xmlns:p14="http://schemas.microsoft.com/office/powerpoint/2010/main" val="3760923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Kafka</a:t>
            </a:r>
            <a:r>
              <a:rPr lang="nl-NL" dirty="0"/>
              <a:t> </a:t>
            </a:r>
            <a:r>
              <a:rPr lang="nl-NL" dirty="0" err="1"/>
              <a:t>terminology</a:t>
            </a:r>
            <a:endParaRPr lang="en-US" dirty="0"/>
          </a:p>
        </p:txBody>
      </p:sp>
      <p:sp>
        <p:nvSpPr>
          <p:cNvPr id="3" name="Text Placeholder 2"/>
          <p:cNvSpPr>
            <a:spLocks noGrp="1"/>
          </p:cNvSpPr>
          <p:nvPr>
            <p:ph idx="1"/>
          </p:nvPr>
        </p:nvSpPr>
        <p:spPr/>
        <p:txBody>
          <a:bodyPr/>
          <a:lstStyle/>
          <a:p>
            <a:r>
              <a:rPr lang="nl-NL" dirty="0"/>
              <a:t>Topic</a:t>
            </a:r>
          </a:p>
          <a:p>
            <a:r>
              <a:rPr lang="nl-NL" dirty="0"/>
              <a:t>Message</a:t>
            </a:r>
          </a:p>
          <a:p>
            <a:pPr lvl="1"/>
            <a:r>
              <a:rPr lang="nl-NL" dirty="0"/>
              <a:t>== </a:t>
            </a:r>
            <a:r>
              <a:rPr lang="nl-NL" dirty="0" err="1"/>
              <a:t>ByteArray</a:t>
            </a:r>
            <a:endParaRPr lang="nl-NL" dirty="0"/>
          </a:p>
          <a:p>
            <a:r>
              <a:rPr lang="nl-NL" dirty="0"/>
              <a:t>Broker</a:t>
            </a:r>
          </a:p>
          <a:p>
            <a:r>
              <a:rPr lang="nl-NL" dirty="0"/>
              <a:t>Producer</a:t>
            </a:r>
          </a:p>
          <a:p>
            <a:r>
              <a:rPr lang="nl-NL" dirty="0"/>
              <a:t>Consumer</a:t>
            </a:r>
          </a:p>
          <a:p>
            <a:r>
              <a:rPr lang="nl-NL" dirty="0"/>
              <a:t>Offset</a:t>
            </a:r>
            <a:endParaRPr lang="en-US" dirty="0"/>
          </a:p>
        </p:txBody>
      </p:sp>
      <p:sp>
        <p:nvSpPr>
          <p:cNvPr id="4" name="Rectangle 3"/>
          <p:cNvSpPr/>
          <p:nvPr/>
        </p:nvSpPr>
        <p:spPr>
          <a:xfrm>
            <a:off x="3907661" y="1974769"/>
            <a:ext cx="1038044" cy="5692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61109"/>
            <a:endParaRPr lang="en-US" sz="1266" dirty="0">
              <a:solidFill>
                <a:prstClr val="white"/>
              </a:solidFill>
              <a:latin typeface="Arial" panose="020B0604020202020204" pitchFamily="34" charset="0"/>
            </a:endParaRPr>
          </a:p>
        </p:txBody>
      </p:sp>
      <p:sp>
        <p:nvSpPr>
          <p:cNvPr id="6" name="Rectangle 5"/>
          <p:cNvSpPr/>
          <p:nvPr/>
        </p:nvSpPr>
        <p:spPr>
          <a:xfrm>
            <a:off x="7915521" y="1849932"/>
            <a:ext cx="1038044" cy="569250"/>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8" name="Rectangle 7"/>
          <p:cNvSpPr/>
          <p:nvPr/>
        </p:nvSpPr>
        <p:spPr>
          <a:xfrm>
            <a:off x="5209908" y="2489502"/>
            <a:ext cx="1647477" cy="946169"/>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9" name="Rectangle 8"/>
          <p:cNvSpPr/>
          <p:nvPr/>
        </p:nvSpPr>
        <p:spPr>
          <a:xfrm>
            <a:off x="5544761" y="2708307"/>
            <a:ext cx="997862" cy="531265"/>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defTabSz="661109"/>
            <a:endParaRPr lang="en-US" sz="1266" dirty="0">
              <a:solidFill>
                <a:prstClr val="white"/>
              </a:solidFill>
              <a:latin typeface="Arial" panose="020B0604020202020204" pitchFamily="34" charset="0"/>
            </a:endParaRPr>
          </a:p>
        </p:txBody>
      </p:sp>
      <p:cxnSp>
        <p:nvCxnSpPr>
          <p:cNvPr id="10" name="Elbow Connector 9"/>
          <p:cNvCxnSpPr>
            <a:stCxn id="4" idx="2"/>
          </p:cNvCxnSpPr>
          <p:nvPr/>
        </p:nvCxnSpPr>
        <p:spPr>
          <a:xfrm rot="16200000" flipH="1">
            <a:off x="4780990" y="2189711"/>
            <a:ext cx="409463" cy="1118079"/>
          </a:xfrm>
          <a:prstGeom prst="bentConnector2">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12" name="Elbow Connector 11"/>
          <p:cNvCxnSpPr>
            <a:endCxn id="6" idx="1"/>
          </p:cNvCxnSpPr>
          <p:nvPr/>
        </p:nvCxnSpPr>
        <p:spPr>
          <a:xfrm flipV="1">
            <a:off x="6545972" y="2134557"/>
            <a:ext cx="1369549" cy="818925"/>
          </a:xfrm>
          <a:prstGeom prst="bentConnector3">
            <a:avLst/>
          </a:prstGeom>
          <a:ln w="19050">
            <a:tailEnd type="arrow"/>
          </a:ln>
        </p:spPr>
        <p:style>
          <a:lnRef idx="2">
            <a:schemeClr val="accent2"/>
          </a:lnRef>
          <a:fillRef idx="0">
            <a:schemeClr val="accent2"/>
          </a:fillRef>
          <a:effectRef idx="1">
            <a:schemeClr val="accent2"/>
          </a:effectRef>
          <a:fontRef idx="minor">
            <a:schemeClr val="tx1"/>
          </a:fontRef>
        </p:style>
      </p:cxnSp>
      <p:sp>
        <p:nvSpPr>
          <p:cNvPr id="14" name="TextBox 13"/>
          <p:cNvSpPr txBox="1"/>
          <p:nvPr/>
        </p:nvSpPr>
        <p:spPr>
          <a:xfrm>
            <a:off x="4048323" y="2084695"/>
            <a:ext cx="843501" cy="287130"/>
          </a:xfrm>
          <a:prstGeom prst="rect">
            <a:avLst/>
          </a:prstGeom>
          <a:noFill/>
        </p:spPr>
        <p:txBody>
          <a:bodyPr wrap="none" rtlCol="0">
            <a:spAutoFit/>
          </a:bodyPr>
          <a:lstStyle/>
          <a:p>
            <a:pPr defTabSz="661109"/>
            <a:r>
              <a:rPr lang="nl-NL" sz="1266" dirty="0">
                <a:solidFill>
                  <a:srgbClr val="000000"/>
                </a:solidFill>
                <a:latin typeface="Arial" panose="020B0604020202020204" pitchFamily="34" charset="0"/>
              </a:rPr>
              <a:t>Producer</a:t>
            </a:r>
            <a:endParaRPr lang="en-US" sz="1266" dirty="0" err="1">
              <a:solidFill>
                <a:srgbClr val="000000"/>
              </a:solidFill>
              <a:latin typeface="Arial" panose="020B0604020202020204" pitchFamily="34" charset="0"/>
            </a:endParaRPr>
          </a:p>
        </p:txBody>
      </p:sp>
      <p:sp>
        <p:nvSpPr>
          <p:cNvPr id="15" name="TextBox 14"/>
          <p:cNvSpPr txBox="1"/>
          <p:nvPr/>
        </p:nvSpPr>
        <p:spPr>
          <a:xfrm>
            <a:off x="8035700" y="2015945"/>
            <a:ext cx="931665" cy="287130"/>
          </a:xfrm>
          <a:prstGeom prst="rect">
            <a:avLst/>
          </a:prstGeom>
          <a:noFill/>
        </p:spPr>
        <p:txBody>
          <a:bodyPr wrap="none" rtlCol="0">
            <a:spAutoFit/>
          </a:bodyPr>
          <a:lstStyle/>
          <a:p>
            <a:pPr defTabSz="661109"/>
            <a:r>
              <a:rPr lang="nl-NL" sz="1266" dirty="0">
                <a:solidFill>
                  <a:srgbClr val="000000"/>
                </a:solidFill>
                <a:latin typeface="Arial" panose="020B0604020202020204" pitchFamily="34" charset="0"/>
              </a:rPr>
              <a:t>Consumer</a:t>
            </a:r>
            <a:endParaRPr lang="en-US" sz="1266" dirty="0" err="1">
              <a:solidFill>
                <a:srgbClr val="000000"/>
              </a:solidFill>
              <a:latin typeface="Arial" panose="020B0604020202020204" pitchFamily="34" charset="0"/>
            </a:endParaRPr>
          </a:p>
        </p:txBody>
      </p:sp>
      <p:sp>
        <p:nvSpPr>
          <p:cNvPr id="16" name="TextBox 15"/>
          <p:cNvSpPr txBox="1"/>
          <p:nvPr/>
        </p:nvSpPr>
        <p:spPr>
          <a:xfrm>
            <a:off x="5806401" y="2672388"/>
            <a:ext cx="582211" cy="287130"/>
          </a:xfrm>
          <a:prstGeom prst="rect">
            <a:avLst/>
          </a:prstGeom>
          <a:noFill/>
        </p:spPr>
        <p:txBody>
          <a:bodyPr wrap="none" rtlCol="0">
            <a:spAutoFit/>
          </a:bodyPr>
          <a:lstStyle/>
          <a:p>
            <a:pPr defTabSz="661109"/>
            <a:r>
              <a:rPr lang="nl-NL" sz="1266" dirty="0">
                <a:solidFill>
                  <a:prstClr val="black"/>
                </a:solidFill>
                <a:latin typeface="Arial" panose="020B0604020202020204" pitchFamily="34" charset="0"/>
              </a:rPr>
              <a:t>Topic</a:t>
            </a:r>
            <a:endParaRPr lang="en-US" sz="1266" dirty="0" err="1">
              <a:solidFill>
                <a:prstClr val="black"/>
              </a:solidFill>
              <a:latin typeface="Arial" panose="020B0604020202020204" pitchFamily="34" charset="0"/>
            </a:endParaRPr>
          </a:p>
        </p:txBody>
      </p:sp>
      <p:sp>
        <p:nvSpPr>
          <p:cNvPr id="17" name="TextBox 16"/>
          <p:cNvSpPr txBox="1"/>
          <p:nvPr/>
        </p:nvSpPr>
        <p:spPr>
          <a:xfrm>
            <a:off x="5171188" y="2438365"/>
            <a:ext cx="663964" cy="287130"/>
          </a:xfrm>
          <a:prstGeom prst="rect">
            <a:avLst/>
          </a:prstGeom>
          <a:noFill/>
        </p:spPr>
        <p:txBody>
          <a:bodyPr wrap="none" rtlCol="0">
            <a:spAutoFit/>
          </a:bodyPr>
          <a:lstStyle/>
          <a:p>
            <a:pPr defTabSz="661109"/>
            <a:r>
              <a:rPr lang="nl-NL" sz="1266" dirty="0">
                <a:solidFill>
                  <a:prstClr val="black"/>
                </a:solidFill>
                <a:latin typeface="Arial" panose="020B0604020202020204" pitchFamily="34" charset="0"/>
              </a:rPr>
              <a:t>Broker</a:t>
            </a:r>
            <a:endParaRPr lang="en-US" sz="1266" dirty="0" err="1">
              <a:solidFill>
                <a:prstClr val="black"/>
              </a:solidFill>
              <a:latin typeface="Arial" panose="020B0604020202020204" pitchFamily="34" charset="0"/>
            </a:endParaRPr>
          </a:p>
        </p:txBody>
      </p:sp>
      <p:pic>
        <p:nvPicPr>
          <p:cNvPr id="18" name="Picture 2" descr="Image result for logo kafk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84474" y="4054298"/>
            <a:ext cx="1384610" cy="727808"/>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p:cNvSpPr/>
          <p:nvPr/>
        </p:nvSpPr>
        <p:spPr>
          <a:xfrm>
            <a:off x="6334560" y="291583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20" name="Rectangle 19"/>
          <p:cNvSpPr/>
          <p:nvPr/>
        </p:nvSpPr>
        <p:spPr>
          <a:xfrm>
            <a:off x="6146588" y="2915837"/>
            <a:ext cx="161184" cy="264403"/>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24" name="Rectangle 23"/>
          <p:cNvSpPr/>
          <p:nvPr/>
        </p:nvSpPr>
        <p:spPr>
          <a:xfrm>
            <a:off x="6587505" y="1397593"/>
            <a:ext cx="467849" cy="551200"/>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defTabSz="661109"/>
            <a:endParaRPr lang="en-US" sz="1266" dirty="0">
              <a:solidFill>
                <a:prstClr val="black"/>
              </a:solidFill>
              <a:latin typeface="Arial" panose="020B0604020202020204" pitchFamily="34" charset="0"/>
            </a:endParaRPr>
          </a:p>
        </p:txBody>
      </p:sp>
      <p:sp>
        <p:nvSpPr>
          <p:cNvPr id="25" name="TextBox 24"/>
          <p:cNvSpPr txBox="1"/>
          <p:nvPr/>
        </p:nvSpPr>
        <p:spPr>
          <a:xfrm>
            <a:off x="6607823" y="1418490"/>
            <a:ext cx="567784" cy="579389"/>
          </a:xfrm>
          <a:prstGeom prst="rect">
            <a:avLst/>
          </a:prstGeom>
          <a:noFill/>
        </p:spPr>
        <p:txBody>
          <a:bodyPr wrap="none" rtlCol="0">
            <a:spAutoFit/>
          </a:bodyPr>
          <a:lstStyle/>
          <a:p>
            <a:pPr defTabSz="661109"/>
            <a:r>
              <a:rPr lang="nl-NL" sz="1055" dirty="0" err="1">
                <a:solidFill>
                  <a:prstClr val="black"/>
                </a:solidFill>
                <a:latin typeface="Arial" panose="020B0604020202020204" pitchFamily="34" charset="0"/>
              </a:rPr>
              <a:t>Key</a:t>
            </a:r>
            <a:endParaRPr lang="nl-NL" sz="1055" dirty="0">
              <a:solidFill>
                <a:prstClr val="black"/>
              </a:solidFill>
              <a:latin typeface="Arial" panose="020B0604020202020204" pitchFamily="34" charset="0"/>
            </a:endParaRPr>
          </a:p>
          <a:p>
            <a:pPr defTabSz="661109"/>
            <a:r>
              <a:rPr lang="nl-NL" sz="1055" dirty="0">
                <a:solidFill>
                  <a:prstClr val="black"/>
                </a:solidFill>
                <a:latin typeface="Arial" panose="020B0604020202020204" pitchFamily="34" charset="0"/>
              </a:rPr>
              <a:t>Value </a:t>
            </a:r>
          </a:p>
          <a:p>
            <a:pPr defTabSz="661109"/>
            <a:r>
              <a:rPr lang="nl-NL" sz="1055" dirty="0">
                <a:solidFill>
                  <a:prstClr val="black"/>
                </a:solidFill>
                <a:latin typeface="Arial" panose="020B0604020202020204" pitchFamily="34" charset="0"/>
              </a:rPr>
              <a:t>Time</a:t>
            </a:r>
            <a:endParaRPr lang="en-US" sz="1055" dirty="0" err="1">
              <a:solidFill>
                <a:prstClr val="black"/>
              </a:solidFill>
              <a:latin typeface="Arial" panose="020B0604020202020204" pitchFamily="34" charset="0"/>
            </a:endParaRPr>
          </a:p>
        </p:txBody>
      </p:sp>
      <p:cxnSp>
        <p:nvCxnSpPr>
          <p:cNvPr id="26" name="Straight Connector 25"/>
          <p:cNvCxnSpPr/>
          <p:nvPr/>
        </p:nvCxnSpPr>
        <p:spPr>
          <a:xfrm flipV="1">
            <a:off x="6334560" y="1954077"/>
            <a:ext cx="252945" cy="961760"/>
          </a:xfrm>
          <a:prstGeom prst="line">
            <a:avLst/>
          </a:prstGeom>
          <a:ln>
            <a:prstDash val="dash"/>
          </a:ln>
        </p:spPr>
        <p:style>
          <a:lnRef idx="1">
            <a:schemeClr val="accent3"/>
          </a:lnRef>
          <a:fillRef idx="0">
            <a:schemeClr val="accent3"/>
          </a:fillRef>
          <a:effectRef idx="0">
            <a:schemeClr val="accent3"/>
          </a:effectRef>
          <a:fontRef idx="minor">
            <a:schemeClr val="tx1"/>
          </a:fontRef>
        </p:style>
      </p:cxnSp>
      <p:cxnSp>
        <p:nvCxnSpPr>
          <p:cNvPr id="27" name="Straight Connector 26"/>
          <p:cNvCxnSpPr/>
          <p:nvPr/>
        </p:nvCxnSpPr>
        <p:spPr>
          <a:xfrm flipV="1">
            <a:off x="6495744" y="1948793"/>
            <a:ext cx="559610" cy="967045"/>
          </a:xfrm>
          <a:prstGeom prst="line">
            <a:avLst/>
          </a:prstGeom>
          <a:ln>
            <a:prstDash val="dash"/>
          </a:ln>
        </p:spPr>
        <p:style>
          <a:lnRef idx="1">
            <a:schemeClr val="accent3"/>
          </a:lnRef>
          <a:fillRef idx="0">
            <a:schemeClr val="accent3"/>
          </a:fillRef>
          <a:effectRef idx="0">
            <a:schemeClr val="accent3"/>
          </a:effectRef>
          <a:fontRef idx="minor">
            <a:schemeClr val="tx1"/>
          </a:fontRef>
        </p:style>
      </p:cxnSp>
      <p:sp>
        <p:nvSpPr>
          <p:cNvPr id="29" name="TextBox 28"/>
          <p:cNvSpPr txBox="1"/>
          <p:nvPr/>
        </p:nvSpPr>
        <p:spPr>
          <a:xfrm>
            <a:off x="6443070" y="1100227"/>
            <a:ext cx="841897" cy="287130"/>
          </a:xfrm>
          <a:prstGeom prst="rect">
            <a:avLst/>
          </a:prstGeom>
          <a:noFill/>
        </p:spPr>
        <p:txBody>
          <a:bodyPr wrap="none" rtlCol="0">
            <a:spAutoFit/>
          </a:bodyPr>
          <a:lstStyle/>
          <a:p>
            <a:pPr defTabSz="661109"/>
            <a:r>
              <a:rPr lang="nl-NL" sz="1266" dirty="0">
                <a:solidFill>
                  <a:srgbClr val="000000"/>
                </a:solidFill>
                <a:latin typeface="Arial" panose="020B0604020202020204" pitchFamily="34" charset="0"/>
              </a:rPr>
              <a:t>Message</a:t>
            </a:r>
            <a:endParaRPr lang="en-US" sz="1266" dirty="0" err="1">
              <a:solidFill>
                <a:srgbClr val="000000"/>
              </a:solidFill>
              <a:latin typeface="Arial" panose="020B0604020202020204" pitchFamily="34" charset="0"/>
            </a:endParaRPr>
          </a:p>
        </p:txBody>
      </p:sp>
      <p:sp>
        <p:nvSpPr>
          <p:cNvPr id="5" name="Footer Placeholder 4">
            <a:extLst>
              <a:ext uri="{FF2B5EF4-FFF2-40B4-BE49-F238E27FC236}">
                <a16:creationId xmlns:a16="http://schemas.microsoft.com/office/drawing/2014/main" id="{7FDFB7DB-62E5-4DDC-84EC-BB781CA94895}"/>
              </a:ext>
            </a:extLst>
          </p:cNvPr>
          <p:cNvSpPr>
            <a:spLocks noGrp="1"/>
          </p:cNvSpPr>
          <p:nvPr>
            <p:ph type="ftr" sz="quarter" idx="11"/>
          </p:nvPr>
        </p:nvSpPr>
        <p:spPr/>
        <p:txBody>
          <a:bodyPr/>
          <a:lstStyle/>
          <a:p>
            <a:r>
              <a:rPr lang="en-US"/>
              <a:t>Microservices, Messaging, Kafka and Dapr - Fontys - November 2022</a:t>
            </a:r>
            <a:endParaRPr lang="nl-NL" dirty="0"/>
          </a:p>
        </p:txBody>
      </p:sp>
      <p:cxnSp>
        <p:nvCxnSpPr>
          <p:cNvPr id="11" name="Straight Arrow Connector 10">
            <a:extLst>
              <a:ext uri="{FF2B5EF4-FFF2-40B4-BE49-F238E27FC236}">
                <a16:creationId xmlns:a16="http://schemas.microsoft.com/office/drawing/2014/main" id="{88737888-2F19-4B43-A508-9261ECEF465A}"/>
              </a:ext>
            </a:extLst>
          </p:cNvPr>
          <p:cNvCxnSpPr>
            <a:cxnSpLocks/>
          </p:cNvCxnSpPr>
          <p:nvPr/>
        </p:nvCxnSpPr>
        <p:spPr>
          <a:xfrm flipV="1">
            <a:off x="6227180" y="3229742"/>
            <a:ext cx="0" cy="370217"/>
          </a:xfrm>
          <a:prstGeom prst="straightConnector1">
            <a:avLst/>
          </a:prstGeom>
          <a:ln>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FD5C5ADA-AE53-4044-BC79-BA415B60C234}"/>
              </a:ext>
            </a:extLst>
          </p:cNvPr>
          <p:cNvSpPr txBox="1"/>
          <p:nvPr/>
        </p:nvSpPr>
        <p:spPr>
          <a:xfrm>
            <a:off x="5936074" y="3582590"/>
            <a:ext cx="2400272" cy="287130"/>
          </a:xfrm>
          <a:prstGeom prst="rect">
            <a:avLst/>
          </a:prstGeom>
          <a:noFill/>
        </p:spPr>
        <p:txBody>
          <a:bodyPr wrap="none" rtlCol="0">
            <a:spAutoFit/>
          </a:bodyPr>
          <a:lstStyle/>
          <a:p>
            <a:pPr defTabSz="661109"/>
            <a:r>
              <a:rPr lang="nl-NL" sz="1266" dirty="0">
                <a:solidFill>
                  <a:prstClr val="black"/>
                </a:solidFill>
                <a:latin typeface="Arial" panose="020B0604020202020204" pitchFamily="34" charset="0"/>
              </a:rPr>
              <a:t>offset (for a </a:t>
            </a:r>
            <a:r>
              <a:rPr lang="nl-NL" sz="1266" dirty="0" err="1">
                <a:solidFill>
                  <a:prstClr val="black"/>
                </a:solidFill>
                <a:latin typeface="Arial" panose="020B0604020202020204" pitchFamily="34" charset="0"/>
              </a:rPr>
              <a:t>specific</a:t>
            </a:r>
            <a:r>
              <a:rPr lang="nl-NL" sz="1266" dirty="0">
                <a:solidFill>
                  <a:prstClr val="black"/>
                </a:solidFill>
                <a:latin typeface="Arial" panose="020B0604020202020204" pitchFamily="34" charset="0"/>
              </a:rPr>
              <a:t> </a:t>
            </a:r>
            <a:r>
              <a:rPr lang="nl-NL" sz="1266" dirty="0" err="1">
                <a:solidFill>
                  <a:prstClr val="black"/>
                </a:solidFill>
                <a:latin typeface="Arial" panose="020B0604020202020204" pitchFamily="34" charset="0"/>
              </a:rPr>
              <a:t>consumer</a:t>
            </a:r>
            <a:r>
              <a:rPr lang="nl-NL" sz="1266" dirty="0">
                <a:solidFill>
                  <a:prstClr val="black"/>
                </a:solidFill>
                <a:latin typeface="Arial" panose="020B0604020202020204" pitchFamily="34" charset="0"/>
              </a:rPr>
              <a:t>)</a:t>
            </a:r>
            <a:endParaRPr lang="en-US" sz="1266" dirty="0" err="1">
              <a:solidFill>
                <a:prstClr val="black"/>
              </a:solidFill>
              <a:latin typeface="Arial" panose="020B0604020202020204" pitchFamily="34" charset="0"/>
            </a:endParaRPr>
          </a:p>
        </p:txBody>
      </p:sp>
    </p:spTree>
    <p:extLst>
      <p:ext uri="{BB962C8B-B14F-4D97-AF65-F5344CB8AC3E}">
        <p14:creationId xmlns:p14="http://schemas.microsoft.com/office/powerpoint/2010/main" val="137083427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1F5A71D-46AB-46E4-B680-3F0B056BB887}"/>
              </a:ext>
            </a:extLst>
          </p:cNvPr>
          <p:cNvSpPr>
            <a:spLocks noGrp="1"/>
          </p:cNvSpPr>
          <p:nvPr>
            <p:ph type="ftr" sz="quarter" idx="11"/>
          </p:nvPr>
        </p:nvSpPr>
        <p:spPr/>
        <p:txBody>
          <a:bodyPr/>
          <a:lstStyle/>
          <a:p>
            <a:r>
              <a:rPr lang="en-US"/>
              <a:t>Microservices in real life – with Node &amp; Dapr.io</a:t>
            </a:r>
            <a:endParaRPr lang="nl-NL"/>
          </a:p>
        </p:txBody>
      </p:sp>
      <p:sp>
        <p:nvSpPr>
          <p:cNvPr id="5" name="Rounded Rectangle 5">
            <a:extLst>
              <a:ext uri="{FF2B5EF4-FFF2-40B4-BE49-F238E27FC236}">
                <a16:creationId xmlns:a16="http://schemas.microsoft.com/office/drawing/2014/main" id="{0A7AB01F-C4C6-4BEA-8408-F8B162E8E1F9}"/>
              </a:ext>
            </a:extLst>
          </p:cNvPr>
          <p:cNvSpPr/>
          <p:nvPr/>
        </p:nvSpPr>
        <p:spPr bwMode="auto">
          <a:xfrm>
            <a:off x="3397134" y="4051156"/>
            <a:ext cx="1997989" cy="664844"/>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State</a:t>
            </a:r>
          </a:p>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Stores</a:t>
            </a:r>
          </a:p>
        </p:txBody>
      </p:sp>
      <p:grpSp>
        <p:nvGrpSpPr>
          <p:cNvPr id="6" name="Group 5">
            <a:extLst>
              <a:ext uri="{FF2B5EF4-FFF2-40B4-BE49-F238E27FC236}">
                <a16:creationId xmlns:a16="http://schemas.microsoft.com/office/drawing/2014/main" id="{34334C68-E497-4DB5-8AA3-BBC197F62E8D}"/>
              </a:ext>
            </a:extLst>
          </p:cNvPr>
          <p:cNvGrpSpPr/>
          <p:nvPr/>
        </p:nvGrpSpPr>
        <p:grpSpPr>
          <a:xfrm>
            <a:off x="4719429" y="4171049"/>
            <a:ext cx="440351" cy="455539"/>
            <a:chOff x="8492360" y="900329"/>
            <a:chExt cx="556657" cy="588829"/>
          </a:xfrm>
        </p:grpSpPr>
        <p:pic>
          <p:nvPicPr>
            <p:cNvPr id="7" name="Picture 114">
              <a:extLst>
                <a:ext uri="{FF2B5EF4-FFF2-40B4-BE49-F238E27FC236}">
                  <a16:creationId xmlns:a16="http://schemas.microsoft.com/office/drawing/2014/main" id="{699C7A8C-7D68-4C8B-952C-158701E51B5F}"/>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604473" y="900329"/>
              <a:ext cx="332433" cy="332433"/>
            </a:xfrm>
            <a:prstGeom prst="rect">
              <a:avLst/>
            </a:prstGeom>
          </p:spPr>
        </p:pic>
        <p:sp>
          <p:nvSpPr>
            <p:cNvPr id="8" name="TextBox 7">
              <a:extLst>
                <a:ext uri="{FF2B5EF4-FFF2-40B4-BE49-F238E27FC236}">
                  <a16:creationId xmlns:a16="http://schemas.microsoft.com/office/drawing/2014/main" id="{1329A039-F136-4E24-B5BD-5893B94B4B87}"/>
                </a:ext>
              </a:extLst>
            </p:cNvPr>
            <p:cNvSpPr txBox="1"/>
            <p:nvPr/>
          </p:nvSpPr>
          <p:spPr>
            <a:xfrm>
              <a:off x="8492360" y="1250459"/>
              <a:ext cx="556657"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DynamoDB</a:t>
              </a:r>
            </a:p>
          </p:txBody>
        </p:sp>
      </p:grpSp>
      <p:pic>
        <p:nvPicPr>
          <p:cNvPr id="9" name="Graphic 8">
            <a:extLst>
              <a:ext uri="{FF2B5EF4-FFF2-40B4-BE49-F238E27FC236}">
                <a16:creationId xmlns:a16="http://schemas.microsoft.com/office/drawing/2014/main" id="{8B6DC320-8A1E-4153-9494-D733FA9045FD}"/>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538113" y="4196889"/>
            <a:ext cx="236403" cy="378444"/>
          </a:xfrm>
          <a:prstGeom prst="rect">
            <a:avLst/>
          </a:prstGeom>
        </p:spPr>
      </p:pic>
      <p:pic>
        <p:nvPicPr>
          <p:cNvPr id="10" name="Picture 2" descr="See the source image">
            <a:extLst>
              <a:ext uri="{FF2B5EF4-FFF2-40B4-BE49-F238E27FC236}">
                <a16:creationId xmlns:a16="http://schemas.microsoft.com/office/drawing/2014/main" id="{6B168A0D-4E0A-4F2C-A49B-CE58A6B95584}"/>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4560305" y="4103197"/>
            <a:ext cx="718118" cy="60463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AppA">
            <a:extLst>
              <a:ext uri="{FF2B5EF4-FFF2-40B4-BE49-F238E27FC236}">
                <a16:creationId xmlns:a16="http://schemas.microsoft.com/office/drawing/2014/main" id="{D6230282-359F-4F59-B4D0-C0F43950C5CC}"/>
              </a:ext>
            </a:extLst>
          </p:cNvPr>
          <p:cNvGrpSpPr/>
          <p:nvPr/>
        </p:nvGrpSpPr>
        <p:grpSpPr>
          <a:xfrm>
            <a:off x="6016750" y="1913219"/>
            <a:ext cx="1249849" cy="1458155"/>
            <a:chOff x="3444424" y="1954650"/>
            <a:chExt cx="1400542" cy="1633964"/>
          </a:xfrm>
        </p:grpSpPr>
        <p:pic>
          <p:nvPicPr>
            <p:cNvPr id="13" name="Graphic 12">
              <a:extLst>
                <a:ext uri="{FF2B5EF4-FFF2-40B4-BE49-F238E27FC236}">
                  <a16:creationId xmlns:a16="http://schemas.microsoft.com/office/drawing/2014/main" id="{9A11ACDA-6B49-4856-9DFF-E47D39BD875C}"/>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44424" y="1954650"/>
              <a:ext cx="1400542" cy="1633964"/>
            </a:xfrm>
            <a:prstGeom prst="rect">
              <a:avLst/>
            </a:prstGeom>
          </p:spPr>
        </p:pic>
        <p:sp>
          <p:nvSpPr>
            <p:cNvPr id="14" name="TextBox 13">
              <a:extLst>
                <a:ext uri="{FF2B5EF4-FFF2-40B4-BE49-F238E27FC236}">
                  <a16:creationId xmlns:a16="http://schemas.microsoft.com/office/drawing/2014/main" id="{4865ED42-BEC1-4DB2-8C8B-CA9643E3BD56}"/>
                </a:ext>
              </a:extLst>
            </p:cNvPr>
            <p:cNvSpPr txBox="1"/>
            <p:nvPr/>
          </p:nvSpPr>
          <p:spPr>
            <a:xfrm>
              <a:off x="3821800" y="2525411"/>
              <a:ext cx="576604" cy="258663"/>
            </a:xfrm>
            <a:prstGeom prst="rect">
              <a:avLst/>
            </a:prstGeom>
            <a:noFill/>
          </p:spPr>
          <p:txBody>
            <a:bodyPr wrap="none" lIns="0" tIns="0" rIns="0" bIns="0" rtlCol="0">
              <a:spAutoFit/>
            </a:bodyPr>
            <a:lstStyle/>
            <a:p>
              <a:pPr algn="ctr"/>
              <a:r>
                <a:rPr lang="en-US" sz="1500" dirty="0">
                  <a:solidFill>
                    <a:schemeClr val="bg1"/>
                  </a:solidFill>
                  <a:latin typeface="+mj-lt"/>
                </a:rPr>
                <a:t>app.js</a:t>
              </a:r>
            </a:p>
          </p:txBody>
        </p:sp>
      </p:grpSp>
      <p:cxnSp>
        <p:nvCxnSpPr>
          <p:cNvPr id="15" name="Straight Arrow Connector 14">
            <a:extLst>
              <a:ext uri="{FF2B5EF4-FFF2-40B4-BE49-F238E27FC236}">
                <a16:creationId xmlns:a16="http://schemas.microsoft.com/office/drawing/2014/main" id="{83569DEA-2FD2-455D-97DD-F887EE6377D3}"/>
              </a:ext>
            </a:extLst>
          </p:cNvPr>
          <p:cNvCxnSpPr>
            <a:cxnSpLocks/>
          </p:cNvCxnSpPr>
          <p:nvPr/>
        </p:nvCxnSpPr>
        <p:spPr>
          <a:xfrm flipH="1">
            <a:off x="5504666" y="2529893"/>
            <a:ext cx="555520" cy="0"/>
          </a:xfrm>
          <a:prstGeom prst="straightConnector1">
            <a:avLst/>
          </a:prstGeom>
          <a:ln w="28575">
            <a:solidFill>
              <a:srgbClr val="20219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6" name="Graphic 15">
            <a:extLst>
              <a:ext uri="{FF2B5EF4-FFF2-40B4-BE49-F238E27FC236}">
                <a16:creationId xmlns:a16="http://schemas.microsoft.com/office/drawing/2014/main" id="{8207A7D7-D0DE-4443-932D-80D6F1E1CBAB}"/>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894975" y="2109225"/>
            <a:ext cx="632550" cy="737975"/>
          </a:xfrm>
          <a:prstGeom prst="rect">
            <a:avLst/>
          </a:prstGeom>
          <a:effectLst>
            <a:outerShdw blurRad="50800" dist="25400" dir="13500000" algn="br" rotWithShape="0">
              <a:prstClr val="black">
                <a:alpha val="40000"/>
              </a:prstClr>
            </a:outerShdw>
          </a:effectLst>
        </p:spPr>
      </p:pic>
      <p:cxnSp>
        <p:nvCxnSpPr>
          <p:cNvPr id="17" name="Connector: Elbow 16">
            <a:extLst>
              <a:ext uri="{FF2B5EF4-FFF2-40B4-BE49-F238E27FC236}">
                <a16:creationId xmlns:a16="http://schemas.microsoft.com/office/drawing/2014/main" id="{A79599C3-AA6D-4915-B25A-12856BC87481}"/>
              </a:ext>
            </a:extLst>
          </p:cNvPr>
          <p:cNvCxnSpPr>
            <a:cxnSpLocks/>
            <a:stCxn id="16" idx="2"/>
            <a:endCxn id="21" idx="0"/>
          </p:cNvCxnSpPr>
          <p:nvPr/>
        </p:nvCxnSpPr>
        <p:spPr>
          <a:xfrm rot="5400000">
            <a:off x="3984777" y="2485921"/>
            <a:ext cx="865195" cy="1587752"/>
          </a:xfrm>
          <a:prstGeom prst="bentConnector3">
            <a:avLst>
              <a:gd name="adj1" fmla="val 50000"/>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985B0132-1040-4FE1-A889-E9489F590214}"/>
              </a:ext>
            </a:extLst>
          </p:cNvPr>
          <p:cNvGrpSpPr/>
          <p:nvPr/>
        </p:nvGrpSpPr>
        <p:grpSpPr>
          <a:xfrm>
            <a:off x="3516980" y="3648555"/>
            <a:ext cx="196409" cy="208343"/>
            <a:chOff x="6207667" y="1018040"/>
            <a:chExt cx="248285" cy="269304"/>
          </a:xfrm>
        </p:grpSpPr>
        <p:sp>
          <p:nvSpPr>
            <p:cNvPr id="19" name="Rectangle 18">
              <a:extLst>
                <a:ext uri="{FF2B5EF4-FFF2-40B4-BE49-F238E27FC236}">
                  <a16:creationId xmlns:a16="http://schemas.microsoft.com/office/drawing/2014/main" id="{B985A466-31FD-4FCF-AB36-A9F6DA8D2E57}"/>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20" name="Freeform: Shape 19">
              <a:extLst>
                <a:ext uri="{FF2B5EF4-FFF2-40B4-BE49-F238E27FC236}">
                  <a16:creationId xmlns:a16="http://schemas.microsoft.com/office/drawing/2014/main" id="{5341172A-783C-4C36-B335-D5B455182D1D}"/>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21" name="Oval 20">
              <a:extLst>
                <a:ext uri="{FF2B5EF4-FFF2-40B4-BE49-F238E27FC236}">
                  <a16:creationId xmlns:a16="http://schemas.microsoft.com/office/drawing/2014/main" id="{0DF933D1-D092-46C4-A540-5155388E85D2}"/>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grpSp>
      <p:cxnSp>
        <p:nvCxnSpPr>
          <p:cNvPr id="22" name="Connector: Elbow 21">
            <a:extLst>
              <a:ext uri="{FF2B5EF4-FFF2-40B4-BE49-F238E27FC236}">
                <a16:creationId xmlns:a16="http://schemas.microsoft.com/office/drawing/2014/main" id="{CCBBE484-B446-448E-8176-FFFFF8054D2E}"/>
              </a:ext>
            </a:extLst>
          </p:cNvPr>
          <p:cNvCxnSpPr>
            <a:cxnSpLocks/>
            <a:endCxn id="9" idx="0"/>
          </p:cNvCxnSpPr>
          <p:nvPr/>
        </p:nvCxnSpPr>
        <p:spPr>
          <a:xfrm rot="16200000" flipH="1">
            <a:off x="3448017" y="3988591"/>
            <a:ext cx="338320" cy="78276"/>
          </a:xfrm>
          <a:prstGeom prst="bentConnector3">
            <a:avLst>
              <a:gd name="adj1" fmla="val 36486"/>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646DD17-1953-48D9-A8C6-9DD9DDB23890}"/>
              </a:ext>
            </a:extLst>
          </p:cNvPr>
          <p:cNvSpPr txBox="1"/>
          <p:nvPr/>
        </p:nvSpPr>
        <p:spPr>
          <a:xfrm>
            <a:off x="4279910" y="3295142"/>
            <a:ext cx="554639" cy="169277"/>
          </a:xfrm>
          <a:prstGeom prst="rect">
            <a:avLst/>
          </a:prstGeom>
          <a:noFill/>
        </p:spPr>
        <p:txBody>
          <a:bodyPr wrap="none" lIns="0" tIns="0" rIns="0" bIns="0" rtlCol="0">
            <a:spAutoFit/>
          </a:bodyPr>
          <a:lstStyle/>
          <a:p>
            <a:r>
              <a:rPr lang="en-US" sz="1100" i="1" dirty="0"/>
              <a:t>get &amp; set</a:t>
            </a:r>
          </a:p>
        </p:txBody>
      </p:sp>
      <p:pic>
        <p:nvPicPr>
          <p:cNvPr id="32" name="Picture 4" descr="Logos and Graphics | Node.js">
            <a:extLst>
              <a:ext uri="{FF2B5EF4-FFF2-40B4-BE49-F238E27FC236}">
                <a16:creationId xmlns:a16="http://schemas.microsoft.com/office/drawing/2014/main" id="{F53BF1F5-A94C-4991-AD34-FEF38849700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08490" y="2700734"/>
            <a:ext cx="610303" cy="345848"/>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Rounded Corners 32">
            <a:extLst>
              <a:ext uri="{FF2B5EF4-FFF2-40B4-BE49-F238E27FC236}">
                <a16:creationId xmlns:a16="http://schemas.microsoft.com/office/drawing/2014/main" id="{BB3A90FC-9A62-4605-B937-EC8B2C9FC7CE}"/>
              </a:ext>
            </a:extLst>
          </p:cNvPr>
          <p:cNvSpPr/>
          <p:nvPr/>
        </p:nvSpPr>
        <p:spPr>
          <a:xfrm>
            <a:off x="7495916" y="2700734"/>
            <a:ext cx="775094" cy="384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Node SDK for </a:t>
            </a:r>
            <a:r>
              <a:rPr lang="en-US" sz="900" dirty="0" err="1"/>
              <a:t>Dapr</a:t>
            </a:r>
            <a:endParaRPr lang="en-US" sz="900" dirty="0"/>
          </a:p>
        </p:txBody>
      </p:sp>
      <p:cxnSp>
        <p:nvCxnSpPr>
          <p:cNvPr id="37" name="Connector: Elbow 36">
            <a:extLst>
              <a:ext uri="{FF2B5EF4-FFF2-40B4-BE49-F238E27FC236}">
                <a16:creationId xmlns:a16="http://schemas.microsoft.com/office/drawing/2014/main" id="{C16B3E6A-8104-411E-82A5-599CE7F71C47}"/>
              </a:ext>
            </a:extLst>
          </p:cNvPr>
          <p:cNvCxnSpPr>
            <a:stCxn id="13" idx="3"/>
            <a:endCxn id="33" idx="1"/>
          </p:cNvCxnSpPr>
          <p:nvPr/>
        </p:nvCxnSpPr>
        <p:spPr>
          <a:xfrm>
            <a:off x="7266599" y="2642297"/>
            <a:ext cx="229317" cy="25046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Rectangle 38">
            <a:extLst>
              <a:ext uri="{FF2B5EF4-FFF2-40B4-BE49-F238E27FC236}">
                <a16:creationId xmlns:a16="http://schemas.microsoft.com/office/drawing/2014/main" id="{382C3B37-200E-4E25-91B6-7434047FDF9F}"/>
              </a:ext>
            </a:extLst>
          </p:cNvPr>
          <p:cNvSpPr/>
          <p:nvPr/>
        </p:nvSpPr>
        <p:spPr>
          <a:xfrm>
            <a:off x="5891030" y="1144811"/>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p>
        </p:txBody>
      </p:sp>
      <p:sp>
        <p:nvSpPr>
          <p:cNvPr id="40" name="TextBox 39">
            <a:extLst>
              <a:ext uri="{FF2B5EF4-FFF2-40B4-BE49-F238E27FC236}">
                <a16:creationId xmlns:a16="http://schemas.microsoft.com/office/drawing/2014/main" id="{23E4EF2F-5183-4252-9741-36C6CEF92CD0}"/>
              </a:ext>
            </a:extLst>
          </p:cNvPr>
          <p:cNvSpPr txBox="1"/>
          <p:nvPr/>
        </p:nvSpPr>
        <p:spPr>
          <a:xfrm>
            <a:off x="5616767" y="1693683"/>
            <a:ext cx="1057982" cy="147903"/>
          </a:xfrm>
          <a:prstGeom prst="rect">
            <a:avLst/>
          </a:prstGeom>
          <a:noFill/>
        </p:spPr>
        <p:txBody>
          <a:bodyPr wrap="none" lIns="0" tIns="0" rIns="0" bIns="0" rtlCol="0">
            <a:spAutoFit/>
          </a:bodyPr>
          <a:lstStyle/>
          <a:p>
            <a:r>
              <a:rPr lang="en-US" sz="1050" i="1" dirty="0" err="1"/>
              <a:t>components.yaml</a:t>
            </a:r>
            <a:endParaRPr lang="en-US" sz="1050" i="1" dirty="0"/>
          </a:p>
        </p:txBody>
      </p:sp>
      <p:pic>
        <p:nvPicPr>
          <p:cNvPr id="41" name="Picture 2" descr="See the source image">
            <a:extLst>
              <a:ext uri="{FF2B5EF4-FFF2-40B4-BE49-F238E27FC236}">
                <a16:creationId xmlns:a16="http://schemas.microsoft.com/office/drawing/2014/main" id="{9322937B-1AFA-4145-9604-0F8C75E5901A}"/>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5996941" y="1249534"/>
            <a:ext cx="243990" cy="205431"/>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Connector: Elbow 42">
            <a:extLst>
              <a:ext uri="{FF2B5EF4-FFF2-40B4-BE49-F238E27FC236}">
                <a16:creationId xmlns:a16="http://schemas.microsoft.com/office/drawing/2014/main" id="{6DD3C765-8AE8-41FC-9BB8-96CA14A9E611}"/>
              </a:ext>
            </a:extLst>
          </p:cNvPr>
          <p:cNvCxnSpPr>
            <a:cxnSpLocks/>
            <a:stCxn id="16" idx="0"/>
            <a:endCxn id="39" idx="1"/>
          </p:cNvCxnSpPr>
          <p:nvPr/>
        </p:nvCxnSpPr>
        <p:spPr>
          <a:xfrm rot="5400000" flipH="1" flipV="1">
            <a:off x="5198847" y="1417042"/>
            <a:ext cx="704587" cy="67978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Arrow: Right 45">
            <a:extLst>
              <a:ext uri="{FF2B5EF4-FFF2-40B4-BE49-F238E27FC236}">
                <a16:creationId xmlns:a16="http://schemas.microsoft.com/office/drawing/2014/main" id="{C44D7EE0-9FB5-4662-9F75-B42E01A75902}"/>
              </a:ext>
            </a:extLst>
          </p:cNvPr>
          <p:cNvSpPr/>
          <p:nvPr/>
        </p:nvSpPr>
        <p:spPr>
          <a:xfrm rot="7258802">
            <a:off x="6680423" y="1501861"/>
            <a:ext cx="1057982" cy="3252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a:t>
            </a:r>
          </a:p>
        </p:txBody>
      </p:sp>
      <p:sp>
        <p:nvSpPr>
          <p:cNvPr id="47" name="Speech Bubble: Rectangle 46">
            <a:extLst>
              <a:ext uri="{FF2B5EF4-FFF2-40B4-BE49-F238E27FC236}">
                <a16:creationId xmlns:a16="http://schemas.microsoft.com/office/drawing/2014/main" id="{494824FC-7AF5-43C5-9B99-DA182A287DAD}"/>
              </a:ext>
            </a:extLst>
          </p:cNvPr>
          <p:cNvSpPr/>
          <p:nvPr/>
        </p:nvSpPr>
        <p:spPr>
          <a:xfrm>
            <a:off x="4214233" y="1311214"/>
            <a:ext cx="954790" cy="388136"/>
          </a:xfrm>
          <a:prstGeom prst="wedgeRectCallout">
            <a:avLst>
              <a:gd name="adj1" fmla="val 43970"/>
              <a:gd name="adj2" fmla="val 18422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err="1"/>
              <a:t>dapr_host</a:t>
            </a:r>
            <a:r>
              <a:rPr lang="en-US" sz="900" dirty="0"/>
              <a:t>, </a:t>
            </a:r>
            <a:r>
              <a:rPr lang="en-US" sz="900" dirty="0" err="1"/>
              <a:t>dapr_http_port</a:t>
            </a:r>
            <a:endParaRPr lang="en-US" sz="900" dirty="0"/>
          </a:p>
        </p:txBody>
      </p:sp>
      <p:sp>
        <p:nvSpPr>
          <p:cNvPr id="48" name="Speech Bubble: Rectangle 47">
            <a:extLst>
              <a:ext uri="{FF2B5EF4-FFF2-40B4-BE49-F238E27FC236}">
                <a16:creationId xmlns:a16="http://schemas.microsoft.com/office/drawing/2014/main" id="{E3111129-2EF2-4929-A033-2C05CE2DE03B}"/>
              </a:ext>
            </a:extLst>
          </p:cNvPr>
          <p:cNvSpPr/>
          <p:nvPr/>
        </p:nvSpPr>
        <p:spPr>
          <a:xfrm>
            <a:off x="7685778" y="1913219"/>
            <a:ext cx="954790" cy="200816"/>
          </a:xfrm>
          <a:prstGeom prst="wedgeRectCallout">
            <a:avLst>
              <a:gd name="adj1" fmla="val -111656"/>
              <a:gd name="adj2" fmla="val 10372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err="1"/>
              <a:t>app_port</a:t>
            </a:r>
            <a:endParaRPr lang="en-US" sz="900" dirty="0"/>
          </a:p>
        </p:txBody>
      </p:sp>
      <p:sp>
        <p:nvSpPr>
          <p:cNvPr id="49" name="Rounded Rectangle 5">
            <a:extLst>
              <a:ext uri="{FF2B5EF4-FFF2-40B4-BE49-F238E27FC236}">
                <a16:creationId xmlns:a16="http://schemas.microsoft.com/office/drawing/2014/main" id="{C0CFFAC6-3200-4994-AAE4-DAF31EDA5C7F}"/>
              </a:ext>
            </a:extLst>
          </p:cNvPr>
          <p:cNvSpPr/>
          <p:nvPr/>
        </p:nvSpPr>
        <p:spPr bwMode="auto">
          <a:xfrm>
            <a:off x="5652435" y="4141090"/>
            <a:ext cx="1843481" cy="609404"/>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endParaRPr lang="en-US" sz="1500">
              <a:solidFill>
                <a:srgbClr val="000000"/>
              </a:solidFill>
              <a:latin typeface="Segoe UI Semibold"/>
            </a:endParaRPr>
          </a:p>
        </p:txBody>
      </p:sp>
      <p:graphicFrame>
        <p:nvGraphicFramePr>
          <p:cNvPr id="50" name="Table 12">
            <a:extLst>
              <a:ext uri="{FF2B5EF4-FFF2-40B4-BE49-F238E27FC236}">
                <a16:creationId xmlns:a16="http://schemas.microsoft.com/office/drawing/2014/main" id="{1524ADF1-6F84-45DC-A850-5BEB2312CA49}"/>
              </a:ext>
            </a:extLst>
          </p:cNvPr>
          <p:cNvGraphicFramePr>
            <a:graphicFrameLocks noGrp="1"/>
          </p:cNvGraphicFramePr>
          <p:nvPr/>
        </p:nvGraphicFramePr>
        <p:xfrm>
          <a:off x="5652435" y="4141090"/>
          <a:ext cx="1843481" cy="740156"/>
        </p:xfrm>
        <a:graphic>
          <a:graphicData uri="http://schemas.openxmlformats.org/drawingml/2006/table">
            <a:tbl>
              <a:tblPr firstRow="1" bandRow="1">
                <a:effectLst/>
                <a:tableStyleId>{3B4B98B0-60AC-42C2-AFA5-B58CD77FA1E5}</a:tableStyleId>
              </a:tblPr>
              <a:tblGrid>
                <a:gridCol w="743343">
                  <a:extLst>
                    <a:ext uri="{9D8B030D-6E8A-4147-A177-3AD203B41FA5}">
                      <a16:colId xmlns:a16="http://schemas.microsoft.com/office/drawing/2014/main" val="3761039183"/>
                    </a:ext>
                  </a:extLst>
                </a:gridCol>
                <a:gridCol w="1100138">
                  <a:extLst>
                    <a:ext uri="{9D8B030D-6E8A-4147-A177-3AD203B41FA5}">
                      <a16:colId xmlns:a16="http://schemas.microsoft.com/office/drawing/2014/main" val="836788475"/>
                    </a:ext>
                  </a:extLst>
                </a:gridCol>
              </a:tblGrid>
              <a:tr h="282956">
                <a:tc>
                  <a:txBody>
                    <a:bodyPr/>
                    <a:lstStyle/>
                    <a:p>
                      <a:pPr marL="0" algn="l" defTabSz="914400" rtl="0" eaLnBrk="1" latinLnBrk="0" hangingPunct="1"/>
                      <a:r>
                        <a:rPr lang="en-US" sz="1100" kern="1200">
                          <a:solidFill>
                            <a:schemeClr val="bg1"/>
                          </a:solidFill>
                        </a:rPr>
                        <a:t>key</a:t>
                      </a:r>
                      <a:endParaRPr lang="en-US" sz="1100" b="1" kern="1200">
                        <a:solidFill>
                          <a:schemeClr val="bg1"/>
                        </a:solidFill>
                        <a:latin typeface="+mj-lt"/>
                        <a:ea typeface="+mn-ea"/>
                        <a:cs typeface="+mn-cs"/>
                      </a:endParaRPr>
                    </a:p>
                  </a:txBody>
                  <a:tcPr marL="68580" marR="0" marT="68580" marB="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100" kern="1200">
                          <a:solidFill>
                            <a:schemeClr val="bg1"/>
                          </a:solidFill>
                        </a:rPr>
                        <a:t>value</a:t>
                      </a:r>
                      <a:endParaRPr lang="en-US" sz="1100" b="1" kern="1200">
                        <a:solidFill>
                          <a:schemeClr val="bg1"/>
                        </a:solidFill>
                        <a:latin typeface="+mj-lt"/>
                        <a:ea typeface="+mn-ea"/>
                        <a:cs typeface="+mn-cs"/>
                      </a:endParaRPr>
                    </a:p>
                  </a:txBody>
                  <a:tcPr marL="68580" marR="0" marT="68580" marB="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339288">
                <a:tc>
                  <a:txBody>
                    <a:bodyPr/>
                    <a:lstStyle/>
                    <a:p>
                      <a:r>
                        <a:rPr lang="en-US" sz="1050" b="0" kern="1200" dirty="0">
                          <a:latin typeface="Consolas" panose="020B0609020204030204" pitchFamily="49" charset="0"/>
                        </a:rPr>
                        <a:t>John</a:t>
                      </a:r>
                    </a:p>
                    <a:p>
                      <a:r>
                        <a:rPr lang="en-US" sz="1050" b="0" kern="1200" dirty="0">
                          <a:solidFill>
                            <a:srgbClr val="1A1A1A"/>
                          </a:solidFill>
                          <a:latin typeface="Consolas" panose="020B0609020204030204" pitchFamily="49" charset="0"/>
                          <a:ea typeface="Segoe UI Symbol"/>
                          <a:cs typeface="+mn-cs"/>
                        </a:rPr>
                        <a:t>Monty</a:t>
                      </a:r>
                    </a:p>
                  </a:txBody>
                  <a:tcPr marL="68580" marR="68580" marT="68580" marB="6858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050" b="0" kern="1200" dirty="0">
                          <a:latin typeface="Consolas" panose="020B0609020204030204" pitchFamily="49" charset="0"/>
                        </a:rPr>
                        <a:t>3</a:t>
                      </a:r>
                    </a:p>
                    <a:p>
                      <a:r>
                        <a:rPr lang="en-US" sz="1050" b="0" kern="1200" dirty="0">
                          <a:solidFill>
                            <a:srgbClr val="1A1A1A"/>
                          </a:solidFill>
                          <a:latin typeface="Consolas" panose="020B0609020204030204" pitchFamily="49" charset="0"/>
                          <a:ea typeface="Segoe UI Symbol"/>
                          <a:cs typeface="+mn-cs"/>
                        </a:rPr>
                        <a:t>2</a:t>
                      </a:r>
                    </a:p>
                  </a:txBody>
                  <a:tcPr marL="68580" marR="68580" marT="68580" marB="6858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sp>
        <p:nvSpPr>
          <p:cNvPr id="51" name="Speech Bubble: Rectangle 50">
            <a:extLst>
              <a:ext uri="{FF2B5EF4-FFF2-40B4-BE49-F238E27FC236}">
                <a16:creationId xmlns:a16="http://schemas.microsoft.com/office/drawing/2014/main" id="{E8266E9B-E5EA-4C86-8C4A-74E994319123}"/>
              </a:ext>
            </a:extLst>
          </p:cNvPr>
          <p:cNvSpPr/>
          <p:nvPr/>
        </p:nvSpPr>
        <p:spPr>
          <a:xfrm>
            <a:off x="7910811" y="3813244"/>
            <a:ext cx="1035124" cy="338320"/>
          </a:xfrm>
          <a:prstGeom prst="wedgeRectCallout">
            <a:avLst>
              <a:gd name="adj1" fmla="val -111656"/>
              <a:gd name="adj2" fmla="val 103728"/>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900" dirty="0"/>
              <a:t>name, </a:t>
            </a:r>
            <a:br>
              <a:rPr lang="en-US" sz="900" dirty="0"/>
            </a:br>
            <a:r>
              <a:rPr lang="en-US" sz="900" dirty="0"/>
              <a:t>instance count</a:t>
            </a:r>
          </a:p>
        </p:txBody>
      </p:sp>
      <p:cxnSp>
        <p:nvCxnSpPr>
          <p:cNvPr id="53" name="Straight Arrow Connector 52">
            <a:extLst>
              <a:ext uri="{FF2B5EF4-FFF2-40B4-BE49-F238E27FC236}">
                <a16:creationId xmlns:a16="http://schemas.microsoft.com/office/drawing/2014/main" id="{38EB7F21-D17C-44F5-9A62-D4319BBAB8C0}"/>
              </a:ext>
            </a:extLst>
          </p:cNvPr>
          <p:cNvCxnSpPr>
            <a:stCxn id="10" idx="3"/>
          </p:cNvCxnSpPr>
          <p:nvPr/>
        </p:nvCxnSpPr>
        <p:spPr>
          <a:xfrm flipV="1">
            <a:off x="5278423" y="4196889"/>
            <a:ext cx="374012" cy="208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4" name="Speech Bubble: Rectangle 53">
            <a:extLst>
              <a:ext uri="{FF2B5EF4-FFF2-40B4-BE49-F238E27FC236}">
                <a16:creationId xmlns:a16="http://schemas.microsoft.com/office/drawing/2014/main" id="{EB5FBABE-F999-40C3-AF6E-7BE055B1BCE8}"/>
              </a:ext>
            </a:extLst>
          </p:cNvPr>
          <p:cNvSpPr/>
          <p:nvPr/>
        </p:nvSpPr>
        <p:spPr>
          <a:xfrm>
            <a:off x="6016750" y="611208"/>
            <a:ext cx="780964" cy="299131"/>
          </a:xfrm>
          <a:prstGeom prst="wedgeRectCallout">
            <a:avLst>
              <a:gd name="adj1" fmla="val -39828"/>
              <a:gd name="adj2" fmla="val 15778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t>Default, out of the box</a:t>
            </a:r>
          </a:p>
        </p:txBody>
      </p:sp>
      <p:sp>
        <p:nvSpPr>
          <p:cNvPr id="55" name="TextBox 54">
            <a:extLst>
              <a:ext uri="{FF2B5EF4-FFF2-40B4-BE49-F238E27FC236}">
                <a16:creationId xmlns:a16="http://schemas.microsoft.com/office/drawing/2014/main" id="{84C151D8-CF90-4842-BE76-55A859B504AB}"/>
              </a:ext>
            </a:extLst>
          </p:cNvPr>
          <p:cNvSpPr txBox="1"/>
          <p:nvPr/>
        </p:nvSpPr>
        <p:spPr>
          <a:xfrm>
            <a:off x="7232511" y="954371"/>
            <a:ext cx="971420" cy="200055"/>
          </a:xfrm>
          <a:prstGeom prst="rect">
            <a:avLst/>
          </a:prstGeom>
          <a:noFill/>
        </p:spPr>
        <p:txBody>
          <a:bodyPr wrap="none" lIns="0" tIns="0" rIns="0" bIns="0" rtlCol="0">
            <a:spAutoFit/>
          </a:bodyPr>
          <a:lstStyle/>
          <a:p>
            <a:r>
              <a:rPr lang="en-US" sz="1300" dirty="0"/>
              <a:t>?name=John</a:t>
            </a:r>
          </a:p>
        </p:txBody>
      </p:sp>
      <p:grpSp>
        <p:nvGrpSpPr>
          <p:cNvPr id="38" name="!!AppA">
            <a:extLst>
              <a:ext uri="{FF2B5EF4-FFF2-40B4-BE49-F238E27FC236}">
                <a16:creationId xmlns:a16="http://schemas.microsoft.com/office/drawing/2014/main" id="{EBF05A76-3F91-43D3-8E0D-6B7A441419A9}"/>
              </a:ext>
            </a:extLst>
          </p:cNvPr>
          <p:cNvGrpSpPr/>
          <p:nvPr/>
        </p:nvGrpSpPr>
        <p:grpSpPr>
          <a:xfrm>
            <a:off x="1416288" y="1913219"/>
            <a:ext cx="1249849" cy="1458155"/>
            <a:chOff x="3444424" y="1954650"/>
            <a:chExt cx="1400542" cy="1633964"/>
          </a:xfrm>
        </p:grpSpPr>
        <p:pic>
          <p:nvPicPr>
            <p:cNvPr id="42" name="Graphic 41">
              <a:extLst>
                <a:ext uri="{FF2B5EF4-FFF2-40B4-BE49-F238E27FC236}">
                  <a16:creationId xmlns:a16="http://schemas.microsoft.com/office/drawing/2014/main" id="{ED14D0D2-F2D2-4928-9278-A599BD7F93CD}"/>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44424" y="1954650"/>
              <a:ext cx="1400542" cy="1633964"/>
            </a:xfrm>
            <a:prstGeom prst="rect">
              <a:avLst/>
            </a:prstGeom>
          </p:spPr>
        </p:pic>
        <p:sp>
          <p:nvSpPr>
            <p:cNvPr id="44" name="TextBox 43">
              <a:extLst>
                <a:ext uri="{FF2B5EF4-FFF2-40B4-BE49-F238E27FC236}">
                  <a16:creationId xmlns:a16="http://schemas.microsoft.com/office/drawing/2014/main" id="{8F2F054F-ED76-4EBD-9964-1C944379C960}"/>
                </a:ext>
              </a:extLst>
            </p:cNvPr>
            <p:cNvSpPr txBox="1"/>
            <p:nvPr/>
          </p:nvSpPr>
          <p:spPr>
            <a:xfrm>
              <a:off x="3821800" y="2525411"/>
              <a:ext cx="576604" cy="258663"/>
            </a:xfrm>
            <a:prstGeom prst="rect">
              <a:avLst/>
            </a:prstGeom>
            <a:noFill/>
          </p:spPr>
          <p:txBody>
            <a:bodyPr wrap="none" lIns="0" tIns="0" rIns="0" bIns="0" rtlCol="0">
              <a:spAutoFit/>
            </a:bodyPr>
            <a:lstStyle/>
            <a:p>
              <a:pPr algn="ctr"/>
              <a:r>
                <a:rPr lang="en-US" sz="1500" dirty="0">
                  <a:solidFill>
                    <a:schemeClr val="bg1"/>
                  </a:solidFill>
                  <a:latin typeface="+mj-lt"/>
                </a:rPr>
                <a:t>app.js</a:t>
              </a:r>
            </a:p>
          </p:txBody>
        </p:sp>
      </p:grpSp>
      <p:pic>
        <p:nvPicPr>
          <p:cNvPr id="45" name="Picture 4" descr="Logos and Graphics | Node.js">
            <a:extLst>
              <a:ext uri="{FF2B5EF4-FFF2-40B4-BE49-F238E27FC236}">
                <a16:creationId xmlns:a16="http://schemas.microsoft.com/office/drawing/2014/main" id="{18B345DF-47D9-4874-BBFF-20E95134054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08028" y="2700734"/>
            <a:ext cx="610303" cy="345848"/>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0EED9C95-870E-4CBC-B33E-C087A0BA635B}"/>
              </a:ext>
            </a:extLst>
          </p:cNvPr>
          <p:cNvSpPr/>
          <p:nvPr/>
        </p:nvSpPr>
        <p:spPr>
          <a:xfrm>
            <a:off x="625509" y="3086196"/>
            <a:ext cx="775094" cy="384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Node SDK for </a:t>
            </a:r>
            <a:r>
              <a:rPr lang="en-US" sz="900" dirty="0" err="1"/>
              <a:t>Dapr</a:t>
            </a:r>
            <a:endParaRPr lang="en-US" sz="900" dirty="0"/>
          </a:p>
        </p:txBody>
      </p:sp>
      <p:sp>
        <p:nvSpPr>
          <p:cNvPr id="58" name="Arrow: Right 57">
            <a:extLst>
              <a:ext uri="{FF2B5EF4-FFF2-40B4-BE49-F238E27FC236}">
                <a16:creationId xmlns:a16="http://schemas.microsoft.com/office/drawing/2014/main" id="{EE5A2295-10B5-4DCC-A0D1-392E1AD043EE}"/>
              </a:ext>
            </a:extLst>
          </p:cNvPr>
          <p:cNvSpPr/>
          <p:nvPr/>
        </p:nvSpPr>
        <p:spPr>
          <a:xfrm rot="3205354">
            <a:off x="924929" y="1589209"/>
            <a:ext cx="1057982" cy="3252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http</a:t>
            </a:r>
          </a:p>
        </p:txBody>
      </p:sp>
      <p:sp>
        <p:nvSpPr>
          <p:cNvPr id="59" name="Speech Bubble: Rectangle 58">
            <a:extLst>
              <a:ext uri="{FF2B5EF4-FFF2-40B4-BE49-F238E27FC236}">
                <a16:creationId xmlns:a16="http://schemas.microsoft.com/office/drawing/2014/main" id="{D160EC5F-0EBC-450E-B320-D9147188B690}"/>
              </a:ext>
            </a:extLst>
          </p:cNvPr>
          <p:cNvSpPr/>
          <p:nvPr/>
        </p:nvSpPr>
        <p:spPr>
          <a:xfrm>
            <a:off x="2036737" y="1651405"/>
            <a:ext cx="954790" cy="200816"/>
          </a:xfrm>
          <a:prstGeom prst="wedgeRectCallout">
            <a:avLst>
              <a:gd name="adj1" fmla="val -35039"/>
              <a:gd name="adj2" fmla="val 19479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err="1"/>
              <a:t>app_port</a:t>
            </a:r>
            <a:endParaRPr lang="en-US" sz="900" dirty="0"/>
          </a:p>
        </p:txBody>
      </p:sp>
      <p:sp>
        <p:nvSpPr>
          <p:cNvPr id="60" name="TextBox 59">
            <a:extLst>
              <a:ext uri="{FF2B5EF4-FFF2-40B4-BE49-F238E27FC236}">
                <a16:creationId xmlns:a16="http://schemas.microsoft.com/office/drawing/2014/main" id="{F954C930-9EF4-4646-BE6B-674C487A0D1C}"/>
              </a:ext>
            </a:extLst>
          </p:cNvPr>
          <p:cNvSpPr txBox="1"/>
          <p:nvPr/>
        </p:nvSpPr>
        <p:spPr>
          <a:xfrm>
            <a:off x="597452" y="1054398"/>
            <a:ext cx="1147750" cy="200055"/>
          </a:xfrm>
          <a:prstGeom prst="rect">
            <a:avLst/>
          </a:prstGeom>
          <a:noFill/>
        </p:spPr>
        <p:txBody>
          <a:bodyPr wrap="none" lIns="0" tIns="0" rIns="0" bIns="0" rtlCol="0">
            <a:spAutoFit/>
          </a:bodyPr>
          <a:lstStyle/>
          <a:p>
            <a:r>
              <a:rPr lang="en-US" sz="1300" dirty="0"/>
              <a:t>?name=Joseph</a:t>
            </a:r>
          </a:p>
        </p:txBody>
      </p:sp>
      <p:cxnSp>
        <p:nvCxnSpPr>
          <p:cNvPr id="11" name="Connector: Elbow 10">
            <a:extLst>
              <a:ext uri="{FF2B5EF4-FFF2-40B4-BE49-F238E27FC236}">
                <a16:creationId xmlns:a16="http://schemas.microsoft.com/office/drawing/2014/main" id="{2641ECA4-F2AB-4571-9493-0C879B2E4B0E}"/>
              </a:ext>
            </a:extLst>
          </p:cNvPr>
          <p:cNvCxnSpPr>
            <a:stCxn id="42" idx="1"/>
            <a:endCxn id="52" idx="0"/>
          </p:cNvCxnSpPr>
          <p:nvPr/>
        </p:nvCxnSpPr>
        <p:spPr>
          <a:xfrm rot="10800000" flipV="1">
            <a:off x="1013056" y="2642296"/>
            <a:ext cx="403232" cy="44389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61" name="Graphic 60">
            <a:extLst>
              <a:ext uri="{FF2B5EF4-FFF2-40B4-BE49-F238E27FC236}">
                <a16:creationId xmlns:a16="http://schemas.microsoft.com/office/drawing/2014/main" id="{67A7884E-7D9A-40EF-8C2C-B4C75B0A7251}"/>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102480" y="2109225"/>
            <a:ext cx="632550" cy="737975"/>
          </a:xfrm>
          <a:prstGeom prst="rect">
            <a:avLst/>
          </a:prstGeom>
          <a:effectLst>
            <a:outerShdw blurRad="50800" dist="25400" dir="13500000" algn="br" rotWithShape="0">
              <a:prstClr val="black">
                <a:alpha val="40000"/>
              </a:prstClr>
            </a:outerShdw>
          </a:effectLst>
        </p:spPr>
      </p:pic>
      <p:cxnSp>
        <p:nvCxnSpPr>
          <p:cNvPr id="62" name="Straight Arrow Connector 61">
            <a:extLst>
              <a:ext uri="{FF2B5EF4-FFF2-40B4-BE49-F238E27FC236}">
                <a16:creationId xmlns:a16="http://schemas.microsoft.com/office/drawing/2014/main" id="{FD096E1C-A72E-4B4F-A2A2-2D1424E55CC3}"/>
              </a:ext>
            </a:extLst>
          </p:cNvPr>
          <p:cNvCxnSpPr>
            <a:cxnSpLocks/>
            <a:endCxn id="61" idx="1"/>
          </p:cNvCxnSpPr>
          <p:nvPr/>
        </p:nvCxnSpPr>
        <p:spPr>
          <a:xfrm>
            <a:off x="2585072" y="2478213"/>
            <a:ext cx="517408" cy="0"/>
          </a:xfrm>
          <a:prstGeom prst="straightConnector1">
            <a:avLst/>
          </a:prstGeom>
          <a:ln w="28575">
            <a:solidFill>
              <a:srgbClr val="20219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9" name="Freeform: Shape 28">
            <a:extLst>
              <a:ext uri="{FF2B5EF4-FFF2-40B4-BE49-F238E27FC236}">
                <a16:creationId xmlns:a16="http://schemas.microsoft.com/office/drawing/2014/main" id="{31C87D2E-7782-4724-86E5-3A0FDDFFF20E}"/>
              </a:ext>
            </a:extLst>
          </p:cNvPr>
          <p:cNvSpPr/>
          <p:nvPr/>
        </p:nvSpPr>
        <p:spPr>
          <a:xfrm>
            <a:off x="2575560" y="1881646"/>
            <a:ext cx="2316480" cy="434834"/>
          </a:xfrm>
          <a:custGeom>
            <a:avLst/>
            <a:gdLst>
              <a:gd name="connsiteX0" fmla="*/ 0 w 2316480"/>
              <a:gd name="connsiteY0" fmla="*/ 434834 h 434834"/>
              <a:gd name="connsiteX1" fmla="*/ 701040 w 2316480"/>
              <a:gd name="connsiteY1" fmla="*/ 494 h 434834"/>
              <a:gd name="connsiteX2" fmla="*/ 2316480 w 2316480"/>
              <a:gd name="connsiteY2" fmla="*/ 366254 h 434834"/>
            </a:gdLst>
            <a:ahLst/>
            <a:cxnLst>
              <a:cxn ang="0">
                <a:pos x="connsiteX0" y="connsiteY0"/>
              </a:cxn>
              <a:cxn ang="0">
                <a:pos x="connsiteX1" y="connsiteY1"/>
              </a:cxn>
              <a:cxn ang="0">
                <a:pos x="connsiteX2" y="connsiteY2"/>
              </a:cxn>
            </a:cxnLst>
            <a:rect l="l" t="t" r="r" b="b"/>
            <a:pathLst>
              <a:path w="2316480" h="434834">
                <a:moveTo>
                  <a:pt x="0" y="434834"/>
                </a:moveTo>
                <a:cubicBezTo>
                  <a:pt x="157480" y="223379"/>
                  <a:pt x="314960" y="11924"/>
                  <a:pt x="701040" y="494"/>
                </a:cubicBezTo>
                <a:cubicBezTo>
                  <a:pt x="1087120" y="-10936"/>
                  <a:pt x="1701800" y="177659"/>
                  <a:pt x="2316480" y="366254"/>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Speech Bubble: Rectangle 62">
            <a:extLst>
              <a:ext uri="{FF2B5EF4-FFF2-40B4-BE49-F238E27FC236}">
                <a16:creationId xmlns:a16="http://schemas.microsoft.com/office/drawing/2014/main" id="{29599333-4CA2-4EA1-8B37-D0CA1D195D4D}"/>
              </a:ext>
            </a:extLst>
          </p:cNvPr>
          <p:cNvSpPr/>
          <p:nvPr/>
        </p:nvSpPr>
        <p:spPr>
          <a:xfrm>
            <a:off x="2388954" y="611208"/>
            <a:ext cx="1409612" cy="790170"/>
          </a:xfrm>
          <a:prstGeom prst="wedgeRectCallout">
            <a:avLst>
              <a:gd name="adj1" fmla="val 39105"/>
              <a:gd name="adj2" fmla="val 112858"/>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900" dirty="0"/>
              <a:t>workaround: direct call to other app’s sidecar because call from side car to side car (may) fail in some environments </a:t>
            </a:r>
          </a:p>
        </p:txBody>
      </p:sp>
      <p:cxnSp>
        <p:nvCxnSpPr>
          <p:cNvPr id="31" name="Straight Arrow Connector 30">
            <a:extLst>
              <a:ext uri="{FF2B5EF4-FFF2-40B4-BE49-F238E27FC236}">
                <a16:creationId xmlns:a16="http://schemas.microsoft.com/office/drawing/2014/main" id="{B03044C8-4AAD-455F-B918-E4307E108C47}"/>
              </a:ext>
            </a:extLst>
          </p:cNvPr>
          <p:cNvCxnSpPr>
            <a:cxnSpLocks/>
          </p:cNvCxnSpPr>
          <p:nvPr/>
        </p:nvCxnSpPr>
        <p:spPr>
          <a:xfrm flipV="1">
            <a:off x="3705898" y="2340783"/>
            <a:ext cx="1213466" cy="773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0AA9C15-1A85-4117-93D6-27EE60E661E3}"/>
              </a:ext>
            </a:extLst>
          </p:cNvPr>
          <p:cNvCxnSpPr>
            <a:cxnSpLocks/>
            <a:endCxn id="61" idx="3"/>
          </p:cNvCxnSpPr>
          <p:nvPr/>
        </p:nvCxnSpPr>
        <p:spPr>
          <a:xfrm flipH="1" flipV="1">
            <a:off x="3735030" y="2478213"/>
            <a:ext cx="1159946" cy="205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87830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1F5A71D-46AB-46E4-B680-3F0B056BB887}"/>
              </a:ext>
            </a:extLst>
          </p:cNvPr>
          <p:cNvSpPr>
            <a:spLocks noGrp="1"/>
          </p:cNvSpPr>
          <p:nvPr>
            <p:ph type="ftr" sz="quarter" idx="11"/>
          </p:nvPr>
        </p:nvSpPr>
        <p:spPr/>
        <p:txBody>
          <a:bodyPr/>
          <a:lstStyle/>
          <a:p>
            <a:r>
              <a:rPr lang="en-US"/>
              <a:t>Microservices in real life – with Node &amp; Dapr.io</a:t>
            </a:r>
            <a:endParaRPr lang="nl-NL"/>
          </a:p>
        </p:txBody>
      </p:sp>
      <p:sp>
        <p:nvSpPr>
          <p:cNvPr id="5" name="Rounded Rectangle 5">
            <a:extLst>
              <a:ext uri="{FF2B5EF4-FFF2-40B4-BE49-F238E27FC236}">
                <a16:creationId xmlns:a16="http://schemas.microsoft.com/office/drawing/2014/main" id="{0A7AB01F-C4C6-4BEA-8408-F8B162E8E1F9}"/>
              </a:ext>
            </a:extLst>
          </p:cNvPr>
          <p:cNvSpPr/>
          <p:nvPr/>
        </p:nvSpPr>
        <p:spPr bwMode="auto">
          <a:xfrm>
            <a:off x="3397134" y="4051156"/>
            <a:ext cx="1997989" cy="664844"/>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State</a:t>
            </a:r>
          </a:p>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Stores</a:t>
            </a:r>
          </a:p>
        </p:txBody>
      </p:sp>
      <p:grpSp>
        <p:nvGrpSpPr>
          <p:cNvPr id="6" name="Group 5">
            <a:extLst>
              <a:ext uri="{FF2B5EF4-FFF2-40B4-BE49-F238E27FC236}">
                <a16:creationId xmlns:a16="http://schemas.microsoft.com/office/drawing/2014/main" id="{34334C68-E497-4DB5-8AA3-BBC197F62E8D}"/>
              </a:ext>
            </a:extLst>
          </p:cNvPr>
          <p:cNvGrpSpPr/>
          <p:nvPr/>
        </p:nvGrpSpPr>
        <p:grpSpPr>
          <a:xfrm>
            <a:off x="4719429" y="4171049"/>
            <a:ext cx="440351" cy="455539"/>
            <a:chOff x="8492360" y="900329"/>
            <a:chExt cx="556657" cy="588829"/>
          </a:xfrm>
        </p:grpSpPr>
        <p:pic>
          <p:nvPicPr>
            <p:cNvPr id="7" name="Picture 114">
              <a:extLst>
                <a:ext uri="{FF2B5EF4-FFF2-40B4-BE49-F238E27FC236}">
                  <a16:creationId xmlns:a16="http://schemas.microsoft.com/office/drawing/2014/main" id="{699C7A8C-7D68-4C8B-952C-158701E51B5F}"/>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604473" y="900329"/>
              <a:ext cx="332433" cy="332433"/>
            </a:xfrm>
            <a:prstGeom prst="rect">
              <a:avLst/>
            </a:prstGeom>
          </p:spPr>
        </p:pic>
        <p:sp>
          <p:nvSpPr>
            <p:cNvPr id="8" name="TextBox 7">
              <a:extLst>
                <a:ext uri="{FF2B5EF4-FFF2-40B4-BE49-F238E27FC236}">
                  <a16:creationId xmlns:a16="http://schemas.microsoft.com/office/drawing/2014/main" id="{1329A039-F136-4E24-B5BD-5893B94B4B87}"/>
                </a:ext>
              </a:extLst>
            </p:cNvPr>
            <p:cNvSpPr txBox="1"/>
            <p:nvPr/>
          </p:nvSpPr>
          <p:spPr>
            <a:xfrm>
              <a:off x="8492360" y="1250459"/>
              <a:ext cx="556657"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DynamoDB</a:t>
              </a:r>
            </a:p>
          </p:txBody>
        </p:sp>
      </p:grpSp>
      <p:pic>
        <p:nvPicPr>
          <p:cNvPr id="9" name="Graphic 8">
            <a:extLst>
              <a:ext uri="{FF2B5EF4-FFF2-40B4-BE49-F238E27FC236}">
                <a16:creationId xmlns:a16="http://schemas.microsoft.com/office/drawing/2014/main" id="{8B6DC320-8A1E-4153-9494-D733FA9045FD}"/>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538113" y="4196889"/>
            <a:ext cx="236403" cy="378444"/>
          </a:xfrm>
          <a:prstGeom prst="rect">
            <a:avLst/>
          </a:prstGeom>
        </p:spPr>
      </p:pic>
      <p:pic>
        <p:nvPicPr>
          <p:cNvPr id="10" name="Picture 2" descr="See the source image">
            <a:extLst>
              <a:ext uri="{FF2B5EF4-FFF2-40B4-BE49-F238E27FC236}">
                <a16:creationId xmlns:a16="http://schemas.microsoft.com/office/drawing/2014/main" id="{6B168A0D-4E0A-4F2C-A49B-CE58A6B95584}"/>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4560305" y="4103197"/>
            <a:ext cx="718118" cy="60463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AppA">
            <a:extLst>
              <a:ext uri="{FF2B5EF4-FFF2-40B4-BE49-F238E27FC236}">
                <a16:creationId xmlns:a16="http://schemas.microsoft.com/office/drawing/2014/main" id="{D6230282-359F-4F59-B4D0-C0F43950C5CC}"/>
              </a:ext>
            </a:extLst>
          </p:cNvPr>
          <p:cNvGrpSpPr/>
          <p:nvPr/>
        </p:nvGrpSpPr>
        <p:grpSpPr>
          <a:xfrm>
            <a:off x="6016750" y="1913219"/>
            <a:ext cx="1249849" cy="1458155"/>
            <a:chOff x="3444424" y="1954650"/>
            <a:chExt cx="1400542" cy="1633964"/>
          </a:xfrm>
        </p:grpSpPr>
        <p:pic>
          <p:nvPicPr>
            <p:cNvPr id="13" name="Graphic 12">
              <a:extLst>
                <a:ext uri="{FF2B5EF4-FFF2-40B4-BE49-F238E27FC236}">
                  <a16:creationId xmlns:a16="http://schemas.microsoft.com/office/drawing/2014/main" id="{9A11ACDA-6B49-4856-9DFF-E47D39BD875C}"/>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44424" y="1954650"/>
              <a:ext cx="1400542" cy="1633964"/>
            </a:xfrm>
            <a:prstGeom prst="rect">
              <a:avLst/>
            </a:prstGeom>
          </p:spPr>
        </p:pic>
        <p:sp>
          <p:nvSpPr>
            <p:cNvPr id="14" name="TextBox 13">
              <a:extLst>
                <a:ext uri="{FF2B5EF4-FFF2-40B4-BE49-F238E27FC236}">
                  <a16:creationId xmlns:a16="http://schemas.microsoft.com/office/drawing/2014/main" id="{4865ED42-BEC1-4DB2-8C8B-CA9643E3BD56}"/>
                </a:ext>
              </a:extLst>
            </p:cNvPr>
            <p:cNvSpPr txBox="1"/>
            <p:nvPr/>
          </p:nvSpPr>
          <p:spPr>
            <a:xfrm>
              <a:off x="3821800" y="2525411"/>
              <a:ext cx="576604" cy="258663"/>
            </a:xfrm>
            <a:prstGeom prst="rect">
              <a:avLst/>
            </a:prstGeom>
            <a:noFill/>
          </p:spPr>
          <p:txBody>
            <a:bodyPr wrap="none" lIns="0" tIns="0" rIns="0" bIns="0" rtlCol="0">
              <a:spAutoFit/>
            </a:bodyPr>
            <a:lstStyle/>
            <a:p>
              <a:pPr algn="ctr"/>
              <a:r>
                <a:rPr lang="en-US" sz="1500" dirty="0">
                  <a:solidFill>
                    <a:schemeClr val="bg1"/>
                  </a:solidFill>
                  <a:latin typeface="+mj-lt"/>
                </a:rPr>
                <a:t>app.js</a:t>
              </a:r>
            </a:p>
          </p:txBody>
        </p:sp>
      </p:grpSp>
      <p:pic>
        <p:nvPicPr>
          <p:cNvPr id="16" name="Graphic 15">
            <a:extLst>
              <a:ext uri="{FF2B5EF4-FFF2-40B4-BE49-F238E27FC236}">
                <a16:creationId xmlns:a16="http://schemas.microsoft.com/office/drawing/2014/main" id="{8207A7D7-D0DE-4443-932D-80D6F1E1CBAB}"/>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894975" y="2109225"/>
            <a:ext cx="632550" cy="737975"/>
          </a:xfrm>
          <a:prstGeom prst="rect">
            <a:avLst/>
          </a:prstGeom>
          <a:effectLst>
            <a:outerShdw blurRad="50800" dist="25400" dir="13500000" algn="br" rotWithShape="0">
              <a:prstClr val="black">
                <a:alpha val="40000"/>
              </a:prstClr>
            </a:outerShdw>
          </a:effectLst>
        </p:spPr>
      </p:pic>
      <p:cxnSp>
        <p:nvCxnSpPr>
          <p:cNvPr id="17" name="Connector: Elbow 16">
            <a:extLst>
              <a:ext uri="{FF2B5EF4-FFF2-40B4-BE49-F238E27FC236}">
                <a16:creationId xmlns:a16="http://schemas.microsoft.com/office/drawing/2014/main" id="{A79599C3-AA6D-4915-B25A-12856BC87481}"/>
              </a:ext>
            </a:extLst>
          </p:cNvPr>
          <p:cNvCxnSpPr>
            <a:cxnSpLocks/>
            <a:stCxn id="16" idx="2"/>
            <a:endCxn id="21" idx="0"/>
          </p:cNvCxnSpPr>
          <p:nvPr/>
        </p:nvCxnSpPr>
        <p:spPr>
          <a:xfrm rot="5400000">
            <a:off x="3984777" y="2485921"/>
            <a:ext cx="865195" cy="1587752"/>
          </a:xfrm>
          <a:prstGeom prst="bentConnector3">
            <a:avLst>
              <a:gd name="adj1" fmla="val 50000"/>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985B0132-1040-4FE1-A889-E9489F590214}"/>
              </a:ext>
            </a:extLst>
          </p:cNvPr>
          <p:cNvGrpSpPr/>
          <p:nvPr/>
        </p:nvGrpSpPr>
        <p:grpSpPr>
          <a:xfrm>
            <a:off x="3516980" y="3648555"/>
            <a:ext cx="196409" cy="208343"/>
            <a:chOff x="6207667" y="1018040"/>
            <a:chExt cx="248285" cy="269304"/>
          </a:xfrm>
        </p:grpSpPr>
        <p:sp>
          <p:nvSpPr>
            <p:cNvPr id="19" name="Rectangle 18">
              <a:extLst>
                <a:ext uri="{FF2B5EF4-FFF2-40B4-BE49-F238E27FC236}">
                  <a16:creationId xmlns:a16="http://schemas.microsoft.com/office/drawing/2014/main" id="{B985A466-31FD-4FCF-AB36-A9F6DA8D2E57}"/>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20" name="Freeform: Shape 19">
              <a:extLst>
                <a:ext uri="{FF2B5EF4-FFF2-40B4-BE49-F238E27FC236}">
                  <a16:creationId xmlns:a16="http://schemas.microsoft.com/office/drawing/2014/main" id="{5341172A-783C-4C36-B335-D5B455182D1D}"/>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21" name="Oval 20">
              <a:extLst>
                <a:ext uri="{FF2B5EF4-FFF2-40B4-BE49-F238E27FC236}">
                  <a16:creationId xmlns:a16="http://schemas.microsoft.com/office/drawing/2014/main" id="{0DF933D1-D092-46C4-A540-5155388E85D2}"/>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grpSp>
      <p:cxnSp>
        <p:nvCxnSpPr>
          <p:cNvPr id="22" name="Connector: Elbow 21">
            <a:extLst>
              <a:ext uri="{FF2B5EF4-FFF2-40B4-BE49-F238E27FC236}">
                <a16:creationId xmlns:a16="http://schemas.microsoft.com/office/drawing/2014/main" id="{CCBBE484-B446-448E-8176-FFFFF8054D2E}"/>
              </a:ext>
            </a:extLst>
          </p:cNvPr>
          <p:cNvCxnSpPr>
            <a:cxnSpLocks/>
            <a:endCxn id="9" idx="0"/>
          </p:cNvCxnSpPr>
          <p:nvPr/>
        </p:nvCxnSpPr>
        <p:spPr>
          <a:xfrm rot="16200000" flipH="1">
            <a:off x="3448017" y="3988591"/>
            <a:ext cx="338320" cy="78276"/>
          </a:xfrm>
          <a:prstGeom prst="bentConnector3">
            <a:avLst>
              <a:gd name="adj1" fmla="val 36486"/>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646DD17-1953-48D9-A8C6-9DD9DDB23890}"/>
              </a:ext>
            </a:extLst>
          </p:cNvPr>
          <p:cNvSpPr txBox="1"/>
          <p:nvPr/>
        </p:nvSpPr>
        <p:spPr>
          <a:xfrm>
            <a:off x="4279910" y="3295142"/>
            <a:ext cx="554639" cy="169277"/>
          </a:xfrm>
          <a:prstGeom prst="rect">
            <a:avLst/>
          </a:prstGeom>
          <a:noFill/>
        </p:spPr>
        <p:txBody>
          <a:bodyPr wrap="none" lIns="0" tIns="0" rIns="0" bIns="0" rtlCol="0">
            <a:spAutoFit/>
          </a:bodyPr>
          <a:lstStyle/>
          <a:p>
            <a:r>
              <a:rPr lang="en-US" sz="1100" i="1" dirty="0"/>
              <a:t>get &amp; set</a:t>
            </a:r>
          </a:p>
        </p:txBody>
      </p:sp>
      <p:pic>
        <p:nvPicPr>
          <p:cNvPr id="32" name="Picture 4" descr="Logos and Graphics | Node.js">
            <a:extLst>
              <a:ext uri="{FF2B5EF4-FFF2-40B4-BE49-F238E27FC236}">
                <a16:creationId xmlns:a16="http://schemas.microsoft.com/office/drawing/2014/main" id="{F53BF1F5-A94C-4991-AD34-FEF38849700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08490" y="2700734"/>
            <a:ext cx="610303" cy="345848"/>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Rounded Corners 32">
            <a:extLst>
              <a:ext uri="{FF2B5EF4-FFF2-40B4-BE49-F238E27FC236}">
                <a16:creationId xmlns:a16="http://schemas.microsoft.com/office/drawing/2014/main" id="{BB3A90FC-9A62-4605-B937-EC8B2C9FC7CE}"/>
              </a:ext>
            </a:extLst>
          </p:cNvPr>
          <p:cNvSpPr/>
          <p:nvPr/>
        </p:nvSpPr>
        <p:spPr>
          <a:xfrm>
            <a:off x="7495916" y="2700734"/>
            <a:ext cx="775094" cy="384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Node SDK for </a:t>
            </a:r>
            <a:r>
              <a:rPr lang="en-US" sz="900" dirty="0" err="1"/>
              <a:t>Dapr</a:t>
            </a:r>
            <a:endParaRPr lang="en-US" sz="900" dirty="0"/>
          </a:p>
        </p:txBody>
      </p:sp>
      <p:cxnSp>
        <p:nvCxnSpPr>
          <p:cNvPr id="37" name="Connector: Elbow 36">
            <a:extLst>
              <a:ext uri="{FF2B5EF4-FFF2-40B4-BE49-F238E27FC236}">
                <a16:creationId xmlns:a16="http://schemas.microsoft.com/office/drawing/2014/main" id="{C16B3E6A-8104-411E-82A5-599CE7F71C47}"/>
              </a:ext>
            </a:extLst>
          </p:cNvPr>
          <p:cNvCxnSpPr>
            <a:stCxn id="13" idx="3"/>
            <a:endCxn id="33" idx="1"/>
          </p:cNvCxnSpPr>
          <p:nvPr/>
        </p:nvCxnSpPr>
        <p:spPr>
          <a:xfrm>
            <a:off x="7266599" y="2642297"/>
            <a:ext cx="229317" cy="25046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Speech Bubble: Rectangle 46">
            <a:extLst>
              <a:ext uri="{FF2B5EF4-FFF2-40B4-BE49-F238E27FC236}">
                <a16:creationId xmlns:a16="http://schemas.microsoft.com/office/drawing/2014/main" id="{494824FC-7AF5-43C5-9B99-DA182A287DAD}"/>
              </a:ext>
            </a:extLst>
          </p:cNvPr>
          <p:cNvSpPr/>
          <p:nvPr/>
        </p:nvSpPr>
        <p:spPr>
          <a:xfrm>
            <a:off x="4082910" y="1639850"/>
            <a:ext cx="954790" cy="388136"/>
          </a:xfrm>
          <a:prstGeom prst="wedgeRectCallout">
            <a:avLst>
              <a:gd name="adj1" fmla="val 48973"/>
              <a:gd name="adj2" fmla="val 10862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err="1"/>
              <a:t>dapr_http_port</a:t>
            </a:r>
            <a:r>
              <a:rPr lang="en-US" sz="900" dirty="0"/>
              <a:t> = 3510</a:t>
            </a:r>
          </a:p>
        </p:txBody>
      </p:sp>
      <p:sp>
        <p:nvSpPr>
          <p:cNvPr id="48" name="Speech Bubble: Rectangle 47">
            <a:extLst>
              <a:ext uri="{FF2B5EF4-FFF2-40B4-BE49-F238E27FC236}">
                <a16:creationId xmlns:a16="http://schemas.microsoft.com/office/drawing/2014/main" id="{E3111129-2EF2-4929-A033-2C05CE2DE03B}"/>
              </a:ext>
            </a:extLst>
          </p:cNvPr>
          <p:cNvSpPr/>
          <p:nvPr/>
        </p:nvSpPr>
        <p:spPr>
          <a:xfrm>
            <a:off x="7685778" y="1913219"/>
            <a:ext cx="1101764" cy="200816"/>
          </a:xfrm>
          <a:prstGeom prst="wedgeRectCallout">
            <a:avLst>
              <a:gd name="adj1" fmla="val -111656"/>
              <a:gd name="adj2" fmla="val 10372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err="1"/>
              <a:t>app_port</a:t>
            </a:r>
            <a:r>
              <a:rPr lang="en-US" sz="900" dirty="0"/>
              <a:t>= 3110</a:t>
            </a:r>
          </a:p>
        </p:txBody>
      </p:sp>
      <p:sp>
        <p:nvSpPr>
          <p:cNvPr id="49" name="Rounded Rectangle 5">
            <a:extLst>
              <a:ext uri="{FF2B5EF4-FFF2-40B4-BE49-F238E27FC236}">
                <a16:creationId xmlns:a16="http://schemas.microsoft.com/office/drawing/2014/main" id="{C0CFFAC6-3200-4994-AAE4-DAF31EDA5C7F}"/>
              </a:ext>
            </a:extLst>
          </p:cNvPr>
          <p:cNvSpPr/>
          <p:nvPr/>
        </p:nvSpPr>
        <p:spPr bwMode="auto">
          <a:xfrm>
            <a:off x="5652435" y="4141090"/>
            <a:ext cx="1843481" cy="609404"/>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endParaRPr lang="en-US" sz="1500">
              <a:solidFill>
                <a:srgbClr val="000000"/>
              </a:solidFill>
              <a:latin typeface="Segoe UI Semibold"/>
            </a:endParaRPr>
          </a:p>
        </p:txBody>
      </p:sp>
      <p:graphicFrame>
        <p:nvGraphicFramePr>
          <p:cNvPr id="50" name="Table 12">
            <a:extLst>
              <a:ext uri="{FF2B5EF4-FFF2-40B4-BE49-F238E27FC236}">
                <a16:creationId xmlns:a16="http://schemas.microsoft.com/office/drawing/2014/main" id="{1524ADF1-6F84-45DC-A850-5BEB2312CA49}"/>
              </a:ext>
            </a:extLst>
          </p:cNvPr>
          <p:cNvGraphicFramePr>
            <a:graphicFrameLocks noGrp="1"/>
          </p:cNvGraphicFramePr>
          <p:nvPr>
            <p:extLst>
              <p:ext uri="{D42A27DB-BD31-4B8C-83A1-F6EECF244321}">
                <p14:modId xmlns:p14="http://schemas.microsoft.com/office/powerpoint/2010/main" val="3528997356"/>
              </p:ext>
            </p:extLst>
          </p:nvPr>
        </p:nvGraphicFramePr>
        <p:xfrm>
          <a:off x="5652435" y="4141090"/>
          <a:ext cx="1843481" cy="740156"/>
        </p:xfrm>
        <a:graphic>
          <a:graphicData uri="http://schemas.openxmlformats.org/drawingml/2006/table">
            <a:tbl>
              <a:tblPr firstRow="1" bandRow="1">
                <a:effectLst/>
                <a:tableStyleId>{3B4B98B0-60AC-42C2-AFA5-B58CD77FA1E5}</a:tableStyleId>
              </a:tblPr>
              <a:tblGrid>
                <a:gridCol w="743343">
                  <a:extLst>
                    <a:ext uri="{9D8B030D-6E8A-4147-A177-3AD203B41FA5}">
                      <a16:colId xmlns:a16="http://schemas.microsoft.com/office/drawing/2014/main" val="3761039183"/>
                    </a:ext>
                  </a:extLst>
                </a:gridCol>
                <a:gridCol w="1100138">
                  <a:extLst>
                    <a:ext uri="{9D8B030D-6E8A-4147-A177-3AD203B41FA5}">
                      <a16:colId xmlns:a16="http://schemas.microsoft.com/office/drawing/2014/main" val="836788475"/>
                    </a:ext>
                  </a:extLst>
                </a:gridCol>
              </a:tblGrid>
              <a:tr h="282956">
                <a:tc>
                  <a:txBody>
                    <a:bodyPr/>
                    <a:lstStyle/>
                    <a:p>
                      <a:pPr marL="0" algn="l" defTabSz="914400" rtl="0" eaLnBrk="1" latinLnBrk="0" hangingPunct="1"/>
                      <a:r>
                        <a:rPr lang="en-US" sz="1100" kern="1200">
                          <a:solidFill>
                            <a:schemeClr val="bg1"/>
                          </a:solidFill>
                        </a:rPr>
                        <a:t>key</a:t>
                      </a:r>
                      <a:endParaRPr lang="en-US" sz="1100" b="1" kern="1200">
                        <a:solidFill>
                          <a:schemeClr val="bg1"/>
                        </a:solidFill>
                        <a:latin typeface="+mj-lt"/>
                        <a:ea typeface="+mn-ea"/>
                        <a:cs typeface="+mn-cs"/>
                      </a:endParaRPr>
                    </a:p>
                  </a:txBody>
                  <a:tcPr marL="68580" marR="0" marT="68580" marB="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100" kern="1200">
                          <a:solidFill>
                            <a:schemeClr val="bg1"/>
                          </a:solidFill>
                        </a:rPr>
                        <a:t>value</a:t>
                      </a:r>
                      <a:endParaRPr lang="en-US" sz="1100" b="1" kern="1200">
                        <a:solidFill>
                          <a:schemeClr val="bg1"/>
                        </a:solidFill>
                        <a:latin typeface="+mj-lt"/>
                        <a:ea typeface="+mn-ea"/>
                        <a:cs typeface="+mn-cs"/>
                      </a:endParaRPr>
                    </a:p>
                  </a:txBody>
                  <a:tcPr marL="68580" marR="0" marT="68580" marB="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339288">
                <a:tc>
                  <a:txBody>
                    <a:bodyPr/>
                    <a:lstStyle/>
                    <a:p>
                      <a:r>
                        <a:rPr lang="en-US" sz="1050" b="0" kern="1200" dirty="0">
                          <a:latin typeface="Consolas" panose="020B0609020204030204" pitchFamily="49" charset="0"/>
                        </a:rPr>
                        <a:t>John</a:t>
                      </a:r>
                    </a:p>
                    <a:p>
                      <a:r>
                        <a:rPr lang="en-US" sz="1050" b="0" kern="1200" dirty="0">
                          <a:solidFill>
                            <a:srgbClr val="1A1A1A"/>
                          </a:solidFill>
                          <a:latin typeface="Consolas" panose="020B0609020204030204" pitchFamily="49" charset="0"/>
                          <a:ea typeface="Segoe UI Symbol"/>
                          <a:cs typeface="+mn-cs"/>
                        </a:rPr>
                        <a:t>Klaas</a:t>
                      </a:r>
                    </a:p>
                  </a:txBody>
                  <a:tcPr marL="68580" marR="68580" marT="68580" marB="6858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050" b="0" kern="1200" dirty="0">
                          <a:latin typeface="Consolas" panose="020B0609020204030204" pitchFamily="49" charset="0"/>
                        </a:rPr>
                        <a:t>3</a:t>
                      </a:r>
                    </a:p>
                    <a:p>
                      <a:r>
                        <a:rPr lang="en-US" sz="1050" b="0" kern="1200" dirty="0">
                          <a:solidFill>
                            <a:srgbClr val="1A1A1A"/>
                          </a:solidFill>
                          <a:latin typeface="Consolas" panose="020B0609020204030204" pitchFamily="49" charset="0"/>
                          <a:ea typeface="Segoe UI Symbol"/>
                          <a:cs typeface="+mn-cs"/>
                        </a:rPr>
                        <a:t>1</a:t>
                      </a:r>
                    </a:p>
                  </a:txBody>
                  <a:tcPr marL="68580" marR="68580" marT="68580" marB="6858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sp>
        <p:nvSpPr>
          <p:cNvPr id="51" name="Speech Bubble: Rectangle 50">
            <a:extLst>
              <a:ext uri="{FF2B5EF4-FFF2-40B4-BE49-F238E27FC236}">
                <a16:creationId xmlns:a16="http://schemas.microsoft.com/office/drawing/2014/main" id="{E8266E9B-E5EA-4C86-8C4A-74E994319123}"/>
              </a:ext>
            </a:extLst>
          </p:cNvPr>
          <p:cNvSpPr/>
          <p:nvPr/>
        </p:nvSpPr>
        <p:spPr>
          <a:xfrm>
            <a:off x="7910811" y="3813244"/>
            <a:ext cx="1035124" cy="338320"/>
          </a:xfrm>
          <a:prstGeom prst="wedgeRectCallout">
            <a:avLst>
              <a:gd name="adj1" fmla="val -111656"/>
              <a:gd name="adj2" fmla="val 103728"/>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900" dirty="0"/>
              <a:t>name, </a:t>
            </a:r>
            <a:br>
              <a:rPr lang="en-US" sz="900" dirty="0"/>
            </a:br>
            <a:r>
              <a:rPr lang="en-US" sz="900" dirty="0"/>
              <a:t>instance count</a:t>
            </a:r>
          </a:p>
        </p:txBody>
      </p:sp>
      <p:cxnSp>
        <p:nvCxnSpPr>
          <p:cNvPr id="53" name="Straight Arrow Connector 52">
            <a:extLst>
              <a:ext uri="{FF2B5EF4-FFF2-40B4-BE49-F238E27FC236}">
                <a16:creationId xmlns:a16="http://schemas.microsoft.com/office/drawing/2014/main" id="{38EB7F21-D17C-44F5-9A62-D4319BBAB8C0}"/>
              </a:ext>
            </a:extLst>
          </p:cNvPr>
          <p:cNvCxnSpPr>
            <a:stCxn id="10" idx="3"/>
          </p:cNvCxnSpPr>
          <p:nvPr/>
        </p:nvCxnSpPr>
        <p:spPr>
          <a:xfrm flipV="1">
            <a:off x="5278423" y="4196889"/>
            <a:ext cx="374012" cy="208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8" name="!!AppA">
            <a:extLst>
              <a:ext uri="{FF2B5EF4-FFF2-40B4-BE49-F238E27FC236}">
                <a16:creationId xmlns:a16="http://schemas.microsoft.com/office/drawing/2014/main" id="{EBF05A76-3F91-43D3-8E0D-6B7A441419A9}"/>
              </a:ext>
            </a:extLst>
          </p:cNvPr>
          <p:cNvGrpSpPr/>
          <p:nvPr/>
        </p:nvGrpSpPr>
        <p:grpSpPr>
          <a:xfrm>
            <a:off x="1416288" y="1913219"/>
            <a:ext cx="1249849" cy="1458155"/>
            <a:chOff x="3444424" y="1954650"/>
            <a:chExt cx="1400542" cy="1633964"/>
          </a:xfrm>
        </p:grpSpPr>
        <p:pic>
          <p:nvPicPr>
            <p:cNvPr id="42" name="Graphic 41">
              <a:extLst>
                <a:ext uri="{FF2B5EF4-FFF2-40B4-BE49-F238E27FC236}">
                  <a16:creationId xmlns:a16="http://schemas.microsoft.com/office/drawing/2014/main" id="{ED14D0D2-F2D2-4928-9278-A599BD7F93CD}"/>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44424" y="1954650"/>
              <a:ext cx="1400542" cy="1633964"/>
            </a:xfrm>
            <a:prstGeom prst="rect">
              <a:avLst/>
            </a:prstGeom>
          </p:spPr>
        </p:pic>
        <p:sp>
          <p:nvSpPr>
            <p:cNvPr id="44" name="TextBox 43">
              <a:extLst>
                <a:ext uri="{FF2B5EF4-FFF2-40B4-BE49-F238E27FC236}">
                  <a16:creationId xmlns:a16="http://schemas.microsoft.com/office/drawing/2014/main" id="{8F2F054F-ED76-4EBD-9964-1C944379C960}"/>
                </a:ext>
              </a:extLst>
            </p:cNvPr>
            <p:cNvSpPr txBox="1"/>
            <p:nvPr/>
          </p:nvSpPr>
          <p:spPr>
            <a:xfrm>
              <a:off x="3606248" y="2525411"/>
              <a:ext cx="1007711" cy="258663"/>
            </a:xfrm>
            <a:prstGeom prst="rect">
              <a:avLst/>
            </a:prstGeom>
            <a:noFill/>
          </p:spPr>
          <p:txBody>
            <a:bodyPr wrap="none" lIns="0" tIns="0" rIns="0" bIns="0" rtlCol="0">
              <a:spAutoFit/>
            </a:bodyPr>
            <a:lstStyle/>
            <a:p>
              <a:pPr algn="ctr"/>
              <a:r>
                <a:rPr lang="en-US" sz="1500" dirty="0">
                  <a:solidFill>
                    <a:schemeClr val="bg1"/>
                  </a:solidFill>
                  <a:latin typeface="+mj-lt"/>
                </a:rPr>
                <a:t>frontapp.js</a:t>
              </a:r>
            </a:p>
          </p:txBody>
        </p:sp>
      </p:grpSp>
      <p:pic>
        <p:nvPicPr>
          <p:cNvPr id="45" name="Picture 4" descr="Logos and Graphics | Node.js">
            <a:extLst>
              <a:ext uri="{FF2B5EF4-FFF2-40B4-BE49-F238E27FC236}">
                <a16:creationId xmlns:a16="http://schemas.microsoft.com/office/drawing/2014/main" id="{18B345DF-47D9-4874-BBFF-20E95134054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08028" y="2700734"/>
            <a:ext cx="610303" cy="345848"/>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0EED9C95-870E-4CBC-B33E-C087A0BA635B}"/>
              </a:ext>
            </a:extLst>
          </p:cNvPr>
          <p:cNvSpPr/>
          <p:nvPr/>
        </p:nvSpPr>
        <p:spPr>
          <a:xfrm>
            <a:off x="625509" y="3086196"/>
            <a:ext cx="775094" cy="384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Node SDK for </a:t>
            </a:r>
            <a:r>
              <a:rPr lang="en-US" sz="900" dirty="0" err="1"/>
              <a:t>Dapr</a:t>
            </a:r>
            <a:endParaRPr lang="en-US" sz="900" dirty="0"/>
          </a:p>
        </p:txBody>
      </p:sp>
      <p:sp>
        <p:nvSpPr>
          <p:cNvPr id="59" name="Speech Bubble: Rectangle 58">
            <a:extLst>
              <a:ext uri="{FF2B5EF4-FFF2-40B4-BE49-F238E27FC236}">
                <a16:creationId xmlns:a16="http://schemas.microsoft.com/office/drawing/2014/main" id="{D160EC5F-0EBC-450E-B320-D9147188B690}"/>
              </a:ext>
            </a:extLst>
          </p:cNvPr>
          <p:cNvSpPr/>
          <p:nvPr/>
        </p:nvSpPr>
        <p:spPr>
          <a:xfrm>
            <a:off x="187486" y="2199356"/>
            <a:ext cx="1065743" cy="200816"/>
          </a:xfrm>
          <a:prstGeom prst="wedgeRectCallout">
            <a:avLst>
              <a:gd name="adj1" fmla="val 74451"/>
              <a:gd name="adj2" fmla="val 6227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err="1"/>
              <a:t>app_port</a:t>
            </a:r>
            <a:r>
              <a:rPr lang="en-US" sz="900" dirty="0"/>
              <a:t>= 3220</a:t>
            </a:r>
          </a:p>
        </p:txBody>
      </p:sp>
      <p:cxnSp>
        <p:nvCxnSpPr>
          <p:cNvPr id="11" name="Connector: Elbow 10">
            <a:extLst>
              <a:ext uri="{FF2B5EF4-FFF2-40B4-BE49-F238E27FC236}">
                <a16:creationId xmlns:a16="http://schemas.microsoft.com/office/drawing/2014/main" id="{2641ECA4-F2AB-4571-9493-0C879B2E4B0E}"/>
              </a:ext>
            </a:extLst>
          </p:cNvPr>
          <p:cNvCxnSpPr>
            <a:stCxn id="42" idx="1"/>
            <a:endCxn id="52" idx="0"/>
          </p:cNvCxnSpPr>
          <p:nvPr/>
        </p:nvCxnSpPr>
        <p:spPr>
          <a:xfrm rot="10800000" flipV="1">
            <a:off x="1013056" y="2642296"/>
            <a:ext cx="403232" cy="44389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61" name="Graphic 60">
            <a:extLst>
              <a:ext uri="{FF2B5EF4-FFF2-40B4-BE49-F238E27FC236}">
                <a16:creationId xmlns:a16="http://schemas.microsoft.com/office/drawing/2014/main" id="{67A7884E-7D9A-40EF-8C2C-B4C75B0A7251}"/>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102480" y="2109225"/>
            <a:ext cx="632550" cy="737975"/>
          </a:xfrm>
          <a:prstGeom prst="rect">
            <a:avLst/>
          </a:prstGeom>
          <a:effectLst>
            <a:outerShdw blurRad="50800" dist="25400" dir="13500000" algn="br" rotWithShape="0">
              <a:prstClr val="black">
                <a:alpha val="40000"/>
              </a:prstClr>
            </a:outerShdw>
          </a:effectLst>
        </p:spPr>
      </p:pic>
      <p:sp>
        <p:nvSpPr>
          <p:cNvPr id="2" name="Rectangle 1">
            <a:extLst>
              <a:ext uri="{FF2B5EF4-FFF2-40B4-BE49-F238E27FC236}">
                <a16:creationId xmlns:a16="http://schemas.microsoft.com/office/drawing/2014/main" id="{D4DEB6DC-4345-9E55-704C-B0F6DDFE7C5A}"/>
              </a:ext>
            </a:extLst>
          </p:cNvPr>
          <p:cNvSpPr/>
          <p:nvPr/>
        </p:nvSpPr>
        <p:spPr>
          <a:xfrm>
            <a:off x="5545554" y="3041458"/>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p>
        </p:txBody>
      </p:sp>
      <p:sp>
        <p:nvSpPr>
          <p:cNvPr id="3" name="TextBox 2">
            <a:extLst>
              <a:ext uri="{FF2B5EF4-FFF2-40B4-BE49-F238E27FC236}">
                <a16:creationId xmlns:a16="http://schemas.microsoft.com/office/drawing/2014/main" id="{006ED026-6D3C-AB7C-E965-64DC2842BE8F}"/>
              </a:ext>
            </a:extLst>
          </p:cNvPr>
          <p:cNvSpPr txBox="1"/>
          <p:nvPr/>
        </p:nvSpPr>
        <p:spPr>
          <a:xfrm>
            <a:off x="5271291" y="3590330"/>
            <a:ext cx="1057982" cy="147903"/>
          </a:xfrm>
          <a:prstGeom prst="rect">
            <a:avLst/>
          </a:prstGeom>
          <a:noFill/>
        </p:spPr>
        <p:txBody>
          <a:bodyPr wrap="none" lIns="0" tIns="0" rIns="0" bIns="0" rtlCol="0">
            <a:spAutoFit/>
          </a:bodyPr>
          <a:lstStyle/>
          <a:p>
            <a:r>
              <a:rPr lang="en-US" sz="1050" i="1" dirty="0" err="1"/>
              <a:t>components.yaml</a:t>
            </a:r>
            <a:endParaRPr lang="en-US" sz="1050" i="1" dirty="0"/>
          </a:p>
        </p:txBody>
      </p:sp>
      <p:pic>
        <p:nvPicPr>
          <p:cNvPr id="24" name="Picture 2" descr="See the source image">
            <a:extLst>
              <a:ext uri="{FF2B5EF4-FFF2-40B4-BE49-F238E27FC236}">
                <a16:creationId xmlns:a16="http://schemas.microsoft.com/office/drawing/2014/main" id="{DAAE95C6-7B88-7A47-3BAC-6372216605F7}"/>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5651465" y="3146181"/>
            <a:ext cx="243990" cy="205431"/>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Connector: Elbow 24">
            <a:extLst>
              <a:ext uri="{FF2B5EF4-FFF2-40B4-BE49-F238E27FC236}">
                <a16:creationId xmlns:a16="http://schemas.microsoft.com/office/drawing/2014/main" id="{15BD9713-C8DC-6E05-F0AA-321A7EDC516A}"/>
              </a:ext>
            </a:extLst>
          </p:cNvPr>
          <p:cNvCxnSpPr>
            <a:endCxn id="2" idx="0"/>
          </p:cNvCxnSpPr>
          <p:nvPr/>
        </p:nvCxnSpPr>
        <p:spPr>
          <a:xfrm>
            <a:off x="5461205" y="2665756"/>
            <a:ext cx="293079" cy="375702"/>
          </a:xfrm>
          <a:prstGeom prst="bentConnector2">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5EDD93DD-E114-288B-4130-6BE7F83A65A5}"/>
              </a:ext>
            </a:extLst>
          </p:cNvPr>
          <p:cNvSpPr txBox="1"/>
          <p:nvPr/>
        </p:nvSpPr>
        <p:spPr>
          <a:xfrm>
            <a:off x="1099552" y="759086"/>
            <a:ext cx="6360716" cy="215444"/>
          </a:xfrm>
          <a:prstGeom prst="rect">
            <a:avLst/>
          </a:prstGeom>
          <a:solidFill>
            <a:schemeClr val="bg2">
              <a:lumMod val="20000"/>
              <a:lumOff val="80000"/>
            </a:schemeClr>
          </a:solidFill>
        </p:spPr>
        <p:txBody>
          <a:bodyPr wrap="none" lIns="0" tIns="0" rIns="0" bIns="0" rtlCol="0">
            <a:spAutoFit/>
          </a:bodyPr>
          <a:lstStyle/>
          <a:p>
            <a:r>
              <a:rPr lang="nl-NL" sz="1400" b="0" dirty="0" err="1">
                <a:solidFill>
                  <a:srgbClr val="000000"/>
                </a:solidFill>
                <a:effectLst/>
                <a:latin typeface="Consolas" panose="020B0609020204030204" pitchFamily="49" charset="0"/>
              </a:rPr>
              <a:t>curl</a:t>
            </a:r>
            <a:r>
              <a:rPr lang="nl-NL" sz="1400" b="0" dirty="0">
                <a:solidFill>
                  <a:srgbClr val="000000"/>
                </a:solidFill>
                <a:effectLst/>
                <a:latin typeface="Consolas" panose="020B0609020204030204" pitchFamily="49" charset="0"/>
              </a:rPr>
              <a:t> localhost:3620/v1.0/</a:t>
            </a:r>
            <a:r>
              <a:rPr lang="nl-NL" sz="1400" b="0" dirty="0" err="1">
                <a:solidFill>
                  <a:srgbClr val="000000"/>
                </a:solidFill>
                <a:effectLst/>
                <a:latin typeface="Consolas" panose="020B0609020204030204" pitchFamily="49" charset="0"/>
              </a:rPr>
              <a:t>invoke</a:t>
            </a:r>
            <a:r>
              <a:rPr lang="nl-NL" sz="1400" b="0" dirty="0">
                <a:solidFill>
                  <a:srgbClr val="000000"/>
                </a:solidFill>
                <a:effectLst/>
                <a:latin typeface="Consolas" panose="020B0609020204030204" pitchFamily="49" charset="0"/>
              </a:rPr>
              <a:t>/frontapp/</a:t>
            </a:r>
            <a:r>
              <a:rPr lang="nl-NL" sz="1400" b="0" dirty="0" err="1">
                <a:solidFill>
                  <a:srgbClr val="000000"/>
                </a:solidFill>
                <a:effectLst/>
                <a:latin typeface="Consolas" panose="020B0609020204030204" pitchFamily="49" charset="0"/>
              </a:rPr>
              <a:t>method</a:t>
            </a:r>
            <a:r>
              <a:rPr lang="nl-NL" sz="1400" b="0" dirty="0">
                <a:solidFill>
                  <a:srgbClr val="000000"/>
                </a:solidFill>
                <a:effectLst/>
                <a:latin typeface="Consolas" panose="020B0609020204030204" pitchFamily="49" charset="0"/>
              </a:rPr>
              <a:t>/</a:t>
            </a:r>
            <a:r>
              <a:rPr lang="nl-NL" sz="1400" b="0" dirty="0" err="1">
                <a:solidFill>
                  <a:srgbClr val="000000"/>
                </a:solidFill>
                <a:effectLst/>
                <a:latin typeface="Consolas" panose="020B0609020204030204" pitchFamily="49" charset="0"/>
              </a:rPr>
              <a:t>greet?name</a:t>
            </a:r>
            <a:r>
              <a:rPr lang="nl-NL" sz="1400" b="0" dirty="0">
                <a:solidFill>
                  <a:srgbClr val="000000"/>
                </a:solidFill>
                <a:effectLst/>
                <a:latin typeface="Consolas" panose="020B0609020204030204" pitchFamily="49" charset="0"/>
              </a:rPr>
              <a:t>=Klaas</a:t>
            </a:r>
          </a:p>
        </p:txBody>
      </p:sp>
      <p:sp>
        <p:nvSpPr>
          <p:cNvPr id="27" name="Speech Bubble: Rectangle 26">
            <a:extLst>
              <a:ext uri="{FF2B5EF4-FFF2-40B4-BE49-F238E27FC236}">
                <a16:creationId xmlns:a16="http://schemas.microsoft.com/office/drawing/2014/main" id="{889D8DC3-03CB-8078-081F-6437A9872EA2}"/>
              </a:ext>
            </a:extLst>
          </p:cNvPr>
          <p:cNvSpPr/>
          <p:nvPr/>
        </p:nvSpPr>
        <p:spPr>
          <a:xfrm>
            <a:off x="2273091" y="3351612"/>
            <a:ext cx="954790" cy="388136"/>
          </a:xfrm>
          <a:prstGeom prst="wedgeRectCallout">
            <a:avLst>
              <a:gd name="adj1" fmla="val -66094"/>
              <a:gd name="adj2" fmla="val -9883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err="1"/>
              <a:t>dapr_http_port</a:t>
            </a:r>
            <a:r>
              <a:rPr lang="en-US" sz="900" dirty="0"/>
              <a:t> = 3620</a:t>
            </a:r>
          </a:p>
        </p:txBody>
      </p:sp>
      <p:cxnSp>
        <p:nvCxnSpPr>
          <p:cNvPr id="30" name="Straight Arrow Connector 29">
            <a:extLst>
              <a:ext uri="{FF2B5EF4-FFF2-40B4-BE49-F238E27FC236}">
                <a16:creationId xmlns:a16="http://schemas.microsoft.com/office/drawing/2014/main" id="{625B53E9-6AFB-0367-BFD6-BEBB29C612E0}"/>
              </a:ext>
            </a:extLst>
          </p:cNvPr>
          <p:cNvCxnSpPr>
            <a:endCxn id="61" idx="0"/>
          </p:cNvCxnSpPr>
          <p:nvPr/>
        </p:nvCxnSpPr>
        <p:spPr>
          <a:xfrm flipH="1">
            <a:off x="3418755" y="979453"/>
            <a:ext cx="355761" cy="112977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4" name="Speech Bubble: Rectangle 33">
            <a:extLst>
              <a:ext uri="{FF2B5EF4-FFF2-40B4-BE49-F238E27FC236}">
                <a16:creationId xmlns:a16="http://schemas.microsoft.com/office/drawing/2014/main" id="{AB63A59A-60F3-860D-272D-904489866D62}"/>
              </a:ext>
            </a:extLst>
          </p:cNvPr>
          <p:cNvSpPr/>
          <p:nvPr/>
        </p:nvSpPr>
        <p:spPr>
          <a:xfrm>
            <a:off x="6868086" y="1534649"/>
            <a:ext cx="710543" cy="196797"/>
          </a:xfrm>
          <a:prstGeom prst="wedgeRectCallout">
            <a:avLst>
              <a:gd name="adj1" fmla="val -39963"/>
              <a:gd name="adj2" fmla="val 36877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900" dirty="0" err="1"/>
              <a:t>nodeapp</a:t>
            </a:r>
            <a:endParaRPr lang="en-US" sz="900" dirty="0"/>
          </a:p>
        </p:txBody>
      </p:sp>
      <p:sp>
        <p:nvSpPr>
          <p:cNvPr id="36" name="Speech Bubble: Rectangle 35">
            <a:extLst>
              <a:ext uri="{FF2B5EF4-FFF2-40B4-BE49-F238E27FC236}">
                <a16:creationId xmlns:a16="http://schemas.microsoft.com/office/drawing/2014/main" id="{6C056042-5722-D425-B5C5-E14AAA767458}"/>
              </a:ext>
            </a:extLst>
          </p:cNvPr>
          <p:cNvSpPr/>
          <p:nvPr/>
        </p:nvSpPr>
        <p:spPr>
          <a:xfrm>
            <a:off x="806156" y="1655424"/>
            <a:ext cx="710543" cy="196797"/>
          </a:xfrm>
          <a:prstGeom prst="wedgeRectCallout">
            <a:avLst>
              <a:gd name="adj1" fmla="val 59916"/>
              <a:gd name="adj2" fmla="val 289025"/>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900" dirty="0" err="1"/>
              <a:t>frontapp</a:t>
            </a:r>
            <a:endParaRPr lang="en-US" sz="900" dirty="0"/>
          </a:p>
        </p:txBody>
      </p:sp>
      <p:sp>
        <p:nvSpPr>
          <p:cNvPr id="56" name="Speech Bubble: Rectangle 55">
            <a:extLst>
              <a:ext uri="{FF2B5EF4-FFF2-40B4-BE49-F238E27FC236}">
                <a16:creationId xmlns:a16="http://schemas.microsoft.com/office/drawing/2014/main" id="{140BB5E5-C3A6-9291-4248-9CD6886ABA98}"/>
              </a:ext>
            </a:extLst>
          </p:cNvPr>
          <p:cNvSpPr/>
          <p:nvPr/>
        </p:nvSpPr>
        <p:spPr>
          <a:xfrm>
            <a:off x="2276095" y="3361493"/>
            <a:ext cx="954790" cy="388136"/>
          </a:xfrm>
          <a:prstGeom prst="wedgeRectCallout">
            <a:avLst>
              <a:gd name="adj1" fmla="val 63981"/>
              <a:gd name="adj2" fmla="val -20959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err="1"/>
              <a:t>dapr_http_port</a:t>
            </a:r>
            <a:r>
              <a:rPr lang="en-US" sz="900" dirty="0"/>
              <a:t> = 3620</a:t>
            </a:r>
          </a:p>
        </p:txBody>
      </p:sp>
      <p:cxnSp>
        <p:nvCxnSpPr>
          <p:cNvPr id="57" name="Straight Arrow Connector 56">
            <a:extLst>
              <a:ext uri="{FF2B5EF4-FFF2-40B4-BE49-F238E27FC236}">
                <a16:creationId xmlns:a16="http://schemas.microsoft.com/office/drawing/2014/main" id="{F19090B9-E7A3-CAAB-91FD-8C9B0D06F578}"/>
              </a:ext>
            </a:extLst>
          </p:cNvPr>
          <p:cNvCxnSpPr>
            <a:cxnSpLocks/>
          </p:cNvCxnSpPr>
          <p:nvPr/>
        </p:nvCxnSpPr>
        <p:spPr>
          <a:xfrm flipH="1">
            <a:off x="2581773" y="2350859"/>
            <a:ext cx="520707" cy="128151"/>
          </a:xfrm>
          <a:prstGeom prst="straightConnector1">
            <a:avLst/>
          </a:prstGeom>
          <a:ln w="28575">
            <a:solidFill>
              <a:srgbClr val="20219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1EA2A23B-A5C0-9FA9-DEAB-AF2859F98790}"/>
              </a:ext>
            </a:extLst>
          </p:cNvPr>
          <p:cNvCxnSpPr>
            <a:cxnSpLocks/>
          </p:cNvCxnSpPr>
          <p:nvPr/>
        </p:nvCxnSpPr>
        <p:spPr>
          <a:xfrm flipV="1">
            <a:off x="5527525" y="2317845"/>
            <a:ext cx="489225" cy="13396"/>
          </a:xfrm>
          <a:prstGeom prst="straightConnector1">
            <a:avLst/>
          </a:prstGeom>
          <a:ln w="28575">
            <a:solidFill>
              <a:srgbClr val="20219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887EB23-11E8-8A5F-E03E-60D4F7A89A8E}"/>
              </a:ext>
            </a:extLst>
          </p:cNvPr>
          <p:cNvCxnSpPr>
            <a:cxnSpLocks/>
          </p:cNvCxnSpPr>
          <p:nvPr/>
        </p:nvCxnSpPr>
        <p:spPr>
          <a:xfrm flipH="1">
            <a:off x="5506641" y="2573718"/>
            <a:ext cx="510109" cy="24165"/>
          </a:xfrm>
          <a:prstGeom prst="straightConnector1">
            <a:avLst/>
          </a:prstGeom>
          <a:ln w="28575">
            <a:solidFill>
              <a:srgbClr val="20219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06933A7-5730-99AC-AA0A-C461692FFC3D}"/>
              </a:ext>
            </a:extLst>
          </p:cNvPr>
          <p:cNvCxnSpPr>
            <a:cxnSpLocks/>
          </p:cNvCxnSpPr>
          <p:nvPr/>
        </p:nvCxnSpPr>
        <p:spPr>
          <a:xfrm>
            <a:off x="3735030" y="2484348"/>
            <a:ext cx="1159945" cy="0"/>
          </a:xfrm>
          <a:prstGeom prst="straightConnector1">
            <a:avLst/>
          </a:prstGeom>
          <a:ln w="28575">
            <a:solidFill>
              <a:srgbClr val="20219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EF0D3924-5B42-FCF0-0F8C-97A3C65A87CC}"/>
              </a:ext>
            </a:extLst>
          </p:cNvPr>
          <p:cNvCxnSpPr>
            <a:cxnSpLocks/>
            <a:stCxn id="42" idx="3"/>
          </p:cNvCxnSpPr>
          <p:nvPr/>
        </p:nvCxnSpPr>
        <p:spPr>
          <a:xfrm flipV="1">
            <a:off x="2666137" y="2626972"/>
            <a:ext cx="444662" cy="15325"/>
          </a:xfrm>
          <a:prstGeom prst="straightConnector1">
            <a:avLst/>
          </a:prstGeom>
          <a:ln w="28575">
            <a:solidFill>
              <a:srgbClr val="20219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7" name="Oval 76">
            <a:extLst>
              <a:ext uri="{FF2B5EF4-FFF2-40B4-BE49-F238E27FC236}">
                <a16:creationId xmlns:a16="http://schemas.microsoft.com/office/drawing/2014/main" id="{502C1254-4E22-5500-A1F9-3ED6FE7C9954}"/>
              </a:ext>
            </a:extLst>
          </p:cNvPr>
          <p:cNvSpPr/>
          <p:nvPr/>
        </p:nvSpPr>
        <p:spPr>
          <a:xfrm>
            <a:off x="3578039" y="1185885"/>
            <a:ext cx="192355" cy="147495"/>
          </a:xfrm>
          <a:prstGeom prst="ellipse">
            <a:avLst/>
          </a:prstGeom>
          <a:solidFill>
            <a:schemeClr val="tx2">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1</a:t>
            </a:r>
          </a:p>
        </p:txBody>
      </p:sp>
      <p:sp>
        <p:nvSpPr>
          <p:cNvPr id="78" name="Oval 77">
            <a:extLst>
              <a:ext uri="{FF2B5EF4-FFF2-40B4-BE49-F238E27FC236}">
                <a16:creationId xmlns:a16="http://schemas.microsoft.com/office/drawing/2014/main" id="{548D7576-9E0D-B40C-7FA6-4826FE894CBB}"/>
              </a:ext>
            </a:extLst>
          </p:cNvPr>
          <p:cNvSpPr/>
          <p:nvPr/>
        </p:nvSpPr>
        <p:spPr>
          <a:xfrm>
            <a:off x="2761690" y="2320798"/>
            <a:ext cx="192355" cy="147495"/>
          </a:xfrm>
          <a:prstGeom prst="ellipse">
            <a:avLst/>
          </a:prstGeom>
          <a:solidFill>
            <a:schemeClr val="tx2">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2</a:t>
            </a:r>
          </a:p>
        </p:txBody>
      </p:sp>
      <p:sp>
        <p:nvSpPr>
          <p:cNvPr id="79" name="Oval 78">
            <a:extLst>
              <a:ext uri="{FF2B5EF4-FFF2-40B4-BE49-F238E27FC236}">
                <a16:creationId xmlns:a16="http://schemas.microsoft.com/office/drawing/2014/main" id="{5B97AD14-CFBC-9E8A-B239-DF1816C3D4A2}"/>
              </a:ext>
            </a:extLst>
          </p:cNvPr>
          <p:cNvSpPr/>
          <p:nvPr/>
        </p:nvSpPr>
        <p:spPr>
          <a:xfrm>
            <a:off x="2733018" y="2576911"/>
            <a:ext cx="192355" cy="147495"/>
          </a:xfrm>
          <a:prstGeom prst="ellipse">
            <a:avLst/>
          </a:prstGeom>
          <a:solidFill>
            <a:schemeClr val="tx2">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3</a:t>
            </a:r>
          </a:p>
        </p:txBody>
      </p:sp>
      <p:sp>
        <p:nvSpPr>
          <p:cNvPr id="80" name="Oval 79">
            <a:extLst>
              <a:ext uri="{FF2B5EF4-FFF2-40B4-BE49-F238E27FC236}">
                <a16:creationId xmlns:a16="http://schemas.microsoft.com/office/drawing/2014/main" id="{65117270-7B0F-6CA0-A097-61BB6AF0D7A9}"/>
              </a:ext>
            </a:extLst>
          </p:cNvPr>
          <p:cNvSpPr/>
          <p:nvPr/>
        </p:nvSpPr>
        <p:spPr>
          <a:xfrm>
            <a:off x="5789017" y="2484348"/>
            <a:ext cx="192355" cy="147495"/>
          </a:xfrm>
          <a:prstGeom prst="ellipse">
            <a:avLst/>
          </a:prstGeom>
          <a:solidFill>
            <a:schemeClr val="tx2">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6</a:t>
            </a:r>
          </a:p>
        </p:txBody>
      </p:sp>
      <p:sp>
        <p:nvSpPr>
          <p:cNvPr id="81" name="Oval 80">
            <a:extLst>
              <a:ext uri="{FF2B5EF4-FFF2-40B4-BE49-F238E27FC236}">
                <a16:creationId xmlns:a16="http://schemas.microsoft.com/office/drawing/2014/main" id="{21BF3B92-5EB1-C25D-B694-7EE4220206FD}"/>
              </a:ext>
            </a:extLst>
          </p:cNvPr>
          <p:cNvSpPr/>
          <p:nvPr/>
        </p:nvSpPr>
        <p:spPr>
          <a:xfrm>
            <a:off x="5651465" y="2247050"/>
            <a:ext cx="192355" cy="147495"/>
          </a:xfrm>
          <a:prstGeom prst="ellipse">
            <a:avLst/>
          </a:prstGeom>
          <a:solidFill>
            <a:schemeClr val="tx2">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5</a:t>
            </a:r>
          </a:p>
        </p:txBody>
      </p:sp>
      <p:sp>
        <p:nvSpPr>
          <p:cNvPr id="82" name="Oval 81">
            <a:extLst>
              <a:ext uri="{FF2B5EF4-FFF2-40B4-BE49-F238E27FC236}">
                <a16:creationId xmlns:a16="http://schemas.microsoft.com/office/drawing/2014/main" id="{A18BCFCA-0BA2-0735-E0D1-ABC4D518CF77}"/>
              </a:ext>
            </a:extLst>
          </p:cNvPr>
          <p:cNvSpPr/>
          <p:nvPr/>
        </p:nvSpPr>
        <p:spPr>
          <a:xfrm>
            <a:off x="3880909" y="2403861"/>
            <a:ext cx="192355" cy="147495"/>
          </a:xfrm>
          <a:prstGeom prst="ellipse">
            <a:avLst/>
          </a:prstGeom>
          <a:solidFill>
            <a:schemeClr val="tx2">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4</a:t>
            </a:r>
          </a:p>
        </p:txBody>
      </p:sp>
      <p:sp>
        <p:nvSpPr>
          <p:cNvPr id="83" name="Oval 82">
            <a:extLst>
              <a:ext uri="{FF2B5EF4-FFF2-40B4-BE49-F238E27FC236}">
                <a16:creationId xmlns:a16="http://schemas.microsoft.com/office/drawing/2014/main" id="{EF313437-080A-0C91-1293-CAF612EDBE25}"/>
              </a:ext>
            </a:extLst>
          </p:cNvPr>
          <p:cNvSpPr/>
          <p:nvPr/>
        </p:nvSpPr>
        <p:spPr>
          <a:xfrm>
            <a:off x="3858238" y="3208976"/>
            <a:ext cx="192355" cy="147495"/>
          </a:xfrm>
          <a:prstGeom prst="ellipse">
            <a:avLst/>
          </a:prstGeom>
          <a:solidFill>
            <a:schemeClr val="tx2">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7</a:t>
            </a:r>
          </a:p>
        </p:txBody>
      </p:sp>
      <p:sp>
        <p:nvSpPr>
          <p:cNvPr id="84" name="Oval 83">
            <a:extLst>
              <a:ext uri="{FF2B5EF4-FFF2-40B4-BE49-F238E27FC236}">
                <a16:creationId xmlns:a16="http://schemas.microsoft.com/office/drawing/2014/main" id="{0C4F4153-0955-2F38-3250-3E6672FCF16E}"/>
              </a:ext>
            </a:extLst>
          </p:cNvPr>
          <p:cNvSpPr/>
          <p:nvPr/>
        </p:nvSpPr>
        <p:spPr>
          <a:xfrm>
            <a:off x="6202935" y="4676746"/>
            <a:ext cx="192355" cy="147495"/>
          </a:xfrm>
          <a:prstGeom prst="ellipse">
            <a:avLst/>
          </a:prstGeom>
          <a:solidFill>
            <a:schemeClr val="tx2">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8</a:t>
            </a:r>
          </a:p>
        </p:txBody>
      </p:sp>
    </p:spTree>
    <p:extLst>
      <p:ext uri="{BB962C8B-B14F-4D97-AF65-F5344CB8AC3E}">
        <p14:creationId xmlns:p14="http://schemas.microsoft.com/office/powerpoint/2010/main" val="29438863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1F5A71D-46AB-46E4-B680-3F0B056BB887}"/>
              </a:ext>
            </a:extLst>
          </p:cNvPr>
          <p:cNvSpPr>
            <a:spLocks noGrp="1"/>
          </p:cNvSpPr>
          <p:nvPr>
            <p:ph type="ftr" sz="quarter" idx="11"/>
          </p:nvPr>
        </p:nvSpPr>
        <p:spPr/>
        <p:txBody>
          <a:bodyPr/>
          <a:lstStyle/>
          <a:p>
            <a:r>
              <a:rPr lang="en-US"/>
              <a:t>Microservices in real life – with Node &amp; Dapr.io</a:t>
            </a:r>
            <a:endParaRPr lang="nl-NL"/>
          </a:p>
        </p:txBody>
      </p:sp>
      <p:sp>
        <p:nvSpPr>
          <p:cNvPr id="5" name="Rounded Rectangle 5">
            <a:extLst>
              <a:ext uri="{FF2B5EF4-FFF2-40B4-BE49-F238E27FC236}">
                <a16:creationId xmlns:a16="http://schemas.microsoft.com/office/drawing/2014/main" id="{0A7AB01F-C4C6-4BEA-8408-F8B162E8E1F9}"/>
              </a:ext>
            </a:extLst>
          </p:cNvPr>
          <p:cNvSpPr/>
          <p:nvPr/>
        </p:nvSpPr>
        <p:spPr bwMode="auto">
          <a:xfrm>
            <a:off x="3397134" y="4051156"/>
            <a:ext cx="1997989" cy="664844"/>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State</a:t>
            </a:r>
          </a:p>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Stores</a:t>
            </a:r>
          </a:p>
        </p:txBody>
      </p:sp>
      <p:grpSp>
        <p:nvGrpSpPr>
          <p:cNvPr id="6" name="Group 5">
            <a:extLst>
              <a:ext uri="{FF2B5EF4-FFF2-40B4-BE49-F238E27FC236}">
                <a16:creationId xmlns:a16="http://schemas.microsoft.com/office/drawing/2014/main" id="{34334C68-E497-4DB5-8AA3-BBC197F62E8D}"/>
              </a:ext>
            </a:extLst>
          </p:cNvPr>
          <p:cNvGrpSpPr/>
          <p:nvPr/>
        </p:nvGrpSpPr>
        <p:grpSpPr>
          <a:xfrm>
            <a:off x="4719429" y="4171049"/>
            <a:ext cx="440351" cy="455539"/>
            <a:chOff x="8492360" y="900329"/>
            <a:chExt cx="556657" cy="588829"/>
          </a:xfrm>
        </p:grpSpPr>
        <p:pic>
          <p:nvPicPr>
            <p:cNvPr id="7" name="Picture 114">
              <a:extLst>
                <a:ext uri="{FF2B5EF4-FFF2-40B4-BE49-F238E27FC236}">
                  <a16:creationId xmlns:a16="http://schemas.microsoft.com/office/drawing/2014/main" id="{699C7A8C-7D68-4C8B-952C-158701E51B5F}"/>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604473" y="900329"/>
              <a:ext cx="332433" cy="332433"/>
            </a:xfrm>
            <a:prstGeom prst="rect">
              <a:avLst/>
            </a:prstGeom>
          </p:spPr>
        </p:pic>
        <p:sp>
          <p:nvSpPr>
            <p:cNvPr id="8" name="TextBox 7">
              <a:extLst>
                <a:ext uri="{FF2B5EF4-FFF2-40B4-BE49-F238E27FC236}">
                  <a16:creationId xmlns:a16="http://schemas.microsoft.com/office/drawing/2014/main" id="{1329A039-F136-4E24-B5BD-5893B94B4B87}"/>
                </a:ext>
              </a:extLst>
            </p:cNvPr>
            <p:cNvSpPr txBox="1"/>
            <p:nvPr/>
          </p:nvSpPr>
          <p:spPr>
            <a:xfrm>
              <a:off x="8492360" y="1250459"/>
              <a:ext cx="556657"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DynamoDB</a:t>
              </a:r>
            </a:p>
          </p:txBody>
        </p:sp>
      </p:grpSp>
      <p:pic>
        <p:nvPicPr>
          <p:cNvPr id="9" name="Graphic 8">
            <a:extLst>
              <a:ext uri="{FF2B5EF4-FFF2-40B4-BE49-F238E27FC236}">
                <a16:creationId xmlns:a16="http://schemas.microsoft.com/office/drawing/2014/main" id="{8B6DC320-8A1E-4153-9494-D733FA9045FD}"/>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538113" y="4196889"/>
            <a:ext cx="236403" cy="378444"/>
          </a:xfrm>
          <a:prstGeom prst="rect">
            <a:avLst/>
          </a:prstGeom>
        </p:spPr>
      </p:pic>
      <p:pic>
        <p:nvPicPr>
          <p:cNvPr id="10" name="Picture 2" descr="See the source image">
            <a:extLst>
              <a:ext uri="{FF2B5EF4-FFF2-40B4-BE49-F238E27FC236}">
                <a16:creationId xmlns:a16="http://schemas.microsoft.com/office/drawing/2014/main" id="{6B168A0D-4E0A-4F2C-A49B-CE58A6B95584}"/>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4560305" y="4103197"/>
            <a:ext cx="718118" cy="60463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AppA">
            <a:extLst>
              <a:ext uri="{FF2B5EF4-FFF2-40B4-BE49-F238E27FC236}">
                <a16:creationId xmlns:a16="http://schemas.microsoft.com/office/drawing/2014/main" id="{D6230282-359F-4F59-B4D0-C0F43950C5CC}"/>
              </a:ext>
            </a:extLst>
          </p:cNvPr>
          <p:cNvGrpSpPr/>
          <p:nvPr/>
        </p:nvGrpSpPr>
        <p:grpSpPr>
          <a:xfrm>
            <a:off x="6016750" y="1913219"/>
            <a:ext cx="1249849" cy="1458155"/>
            <a:chOff x="3444424" y="1954650"/>
            <a:chExt cx="1400542" cy="1633964"/>
          </a:xfrm>
        </p:grpSpPr>
        <p:pic>
          <p:nvPicPr>
            <p:cNvPr id="13" name="Graphic 12">
              <a:extLst>
                <a:ext uri="{FF2B5EF4-FFF2-40B4-BE49-F238E27FC236}">
                  <a16:creationId xmlns:a16="http://schemas.microsoft.com/office/drawing/2014/main" id="{9A11ACDA-6B49-4856-9DFF-E47D39BD875C}"/>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44424" y="1954650"/>
              <a:ext cx="1400542" cy="1633964"/>
            </a:xfrm>
            <a:prstGeom prst="rect">
              <a:avLst/>
            </a:prstGeom>
          </p:spPr>
        </p:pic>
        <p:sp>
          <p:nvSpPr>
            <p:cNvPr id="14" name="TextBox 13">
              <a:extLst>
                <a:ext uri="{FF2B5EF4-FFF2-40B4-BE49-F238E27FC236}">
                  <a16:creationId xmlns:a16="http://schemas.microsoft.com/office/drawing/2014/main" id="{4865ED42-BEC1-4DB2-8C8B-CA9643E3BD56}"/>
                </a:ext>
              </a:extLst>
            </p:cNvPr>
            <p:cNvSpPr txBox="1"/>
            <p:nvPr/>
          </p:nvSpPr>
          <p:spPr>
            <a:xfrm>
              <a:off x="3821800" y="2525411"/>
              <a:ext cx="576604" cy="258663"/>
            </a:xfrm>
            <a:prstGeom prst="rect">
              <a:avLst/>
            </a:prstGeom>
            <a:noFill/>
          </p:spPr>
          <p:txBody>
            <a:bodyPr wrap="none" lIns="0" tIns="0" rIns="0" bIns="0" rtlCol="0">
              <a:spAutoFit/>
            </a:bodyPr>
            <a:lstStyle/>
            <a:p>
              <a:pPr algn="ctr"/>
              <a:r>
                <a:rPr lang="en-US" sz="1500" dirty="0">
                  <a:solidFill>
                    <a:schemeClr val="bg1"/>
                  </a:solidFill>
                  <a:latin typeface="+mj-lt"/>
                </a:rPr>
                <a:t>app.js</a:t>
              </a:r>
            </a:p>
          </p:txBody>
        </p:sp>
      </p:grpSp>
      <p:pic>
        <p:nvPicPr>
          <p:cNvPr id="16" name="Graphic 15">
            <a:extLst>
              <a:ext uri="{FF2B5EF4-FFF2-40B4-BE49-F238E27FC236}">
                <a16:creationId xmlns:a16="http://schemas.microsoft.com/office/drawing/2014/main" id="{8207A7D7-D0DE-4443-932D-80D6F1E1CBAB}"/>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894975" y="2109225"/>
            <a:ext cx="632550" cy="737975"/>
          </a:xfrm>
          <a:prstGeom prst="rect">
            <a:avLst/>
          </a:prstGeom>
          <a:effectLst>
            <a:outerShdw blurRad="50800" dist="25400" dir="13500000" algn="br" rotWithShape="0">
              <a:prstClr val="black">
                <a:alpha val="40000"/>
              </a:prstClr>
            </a:outerShdw>
          </a:effectLst>
        </p:spPr>
      </p:pic>
      <p:cxnSp>
        <p:nvCxnSpPr>
          <p:cNvPr id="17" name="Connector: Elbow 16">
            <a:extLst>
              <a:ext uri="{FF2B5EF4-FFF2-40B4-BE49-F238E27FC236}">
                <a16:creationId xmlns:a16="http://schemas.microsoft.com/office/drawing/2014/main" id="{A79599C3-AA6D-4915-B25A-12856BC87481}"/>
              </a:ext>
            </a:extLst>
          </p:cNvPr>
          <p:cNvCxnSpPr>
            <a:cxnSpLocks/>
            <a:stCxn id="16" idx="2"/>
            <a:endCxn id="21" idx="0"/>
          </p:cNvCxnSpPr>
          <p:nvPr/>
        </p:nvCxnSpPr>
        <p:spPr>
          <a:xfrm rot="5400000">
            <a:off x="3984777" y="2485921"/>
            <a:ext cx="865195" cy="1587752"/>
          </a:xfrm>
          <a:prstGeom prst="bentConnector3">
            <a:avLst>
              <a:gd name="adj1" fmla="val 50000"/>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985B0132-1040-4FE1-A889-E9489F590214}"/>
              </a:ext>
            </a:extLst>
          </p:cNvPr>
          <p:cNvGrpSpPr/>
          <p:nvPr/>
        </p:nvGrpSpPr>
        <p:grpSpPr>
          <a:xfrm>
            <a:off x="3516980" y="3648555"/>
            <a:ext cx="196409" cy="208343"/>
            <a:chOff x="6207667" y="1018040"/>
            <a:chExt cx="248285" cy="269304"/>
          </a:xfrm>
        </p:grpSpPr>
        <p:sp>
          <p:nvSpPr>
            <p:cNvPr id="19" name="Rectangle 18">
              <a:extLst>
                <a:ext uri="{FF2B5EF4-FFF2-40B4-BE49-F238E27FC236}">
                  <a16:creationId xmlns:a16="http://schemas.microsoft.com/office/drawing/2014/main" id="{B985A466-31FD-4FCF-AB36-A9F6DA8D2E57}"/>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20" name="Freeform: Shape 19">
              <a:extLst>
                <a:ext uri="{FF2B5EF4-FFF2-40B4-BE49-F238E27FC236}">
                  <a16:creationId xmlns:a16="http://schemas.microsoft.com/office/drawing/2014/main" id="{5341172A-783C-4C36-B335-D5B455182D1D}"/>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21" name="Oval 20">
              <a:extLst>
                <a:ext uri="{FF2B5EF4-FFF2-40B4-BE49-F238E27FC236}">
                  <a16:creationId xmlns:a16="http://schemas.microsoft.com/office/drawing/2014/main" id="{0DF933D1-D092-46C4-A540-5155388E85D2}"/>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grpSp>
      <p:cxnSp>
        <p:nvCxnSpPr>
          <p:cNvPr id="22" name="Connector: Elbow 21">
            <a:extLst>
              <a:ext uri="{FF2B5EF4-FFF2-40B4-BE49-F238E27FC236}">
                <a16:creationId xmlns:a16="http://schemas.microsoft.com/office/drawing/2014/main" id="{CCBBE484-B446-448E-8176-FFFFF8054D2E}"/>
              </a:ext>
            </a:extLst>
          </p:cNvPr>
          <p:cNvCxnSpPr>
            <a:cxnSpLocks/>
            <a:endCxn id="9" idx="0"/>
          </p:cNvCxnSpPr>
          <p:nvPr/>
        </p:nvCxnSpPr>
        <p:spPr>
          <a:xfrm rot="16200000" flipH="1">
            <a:off x="3448017" y="3988591"/>
            <a:ext cx="338320" cy="78276"/>
          </a:xfrm>
          <a:prstGeom prst="bentConnector3">
            <a:avLst>
              <a:gd name="adj1" fmla="val 36486"/>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646DD17-1953-48D9-A8C6-9DD9DDB23890}"/>
              </a:ext>
            </a:extLst>
          </p:cNvPr>
          <p:cNvSpPr txBox="1"/>
          <p:nvPr/>
        </p:nvSpPr>
        <p:spPr>
          <a:xfrm>
            <a:off x="4279910" y="3295142"/>
            <a:ext cx="554639" cy="169277"/>
          </a:xfrm>
          <a:prstGeom prst="rect">
            <a:avLst/>
          </a:prstGeom>
          <a:noFill/>
        </p:spPr>
        <p:txBody>
          <a:bodyPr wrap="none" lIns="0" tIns="0" rIns="0" bIns="0" rtlCol="0">
            <a:spAutoFit/>
          </a:bodyPr>
          <a:lstStyle/>
          <a:p>
            <a:r>
              <a:rPr lang="en-US" sz="1100" i="1" dirty="0"/>
              <a:t>get &amp; set</a:t>
            </a:r>
          </a:p>
        </p:txBody>
      </p:sp>
      <p:pic>
        <p:nvPicPr>
          <p:cNvPr id="32" name="Picture 4" descr="Logos and Graphics | Node.js">
            <a:extLst>
              <a:ext uri="{FF2B5EF4-FFF2-40B4-BE49-F238E27FC236}">
                <a16:creationId xmlns:a16="http://schemas.microsoft.com/office/drawing/2014/main" id="{F53BF1F5-A94C-4991-AD34-FEF38849700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08490" y="2700734"/>
            <a:ext cx="610303" cy="345848"/>
          </a:xfrm>
          <a:prstGeom prst="rect">
            <a:avLst/>
          </a:prstGeom>
          <a:noFill/>
          <a:extLst>
            <a:ext uri="{909E8E84-426E-40DD-AFC4-6F175D3DCCD1}">
              <a14:hiddenFill xmlns:a14="http://schemas.microsoft.com/office/drawing/2010/main">
                <a:solidFill>
                  <a:srgbClr val="FFFFFF"/>
                </a:solidFill>
              </a14:hiddenFill>
            </a:ext>
          </a:extLst>
        </p:spPr>
      </p:pic>
      <p:sp>
        <p:nvSpPr>
          <p:cNvPr id="49" name="Rounded Rectangle 5">
            <a:extLst>
              <a:ext uri="{FF2B5EF4-FFF2-40B4-BE49-F238E27FC236}">
                <a16:creationId xmlns:a16="http://schemas.microsoft.com/office/drawing/2014/main" id="{C0CFFAC6-3200-4994-AAE4-DAF31EDA5C7F}"/>
              </a:ext>
            </a:extLst>
          </p:cNvPr>
          <p:cNvSpPr/>
          <p:nvPr/>
        </p:nvSpPr>
        <p:spPr bwMode="auto">
          <a:xfrm>
            <a:off x="5652435" y="4141090"/>
            <a:ext cx="1843481" cy="609404"/>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endParaRPr lang="en-US" sz="1500">
              <a:solidFill>
                <a:srgbClr val="000000"/>
              </a:solidFill>
              <a:latin typeface="Segoe UI Semibold"/>
            </a:endParaRPr>
          </a:p>
        </p:txBody>
      </p:sp>
      <p:graphicFrame>
        <p:nvGraphicFramePr>
          <p:cNvPr id="50" name="Table 12">
            <a:extLst>
              <a:ext uri="{FF2B5EF4-FFF2-40B4-BE49-F238E27FC236}">
                <a16:creationId xmlns:a16="http://schemas.microsoft.com/office/drawing/2014/main" id="{1524ADF1-6F84-45DC-A850-5BEB2312CA49}"/>
              </a:ext>
            </a:extLst>
          </p:cNvPr>
          <p:cNvGraphicFramePr>
            <a:graphicFrameLocks noGrp="1"/>
          </p:cNvGraphicFramePr>
          <p:nvPr/>
        </p:nvGraphicFramePr>
        <p:xfrm>
          <a:off x="5652435" y="4141090"/>
          <a:ext cx="1843481" cy="740156"/>
        </p:xfrm>
        <a:graphic>
          <a:graphicData uri="http://schemas.openxmlformats.org/drawingml/2006/table">
            <a:tbl>
              <a:tblPr firstRow="1" bandRow="1">
                <a:effectLst/>
                <a:tableStyleId>{3B4B98B0-60AC-42C2-AFA5-B58CD77FA1E5}</a:tableStyleId>
              </a:tblPr>
              <a:tblGrid>
                <a:gridCol w="743343">
                  <a:extLst>
                    <a:ext uri="{9D8B030D-6E8A-4147-A177-3AD203B41FA5}">
                      <a16:colId xmlns:a16="http://schemas.microsoft.com/office/drawing/2014/main" val="3761039183"/>
                    </a:ext>
                  </a:extLst>
                </a:gridCol>
                <a:gridCol w="1100138">
                  <a:extLst>
                    <a:ext uri="{9D8B030D-6E8A-4147-A177-3AD203B41FA5}">
                      <a16:colId xmlns:a16="http://schemas.microsoft.com/office/drawing/2014/main" val="836788475"/>
                    </a:ext>
                  </a:extLst>
                </a:gridCol>
              </a:tblGrid>
              <a:tr h="282956">
                <a:tc>
                  <a:txBody>
                    <a:bodyPr/>
                    <a:lstStyle/>
                    <a:p>
                      <a:pPr marL="0" algn="l" defTabSz="914400" rtl="0" eaLnBrk="1" latinLnBrk="0" hangingPunct="1"/>
                      <a:r>
                        <a:rPr lang="en-US" sz="1100" kern="1200">
                          <a:solidFill>
                            <a:schemeClr val="bg1"/>
                          </a:solidFill>
                        </a:rPr>
                        <a:t>key</a:t>
                      </a:r>
                      <a:endParaRPr lang="en-US" sz="1100" b="1" kern="1200">
                        <a:solidFill>
                          <a:schemeClr val="bg1"/>
                        </a:solidFill>
                        <a:latin typeface="+mj-lt"/>
                        <a:ea typeface="+mn-ea"/>
                        <a:cs typeface="+mn-cs"/>
                      </a:endParaRPr>
                    </a:p>
                  </a:txBody>
                  <a:tcPr marL="68580" marR="0" marT="68580" marB="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100" kern="1200">
                          <a:solidFill>
                            <a:schemeClr val="bg1"/>
                          </a:solidFill>
                        </a:rPr>
                        <a:t>value</a:t>
                      </a:r>
                      <a:endParaRPr lang="en-US" sz="1100" b="1" kern="1200">
                        <a:solidFill>
                          <a:schemeClr val="bg1"/>
                        </a:solidFill>
                        <a:latin typeface="+mj-lt"/>
                        <a:ea typeface="+mn-ea"/>
                        <a:cs typeface="+mn-cs"/>
                      </a:endParaRPr>
                    </a:p>
                  </a:txBody>
                  <a:tcPr marL="68580" marR="0" marT="68580" marB="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339288">
                <a:tc>
                  <a:txBody>
                    <a:bodyPr/>
                    <a:lstStyle/>
                    <a:p>
                      <a:r>
                        <a:rPr lang="en-US" sz="1050" b="0" kern="1200" dirty="0">
                          <a:latin typeface="Consolas" panose="020B0609020204030204" pitchFamily="49" charset="0"/>
                        </a:rPr>
                        <a:t>John</a:t>
                      </a:r>
                    </a:p>
                    <a:p>
                      <a:r>
                        <a:rPr lang="en-US" sz="1050" b="0" kern="1200" dirty="0">
                          <a:solidFill>
                            <a:srgbClr val="1A1A1A"/>
                          </a:solidFill>
                          <a:latin typeface="Consolas" panose="020B0609020204030204" pitchFamily="49" charset="0"/>
                          <a:ea typeface="Segoe UI Symbol"/>
                          <a:cs typeface="+mn-cs"/>
                        </a:rPr>
                        <a:t>Klaas</a:t>
                      </a:r>
                    </a:p>
                  </a:txBody>
                  <a:tcPr marL="68580" marR="68580" marT="68580" marB="6858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050" b="0" kern="1200" dirty="0">
                          <a:latin typeface="Consolas" panose="020B0609020204030204" pitchFamily="49" charset="0"/>
                        </a:rPr>
                        <a:t>3</a:t>
                      </a:r>
                    </a:p>
                    <a:p>
                      <a:r>
                        <a:rPr lang="en-US" sz="1050" b="0" kern="1200" dirty="0">
                          <a:solidFill>
                            <a:srgbClr val="1A1A1A"/>
                          </a:solidFill>
                          <a:latin typeface="Consolas" panose="020B0609020204030204" pitchFamily="49" charset="0"/>
                          <a:ea typeface="Segoe UI Symbol"/>
                          <a:cs typeface="+mn-cs"/>
                        </a:rPr>
                        <a:t>1</a:t>
                      </a:r>
                    </a:p>
                  </a:txBody>
                  <a:tcPr marL="68580" marR="68580" marT="68580" marB="6858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cxnSp>
        <p:nvCxnSpPr>
          <p:cNvPr id="53" name="Straight Arrow Connector 52">
            <a:extLst>
              <a:ext uri="{FF2B5EF4-FFF2-40B4-BE49-F238E27FC236}">
                <a16:creationId xmlns:a16="http://schemas.microsoft.com/office/drawing/2014/main" id="{38EB7F21-D17C-44F5-9A62-D4319BBAB8C0}"/>
              </a:ext>
            </a:extLst>
          </p:cNvPr>
          <p:cNvCxnSpPr>
            <a:stCxn id="10" idx="3"/>
          </p:cNvCxnSpPr>
          <p:nvPr/>
        </p:nvCxnSpPr>
        <p:spPr>
          <a:xfrm flipV="1">
            <a:off x="5278423" y="4196889"/>
            <a:ext cx="374012" cy="208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8" name="!!AppA">
            <a:extLst>
              <a:ext uri="{FF2B5EF4-FFF2-40B4-BE49-F238E27FC236}">
                <a16:creationId xmlns:a16="http://schemas.microsoft.com/office/drawing/2014/main" id="{EBF05A76-3F91-43D3-8E0D-6B7A441419A9}"/>
              </a:ext>
            </a:extLst>
          </p:cNvPr>
          <p:cNvGrpSpPr/>
          <p:nvPr/>
        </p:nvGrpSpPr>
        <p:grpSpPr>
          <a:xfrm>
            <a:off x="1416288" y="1913219"/>
            <a:ext cx="1249849" cy="1458155"/>
            <a:chOff x="3444424" y="1954650"/>
            <a:chExt cx="1400542" cy="1633964"/>
          </a:xfrm>
        </p:grpSpPr>
        <p:pic>
          <p:nvPicPr>
            <p:cNvPr id="42" name="Graphic 41">
              <a:extLst>
                <a:ext uri="{FF2B5EF4-FFF2-40B4-BE49-F238E27FC236}">
                  <a16:creationId xmlns:a16="http://schemas.microsoft.com/office/drawing/2014/main" id="{ED14D0D2-F2D2-4928-9278-A599BD7F93CD}"/>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44424" y="1954650"/>
              <a:ext cx="1400542" cy="1633964"/>
            </a:xfrm>
            <a:prstGeom prst="rect">
              <a:avLst/>
            </a:prstGeom>
          </p:spPr>
        </p:pic>
        <p:sp>
          <p:nvSpPr>
            <p:cNvPr id="44" name="TextBox 43">
              <a:extLst>
                <a:ext uri="{FF2B5EF4-FFF2-40B4-BE49-F238E27FC236}">
                  <a16:creationId xmlns:a16="http://schemas.microsoft.com/office/drawing/2014/main" id="{8F2F054F-ED76-4EBD-9964-1C944379C960}"/>
                </a:ext>
              </a:extLst>
            </p:cNvPr>
            <p:cNvSpPr txBox="1"/>
            <p:nvPr/>
          </p:nvSpPr>
          <p:spPr>
            <a:xfrm>
              <a:off x="3606248" y="2525411"/>
              <a:ext cx="1007711" cy="258663"/>
            </a:xfrm>
            <a:prstGeom prst="rect">
              <a:avLst/>
            </a:prstGeom>
            <a:noFill/>
          </p:spPr>
          <p:txBody>
            <a:bodyPr wrap="none" lIns="0" tIns="0" rIns="0" bIns="0" rtlCol="0">
              <a:spAutoFit/>
            </a:bodyPr>
            <a:lstStyle/>
            <a:p>
              <a:pPr algn="ctr"/>
              <a:r>
                <a:rPr lang="en-US" sz="1500" dirty="0">
                  <a:solidFill>
                    <a:schemeClr val="bg1"/>
                  </a:solidFill>
                  <a:latin typeface="+mj-lt"/>
                </a:rPr>
                <a:t>frontapp.js</a:t>
              </a:r>
            </a:p>
          </p:txBody>
        </p:sp>
      </p:grpSp>
      <p:pic>
        <p:nvPicPr>
          <p:cNvPr id="45" name="Picture 4" descr="Logos and Graphics | Node.js">
            <a:extLst>
              <a:ext uri="{FF2B5EF4-FFF2-40B4-BE49-F238E27FC236}">
                <a16:creationId xmlns:a16="http://schemas.microsoft.com/office/drawing/2014/main" id="{18B345DF-47D9-4874-BBFF-20E95134054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08028" y="2700734"/>
            <a:ext cx="610303" cy="345848"/>
          </a:xfrm>
          <a:prstGeom prst="rect">
            <a:avLst/>
          </a:prstGeom>
          <a:noFill/>
          <a:extLst>
            <a:ext uri="{909E8E84-426E-40DD-AFC4-6F175D3DCCD1}">
              <a14:hiddenFill xmlns:a14="http://schemas.microsoft.com/office/drawing/2010/main">
                <a:solidFill>
                  <a:srgbClr val="FFFFFF"/>
                </a:solidFill>
              </a14:hiddenFill>
            </a:ext>
          </a:extLst>
        </p:spPr>
      </p:pic>
      <p:pic>
        <p:nvPicPr>
          <p:cNvPr id="61" name="Graphic 60">
            <a:extLst>
              <a:ext uri="{FF2B5EF4-FFF2-40B4-BE49-F238E27FC236}">
                <a16:creationId xmlns:a16="http://schemas.microsoft.com/office/drawing/2014/main" id="{67A7884E-7D9A-40EF-8C2C-B4C75B0A7251}"/>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102480" y="2109225"/>
            <a:ext cx="632550" cy="737975"/>
          </a:xfrm>
          <a:prstGeom prst="rect">
            <a:avLst/>
          </a:prstGeom>
          <a:effectLst>
            <a:outerShdw blurRad="50800" dist="25400" dir="13500000" algn="br" rotWithShape="0">
              <a:prstClr val="black">
                <a:alpha val="40000"/>
              </a:prstClr>
            </a:outerShdw>
          </a:effectLst>
        </p:spPr>
      </p:pic>
      <p:sp>
        <p:nvSpPr>
          <p:cNvPr id="26" name="TextBox 25">
            <a:extLst>
              <a:ext uri="{FF2B5EF4-FFF2-40B4-BE49-F238E27FC236}">
                <a16:creationId xmlns:a16="http://schemas.microsoft.com/office/drawing/2014/main" id="{5EDD93DD-E114-288B-4130-6BE7F83A65A5}"/>
              </a:ext>
            </a:extLst>
          </p:cNvPr>
          <p:cNvSpPr txBox="1"/>
          <p:nvPr/>
        </p:nvSpPr>
        <p:spPr>
          <a:xfrm>
            <a:off x="92587" y="669789"/>
            <a:ext cx="4924425" cy="169277"/>
          </a:xfrm>
          <a:prstGeom prst="rect">
            <a:avLst/>
          </a:prstGeom>
          <a:solidFill>
            <a:schemeClr val="bg2">
              <a:lumMod val="20000"/>
              <a:lumOff val="80000"/>
            </a:schemeClr>
          </a:solidFill>
        </p:spPr>
        <p:txBody>
          <a:bodyPr wrap="none" lIns="0" tIns="0" rIns="0" bIns="0" rtlCol="0">
            <a:spAutoFit/>
          </a:bodyPr>
          <a:lstStyle/>
          <a:p>
            <a:r>
              <a:rPr lang="nl-NL" sz="1100" b="0" dirty="0" err="1">
                <a:solidFill>
                  <a:srgbClr val="000000"/>
                </a:solidFill>
                <a:effectLst/>
                <a:latin typeface="Consolas" panose="020B0609020204030204" pitchFamily="49" charset="0"/>
              </a:rPr>
              <a:t>curl</a:t>
            </a:r>
            <a:r>
              <a:rPr lang="nl-NL" sz="1100" b="0" dirty="0">
                <a:solidFill>
                  <a:srgbClr val="000000"/>
                </a:solidFill>
                <a:effectLst/>
                <a:latin typeface="Consolas" panose="020B0609020204030204" pitchFamily="49" charset="0"/>
              </a:rPr>
              <a:t> localhost:3620/v1.0/</a:t>
            </a:r>
            <a:r>
              <a:rPr lang="nl-NL" sz="1100" b="0" dirty="0" err="1">
                <a:solidFill>
                  <a:srgbClr val="000000"/>
                </a:solidFill>
                <a:effectLst/>
                <a:latin typeface="Consolas" panose="020B0609020204030204" pitchFamily="49" charset="0"/>
              </a:rPr>
              <a:t>invoke</a:t>
            </a:r>
            <a:r>
              <a:rPr lang="nl-NL" sz="1100" b="0" dirty="0">
                <a:solidFill>
                  <a:srgbClr val="000000"/>
                </a:solidFill>
                <a:effectLst/>
                <a:latin typeface="Consolas" panose="020B0609020204030204" pitchFamily="49" charset="0"/>
              </a:rPr>
              <a:t>/frontapp/</a:t>
            </a:r>
            <a:r>
              <a:rPr lang="nl-NL" sz="1100" b="0" dirty="0" err="1">
                <a:solidFill>
                  <a:srgbClr val="000000"/>
                </a:solidFill>
                <a:effectLst/>
                <a:latin typeface="Consolas" panose="020B0609020204030204" pitchFamily="49" charset="0"/>
              </a:rPr>
              <a:t>method</a:t>
            </a:r>
            <a:r>
              <a:rPr lang="nl-NL" sz="1100" b="0" dirty="0">
                <a:solidFill>
                  <a:srgbClr val="000000"/>
                </a:solidFill>
                <a:effectLst/>
                <a:latin typeface="Consolas" panose="020B0609020204030204" pitchFamily="49" charset="0"/>
              </a:rPr>
              <a:t>/</a:t>
            </a:r>
            <a:r>
              <a:rPr lang="nl-NL" sz="1100" b="0" dirty="0" err="1">
                <a:solidFill>
                  <a:srgbClr val="000000"/>
                </a:solidFill>
                <a:effectLst/>
                <a:latin typeface="Consolas" panose="020B0609020204030204" pitchFamily="49" charset="0"/>
              </a:rPr>
              <a:t>greet?name</a:t>
            </a:r>
            <a:r>
              <a:rPr lang="nl-NL" sz="1100" b="0" dirty="0">
                <a:solidFill>
                  <a:srgbClr val="000000"/>
                </a:solidFill>
                <a:effectLst/>
                <a:latin typeface="Consolas" panose="020B0609020204030204" pitchFamily="49" charset="0"/>
              </a:rPr>
              <a:t>=Klaas</a:t>
            </a:r>
          </a:p>
        </p:txBody>
      </p:sp>
      <p:cxnSp>
        <p:nvCxnSpPr>
          <p:cNvPr id="30" name="Straight Arrow Connector 29">
            <a:extLst>
              <a:ext uri="{FF2B5EF4-FFF2-40B4-BE49-F238E27FC236}">
                <a16:creationId xmlns:a16="http://schemas.microsoft.com/office/drawing/2014/main" id="{625B53E9-6AFB-0367-BFD6-BEBB29C612E0}"/>
              </a:ext>
            </a:extLst>
          </p:cNvPr>
          <p:cNvCxnSpPr>
            <a:cxnSpLocks/>
            <a:endCxn id="61" idx="0"/>
          </p:cNvCxnSpPr>
          <p:nvPr/>
        </p:nvCxnSpPr>
        <p:spPr>
          <a:xfrm>
            <a:off x="3239733" y="811257"/>
            <a:ext cx="179022" cy="1297968"/>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4" name="Speech Bubble: Rectangle 33">
            <a:extLst>
              <a:ext uri="{FF2B5EF4-FFF2-40B4-BE49-F238E27FC236}">
                <a16:creationId xmlns:a16="http://schemas.microsoft.com/office/drawing/2014/main" id="{AB63A59A-60F3-860D-272D-904489866D62}"/>
              </a:ext>
            </a:extLst>
          </p:cNvPr>
          <p:cNvSpPr/>
          <p:nvPr/>
        </p:nvSpPr>
        <p:spPr>
          <a:xfrm>
            <a:off x="6868086" y="1534649"/>
            <a:ext cx="710543" cy="196797"/>
          </a:xfrm>
          <a:prstGeom prst="wedgeRectCallout">
            <a:avLst>
              <a:gd name="adj1" fmla="val -39963"/>
              <a:gd name="adj2" fmla="val 36877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900" dirty="0" err="1"/>
              <a:t>nodeapp</a:t>
            </a:r>
            <a:endParaRPr lang="en-US" sz="900" dirty="0"/>
          </a:p>
        </p:txBody>
      </p:sp>
      <p:sp>
        <p:nvSpPr>
          <p:cNvPr id="36" name="Speech Bubble: Rectangle 35">
            <a:extLst>
              <a:ext uri="{FF2B5EF4-FFF2-40B4-BE49-F238E27FC236}">
                <a16:creationId xmlns:a16="http://schemas.microsoft.com/office/drawing/2014/main" id="{6C056042-5722-D425-B5C5-E14AAA767458}"/>
              </a:ext>
            </a:extLst>
          </p:cNvPr>
          <p:cNvSpPr/>
          <p:nvPr/>
        </p:nvSpPr>
        <p:spPr>
          <a:xfrm>
            <a:off x="806156" y="1655424"/>
            <a:ext cx="710543" cy="196797"/>
          </a:xfrm>
          <a:prstGeom prst="wedgeRectCallout">
            <a:avLst>
              <a:gd name="adj1" fmla="val 59916"/>
              <a:gd name="adj2" fmla="val 289025"/>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900" dirty="0" err="1"/>
              <a:t>frontapp</a:t>
            </a:r>
            <a:endParaRPr lang="en-US" sz="900" dirty="0"/>
          </a:p>
        </p:txBody>
      </p:sp>
      <p:cxnSp>
        <p:nvCxnSpPr>
          <p:cNvPr id="64" name="Straight Arrow Connector 63">
            <a:extLst>
              <a:ext uri="{FF2B5EF4-FFF2-40B4-BE49-F238E27FC236}">
                <a16:creationId xmlns:a16="http://schemas.microsoft.com/office/drawing/2014/main" id="{1EA2A23B-A5C0-9FA9-DEAB-AF2859F98790}"/>
              </a:ext>
            </a:extLst>
          </p:cNvPr>
          <p:cNvCxnSpPr>
            <a:cxnSpLocks/>
          </p:cNvCxnSpPr>
          <p:nvPr/>
        </p:nvCxnSpPr>
        <p:spPr>
          <a:xfrm flipV="1">
            <a:off x="5527525" y="2317845"/>
            <a:ext cx="489225" cy="13396"/>
          </a:xfrm>
          <a:prstGeom prst="straightConnector1">
            <a:avLst/>
          </a:prstGeom>
          <a:ln w="28575">
            <a:solidFill>
              <a:srgbClr val="20219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887EB23-11E8-8A5F-E03E-60D4F7A89A8E}"/>
              </a:ext>
            </a:extLst>
          </p:cNvPr>
          <p:cNvCxnSpPr>
            <a:cxnSpLocks/>
          </p:cNvCxnSpPr>
          <p:nvPr/>
        </p:nvCxnSpPr>
        <p:spPr>
          <a:xfrm flipH="1">
            <a:off x="5506641" y="2573718"/>
            <a:ext cx="510109" cy="24165"/>
          </a:xfrm>
          <a:prstGeom prst="straightConnector1">
            <a:avLst/>
          </a:prstGeom>
          <a:ln w="28575">
            <a:solidFill>
              <a:srgbClr val="20219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06933A7-5730-99AC-AA0A-C461692FFC3D}"/>
              </a:ext>
            </a:extLst>
          </p:cNvPr>
          <p:cNvCxnSpPr>
            <a:cxnSpLocks/>
          </p:cNvCxnSpPr>
          <p:nvPr/>
        </p:nvCxnSpPr>
        <p:spPr>
          <a:xfrm>
            <a:off x="3735030" y="2484348"/>
            <a:ext cx="1159945" cy="0"/>
          </a:xfrm>
          <a:prstGeom prst="straightConnector1">
            <a:avLst/>
          </a:prstGeom>
          <a:ln w="28575">
            <a:solidFill>
              <a:srgbClr val="20219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EF0D3924-5B42-FCF0-0F8C-97A3C65A87CC}"/>
              </a:ext>
            </a:extLst>
          </p:cNvPr>
          <p:cNvCxnSpPr>
            <a:cxnSpLocks/>
          </p:cNvCxnSpPr>
          <p:nvPr/>
        </p:nvCxnSpPr>
        <p:spPr>
          <a:xfrm flipV="1">
            <a:off x="2588919" y="2626972"/>
            <a:ext cx="556000" cy="26428"/>
          </a:xfrm>
          <a:prstGeom prst="straightConnector1">
            <a:avLst/>
          </a:prstGeom>
          <a:ln w="28575">
            <a:solidFill>
              <a:srgbClr val="20219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5" name="Picture 4" descr="What is OpenTelemetry? | APNIC Blog">
            <a:extLst>
              <a:ext uri="{FF2B5EF4-FFF2-40B4-BE49-F238E27FC236}">
                <a16:creationId xmlns:a16="http://schemas.microsoft.com/office/drawing/2014/main" id="{4E2B2991-FDCB-483A-AD7C-036DB45D8F8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096871" y="1083097"/>
            <a:ext cx="1169728" cy="427885"/>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Performance testing w Java - SoftwareSkill.pl">
            <a:extLst>
              <a:ext uri="{FF2B5EF4-FFF2-40B4-BE49-F238E27FC236}">
                <a16:creationId xmlns:a16="http://schemas.microsoft.com/office/drawing/2014/main" id="{31E5A537-52B8-BA86-A46E-EAE22D03F62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429581" y="-3207"/>
            <a:ext cx="982017" cy="982017"/>
          </a:xfrm>
          <a:prstGeom prst="rect">
            <a:avLst/>
          </a:prstGeom>
          <a:noFill/>
          <a:extLst>
            <a:ext uri="{909E8E84-426E-40DD-AFC4-6F175D3DCCD1}">
              <a14:hiddenFill xmlns:a14="http://schemas.microsoft.com/office/drawing/2010/main">
                <a:solidFill>
                  <a:srgbClr val="FFFFFF"/>
                </a:solidFill>
              </a14:hiddenFill>
            </a:ext>
          </a:extLst>
        </p:spPr>
      </p:pic>
      <p:sp>
        <p:nvSpPr>
          <p:cNvPr id="29" name="Cylinder 28">
            <a:extLst>
              <a:ext uri="{FF2B5EF4-FFF2-40B4-BE49-F238E27FC236}">
                <a16:creationId xmlns:a16="http://schemas.microsoft.com/office/drawing/2014/main" id="{F7A989F9-7D3D-F9E0-48DC-7287A7CBB2DA}"/>
              </a:ext>
            </a:extLst>
          </p:cNvPr>
          <p:cNvSpPr/>
          <p:nvPr/>
        </p:nvSpPr>
        <p:spPr>
          <a:xfrm>
            <a:off x="5492462" y="1080041"/>
            <a:ext cx="861060" cy="673365"/>
          </a:xfrm>
          <a:prstGeom prst="ca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200" dirty="0"/>
              <a:t>Telemetry Data </a:t>
            </a:r>
          </a:p>
        </p:txBody>
      </p:sp>
      <p:cxnSp>
        <p:nvCxnSpPr>
          <p:cNvPr id="31" name="Straight Arrow Connector 30">
            <a:extLst>
              <a:ext uri="{FF2B5EF4-FFF2-40B4-BE49-F238E27FC236}">
                <a16:creationId xmlns:a16="http://schemas.microsoft.com/office/drawing/2014/main" id="{6A1AF7A7-F0C7-4A80-C7E0-F15D33F3158E}"/>
              </a:ext>
            </a:extLst>
          </p:cNvPr>
          <p:cNvCxnSpPr>
            <a:cxnSpLocks/>
            <a:endCxn id="29" idx="2"/>
          </p:cNvCxnSpPr>
          <p:nvPr/>
        </p:nvCxnSpPr>
        <p:spPr>
          <a:xfrm flipV="1">
            <a:off x="3951027" y="1416724"/>
            <a:ext cx="1541435" cy="1061020"/>
          </a:xfrm>
          <a:prstGeom prst="straightConnector1">
            <a:avLst/>
          </a:prstGeom>
          <a:ln w="19050">
            <a:prstDash val="dash"/>
            <a:tailEnd type="triangle"/>
          </a:ln>
        </p:spPr>
        <p:style>
          <a:lnRef idx="1">
            <a:schemeClr val="accent5"/>
          </a:lnRef>
          <a:fillRef idx="0">
            <a:schemeClr val="accent5"/>
          </a:fillRef>
          <a:effectRef idx="0">
            <a:schemeClr val="accent5"/>
          </a:effectRef>
          <a:fontRef idx="minor">
            <a:schemeClr val="tx1"/>
          </a:fontRef>
        </p:style>
      </p:cxnSp>
      <p:cxnSp>
        <p:nvCxnSpPr>
          <p:cNvPr id="40" name="Straight Arrow Connector 39">
            <a:extLst>
              <a:ext uri="{FF2B5EF4-FFF2-40B4-BE49-F238E27FC236}">
                <a16:creationId xmlns:a16="http://schemas.microsoft.com/office/drawing/2014/main" id="{4EA21EA4-2718-96D6-383F-EA1A660A717A}"/>
              </a:ext>
            </a:extLst>
          </p:cNvPr>
          <p:cNvCxnSpPr>
            <a:cxnSpLocks/>
          </p:cNvCxnSpPr>
          <p:nvPr/>
        </p:nvCxnSpPr>
        <p:spPr>
          <a:xfrm flipV="1">
            <a:off x="2629866" y="2309218"/>
            <a:ext cx="444662" cy="15325"/>
          </a:xfrm>
          <a:prstGeom prst="straightConnector1">
            <a:avLst/>
          </a:prstGeom>
          <a:ln w="28575">
            <a:solidFill>
              <a:srgbClr val="20219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0CA01895-938B-6D06-4952-AF4A3E680F20}"/>
              </a:ext>
            </a:extLst>
          </p:cNvPr>
          <p:cNvCxnSpPr>
            <a:cxnSpLocks/>
          </p:cNvCxnSpPr>
          <p:nvPr/>
        </p:nvCxnSpPr>
        <p:spPr>
          <a:xfrm flipV="1">
            <a:off x="3418755" y="1534649"/>
            <a:ext cx="2067002" cy="1611532"/>
          </a:xfrm>
          <a:prstGeom prst="straightConnector1">
            <a:avLst/>
          </a:prstGeom>
          <a:ln w="19050">
            <a:prstDash val="dash"/>
            <a:tailEnd type="triangle"/>
          </a:ln>
        </p:spPr>
        <p:style>
          <a:lnRef idx="1">
            <a:schemeClr val="accent5"/>
          </a:lnRef>
          <a:fillRef idx="0">
            <a:schemeClr val="accent5"/>
          </a:fillRef>
          <a:effectRef idx="0">
            <a:schemeClr val="accent5"/>
          </a:effectRef>
          <a:fontRef idx="minor">
            <a:schemeClr val="tx1"/>
          </a:fontRef>
        </p:style>
      </p:cxnSp>
      <p:cxnSp>
        <p:nvCxnSpPr>
          <p:cNvPr id="46" name="Connector: Elbow 45">
            <a:extLst>
              <a:ext uri="{FF2B5EF4-FFF2-40B4-BE49-F238E27FC236}">
                <a16:creationId xmlns:a16="http://schemas.microsoft.com/office/drawing/2014/main" id="{5837F645-719D-8315-77B6-AF6EE97217DC}"/>
              </a:ext>
            </a:extLst>
          </p:cNvPr>
          <p:cNvCxnSpPr>
            <a:cxnSpLocks/>
            <a:endCxn id="21" idx="2"/>
          </p:cNvCxnSpPr>
          <p:nvPr/>
        </p:nvCxnSpPr>
        <p:spPr>
          <a:xfrm rot="16200000" flipH="1">
            <a:off x="3047742" y="3218211"/>
            <a:ext cx="905528" cy="163504"/>
          </a:xfrm>
          <a:prstGeom prst="bentConnector2">
            <a:avLst/>
          </a:prstGeom>
          <a:ln w="28575">
            <a:solidFill>
              <a:srgbClr val="20219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46FF17EC-14F0-F25B-1DDC-4A8BFEB694D1}"/>
              </a:ext>
            </a:extLst>
          </p:cNvPr>
          <p:cNvCxnSpPr>
            <a:cxnSpLocks/>
            <a:endCxn id="61" idx="2"/>
          </p:cNvCxnSpPr>
          <p:nvPr/>
        </p:nvCxnSpPr>
        <p:spPr>
          <a:xfrm>
            <a:off x="2551196" y="2847198"/>
            <a:ext cx="867559" cy="2"/>
          </a:xfrm>
          <a:prstGeom prst="straightConnector1">
            <a:avLst/>
          </a:prstGeom>
          <a:ln w="28575">
            <a:solidFill>
              <a:srgbClr val="20219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6B8AAB21-17CC-C962-516C-043BEE4DAFED}"/>
              </a:ext>
            </a:extLst>
          </p:cNvPr>
          <p:cNvCxnSpPr>
            <a:cxnSpLocks/>
          </p:cNvCxnSpPr>
          <p:nvPr/>
        </p:nvCxnSpPr>
        <p:spPr>
          <a:xfrm flipV="1">
            <a:off x="4249026" y="1655424"/>
            <a:ext cx="1257615" cy="1639718"/>
          </a:xfrm>
          <a:prstGeom prst="straightConnector1">
            <a:avLst/>
          </a:prstGeom>
          <a:ln w="19050">
            <a:prstDash val="dash"/>
            <a:tailEnd type="triangle"/>
          </a:ln>
        </p:spPr>
        <p:style>
          <a:lnRef idx="1">
            <a:schemeClr val="accent5"/>
          </a:lnRef>
          <a:fillRef idx="0">
            <a:schemeClr val="accent5"/>
          </a:fillRef>
          <a:effectRef idx="0">
            <a:schemeClr val="accent5"/>
          </a:effectRef>
          <a:fontRef idx="minor">
            <a:schemeClr val="tx1"/>
          </a:fontRef>
        </p:style>
      </p:cxnSp>
      <p:pic>
        <p:nvPicPr>
          <p:cNvPr id="76" name="Picture 75">
            <a:extLst>
              <a:ext uri="{FF2B5EF4-FFF2-40B4-BE49-F238E27FC236}">
                <a16:creationId xmlns:a16="http://schemas.microsoft.com/office/drawing/2014/main" id="{DB03CF6E-CD11-194F-8030-10AE84B0B2C4}"/>
              </a:ext>
            </a:extLst>
          </p:cNvPr>
          <p:cNvPicPr>
            <a:picLocks noChangeAspect="1"/>
          </p:cNvPicPr>
          <p:nvPr/>
        </p:nvPicPr>
        <p:blipFill>
          <a:blip r:embed="rId14"/>
          <a:stretch>
            <a:fillRect/>
          </a:stretch>
        </p:blipFill>
        <p:spPr>
          <a:xfrm>
            <a:off x="6356627" y="66017"/>
            <a:ext cx="2787373" cy="966690"/>
          </a:xfrm>
          <a:prstGeom prst="rect">
            <a:avLst/>
          </a:prstGeom>
          <a:ln>
            <a:noFill/>
          </a:ln>
          <a:effectLst>
            <a:outerShdw blurRad="292100" dist="139700" dir="2700000" algn="tl" rotWithShape="0">
              <a:srgbClr val="333333">
                <a:alpha val="65000"/>
              </a:srgbClr>
            </a:outerShdw>
          </a:effectLst>
        </p:spPr>
      </p:pic>
      <p:cxnSp>
        <p:nvCxnSpPr>
          <p:cNvPr id="88" name="Straight Arrow Connector 87">
            <a:extLst>
              <a:ext uri="{FF2B5EF4-FFF2-40B4-BE49-F238E27FC236}">
                <a16:creationId xmlns:a16="http://schemas.microsoft.com/office/drawing/2014/main" id="{835859AC-7780-C0B9-71EC-3CEE88006457}"/>
              </a:ext>
            </a:extLst>
          </p:cNvPr>
          <p:cNvCxnSpPr>
            <a:cxnSpLocks/>
          </p:cNvCxnSpPr>
          <p:nvPr/>
        </p:nvCxnSpPr>
        <p:spPr>
          <a:xfrm flipV="1">
            <a:off x="3390803" y="1183839"/>
            <a:ext cx="2074626" cy="677410"/>
          </a:xfrm>
          <a:prstGeom prst="straightConnector1">
            <a:avLst/>
          </a:prstGeom>
          <a:ln w="19050">
            <a:prstDash val="dash"/>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294182722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81F5A71D-46AB-46E4-B680-3F0B056BB887}"/>
              </a:ext>
            </a:extLst>
          </p:cNvPr>
          <p:cNvSpPr>
            <a:spLocks noGrp="1"/>
          </p:cNvSpPr>
          <p:nvPr>
            <p:ph type="ftr" sz="quarter" idx="11"/>
          </p:nvPr>
        </p:nvSpPr>
        <p:spPr/>
        <p:txBody>
          <a:bodyPr/>
          <a:lstStyle/>
          <a:p>
            <a:r>
              <a:rPr lang="en-US"/>
              <a:t>Microservices in real life – with Node &amp; Dapr.io</a:t>
            </a:r>
            <a:endParaRPr lang="nl-NL"/>
          </a:p>
        </p:txBody>
      </p:sp>
      <p:sp>
        <p:nvSpPr>
          <p:cNvPr id="5" name="Rounded Rectangle 5">
            <a:extLst>
              <a:ext uri="{FF2B5EF4-FFF2-40B4-BE49-F238E27FC236}">
                <a16:creationId xmlns:a16="http://schemas.microsoft.com/office/drawing/2014/main" id="{0A7AB01F-C4C6-4BEA-8408-F8B162E8E1F9}"/>
              </a:ext>
            </a:extLst>
          </p:cNvPr>
          <p:cNvSpPr/>
          <p:nvPr/>
        </p:nvSpPr>
        <p:spPr bwMode="auto">
          <a:xfrm>
            <a:off x="3397134" y="4051156"/>
            <a:ext cx="1997989" cy="664844"/>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State</a:t>
            </a:r>
          </a:p>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Stores</a:t>
            </a:r>
          </a:p>
        </p:txBody>
      </p:sp>
      <p:grpSp>
        <p:nvGrpSpPr>
          <p:cNvPr id="6" name="Group 5">
            <a:extLst>
              <a:ext uri="{FF2B5EF4-FFF2-40B4-BE49-F238E27FC236}">
                <a16:creationId xmlns:a16="http://schemas.microsoft.com/office/drawing/2014/main" id="{34334C68-E497-4DB5-8AA3-BBC197F62E8D}"/>
              </a:ext>
            </a:extLst>
          </p:cNvPr>
          <p:cNvGrpSpPr/>
          <p:nvPr/>
        </p:nvGrpSpPr>
        <p:grpSpPr>
          <a:xfrm>
            <a:off x="4719429" y="4171049"/>
            <a:ext cx="440351" cy="455539"/>
            <a:chOff x="8492360" y="900329"/>
            <a:chExt cx="556657" cy="588829"/>
          </a:xfrm>
        </p:grpSpPr>
        <p:pic>
          <p:nvPicPr>
            <p:cNvPr id="7" name="Picture 114">
              <a:extLst>
                <a:ext uri="{FF2B5EF4-FFF2-40B4-BE49-F238E27FC236}">
                  <a16:creationId xmlns:a16="http://schemas.microsoft.com/office/drawing/2014/main" id="{699C7A8C-7D68-4C8B-952C-158701E51B5F}"/>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604473" y="900329"/>
              <a:ext cx="332433" cy="332433"/>
            </a:xfrm>
            <a:prstGeom prst="rect">
              <a:avLst/>
            </a:prstGeom>
          </p:spPr>
        </p:pic>
        <p:sp>
          <p:nvSpPr>
            <p:cNvPr id="8" name="TextBox 7">
              <a:extLst>
                <a:ext uri="{FF2B5EF4-FFF2-40B4-BE49-F238E27FC236}">
                  <a16:creationId xmlns:a16="http://schemas.microsoft.com/office/drawing/2014/main" id="{1329A039-F136-4E24-B5BD-5893B94B4B87}"/>
                </a:ext>
              </a:extLst>
            </p:cNvPr>
            <p:cNvSpPr txBox="1"/>
            <p:nvPr/>
          </p:nvSpPr>
          <p:spPr>
            <a:xfrm>
              <a:off x="8492360" y="1250459"/>
              <a:ext cx="556657"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DynamoDB</a:t>
              </a:r>
            </a:p>
          </p:txBody>
        </p:sp>
      </p:grpSp>
      <p:pic>
        <p:nvPicPr>
          <p:cNvPr id="9" name="Graphic 8">
            <a:extLst>
              <a:ext uri="{FF2B5EF4-FFF2-40B4-BE49-F238E27FC236}">
                <a16:creationId xmlns:a16="http://schemas.microsoft.com/office/drawing/2014/main" id="{8B6DC320-8A1E-4153-9494-D733FA9045FD}"/>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538113" y="4196889"/>
            <a:ext cx="236403" cy="378444"/>
          </a:xfrm>
          <a:prstGeom prst="rect">
            <a:avLst/>
          </a:prstGeom>
        </p:spPr>
      </p:pic>
      <p:pic>
        <p:nvPicPr>
          <p:cNvPr id="10" name="Picture 2" descr="See the source image">
            <a:extLst>
              <a:ext uri="{FF2B5EF4-FFF2-40B4-BE49-F238E27FC236}">
                <a16:creationId xmlns:a16="http://schemas.microsoft.com/office/drawing/2014/main" id="{6B168A0D-4E0A-4F2C-A49B-CE58A6B95584}"/>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4560305" y="4103197"/>
            <a:ext cx="718118" cy="604630"/>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AppA">
            <a:extLst>
              <a:ext uri="{FF2B5EF4-FFF2-40B4-BE49-F238E27FC236}">
                <a16:creationId xmlns:a16="http://schemas.microsoft.com/office/drawing/2014/main" id="{D6230282-359F-4F59-B4D0-C0F43950C5CC}"/>
              </a:ext>
            </a:extLst>
          </p:cNvPr>
          <p:cNvGrpSpPr/>
          <p:nvPr/>
        </p:nvGrpSpPr>
        <p:grpSpPr>
          <a:xfrm>
            <a:off x="6016750" y="1913219"/>
            <a:ext cx="1249849" cy="1458155"/>
            <a:chOff x="3444424" y="1954650"/>
            <a:chExt cx="1400542" cy="1633964"/>
          </a:xfrm>
        </p:grpSpPr>
        <p:pic>
          <p:nvPicPr>
            <p:cNvPr id="13" name="Graphic 12">
              <a:extLst>
                <a:ext uri="{FF2B5EF4-FFF2-40B4-BE49-F238E27FC236}">
                  <a16:creationId xmlns:a16="http://schemas.microsoft.com/office/drawing/2014/main" id="{9A11ACDA-6B49-4856-9DFF-E47D39BD875C}"/>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44424" y="1954650"/>
              <a:ext cx="1400542" cy="1633964"/>
            </a:xfrm>
            <a:prstGeom prst="rect">
              <a:avLst/>
            </a:prstGeom>
          </p:spPr>
        </p:pic>
        <p:sp>
          <p:nvSpPr>
            <p:cNvPr id="14" name="TextBox 13">
              <a:extLst>
                <a:ext uri="{FF2B5EF4-FFF2-40B4-BE49-F238E27FC236}">
                  <a16:creationId xmlns:a16="http://schemas.microsoft.com/office/drawing/2014/main" id="{4865ED42-BEC1-4DB2-8C8B-CA9643E3BD56}"/>
                </a:ext>
              </a:extLst>
            </p:cNvPr>
            <p:cNvSpPr txBox="1"/>
            <p:nvPr/>
          </p:nvSpPr>
          <p:spPr>
            <a:xfrm>
              <a:off x="3821800" y="2525411"/>
              <a:ext cx="576604" cy="258663"/>
            </a:xfrm>
            <a:prstGeom prst="rect">
              <a:avLst/>
            </a:prstGeom>
            <a:noFill/>
          </p:spPr>
          <p:txBody>
            <a:bodyPr wrap="none" lIns="0" tIns="0" rIns="0" bIns="0" rtlCol="0">
              <a:spAutoFit/>
            </a:bodyPr>
            <a:lstStyle/>
            <a:p>
              <a:pPr algn="ctr"/>
              <a:r>
                <a:rPr lang="en-US" sz="1500" dirty="0">
                  <a:solidFill>
                    <a:schemeClr val="bg1"/>
                  </a:solidFill>
                  <a:latin typeface="+mj-lt"/>
                </a:rPr>
                <a:t>app.js</a:t>
              </a:r>
            </a:p>
          </p:txBody>
        </p:sp>
      </p:grpSp>
      <p:pic>
        <p:nvPicPr>
          <p:cNvPr id="16" name="Graphic 15">
            <a:extLst>
              <a:ext uri="{FF2B5EF4-FFF2-40B4-BE49-F238E27FC236}">
                <a16:creationId xmlns:a16="http://schemas.microsoft.com/office/drawing/2014/main" id="{8207A7D7-D0DE-4443-932D-80D6F1E1CBAB}"/>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894975" y="2109225"/>
            <a:ext cx="632550" cy="737975"/>
          </a:xfrm>
          <a:prstGeom prst="rect">
            <a:avLst/>
          </a:prstGeom>
          <a:effectLst>
            <a:outerShdw blurRad="50800" dist="25400" dir="13500000" algn="br" rotWithShape="0">
              <a:prstClr val="black">
                <a:alpha val="40000"/>
              </a:prstClr>
            </a:outerShdw>
          </a:effectLst>
        </p:spPr>
      </p:pic>
      <p:cxnSp>
        <p:nvCxnSpPr>
          <p:cNvPr id="17" name="Connector: Elbow 16">
            <a:extLst>
              <a:ext uri="{FF2B5EF4-FFF2-40B4-BE49-F238E27FC236}">
                <a16:creationId xmlns:a16="http://schemas.microsoft.com/office/drawing/2014/main" id="{A79599C3-AA6D-4915-B25A-12856BC87481}"/>
              </a:ext>
            </a:extLst>
          </p:cNvPr>
          <p:cNvCxnSpPr>
            <a:cxnSpLocks/>
            <a:stCxn id="16" idx="2"/>
            <a:endCxn id="21" idx="0"/>
          </p:cNvCxnSpPr>
          <p:nvPr/>
        </p:nvCxnSpPr>
        <p:spPr>
          <a:xfrm rot="5400000">
            <a:off x="3984777" y="2485921"/>
            <a:ext cx="865195" cy="1587752"/>
          </a:xfrm>
          <a:prstGeom prst="bentConnector3">
            <a:avLst>
              <a:gd name="adj1" fmla="val 50000"/>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985B0132-1040-4FE1-A889-E9489F590214}"/>
              </a:ext>
            </a:extLst>
          </p:cNvPr>
          <p:cNvGrpSpPr/>
          <p:nvPr/>
        </p:nvGrpSpPr>
        <p:grpSpPr>
          <a:xfrm>
            <a:off x="3516980" y="3648555"/>
            <a:ext cx="196409" cy="208343"/>
            <a:chOff x="6207667" y="1018040"/>
            <a:chExt cx="248285" cy="269304"/>
          </a:xfrm>
        </p:grpSpPr>
        <p:sp>
          <p:nvSpPr>
            <p:cNvPr id="19" name="Rectangle 18">
              <a:extLst>
                <a:ext uri="{FF2B5EF4-FFF2-40B4-BE49-F238E27FC236}">
                  <a16:creationId xmlns:a16="http://schemas.microsoft.com/office/drawing/2014/main" id="{B985A466-31FD-4FCF-AB36-A9F6DA8D2E57}"/>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20" name="Freeform: Shape 19">
              <a:extLst>
                <a:ext uri="{FF2B5EF4-FFF2-40B4-BE49-F238E27FC236}">
                  <a16:creationId xmlns:a16="http://schemas.microsoft.com/office/drawing/2014/main" id="{5341172A-783C-4C36-B335-D5B455182D1D}"/>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21" name="Oval 20">
              <a:extLst>
                <a:ext uri="{FF2B5EF4-FFF2-40B4-BE49-F238E27FC236}">
                  <a16:creationId xmlns:a16="http://schemas.microsoft.com/office/drawing/2014/main" id="{0DF933D1-D092-46C4-A540-5155388E85D2}"/>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grpSp>
      <p:cxnSp>
        <p:nvCxnSpPr>
          <p:cNvPr id="22" name="Connector: Elbow 21">
            <a:extLst>
              <a:ext uri="{FF2B5EF4-FFF2-40B4-BE49-F238E27FC236}">
                <a16:creationId xmlns:a16="http://schemas.microsoft.com/office/drawing/2014/main" id="{CCBBE484-B446-448E-8176-FFFFF8054D2E}"/>
              </a:ext>
            </a:extLst>
          </p:cNvPr>
          <p:cNvCxnSpPr>
            <a:cxnSpLocks/>
            <a:endCxn id="9" idx="0"/>
          </p:cNvCxnSpPr>
          <p:nvPr/>
        </p:nvCxnSpPr>
        <p:spPr>
          <a:xfrm rot="16200000" flipH="1">
            <a:off x="3448017" y="3988591"/>
            <a:ext cx="338320" cy="78276"/>
          </a:xfrm>
          <a:prstGeom prst="bentConnector3">
            <a:avLst>
              <a:gd name="adj1" fmla="val 36486"/>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0646DD17-1953-48D9-A8C6-9DD9DDB23890}"/>
              </a:ext>
            </a:extLst>
          </p:cNvPr>
          <p:cNvSpPr txBox="1"/>
          <p:nvPr/>
        </p:nvSpPr>
        <p:spPr>
          <a:xfrm>
            <a:off x="4279910" y="3295142"/>
            <a:ext cx="554639" cy="169277"/>
          </a:xfrm>
          <a:prstGeom prst="rect">
            <a:avLst/>
          </a:prstGeom>
          <a:noFill/>
        </p:spPr>
        <p:txBody>
          <a:bodyPr wrap="none" lIns="0" tIns="0" rIns="0" bIns="0" rtlCol="0">
            <a:spAutoFit/>
          </a:bodyPr>
          <a:lstStyle/>
          <a:p>
            <a:r>
              <a:rPr lang="en-US" sz="1100" i="1" dirty="0"/>
              <a:t>get &amp; set</a:t>
            </a:r>
          </a:p>
        </p:txBody>
      </p:sp>
      <p:pic>
        <p:nvPicPr>
          <p:cNvPr id="32" name="Picture 4" descr="Logos and Graphics | Node.js">
            <a:extLst>
              <a:ext uri="{FF2B5EF4-FFF2-40B4-BE49-F238E27FC236}">
                <a16:creationId xmlns:a16="http://schemas.microsoft.com/office/drawing/2014/main" id="{F53BF1F5-A94C-4991-AD34-FEF38849700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308490" y="2700734"/>
            <a:ext cx="610303" cy="345848"/>
          </a:xfrm>
          <a:prstGeom prst="rect">
            <a:avLst/>
          </a:prstGeom>
          <a:noFill/>
          <a:extLst>
            <a:ext uri="{909E8E84-426E-40DD-AFC4-6F175D3DCCD1}">
              <a14:hiddenFill xmlns:a14="http://schemas.microsoft.com/office/drawing/2010/main">
                <a:solidFill>
                  <a:srgbClr val="FFFFFF"/>
                </a:solidFill>
              </a14:hiddenFill>
            </a:ext>
          </a:extLst>
        </p:spPr>
      </p:pic>
      <p:sp>
        <p:nvSpPr>
          <p:cNvPr id="33" name="Rectangle: Rounded Corners 32">
            <a:extLst>
              <a:ext uri="{FF2B5EF4-FFF2-40B4-BE49-F238E27FC236}">
                <a16:creationId xmlns:a16="http://schemas.microsoft.com/office/drawing/2014/main" id="{BB3A90FC-9A62-4605-B937-EC8B2C9FC7CE}"/>
              </a:ext>
            </a:extLst>
          </p:cNvPr>
          <p:cNvSpPr/>
          <p:nvPr/>
        </p:nvSpPr>
        <p:spPr>
          <a:xfrm>
            <a:off x="7495916" y="2700734"/>
            <a:ext cx="775094" cy="384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Node SDK for </a:t>
            </a:r>
            <a:r>
              <a:rPr lang="en-US" sz="900" dirty="0" err="1"/>
              <a:t>Dapr</a:t>
            </a:r>
            <a:endParaRPr lang="en-US" sz="900" dirty="0"/>
          </a:p>
        </p:txBody>
      </p:sp>
      <p:cxnSp>
        <p:nvCxnSpPr>
          <p:cNvPr id="37" name="Connector: Elbow 36">
            <a:extLst>
              <a:ext uri="{FF2B5EF4-FFF2-40B4-BE49-F238E27FC236}">
                <a16:creationId xmlns:a16="http://schemas.microsoft.com/office/drawing/2014/main" id="{C16B3E6A-8104-411E-82A5-599CE7F71C47}"/>
              </a:ext>
            </a:extLst>
          </p:cNvPr>
          <p:cNvCxnSpPr>
            <a:stCxn id="13" idx="3"/>
            <a:endCxn id="33" idx="1"/>
          </p:cNvCxnSpPr>
          <p:nvPr/>
        </p:nvCxnSpPr>
        <p:spPr>
          <a:xfrm>
            <a:off x="7266599" y="2642297"/>
            <a:ext cx="229317" cy="25046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Speech Bubble: Rectangle 46">
            <a:extLst>
              <a:ext uri="{FF2B5EF4-FFF2-40B4-BE49-F238E27FC236}">
                <a16:creationId xmlns:a16="http://schemas.microsoft.com/office/drawing/2014/main" id="{494824FC-7AF5-43C5-9B99-DA182A287DAD}"/>
              </a:ext>
            </a:extLst>
          </p:cNvPr>
          <p:cNvSpPr/>
          <p:nvPr/>
        </p:nvSpPr>
        <p:spPr>
          <a:xfrm>
            <a:off x="4082910" y="1639850"/>
            <a:ext cx="954790" cy="388136"/>
          </a:xfrm>
          <a:prstGeom prst="wedgeRectCallout">
            <a:avLst>
              <a:gd name="adj1" fmla="val 48973"/>
              <a:gd name="adj2" fmla="val 108621"/>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err="1"/>
              <a:t>dapr_http_port</a:t>
            </a:r>
            <a:r>
              <a:rPr lang="en-US" sz="900" dirty="0"/>
              <a:t> = 3510</a:t>
            </a:r>
          </a:p>
        </p:txBody>
      </p:sp>
      <p:sp>
        <p:nvSpPr>
          <p:cNvPr id="48" name="Speech Bubble: Rectangle 47">
            <a:extLst>
              <a:ext uri="{FF2B5EF4-FFF2-40B4-BE49-F238E27FC236}">
                <a16:creationId xmlns:a16="http://schemas.microsoft.com/office/drawing/2014/main" id="{E3111129-2EF2-4929-A033-2C05CE2DE03B}"/>
              </a:ext>
            </a:extLst>
          </p:cNvPr>
          <p:cNvSpPr/>
          <p:nvPr/>
        </p:nvSpPr>
        <p:spPr>
          <a:xfrm>
            <a:off x="7685778" y="1913219"/>
            <a:ext cx="1101764" cy="200816"/>
          </a:xfrm>
          <a:prstGeom prst="wedgeRectCallout">
            <a:avLst>
              <a:gd name="adj1" fmla="val -111656"/>
              <a:gd name="adj2" fmla="val 10372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err="1"/>
              <a:t>app_port</a:t>
            </a:r>
            <a:r>
              <a:rPr lang="en-US" sz="900" dirty="0"/>
              <a:t>= 3110</a:t>
            </a:r>
          </a:p>
        </p:txBody>
      </p:sp>
      <p:sp>
        <p:nvSpPr>
          <p:cNvPr id="49" name="Rounded Rectangle 5">
            <a:extLst>
              <a:ext uri="{FF2B5EF4-FFF2-40B4-BE49-F238E27FC236}">
                <a16:creationId xmlns:a16="http://schemas.microsoft.com/office/drawing/2014/main" id="{C0CFFAC6-3200-4994-AAE4-DAF31EDA5C7F}"/>
              </a:ext>
            </a:extLst>
          </p:cNvPr>
          <p:cNvSpPr/>
          <p:nvPr/>
        </p:nvSpPr>
        <p:spPr bwMode="auto">
          <a:xfrm>
            <a:off x="5652435" y="4141090"/>
            <a:ext cx="1843481" cy="609404"/>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endParaRPr lang="en-US" sz="1500">
              <a:solidFill>
                <a:srgbClr val="000000"/>
              </a:solidFill>
              <a:latin typeface="Segoe UI Semibold"/>
            </a:endParaRPr>
          </a:p>
        </p:txBody>
      </p:sp>
      <p:graphicFrame>
        <p:nvGraphicFramePr>
          <p:cNvPr id="50" name="Table 12">
            <a:extLst>
              <a:ext uri="{FF2B5EF4-FFF2-40B4-BE49-F238E27FC236}">
                <a16:creationId xmlns:a16="http://schemas.microsoft.com/office/drawing/2014/main" id="{1524ADF1-6F84-45DC-A850-5BEB2312CA49}"/>
              </a:ext>
            </a:extLst>
          </p:cNvPr>
          <p:cNvGraphicFramePr>
            <a:graphicFrameLocks noGrp="1"/>
          </p:cNvGraphicFramePr>
          <p:nvPr>
            <p:extLst>
              <p:ext uri="{D42A27DB-BD31-4B8C-83A1-F6EECF244321}">
                <p14:modId xmlns:p14="http://schemas.microsoft.com/office/powerpoint/2010/main" val="557311019"/>
              </p:ext>
            </p:extLst>
          </p:nvPr>
        </p:nvGraphicFramePr>
        <p:xfrm>
          <a:off x="5652435" y="4141090"/>
          <a:ext cx="1843481" cy="740156"/>
        </p:xfrm>
        <a:graphic>
          <a:graphicData uri="http://schemas.openxmlformats.org/drawingml/2006/table">
            <a:tbl>
              <a:tblPr firstRow="1" bandRow="1">
                <a:effectLst/>
                <a:tableStyleId>{3B4B98B0-60AC-42C2-AFA5-B58CD77FA1E5}</a:tableStyleId>
              </a:tblPr>
              <a:tblGrid>
                <a:gridCol w="743343">
                  <a:extLst>
                    <a:ext uri="{9D8B030D-6E8A-4147-A177-3AD203B41FA5}">
                      <a16:colId xmlns:a16="http://schemas.microsoft.com/office/drawing/2014/main" val="3761039183"/>
                    </a:ext>
                  </a:extLst>
                </a:gridCol>
                <a:gridCol w="1100138">
                  <a:extLst>
                    <a:ext uri="{9D8B030D-6E8A-4147-A177-3AD203B41FA5}">
                      <a16:colId xmlns:a16="http://schemas.microsoft.com/office/drawing/2014/main" val="836788475"/>
                    </a:ext>
                  </a:extLst>
                </a:gridCol>
              </a:tblGrid>
              <a:tr h="282956">
                <a:tc>
                  <a:txBody>
                    <a:bodyPr/>
                    <a:lstStyle/>
                    <a:p>
                      <a:pPr marL="0" algn="l" defTabSz="914400" rtl="0" eaLnBrk="1" latinLnBrk="0" hangingPunct="1"/>
                      <a:r>
                        <a:rPr lang="en-US" sz="1100" kern="1200">
                          <a:solidFill>
                            <a:schemeClr val="bg1"/>
                          </a:solidFill>
                        </a:rPr>
                        <a:t>key</a:t>
                      </a:r>
                      <a:endParaRPr lang="en-US" sz="1100" b="1" kern="1200">
                        <a:solidFill>
                          <a:schemeClr val="bg1"/>
                        </a:solidFill>
                        <a:latin typeface="+mj-lt"/>
                        <a:ea typeface="+mn-ea"/>
                        <a:cs typeface="+mn-cs"/>
                      </a:endParaRPr>
                    </a:p>
                  </a:txBody>
                  <a:tcPr marL="68580" marR="0" marT="68580" marB="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100" kern="1200">
                          <a:solidFill>
                            <a:schemeClr val="bg1"/>
                          </a:solidFill>
                        </a:rPr>
                        <a:t>value</a:t>
                      </a:r>
                      <a:endParaRPr lang="en-US" sz="1100" b="1" kern="1200">
                        <a:solidFill>
                          <a:schemeClr val="bg1"/>
                        </a:solidFill>
                        <a:latin typeface="+mj-lt"/>
                        <a:ea typeface="+mn-ea"/>
                        <a:cs typeface="+mn-cs"/>
                      </a:endParaRPr>
                    </a:p>
                  </a:txBody>
                  <a:tcPr marL="68580" marR="0" marT="68580" marB="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339288">
                <a:tc>
                  <a:txBody>
                    <a:bodyPr/>
                    <a:lstStyle/>
                    <a:p>
                      <a:r>
                        <a:rPr lang="en-US" sz="1050" b="0" kern="1200" dirty="0">
                          <a:latin typeface="Consolas" panose="020B0609020204030204" pitchFamily="49" charset="0"/>
                        </a:rPr>
                        <a:t>John</a:t>
                      </a:r>
                    </a:p>
                    <a:p>
                      <a:r>
                        <a:rPr lang="en-US" sz="1050" b="0" kern="1200" dirty="0">
                          <a:solidFill>
                            <a:srgbClr val="1A1A1A"/>
                          </a:solidFill>
                          <a:latin typeface="Consolas" panose="020B0609020204030204" pitchFamily="49" charset="0"/>
                          <a:ea typeface="Segoe UI Symbol"/>
                          <a:cs typeface="+mn-cs"/>
                        </a:rPr>
                        <a:t>Klaas</a:t>
                      </a:r>
                    </a:p>
                  </a:txBody>
                  <a:tcPr marL="68580" marR="68580" marT="68580" marB="6858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050" b="0" kern="1200" dirty="0">
                          <a:latin typeface="Consolas" panose="020B0609020204030204" pitchFamily="49" charset="0"/>
                        </a:rPr>
                        <a:t>3</a:t>
                      </a:r>
                    </a:p>
                    <a:p>
                      <a:r>
                        <a:rPr lang="en-US" sz="1050" b="0" kern="1200" dirty="0">
                          <a:solidFill>
                            <a:srgbClr val="1A1A1A"/>
                          </a:solidFill>
                          <a:latin typeface="Consolas" panose="020B0609020204030204" pitchFamily="49" charset="0"/>
                          <a:ea typeface="Segoe UI Symbol"/>
                          <a:cs typeface="+mn-cs"/>
                        </a:rPr>
                        <a:t>2</a:t>
                      </a:r>
                    </a:p>
                  </a:txBody>
                  <a:tcPr marL="68580" marR="68580" marT="68580" marB="6858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cxnSp>
        <p:nvCxnSpPr>
          <p:cNvPr id="53" name="Straight Arrow Connector 52">
            <a:extLst>
              <a:ext uri="{FF2B5EF4-FFF2-40B4-BE49-F238E27FC236}">
                <a16:creationId xmlns:a16="http://schemas.microsoft.com/office/drawing/2014/main" id="{38EB7F21-D17C-44F5-9A62-D4319BBAB8C0}"/>
              </a:ext>
            </a:extLst>
          </p:cNvPr>
          <p:cNvCxnSpPr>
            <a:stCxn id="10" idx="3"/>
          </p:cNvCxnSpPr>
          <p:nvPr/>
        </p:nvCxnSpPr>
        <p:spPr>
          <a:xfrm flipV="1">
            <a:off x="5278423" y="4196889"/>
            <a:ext cx="374012" cy="208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38" name="!!AppA">
            <a:extLst>
              <a:ext uri="{FF2B5EF4-FFF2-40B4-BE49-F238E27FC236}">
                <a16:creationId xmlns:a16="http://schemas.microsoft.com/office/drawing/2014/main" id="{EBF05A76-3F91-43D3-8E0D-6B7A441419A9}"/>
              </a:ext>
            </a:extLst>
          </p:cNvPr>
          <p:cNvGrpSpPr/>
          <p:nvPr/>
        </p:nvGrpSpPr>
        <p:grpSpPr>
          <a:xfrm>
            <a:off x="1416288" y="1913219"/>
            <a:ext cx="1249849" cy="1458155"/>
            <a:chOff x="3444424" y="1954650"/>
            <a:chExt cx="1400542" cy="1633964"/>
          </a:xfrm>
        </p:grpSpPr>
        <p:pic>
          <p:nvPicPr>
            <p:cNvPr id="42" name="Graphic 41">
              <a:extLst>
                <a:ext uri="{FF2B5EF4-FFF2-40B4-BE49-F238E27FC236}">
                  <a16:creationId xmlns:a16="http://schemas.microsoft.com/office/drawing/2014/main" id="{ED14D0D2-F2D2-4928-9278-A599BD7F93CD}"/>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44424" y="1954650"/>
              <a:ext cx="1400542" cy="1633964"/>
            </a:xfrm>
            <a:prstGeom prst="rect">
              <a:avLst/>
            </a:prstGeom>
          </p:spPr>
        </p:pic>
        <p:sp>
          <p:nvSpPr>
            <p:cNvPr id="44" name="TextBox 43">
              <a:extLst>
                <a:ext uri="{FF2B5EF4-FFF2-40B4-BE49-F238E27FC236}">
                  <a16:creationId xmlns:a16="http://schemas.microsoft.com/office/drawing/2014/main" id="{8F2F054F-ED76-4EBD-9964-1C944379C960}"/>
                </a:ext>
              </a:extLst>
            </p:cNvPr>
            <p:cNvSpPr txBox="1"/>
            <p:nvPr/>
          </p:nvSpPr>
          <p:spPr>
            <a:xfrm>
              <a:off x="3606248" y="2525411"/>
              <a:ext cx="1007711" cy="258663"/>
            </a:xfrm>
            <a:prstGeom prst="rect">
              <a:avLst/>
            </a:prstGeom>
            <a:noFill/>
          </p:spPr>
          <p:txBody>
            <a:bodyPr wrap="none" lIns="0" tIns="0" rIns="0" bIns="0" rtlCol="0">
              <a:spAutoFit/>
            </a:bodyPr>
            <a:lstStyle/>
            <a:p>
              <a:pPr algn="ctr"/>
              <a:r>
                <a:rPr lang="en-US" sz="1500" dirty="0">
                  <a:solidFill>
                    <a:schemeClr val="bg1"/>
                  </a:solidFill>
                  <a:latin typeface="+mj-lt"/>
                </a:rPr>
                <a:t>frontapp.js</a:t>
              </a:r>
            </a:p>
          </p:txBody>
        </p:sp>
      </p:grpSp>
      <p:pic>
        <p:nvPicPr>
          <p:cNvPr id="45" name="Picture 4" descr="Logos and Graphics | Node.js">
            <a:extLst>
              <a:ext uri="{FF2B5EF4-FFF2-40B4-BE49-F238E27FC236}">
                <a16:creationId xmlns:a16="http://schemas.microsoft.com/office/drawing/2014/main" id="{18B345DF-47D9-4874-BBFF-20E95134054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08028" y="2700734"/>
            <a:ext cx="610303" cy="345848"/>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Rounded Corners 51">
            <a:extLst>
              <a:ext uri="{FF2B5EF4-FFF2-40B4-BE49-F238E27FC236}">
                <a16:creationId xmlns:a16="http://schemas.microsoft.com/office/drawing/2014/main" id="{0EED9C95-870E-4CBC-B33E-C087A0BA635B}"/>
              </a:ext>
            </a:extLst>
          </p:cNvPr>
          <p:cNvSpPr/>
          <p:nvPr/>
        </p:nvSpPr>
        <p:spPr>
          <a:xfrm>
            <a:off x="625509" y="3086196"/>
            <a:ext cx="775094" cy="384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Node SDK for </a:t>
            </a:r>
            <a:r>
              <a:rPr lang="en-US" sz="900" dirty="0" err="1"/>
              <a:t>Dapr</a:t>
            </a:r>
            <a:endParaRPr lang="en-US" sz="900" dirty="0"/>
          </a:p>
        </p:txBody>
      </p:sp>
      <p:sp>
        <p:nvSpPr>
          <p:cNvPr id="59" name="Speech Bubble: Rectangle 58">
            <a:extLst>
              <a:ext uri="{FF2B5EF4-FFF2-40B4-BE49-F238E27FC236}">
                <a16:creationId xmlns:a16="http://schemas.microsoft.com/office/drawing/2014/main" id="{D160EC5F-0EBC-450E-B320-D9147188B690}"/>
              </a:ext>
            </a:extLst>
          </p:cNvPr>
          <p:cNvSpPr/>
          <p:nvPr/>
        </p:nvSpPr>
        <p:spPr>
          <a:xfrm>
            <a:off x="187486" y="2199356"/>
            <a:ext cx="1065743" cy="200816"/>
          </a:xfrm>
          <a:prstGeom prst="wedgeRectCallout">
            <a:avLst>
              <a:gd name="adj1" fmla="val 74451"/>
              <a:gd name="adj2" fmla="val 6227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err="1"/>
              <a:t>app_port</a:t>
            </a:r>
            <a:r>
              <a:rPr lang="en-US" sz="900" dirty="0"/>
              <a:t>= 3220</a:t>
            </a:r>
          </a:p>
        </p:txBody>
      </p:sp>
      <p:cxnSp>
        <p:nvCxnSpPr>
          <p:cNvPr id="11" name="Connector: Elbow 10">
            <a:extLst>
              <a:ext uri="{FF2B5EF4-FFF2-40B4-BE49-F238E27FC236}">
                <a16:creationId xmlns:a16="http://schemas.microsoft.com/office/drawing/2014/main" id="{2641ECA4-F2AB-4571-9493-0C879B2E4B0E}"/>
              </a:ext>
            </a:extLst>
          </p:cNvPr>
          <p:cNvCxnSpPr>
            <a:stCxn id="42" idx="1"/>
            <a:endCxn id="52" idx="0"/>
          </p:cNvCxnSpPr>
          <p:nvPr/>
        </p:nvCxnSpPr>
        <p:spPr>
          <a:xfrm rot="10800000" flipV="1">
            <a:off x="1013056" y="2642296"/>
            <a:ext cx="403232" cy="44389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61" name="Graphic 60">
            <a:extLst>
              <a:ext uri="{FF2B5EF4-FFF2-40B4-BE49-F238E27FC236}">
                <a16:creationId xmlns:a16="http://schemas.microsoft.com/office/drawing/2014/main" id="{67A7884E-7D9A-40EF-8C2C-B4C75B0A7251}"/>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102480" y="2109225"/>
            <a:ext cx="632550" cy="737975"/>
          </a:xfrm>
          <a:prstGeom prst="rect">
            <a:avLst/>
          </a:prstGeom>
          <a:effectLst>
            <a:outerShdw blurRad="50800" dist="25400" dir="13500000" algn="br" rotWithShape="0">
              <a:prstClr val="black">
                <a:alpha val="40000"/>
              </a:prstClr>
            </a:outerShdw>
          </a:effectLst>
        </p:spPr>
      </p:pic>
      <p:sp>
        <p:nvSpPr>
          <p:cNvPr id="2" name="Rectangle 1">
            <a:extLst>
              <a:ext uri="{FF2B5EF4-FFF2-40B4-BE49-F238E27FC236}">
                <a16:creationId xmlns:a16="http://schemas.microsoft.com/office/drawing/2014/main" id="{D4DEB6DC-4345-9E55-704C-B0F6DDFE7C5A}"/>
              </a:ext>
            </a:extLst>
          </p:cNvPr>
          <p:cNvSpPr/>
          <p:nvPr/>
        </p:nvSpPr>
        <p:spPr>
          <a:xfrm>
            <a:off x="5545554" y="3041458"/>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p>
        </p:txBody>
      </p:sp>
      <p:sp>
        <p:nvSpPr>
          <p:cNvPr id="3" name="TextBox 2">
            <a:extLst>
              <a:ext uri="{FF2B5EF4-FFF2-40B4-BE49-F238E27FC236}">
                <a16:creationId xmlns:a16="http://schemas.microsoft.com/office/drawing/2014/main" id="{006ED026-6D3C-AB7C-E965-64DC2842BE8F}"/>
              </a:ext>
            </a:extLst>
          </p:cNvPr>
          <p:cNvSpPr txBox="1"/>
          <p:nvPr/>
        </p:nvSpPr>
        <p:spPr>
          <a:xfrm>
            <a:off x="5271291" y="3590330"/>
            <a:ext cx="1057982" cy="147903"/>
          </a:xfrm>
          <a:prstGeom prst="rect">
            <a:avLst/>
          </a:prstGeom>
          <a:noFill/>
        </p:spPr>
        <p:txBody>
          <a:bodyPr wrap="none" lIns="0" tIns="0" rIns="0" bIns="0" rtlCol="0">
            <a:spAutoFit/>
          </a:bodyPr>
          <a:lstStyle/>
          <a:p>
            <a:r>
              <a:rPr lang="en-US" sz="1050" i="1" dirty="0" err="1"/>
              <a:t>components.yaml</a:t>
            </a:r>
            <a:endParaRPr lang="en-US" sz="1050" i="1" dirty="0"/>
          </a:p>
        </p:txBody>
      </p:sp>
      <p:pic>
        <p:nvPicPr>
          <p:cNvPr id="24" name="Picture 2" descr="See the source image">
            <a:extLst>
              <a:ext uri="{FF2B5EF4-FFF2-40B4-BE49-F238E27FC236}">
                <a16:creationId xmlns:a16="http://schemas.microsoft.com/office/drawing/2014/main" id="{DAAE95C6-7B88-7A47-3BAC-6372216605F7}"/>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5651465" y="3146181"/>
            <a:ext cx="243990" cy="205431"/>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Connector: Elbow 24">
            <a:extLst>
              <a:ext uri="{FF2B5EF4-FFF2-40B4-BE49-F238E27FC236}">
                <a16:creationId xmlns:a16="http://schemas.microsoft.com/office/drawing/2014/main" id="{15BD9713-C8DC-6E05-F0AA-321A7EDC516A}"/>
              </a:ext>
            </a:extLst>
          </p:cNvPr>
          <p:cNvCxnSpPr>
            <a:endCxn id="2" idx="0"/>
          </p:cNvCxnSpPr>
          <p:nvPr/>
        </p:nvCxnSpPr>
        <p:spPr>
          <a:xfrm>
            <a:off x="5461205" y="2665756"/>
            <a:ext cx="293079" cy="375702"/>
          </a:xfrm>
          <a:prstGeom prst="bentConnector2">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26" name="TextBox 25">
            <a:extLst>
              <a:ext uri="{FF2B5EF4-FFF2-40B4-BE49-F238E27FC236}">
                <a16:creationId xmlns:a16="http://schemas.microsoft.com/office/drawing/2014/main" id="{5EDD93DD-E114-288B-4130-6BE7F83A65A5}"/>
              </a:ext>
            </a:extLst>
          </p:cNvPr>
          <p:cNvSpPr txBox="1"/>
          <p:nvPr/>
        </p:nvSpPr>
        <p:spPr>
          <a:xfrm>
            <a:off x="1099552" y="759086"/>
            <a:ext cx="6460102" cy="215444"/>
          </a:xfrm>
          <a:prstGeom prst="rect">
            <a:avLst/>
          </a:prstGeom>
          <a:solidFill>
            <a:schemeClr val="bg2">
              <a:lumMod val="20000"/>
              <a:lumOff val="80000"/>
            </a:schemeClr>
          </a:solidFill>
        </p:spPr>
        <p:txBody>
          <a:bodyPr wrap="none" lIns="0" tIns="0" rIns="0" bIns="0" rtlCol="0">
            <a:spAutoFit/>
          </a:bodyPr>
          <a:lstStyle/>
          <a:p>
            <a:r>
              <a:rPr lang="nl-NL" sz="1400" b="0" dirty="0" err="1">
                <a:solidFill>
                  <a:srgbClr val="000000"/>
                </a:solidFill>
                <a:effectLst/>
                <a:latin typeface="Consolas" panose="020B0609020204030204" pitchFamily="49" charset="0"/>
              </a:rPr>
              <a:t>curl</a:t>
            </a:r>
            <a:r>
              <a:rPr lang="nl-NL" sz="1400" b="0" dirty="0">
                <a:solidFill>
                  <a:srgbClr val="000000"/>
                </a:solidFill>
                <a:effectLst/>
                <a:latin typeface="Consolas" panose="020B0609020204030204" pitchFamily="49" charset="0"/>
              </a:rPr>
              <a:t> localhost:</a:t>
            </a:r>
            <a:r>
              <a:rPr lang="nl-NL" sz="1400" b="1" dirty="0">
                <a:solidFill>
                  <a:srgbClr val="000000"/>
                </a:solidFill>
                <a:effectLst/>
                <a:latin typeface="Consolas" panose="020B0609020204030204" pitchFamily="49" charset="0"/>
              </a:rPr>
              <a:t>3510</a:t>
            </a:r>
            <a:r>
              <a:rPr lang="nl-NL" sz="1400" b="0" dirty="0">
                <a:solidFill>
                  <a:srgbClr val="000000"/>
                </a:solidFill>
                <a:effectLst/>
                <a:latin typeface="Consolas" panose="020B0609020204030204" pitchFamily="49" charset="0"/>
              </a:rPr>
              <a:t>/v1.0/</a:t>
            </a:r>
            <a:r>
              <a:rPr lang="nl-NL" sz="1400" b="0" dirty="0" err="1">
                <a:solidFill>
                  <a:srgbClr val="000000"/>
                </a:solidFill>
                <a:effectLst/>
                <a:latin typeface="Consolas" panose="020B0609020204030204" pitchFamily="49" charset="0"/>
              </a:rPr>
              <a:t>invoke</a:t>
            </a:r>
            <a:r>
              <a:rPr lang="nl-NL" sz="1400" b="0" dirty="0">
                <a:solidFill>
                  <a:srgbClr val="000000"/>
                </a:solidFill>
                <a:effectLst/>
                <a:latin typeface="Consolas" panose="020B0609020204030204" pitchFamily="49" charset="0"/>
              </a:rPr>
              <a:t>/frontapp/</a:t>
            </a:r>
            <a:r>
              <a:rPr lang="nl-NL" sz="1400" b="0" dirty="0" err="1">
                <a:solidFill>
                  <a:srgbClr val="000000"/>
                </a:solidFill>
                <a:effectLst/>
                <a:latin typeface="Consolas" panose="020B0609020204030204" pitchFamily="49" charset="0"/>
              </a:rPr>
              <a:t>method</a:t>
            </a:r>
            <a:r>
              <a:rPr lang="nl-NL" sz="1400" b="0" dirty="0">
                <a:solidFill>
                  <a:srgbClr val="000000"/>
                </a:solidFill>
                <a:effectLst/>
                <a:latin typeface="Consolas" panose="020B0609020204030204" pitchFamily="49" charset="0"/>
              </a:rPr>
              <a:t>/</a:t>
            </a:r>
            <a:r>
              <a:rPr lang="nl-NL" sz="1400" b="0" dirty="0" err="1">
                <a:solidFill>
                  <a:srgbClr val="000000"/>
                </a:solidFill>
                <a:effectLst/>
                <a:latin typeface="Consolas" panose="020B0609020204030204" pitchFamily="49" charset="0"/>
              </a:rPr>
              <a:t>greet?name</a:t>
            </a:r>
            <a:r>
              <a:rPr lang="nl-NL" sz="1400" b="0" dirty="0">
                <a:solidFill>
                  <a:srgbClr val="000000"/>
                </a:solidFill>
                <a:effectLst/>
                <a:latin typeface="Consolas" panose="020B0609020204030204" pitchFamily="49" charset="0"/>
              </a:rPr>
              <a:t>=Klaas</a:t>
            </a:r>
          </a:p>
        </p:txBody>
      </p:sp>
      <p:sp>
        <p:nvSpPr>
          <p:cNvPr id="27" name="Speech Bubble: Rectangle 26">
            <a:extLst>
              <a:ext uri="{FF2B5EF4-FFF2-40B4-BE49-F238E27FC236}">
                <a16:creationId xmlns:a16="http://schemas.microsoft.com/office/drawing/2014/main" id="{889D8DC3-03CB-8078-081F-6437A9872EA2}"/>
              </a:ext>
            </a:extLst>
          </p:cNvPr>
          <p:cNvSpPr/>
          <p:nvPr/>
        </p:nvSpPr>
        <p:spPr>
          <a:xfrm>
            <a:off x="2273091" y="3351612"/>
            <a:ext cx="954790" cy="388136"/>
          </a:xfrm>
          <a:prstGeom prst="wedgeRectCallout">
            <a:avLst>
              <a:gd name="adj1" fmla="val -66094"/>
              <a:gd name="adj2" fmla="val -9883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err="1"/>
              <a:t>dapr_http_port</a:t>
            </a:r>
            <a:r>
              <a:rPr lang="en-US" sz="900" dirty="0"/>
              <a:t> = 3620</a:t>
            </a:r>
          </a:p>
        </p:txBody>
      </p:sp>
      <p:cxnSp>
        <p:nvCxnSpPr>
          <p:cNvPr id="30" name="Straight Arrow Connector 29">
            <a:extLst>
              <a:ext uri="{FF2B5EF4-FFF2-40B4-BE49-F238E27FC236}">
                <a16:creationId xmlns:a16="http://schemas.microsoft.com/office/drawing/2014/main" id="{625B53E9-6AFB-0367-BFD6-BEBB29C612E0}"/>
              </a:ext>
            </a:extLst>
          </p:cNvPr>
          <p:cNvCxnSpPr>
            <a:cxnSpLocks/>
          </p:cNvCxnSpPr>
          <p:nvPr/>
        </p:nvCxnSpPr>
        <p:spPr>
          <a:xfrm flipH="1">
            <a:off x="5248001" y="974530"/>
            <a:ext cx="355761" cy="112977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34" name="Speech Bubble: Rectangle 33">
            <a:extLst>
              <a:ext uri="{FF2B5EF4-FFF2-40B4-BE49-F238E27FC236}">
                <a16:creationId xmlns:a16="http://schemas.microsoft.com/office/drawing/2014/main" id="{AB63A59A-60F3-860D-272D-904489866D62}"/>
              </a:ext>
            </a:extLst>
          </p:cNvPr>
          <p:cNvSpPr/>
          <p:nvPr/>
        </p:nvSpPr>
        <p:spPr>
          <a:xfrm>
            <a:off x="6868086" y="1534649"/>
            <a:ext cx="710543" cy="196797"/>
          </a:xfrm>
          <a:prstGeom prst="wedgeRectCallout">
            <a:avLst>
              <a:gd name="adj1" fmla="val -39963"/>
              <a:gd name="adj2" fmla="val 36877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900" dirty="0" err="1"/>
              <a:t>nodeapp</a:t>
            </a:r>
            <a:endParaRPr lang="en-US" sz="900" dirty="0"/>
          </a:p>
        </p:txBody>
      </p:sp>
      <p:sp>
        <p:nvSpPr>
          <p:cNvPr id="36" name="Speech Bubble: Rectangle 35">
            <a:extLst>
              <a:ext uri="{FF2B5EF4-FFF2-40B4-BE49-F238E27FC236}">
                <a16:creationId xmlns:a16="http://schemas.microsoft.com/office/drawing/2014/main" id="{6C056042-5722-D425-B5C5-E14AAA767458}"/>
              </a:ext>
            </a:extLst>
          </p:cNvPr>
          <p:cNvSpPr/>
          <p:nvPr/>
        </p:nvSpPr>
        <p:spPr>
          <a:xfrm>
            <a:off x="806156" y="1655424"/>
            <a:ext cx="710543" cy="196797"/>
          </a:xfrm>
          <a:prstGeom prst="wedgeRectCallout">
            <a:avLst>
              <a:gd name="adj1" fmla="val 59916"/>
              <a:gd name="adj2" fmla="val 289025"/>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900" dirty="0" err="1"/>
              <a:t>frontapp</a:t>
            </a:r>
            <a:endParaRPr lang="en-US" sz="900" dirty="0"/>
          </a:p>
        </p:txBody>
      </p:sp>
      <p:sp>
        <p:nvSpPr>
          <p:cNvPr id="56" name="Speech Bubble: Rectangle 55">
            <a:extLst>
              <a:ext uri="{FF2B5EF4-FFF2-40B4-BE49-F238E27FC236}">
                <a16:creationId xmlns:a16="http://schemas.microsoft.com/office/drawing/2014/main" id="{140BB5E5-C3A6-9291-4248-9CD6886ABA98}"/>
              </a:ext>
            </a:extLst>
          </p:cNvPr>
          <p:cNvSpPr/>
          <p:nvPr/>
        </p:nvSpPr>
        <p:spPr>
          <a:xfrm>
            <a:off x="2276095" y="3361493"/>
            <a:ext cx="954790" cy="388136"/>
          </a:xfrm>
          <a:prstGeom prst="wedgeRectCallout">
            <a:avLst>
              <a:gd name="adj1" fmla="val 63981"/>
              <a:gd name="adj2" fmla="val -20959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err="1"/>
              <a:t>dapr_http_port</a:t>
            </a:r>
            <a:r>
              <a:rPr lang="en-US" sz="900" dirty="0"/>
              <a:t> = 3620</a:t>
            </a:r>
          </a:p>
        </p:txBody>
      </p:sp>
      <p:cxnSp>
        <p:nvCxnSpPr>
          <p:cNvPr id="57" name="Straight Arrow Connector 56">
            <a:extLst>
              <a:ext uri="{FF2B5EF4-FFF2-40B4-BE49-F238E27FC236}">
                <a16:creationId xmlns:a16="http://schemas.microsoft.com/office/drawing/2014/main" id="{F19090B9-E7A3-CAAB-91FD-8C9B0D06F578}"/>
              </a:ext>
            </a:extLst>
          </p:cNvPr>
          <p:cNvCxnSpPr>
            <a:cxnSpLocks/>
          </p:cNvCxnSpPr>
          <p:nvPr/>
        </p:nvCxnSpPr>
        <p:spPr>
          <a:xfrm flipH="1">
            <a:off x="2581773" y="2350859"/>
            <a:ext cx="520707" cy="128151"/>
          </a:xfrm>
          <a:prstGeom prst="straightConnector1">
            <a:avLst/>
          </a:prstGeom>
          <a:ln w="28575">
            <a:solidFill>
              <a:srgbClr val="20219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1EA2A23B-A5C0-9FA9-DEAB-AF2859F98790}"/>
              </a:ext>
            </a:extLst>
          </p:cNvPr>
          <p:cNvCxnSpPr>
            <a:cxnSpLocks/>
          </p:cNvCxnSpPr>
          <p:nvPr/>
        </p:nvCxnSpPr>
        <p:spPr>
          <a:xfrm flipV="1">
            <a:off x="5527525" y="2317845"/>
            <a:ext cx="489225" cy="13396"/>
          </a:xfrm>
          <a:prstGeom prst="straightConnector1">
            <a:avLst/>
          </a:prstGeom>
          <a:ln w="28575">
            <a:solidFill>
              <a:srgbClr val="20219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A887EB23-11E8-8A5F-E03E-60D4F7A89A8E}"/>
              </a:ext>
            </a:extLst>
          </p:cNvPr>
          <p:cNvCxnSpPr>
            <a:cxnSpLocks/>
          </p:cNvCxnSpPr>
          <p:nvPr/>
        </p:nvCxnSpPr>
        <p:spPr>
          <a:xfrm flipH="1">
            <a:off x="5506641" y="2573718"/>
            <a:ext cx="510109" cy="24165"/>
          </a:xfrm>
          <a:prstGeom prst="straightConnector1">
            <a:avLst/>
          </a:prstGeom>
          <a:ln w="28575">
            <a:solidFill>
              <a:srgbClr val="20219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69" name="Straight Arrow Connector 68">
            <a:extLst>
              <a:ext uri="{FF2B5EF4-FFF2-40B4-BE49-F238E27FC236}">
                <a16:creationId xmlns:a16="http://schemas.microsoft.com/office/drawing/2014/main" id="{E06933A7-5730-99AC-AA0A-C461692FFC3D}"/>
              </a:ext>
            </a:extLst>
          </p:cNvPr>
          <p:cNvCxnSpPr>
            <a:cxnSpLocks/>
          </p:cNvCxnSpPr>
          <p:nvPr/>
        </p:nvCxnSpPr>
        <p:spPr>
          <a:xfrm>
            <a:off x="3735030" y="2484348"/>
            <a:ext cx="1159945" cy="0"/>
          </a:xfrm>
          <a:prstGeom prst="straightConnector1">
            <a:avLst/>
          </a:prstGeom>
          <a:ln w="28575">
            <a:solidFill>
              <a:srgbClr val="20219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EF0D3924-5B42-FCF0-0F8C-97A3C65A87CC}"/>
              </a:ext>
            </a:extLst>
          </p:cNvPr>
          <p:cNvCxnSpPr>
            <a:cxnSpLocks/>
            <a:stCxn id="42" idx="3"/>
          </p:cNvCxnSpPr>
          <p:nvPr/>
        </p:nvCxnSpPr>
        <p:spPr>
          <a:xfrm flipV="1">
            <a:off x="2666137" y="2626972"/>
            <a:ext cx="444662" cy="15325"/>
          </a:xfrm>
          <a:prstGeom prst="straightConnector1">
            <a:avLst/>
          </a:prstGeom>
          <a:ln w="28575">
            <a:solidFill>
              <a:srgbClr val="20219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7" name="Oval 76">
            <a:extLst>
              <a:ext uri="{FF2B5EF4-FFF2-40B4-BE49-F238E27FC236}">
                <a16:creationId xmlns:a16="http://schemas.microsoft.com/office/drawing/2014/main" id="{502C1254-4E22-5500-A1F9-3ED6FE7C9954}"/>
              </a:ext>
            </a:extLst>
          </p:cNvPr>
          <p:cNvSpPr/>
          <p:nvPr/>
        </p:nvSpPr>
        <p:spPr>
          <a:xfrm>
            <a:off x="5339415" y="1331120"/>
            <a:ext cx="192355" cy="147495"/>
          </a:xfrm>
          <a:prstGeom prst="ellipse">
            <a:avLst/>
          </a:prstGeom>
          <a:solidFill>
            <a:schemeClr val="tx2">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1</a:t>
            </a:r>
          </a:p>
        </p:txBody>
      </p:sp>
      <p:sp>
        <p:nvSpPr>
          <p:cNvPr id="79" name="Oval 78">
            <a:extLst>
              <a:ext uri="{FF2B5EF4-FFF2-40B4-BE49-F238E27FC236}">
                <a16:creationId xmlns:a16="http://schemas.microsoft.com/office/drawing/2014/main" id="{5B97AD14-CFBC-9E8A-B239-DF1816C3D4A2}"/>
              </a:ext>
            </a:extLst>
          </p:cNvPr>
          <p:cNvSpPr/>
          <p:nvPr/>
        </p:nvSpPr>
        <p:spPr>
          <a:xfrm>
            <a:off x="2759117" y="2350859"/>
            <a:ext cx="192355" cy="147495"/>
          </a:xfrm>
          <a:prstGeom prst="ellipse">
            <a:avLst/>
          </a:prstGeom>
          <a:solidFill>
            <a:schemeClr val="tx2">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3</a:t>
            </a:r>
          </a:p>
        </p:txBody>
      </p:sp>
      <p:sp>
        <p:nvSpPr>
          <p:cNvPr id="80" name="Oval 79">
            <a:extLst>
              <a:ext uri="{FF2B5EF4-FFF2-40B4-BE49-F238E27FC236}">
                <a16:creationId xmlns:a16="http://schemas.microsoft.com/office/drawing/2014/main" id="{65117270-7B0F-6CA0-A097-61BB6AF0D7A9}"/>
              </a:ext>
            </a:extLst>
          </p:cNvPr>
          <p:cNvSpPr/>
          <p:nvPr/>
        </p:nvSpPr>
        <p:spPr>
          <a:xfrm>
            <a:off x="5640937" y="2244097"/>
            <a:ext cx="192355" cy="147495"/>
          </a:xfrm>
          <a:prstGeom prst="ellipse">
            <a:avLst/>
          </a:prstGeom>
          <a:solidFill>
            <a:schemeClr val="tx2">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6</a:t>
            </a:r>
          </a:p>
        </p:txBody>
      </p:sp>
      <p:sp>
        <p:nvSpPr>
          <p:cNvPr id="81" name="Oval 80">
            <a:extLst>
              <a:ext uri="{FF2B5EF4-FFF2-40B4-BE49-F238E27FC236}">
                <a16:creationId xmlns:a16="http://schemas.microsoft.com/office/drawing/2014/main" id="{21BF3B92-5EB1-C25D-B694-7EE4220206FD}"/>
              </a:ext>
            </a:extLst>
          </p:cNvPr>
          <p:cNvSpPr/>
          <p:nvPr/>
        </p:nvSpPr>
        <p:spPr>
          <a:xfrm>
            <a:off x="4111417" y="2403028"/>
            <a:ext cx="192355" cy="147495"/>
          </a:xfrm>
          <a:prstGeom prst="ellipse">
            <a:avLst/>
          </a:prstGeom>
          <a:solidFill>
            <a:schemeClr val="tx2">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5</a:t>
            </a:r>
          </a:p>
        </p:txBody>
      </p:sp>
      <p:sp>
        <p:nvSpPr>
          <p:cNvPr id="82" name="Oval 81">
            <a:extLst>
              <a:ext uri="{FF2B5EF4-FFF2-40B4-BE49-F238E27FC236}">
                <a16:creationId xmlns:a16="http://schemas.microsoft.com/office/drawing/2014/main" id="{A18BCFCA-0BA2-0735-E0D1-ABC4D518CF77}"/>
              </a:ext>
            </a:extLst>
          </p:cNvPr>
          <p:cNvSpPr/>
          <p:nvPr/>
        </p:nvSpPr>
        <p:spPr>
          <a:xfrm>
            <a:off x="2754653" y="2579790"/>
            <a:ext cx="192355" cy="147495"/>
          </a:xfrm>
          <a:prstGeom prst="ellipse">
            <a:avLst/>
          </a:prstGeom>
          <a:solidFill>
            <a:schemeClr val="tx2">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4</a:t>
            </a:r>
          </a:p>
        </p:txBody>
      </p:sp>
      <p:sp>
        <p:nvSpPr>
          <p:cNvPr id="83" name="Oval 82">
            <a:extLst>
              <a:ext uri="{FF2B5EF4-FFF2-40B4-BE49-F238E27FC236}">
                <a16:creationId xmlns:a16="http://schemas.microsoft.com/office/drawing/2014/main" id="{EF313437-080A-0C91-1293-CAF612EDBE25}"/>
              </a:ext>
            </a:extLst>
          </p:cNvPr>
          <p:cNvSpPr/>
          <p:nvPr/>
        </p:nvSpPr>
        <p:spPr>
          <a:xfrm>
            <a:off x="3858238" y="3208976"/>
            <a:ext cx="192355" cy="147495"/>
          </a:xfrm>
          <a:prstGeom prst="ellipse">
            <a:avLst/>
          </a:prstGeom>
          <a:solidFill>
            <a:schemeClr val="tx2">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8</a:t>
            </a:r>
          </a:p>
        </p:txBody>
      </p:sp>
      <p:sp>
        <p:nvSpPr>
          <p:cNvPr id="84" name="Oval 83">
            <a:extLst>
              <a:ext uri="{FF2B5EF4-FFF2-40B4-BE49-F238E27FC236}">
                <a16:creationId xmlns:a16="http://schemas.microsoft.com/office/drawing/2014/main" id="{0C4F4153-0955-2F38-3250-3E6672FCF16E}"/>
              </a:ext>
            </a:extLst>
          </p:cNvPr>
          <p:cNvSpPr/>
          <p:nvPr/>
        </p:nvSpPr>
        <p:spPr>
          <a:xfrm>
            <a:off x="6202935" y="4676746"/>
            <a:ext cx="192355" cy="147495"/>
          </a:xfrm>
          <a:prstGeom prst="ellipse">
            <a:avLst/>
          </a:prstGeom>
          <a:solidFill>
            <a:schemeClr val="tx2">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9</a:t>
            </a:r>
          </a:p>
        </p:txBody>
      </p:sp>
      <p:cxnSp>
        <p:nvCxnSpPr>
          <p:cNvPr id="15" name="Straight Arrow Connector 14">
            <a:extLst>
              <a:ext uri="{FF2B5EF4-FFF2-40B4-BE49-F238E27FC236}">
                <a16:creationId xmlns:a16="http://schemas.microsoft.com/office/drawing/2014/main" id="{6298773D-BA0D-13C0-98A5-614FC3E9385E}"/>
              </a:ext>
            </a:extLst>
          </p:cNvPr>
          <p:cNvCxnSpPr>
            <a:cxnSpLocks/>
          </p:cNvCxnSpPr>
          <p:nvPr/>
        </p:nvCxnSpPr>
        <p:spPr>
          <a:xfrm flipH="1">
            <a:off x="3735030" y="2299764"/>
            <a:ext cx="1141341" cy="0"/>
          </a:xfrm>
          <a:prstGeom prst="straightConnector1">
            <a:avLst/>
          </a:prstGeom>
          <a:ln w="28575">
            <a:solidFill>
              <a:srgbClr val="20219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78" name="Oval 77">
            <a:extLst>
              <a:ext uri="{FF2B5EF4-FFF2-40B4-BE49-F238E27FC236}">
                <a16:creationId xmlns:a16="http://schemas.microsoft.com/office/drawing/2014/main" id="{548D7576-9E0D-B40C-7FA6-4826FE894CBB}"/>
              </a:ext>
            </a:extLst>
          </p:cNvPr>
          <p:cNvSpPr/>
          <p:nvPr/>
        </p:nvSpPr>
        <p:spPr>
          <a:xfrm>
            <a:off x="4305700" y="2231403"/>
            <a:ext cx="192355" cy="147495"/>
          </a:xfrm>
          <a:prstGeom prst="ellipse">
            <a:avLst/>
          </a:prstGeom>
          <a:solidFill>
            <a:schemeClr val="tx2">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2</a:t>
            </a:r>
          </a:p>
        </p:txBody>
      </p:sp>
      <p:sp>
        <p:nvSpPr>
          <p:cNvPr id="31" name="Oval 30">
            <a:extLst>
              <a:ext uri="{FF2B5EF4-FFF2-40B4-BE49-F238E27FC236}">
                <a16:creationId xmlns:a16="http://schemas.microsoft.com/office/drawing/2014/main" id="{93A2E7A7-2BA2-8465-19D7-46889E9786C2}"/>
              </a:ext>
            </a:extLst>
          </p:cNvPr>
          <p:cNvSpPr/>
          <p:nvPr/>
        </p:nvSpPr>
        <p:spPr>
          <a:xfrm>
            <a:off x="5754284" y="2518261"/>
            <a:ext cx="192355" cy="147495"/>
          </a:xfrm>
          <a:prstGeom prst="ellipse">
            <a:avLst/>
          </a:prstGeom>
          <a:solidFill>
            <a:schemeClr val="tx2">
              <a:lumMod val="7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7</a:t>
            </a:r>
          </a:p>
        </p:txBody>
      </p:sp>
    </p:spTree>
    <p:extLst>
      <p:ext uri="{BB962C8B-B14F-4D97-AF65-F5344CB8AC3E}">
        <p14:creationId xmlns:p14="http://schemas.microsoft.com/office/powerpoint/2010/main" val="10938120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ABD672E-44AA-4944-F8A0-1CD184B8B3EC}"/>
              </a:ext>
            </a:extLst>
          </p:cNvPr>
          <p:cNvSpPr>
            <a:spLocks noGrp="1"/>
          </p:cNvSpPr>
          <p:nvPr>
            <p:ph type="ftr" sz="quarter" idx="11"/>
          </p:nvPr>
        </p:nvSpPr>
        <p:spPr/>
        <p:txBody>
          <a:bodyPr/>
          <a:lstStyle/>
          <a:p>
            <a:r>
              <a:rPr lang="en-US"/>
              <a:t>Microservices, Messaging, Kafka and Dapr - Fontys - November 2022</a:t>
            </a:r>
            <a:endParaRPr lang="nl-NL"/>
          </a:p>
        </p:txBody>
      </p:sp>
      <p:sp>
        <p:nvSpPr>
          <p:cNvPr id="5" name="Rounded Rectangle 5">
            <a:extLst>
              <a:ext uri="{FF2B5EF4-FFF2-40B4-BE49-F238E27FC236}">
                <a16:creationId xmlns:a16="http://schemas.microsoft.com/office/drawing/2014/main" id="{7556CCF7-2BC5-D8AA-713E-3EA56A126D55}"/>
              </a:ext>
            </a:extLst>
          </p:cNvPr>
          <p:cNvSpPr/>
          <p:nvPr/>
        </p:nvSpPr>
        <p:spPr bwMode="auto">
          <a:xfrm>
            <a:off x="3284833" y="3761201"/>
            <a:ext cx="1997989" cy="664844"/>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State</a:t>
            </a:r>
          </a:p>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Stores</a:t>
            </a:r>
          </a:p>
        </p:txBody>
      </p:sp>
      <p:grpSp>
        <p:nvGrpSpPr>
          <p:cNvPr id="6" name="Group 5">
            <a:extLst>
              <a:ext uri="{FF2B5EF4-FFF2-40B4-BE49-F238E27FC236}">
                <a16:creationId xmlns:a16="http://schemas.microsoft.com/office/drawing/2014/main" id="{644B382D-A1D1-80B1-6CE9-5DDD3AF9A0AA}"/>
              </a:ext>
            </a:extLst>
          </p:cNvPr>
          <p:cNvGrpSpPr/>
          <p:nvPr/>
        </p:nvGrpSpPr>
        <p:grpSpPr>
          <a:xfrm>
            <a:off x="4607128" y="3881094"/>
            <a:ext cx="440351" cy="455539"/>
            <a:chOff x="8492360" y="900329"/>
            <a:chExt cx="556657" cy="588829"/>
          </a:xfrm>
        </p:grpSpPr>
        <p:pic>
          <p:nvPicPr>
            <p:cNvPr id="7" name="Picture 114">
              <a:extLst>
                <a:ext uri="{FF2B5EF4-FFF2-40B4-BE49-F238E27FC236}">
                  <a16:creationId xmlns:a16="http://schemas.microsoft.com/office/drawing/2014/main" id="{FFE65C08-792F-B0CB-03CC-A60309536E4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604473" y="900329"/>
              <a:ext cx="332433" cy="332433"/>
            </a:xfrm>
            <a:prstGeom prst="rect">
              <a:avLst/>
            </a:prstGeom>
          </p:spPr>
        </p:pic>
        <p:sp>
          <p:nvSpPr>
            <p:cNvPr id="8" name="TextBox 7">
              <a:extLst>
                <a:ext uri="{FF2B5EF4-FFF2-40B4-BE49-F238E27FC236}">
                  <a16:creationId xmlns:a16="http://schemas.microsoft.com/office/drawing/2014/main" id="{B3B983F7-E993-69DD-05F3-2770C143CBDD}"/>
                </a:ext>
              </a:extLst>
            </p:cNvPr>
            <p:cNvSpPr txBox="1"/>
            <p:nvPr/>
          </p:nvSpPr>
          <p:spPr>
            <a:xfrm>
              <a:off x="8492360" y="1250459"/>
              <a:ext cx="556657"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DynamoDB</a:t>
              </a:r>
            </a:p>
          </p:txBody>
        </p:sp>
      </p:grpSp>
      <p:pic>
        <p:nvPicPr>
          <p:cNvPr id="9" name="Graphic 8">
            <a:extLst>
              <a:ext uri="{FF2B5EF4-FFF2-40B4-BE49-F238E27FC236}">
                <a16:creationId xmlns:a16="http://schemas.microsoft.com/office/drawing/2014/main" id="{84E18B76-921B-065A-CAC2-20A108AB65BE}"/>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425812" y="3906934"/>
            <a:ext cx="236403" cy="378444"/>
          </a:xfrm>
          <a:prstGeom prst="rect">
            <a:avLst/>
          </a:prstGeom>
        </p:spPr>
      </p:pic>
      <p:pic>
        <p:nvPicPr>
          <p:cNvPr id="10" name="Picture 2" descr="See the source image">
            <a:extLst>
              <a:ext uri="{FF2B5EF4-FFF2-40B4-BE49-F238E27FC236}">
                <a16:creationId xmlns:a16="http://schemas.microsoft.com/office/drawing/2014/main" id="{1793783F-F73F-397D-7EEB-19122166B7CA}"/>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4448004" y="3813242"/>
            <a:ext cx="718118" cy="60463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AppA">
            <a:extLst>
              <a:ext uri="{FF2B5EF4-FFF2-40B4-BE49-F238E27FC236}">
                <a16:creationId xmlns:a16="http://schemas.microsoft.com/office/drawing/2014/main" id="{4804343B-4C0E-A934-6784-FA5952E868D8}"/>
              </a:ext>
            </a:extLst>
          </p:cNvPr>
          <p:cNvGrpSpPr/>
          <p:nvPr/>
        </p:nvGrpSpPr>
        <p:grpSpPr>
          <a:xfrm>
            <a:off x="5475980" y="1211016"/>
            <a:ext cx="1249849" cy="1458155"/>
            <a:chOff x="3444424" y="1954650"/>
            <a:chExt cx="1400542" cy="1633964"/>
          </a:xfrm>
        </p:grpSpPr>
        <p:pic>
          <p:nvPicPr>
            <p:cNvPr id="12" name="Graphic 11">
              <a:extLst>
                <a:ext uri="{FF2B5EF4-FFF2-40B4-BE49-F238E27FC236}">
                  <a16:creationId xmlns:a16="http://schemas.microsoft.com/office/drawing/2014/main" id="{935BE617-A9C1-8DEA-3916-735EEA777E9D}"/>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44424" y="1954650"/>
              <a:ext cx="1400542" cy="1633964"/>
            </a:xfrm>
            <a:prstGeom prst="rect">
              <a:avLst/>
            </a:prstGeom>
          </p:spPr>
        </p:pic>
        <p:sp>
          <p:nvSpPr>
            <p:cNvPr id="13" name="TextBox 12">
              <a:extLst>
                <a:ext uri="{FF2B5EF4-FFF2-40B4-BE49-F238E27FC236}">
                  <a16:creationId xmlns:a16="http://schemas.microsoft.com/office/drawing/2014/main" id="{4710B95F-8D68-63A4-00A4-78DDA71EDD81}"/>
                </a:ext>
              </a:extLst>
            </p:cNvPr>
            <p:cNvSpPr txBox="1"/>
            <p:nvPr/>
          </p:nvSpPr>
          <p:spPr>
            <a:xfrm>
              <a:off x="3821800" y="2525411"/>
              <a:ext cx="576604" cy="258663"/>
            </a:xfrm>
            <a:prstGeom prst="rect">
              <a:avLst/>
            </a:prstGeom>
            <a:noFill/>
          </p:spPr>
          <p:txBody>
            <a:bodyPr wrap="none" lIns="0" tIns="0" rIns="0" bIns="0" rtlCol="0">
              <a:spAutoFit/>
            </a:bodyPr>
            <a:lstStyle/>
            <a:p>
              <a:pPr algn="ctr"/>
              <a:r>
                <a:rPr lang="en-US" sz="1500" dirty="0">
                  <a:solidFill>
                    <a:schemeClr val="bg1"/>
                  </a:solidFill>
                  <a:latin typeface="+mj-lt"/>
                </a:rPr>
                <a:t>app.js</a:t>
              </a:r>
            </a:p>
          </p:txBody>
        </p:sp>
      </p:grpSp>
      <p:cxnSp>
        <p:nvCxnSpPr>
          <p:cNvPr id="14" name="Straight Arrow Connector 13">
            <a:extLst>
              <a:ext uri="{FF2B5EF4-FFF2-40B4-BE49-F238E27FC236}">
                <a16:creationId xmlns:a16="http://schemas.microsoft.com/office/drawing/2014/main" id="{E11D04A8-C006-16E6-E49B-9009466EB657}"/>
              </a:ext>
            </a:extLst>
          </p:cNvPr>
          <p:cNvCxnSpPr>
            <a:cxnSpLocks/>
          </p:cNvCxnSpPr>
          <p:nvPr/>
        </p:nvCxnSpPr>
        <p:spPr>
          <a:xfrm flipH="1">
            <a:off x="4989743" y="2265528"/>
            <a:ext cx="486237" cy="117053"/>
          </a:xfrm>
          <a:prstGeom prst="straightConnector1">
            <a:avLst/>
          </a:prstGeom>
          <a:ln w="28575">
            <a:solidFill>
              <a:srgbClr val="20219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B00CAE6B-2CFB-BF1F-A3DB-50687848C348}"/>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357193" y="2153878"/>
            <a:ext cx="632550" cy="737975"/>
          </a:xfrm>
          <a:prstGeom prst="rect">
            <a:avLst/>
          </a:prstGeom>
          <a:effectLst>
            <a:outerShdw blurRad="50800" dist="25400" dir="13500000" algn="br" rotWithShape="0">
              <a:prstClr val="black">
                <a:alpha val="40000"/>
              </a:prstClr>
            </a:outerShdw>
          </a:effectLst>
        </p:spPr>
      </p:pic>
      <p:pic>
        <p:nvPicPr>
          <p:cNvPr id="23" name="Picture 4" descr="Logos and Graphics | Node.js">
            <a:extLst>
              <a:ext uri="{FF2B5EF4-FFF2-40B4-BE49-F238E27FC236}">
                <a16:creationId xmlns:a16="http://schemas.microsoft.com/office/drawing/2014/main" id="{7D6C4DE5-DAD5-00FE-2847-F17837B3BF0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67720" y="1998531"/>
            <a:ext cx="610303" cy="345848"/>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Rounded Corners 23">
            <a:extLst>
              <a:ext uri="{FF2B5EF4-FFF2-40B4-BE49-F238E27FC236}">
                <a16:creationId xmlns:a16="http://schemas.microsoft.com/office/drawing/2014/main" id="{C638321C-7716-89E8-48D3-60CA919994EA}"/>
              </a:ext>
            </a:extLst>
          </p:cNvPr>
          <p:cNvSpPr/>
          <p:nvPr/>
        </p:nvSpPr>
        <p:spPr>
          <a:xfrm>
            <a:off x="6955146" y="1998531"/>
            <a:ext cx="775094" cy="384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Node SDK for </a:t>
            </a:r>
            <a:r>
              <a:rPr lang="en-US" sz="900" dirty="0" err="1"/>
              <a:t>Dapr</a:t>
            </a:r>
            <a:endParaRPr lang="en-US" sz="900" dirty="0"/>
          </a:p>
        </p:txBody>
      </p:sp>
      <p:cxnSp>
        <p:nvCxnSpPr>
          <p:cNvPr id="25" name="Connector: Elbow 24">
            <a:extLst>
              <a:ext uri="{FF2B5EF4-FFF2-40B4-BE49-F238E27FC236}">
                <a16:creationId xmlns:a16="http://schemas.microsoft.com/office/drawing/2014/main" id="{2B613952-173E-CEFB-584A-3D4A491CEA40}"/>
              </a:ext>
            </a:extLst>
          </p:cNvPr>
          <p:cNvCxnSpPr>
            <a:stCxn id="12" idx="3"/>
            <a:endCxn id="24" idx="1"/>
          </p:cNvCxnSpPr>
          <p:nvPr/>
        </p:nvCxnSpPr>
        <p:spPr>
          <a:xfrm>
            <a:off x="6725829" y="1940094"/>
            <a:ext cx="229317" cy="25046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Speech Bubble: Rectangle 30">
            <a:extLst>
              <a:ext uri="{FF2B5EF4-FFF2-40B4-BE49-F238E27FC236}">
                <a16:creationId xmlns:a16="http://schemas.microsoft.com/office/drawing/2014/main" id="{9F5AD565-2692-0549-98B2-9CAF4670B634}"/>
              </a:ext>
            </a:extLst>
          </p:cNvPr>
          <p:cNvSpPr/>
          <p:nvPr/>
        </p:nvSpPr>
        <p:spPr>
          <a:xfrm>
            <a:off x="3492371" y="1592307"/>
            <a:ext cx="1249849" cy="166487"/>
          </a:xfrm>
          <a:prstGeom prst="wedgeRectCallout">
            <a:avLst>
              <a:gd name="adj1" fmla="val 35780"/>
              <a:gd name="adj2" fmla="val 356367"/>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t>DAPR_HTTP_PORT</a:t>
            </a:r>
          </a:p>
        </p:txBody>
      </p:sp>
      <p:sp>
        <p:nvSpPr>
          <p:cNvPr id="32" name="Speech Bubble: Rectangle 31">
            <a:extLst>
              <a:ext uri="{FF2B5EF4-FFF2-40B4-BE49-F238E27FC236}">
                <a16:creationId xmlns:a16="http://schemas.microsoft.com/office/drawing/2014/main" id="{75D639D0-0782-8C0E-333E-D9F840FBDF52}"/>
              </a:ext>
            </a:extLst>
          </p:cNvPr>
          <p:cNvSpPr/>
          <p:nvPr/>
        </p:nvSpPr>
        <p:spPr>
          <a:xfrm>
            <a:off x="4911672" y="883470"/>
            <a:ext cx="856048" cy="200816"/>
          </a:xfrm>
          <a:prstGeom prst="wedgeRectCallout">
            <a:avLst>
              <a:gd name="adj1" fmla="val 47722"/>
              <a:gd name="adj2" fmla="val 209068"/>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t>$APP_PORT</a:t>
            </a:r>
          </a:p>
        </p:txBody>
      </p:sp>
      <p:sp>
        <p:nvSpPr>
          <p:cNvPr id="43" name="TextBox 42">
            <a:extLst>
              <a:ext uri="{FF2B5EF4-FFF2-40B4-BE49-F238E27FC236}">
                <a16:creationId xmlns:a16="http://schemas.microsoft.com/office/drawing/2014/main" id="{EE70AA84-CC0F-C112-3D14-95C12FB62AFB}"/>
              </a:ext>
            </a:extLst>
          </p:cNvPr>
          <p:cNvSpPr txBox="1"/>
          <p:nvPr/>
        </p:nvSpPr>
        <p:spPr>
          <a:xfrm>
            <a:off x="186273" y="2265528"/>
            <a:ext cx="3693319" cy="338554"/>
          </a:xfrm>
          <a:prstGeom prst="rect">
            <a:avLst/>
          </a:prstGeom>
          <a:solidFill>
            <a:schemeClr val="bg2">
              <a:lumMod val="20000"/>
              <a:lumOff val="80000"/>
            </a:schemeClr>
          </a:solidFill>
        </p:spPr>
        <p:txBody>
          <a:bodyPr wrap="none" lIns="0" tIns="0" rIns="0" bIns="0" rtlCol="0">
            <a:spAutoFit/>
          </a:bodyPr>
          <a:lstStyle/>
          <a:p>
            <a:r>
              <a:rPr lang="en-US" sz="1100" b="0" dirty="0" err="1">
                <a:solidFill>
                  <a:srgbClr val="000000"/>
                </a:solidFill>
                <a:effectLst/>
                <a:latin typeface="Consolas" panose="020B0609020204030204" pitchFamily="49" charset="0"/>
              </a:rPr>
              <a:t>dapr</a:t>
            </a:r>
            <a:r>
              <a:rPr lang="en-US" sz="1100" b="0" dirty="0">
                <a:solidFill>
                  <a:srgbClr val="000000"/>
                </a:solidFill>
                <a:effectLst/>
                <a:latin typeface="Consolas" panose="020B0609020204030204" pitchFamily="49" charset="0"/>
              </a:rPr>
              <a:t> run --app-id </a:t>
            </a:r>
            <a:r>
              <a:rPr lang="en-US" sz="1100" b="0" dirty="0" err="1">
                <a:solidFill>
                  <a:srgbClr val="000000"/>
                </a:solidFill>
                <a:effectLst/>
                <a:latin typeface="Consolas" panose="020B0609020204030204" pitchFamily="49" charset="0"/>
              </a:rPr>
              <a:t>nodeapp</a:t>
            </a:r>
            <a:r>
              <a:rPr lang="en-US" sz="1100" b="0" dirty="0">
                <a:solidFill>
                  <a:srgbClr val="000000"/>
                </a:solidFill>
                <a:effectLst/>
                <a:latin typeface="Consolas" panose="020B0609020204030204" pitchFamily="49" charset="0"/>
              </a:rPr>
              <a:t>  --app-port $APP_PORT </a:t>
            </a:r>
            <a:br>
              <a:rPr lang="en-US" sz="1100" b="0" dirty="0">
                <a:solidFill>
                  <a:srgbClr val="000000"/>
                </a:solidFill>
                <a:effectLst/>
                <a:latin typeface="Consolas" panose="020B0609020204030204" pitchFamily="49" charset="0"/>
              </a:rPr>
            </a:br>
            <a:r>
              <a:rPr lang="en-US" sz="1100" b="0" dirty="0">
                <a:solidFill>
                  <a:srgbClr val="000000"/>
                </a:solidFill>
                <a:effectLst/>
                <a:latin typeface="Consolas" panose="020B0609020204030204" pitchFamily="49" charset="0"/>
              </a:rPr>
              <a:t>--</a:t>
            </a:r>
            <a:r>
              <a:rPr lang="en-US" sz="1100" b="0" dirty="0" err="1">
                <a:solidFill>
                  <a:srgbClr val="000000"/>
                </a:solidFill>
                <a:effectLst/>
                <a:latin typeface="Consolas" panose="020B0609020204030204" pitchFamily="49" charset="0"/>
              </a:rPr>
              <a:t>dapr</a:t>
            </a:r>
            <a:r>
              <a:rPr lang="en-US" sz="1100" b="0" dirty="0">
                <a:solidFill>
                  <a:srgbClr val="000000"/>
                </a:solidFill>
                <a:effectLst/>
                <a:latin typeface="Consolas" panose="020B0609020204030204" pitchFamily="49" charset="0"/>
              </a:rPr>
              <a:t>-http-port $DAPR_HTTP_PORT node app.js</a:t>
            </a:r>
          </a:p>
        </p:txBody>
      </p:sp>
      <p:sp>
        <p:nvSpPr>
          <p:cNvPr id="44" name="Arrow: Right 43">
            <a:extLst>
              <a:ext uri="{FF2B5EF4-FFF2-40B4-BE49-F238E27FC236}">
                <a16:creationId xmlns:a16="http://schemas.microsoft.com/office/drawing/2014/main" id="{3C6D14D0-7FA8-E52D-2020-93E1E2373021}"/>
              </a:ext>
            </a:extLst>
          </p:cNvPr>
          <p:cNvSpPr/>
          <p:nvPr/>
        </p:nvSpPr>
        <p:spPr>
          <a:xfrm>
            <a:off x="3845493" y="2253098"/>
            <a:ext cx="438421" cy="39077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975480E8-62D3-690F-E787-C27D26C66F5B}"/>
              </a:ext>
            </a:extLst>
          </p:cNvPr>
          <p:cNvSpPr/>
          <p:nvPr/>
        </p:nvSpPr>
        <p:spPr>
          <a:xfrm>
            <a:off x="5074092" y="2898568"/>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p>
        </p:txBody>
      </p:sp>
      <p:sp>
        <p:nvSpPr>
          <p:cNvPr id="46" name="TextBox 45">
            <a:extLst>
              <a:ext uri="{FF2B5EF4-FFF2-40B4-BE49-F238E27FC236}">
                <a16:creationId xmlns:a16="http://schemas.microsoft.com/office/drawing/2014/main" id="{434D3AD2-8AE2-94D7-9188-258FCF0F8A90}"/>
              </a:ext>
            </a:extLst>
          </p:cNvPr>
          <p:cNvSpPr txBox="1"/>
          <p:nvPr/>
        </p:nvSpPr>
        <p:spPr>
          <a:xfrm>
            <a:off x="4799829" y="3447440"/>
            <a:ext cx="1057982" cy="147903"/>
          </a:xfrm>
          <a:prstGeom prst="rect">
            <a:avLst/>
          </a:prstGeom>
          <a:noFill/>
        </p:spPr>
        <p:txBody>
          <a:bodyPr wrap="none" lIns="0" tIns="0" rIns="0" bIns="0" rtlCol="0">
            <a:spAutoFit/>
          </a:bodyPr>
          <a:lstStyle/>
          <a:p>
            <a:r>
              <a:rPr lang="en-US" sz="1050" i="1" dirty="0" err="1"/>
              <a:t>components.yaml</a:t>
            </a:r>
            <a:endParaRPr lang="en-US" sz="1050" i="1" dirty="0"/>
          </a:p>
        </p:txBody>
      </p:sp>
      <p:pic>
        <p:nvPicPr>
          <p:cNvPr id="47" name="Picture 2" descr="See the source image">
            <a:extLst>
              <a:ext uri="{FF2B5EF4-FFF2-40B4-BE49-F238E27FC236}">
                <a16:creationId xmlns:a16="http://schemas.microsoft.com/office/drawing/2014/main" id="{F7B1E2B4-1591-B3CC-A5F3-7F7229C6FB93}"/>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5180003" y="3003291"/>
            <a:ext cx="243990" cy="205431"/>
          </a:xfrm>
          <a:prstGeom prst="rect">
            <a:avLst/>
          </a:prstGeom>
          <a:noFill/>
          <a:extLst>
            <a:ext uri="{909E8E84-426E-40DD-AFC4-6F175D3DCCD1}">
              <a14:hiddenFill xmlns:a14="http://schemas.microsoft.com/office/drawing/2010/main">
                <a:solidFill>
                  <a:srgbClr val="FFFFFF"/>
                </a:solidFill>
              </a14:hiddenFill>
            </a:ext>
          </a:extLst>
        </p:spPr>
      </p:pic>
      <p:sp>
        <p:nvSpPr>
          <p:cNvPr id="48" name="Speech Bubble: Rectangle 47">
            <a:extLst>
              <a:ext uri="{FF2B5EF4-FFF2-40B4-BE49-F238E27FC236}">
                <a16:creationId xmlns:a16="http://schemas.microsoft.com/office/drawing/2014/main" id="{2EACA828-6F4E-114D-20C6-1EA8F9286B7C}"/>
              </a:ext>
            </a:extLst>
          </p:cNvPr>
          <p:cNvSpPr/>
          <p:nvPr/>
        </p:nvSpPr>
        <p:spPr>
          <a:xfrm>
            <a:off x="5679552" y="2866490"/>
            <a:ext cx="780964" cy="299131"/>
          </a:xfrm>
          <a:prstGeom prst="wedgeRectCallout">
            <a:avLst>
              <a:gd name="adj1" fmla="val -39828"/>
              <a:gd name="adj2" fmla="val 15778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t>Default, out of the box</a:t>
            </a:r>
          </a:p>
        </p:txBody>
      </p:sp>
      <p:cxnSp>
        <p:nvCxnSpPr>
          <p:cNvPr id="50" name="Connector: Elbow 49">
            <a:extLst>
              <a:ext uri="{FF2B5EF4-FFF2-40B4-BE49-F238E27FC236}">
                <a16:creationId xmlns:a16="http://schemas.microsoft.com/office/drawing/2014/main" id="{3529838A-7554-0749-15D6-849B925FF7AC}"/>
              </a:ext>
            </a:extLst>
          </p:cNvPr>
          <p:cNvCxnSpPr>
            <a:stCxn id="15" idx="3"/>
            <a:endCxn id="45" idx="0"/>
          </p:cNvCxnSpPr>
          <p:nvPr/>
        </p:nvCxnSpPr>
        <p:spPr>
          <a:xfrm>
            <a:off x="4989743" y="2522866"/>
            <a:ext cx="293079" cy="375702"/>
          </a:xfrm>
          <a:prstGeom prst="bentConnector2">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51" name="Speech Bubble: Rectangle 50">
            <a:extLst>
              <a:ext uri="{FF2B5EF4-FFF2-40B4-BE49-F238E27FC236}">
                <a16:creationId xmlns:a16="http://schemas.microsoft.com/office/drawing/2014/main" id="{0C6EC993-FE5C-9971-1EC3-8A45F4AC325B}"/>
              </a:ext>
            </a:extLst>
          </p:cNvPr>
          <p:cNvSpPr/>
          <p:nvPr/>
        </p:nvSpPr>
        <p:spPr>
          <a:xfrm>
            <a:off x="6244603" y="732400"/>
            <a:ext cx="710543" cy="196797"/>
          </a:xfrm>
          <a:prstGeom prst="wedgeRectCallout">
            <a:avLst>
              <a:gd name="adj1" fmla="val -39963"/>
              <a:gd name="adj2" fmla="val 36877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900" dirty="0" err="1"/>
              <a:t>nodeapp</a:t>
            </a:r>
            <a:endParaRPr lang="en-US" sz="900" dirty="0"/>
          </a:p>
        </p:txBody>
      </p:sp>
    </p:spTree>
    <p:extLst>
      <p:ext uri="{BB962C8B-B14F-4D97-AF65-F5344CB8AC3E}">
        <p14:creationId xmlns:p14="http://schemas.microsoft.com/office/powerpoint/2010/main" val="37798396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ABD672E-44AA-4944-F8A0-1CD184B8B3EC}"/>
              </a:ext>
            </a:extLst>
          </p:cNvPr>
          <p:cNvSpPr>
            <a:spLocks noGrp="1"/>
          </p:cNvSpPr>
          <p:nvPr>
            <p:ph type="ftr" sz="quarter" idx="11"/>
          </p:nvPr>
        </p:nvSpPr>
        <p:spPr/>
        <p:txBody>
          <a:bodyPr/>
          <a:lstStyle/>
          <a:p>
            <a:r>
              <a:rPr lang="en-US"/>
              <a:t>Microservices, Messaging, Kafka and Dapr - Fontys - November 2022</a:t>
            </a:r>
            <a:endParaRPr lang="nl-NL"/>
          </a:p>
        </p:txBody>
      </p:sp>
      <p:sp>
        <p:nvSpPr>
          <p:cNvPr id="5" name="Rounded Rectangle 5">
            <a:extLst>
              <a:ext uri="{FF2B5EF4-FFF2-40B4-BE49-F238E27FC236}">
                <a16:creationId xmlns:a16="http://schemas.microsoft.com/office/drawing/2014/main" id="{7556CCF7-2BC5-D8AA-713E-3EA56A126D55}"/>
              </a:ext>
            </a:extLst>
          </p:cNvPr>
          <p:cNvSpPr/>
          <p:nvPr/>
        </p:nvSpPr>
        <p:spPr bwMode="auto">
          <a:xfrm>
            <a:off x="2859352" y="4095809"/>
            <a:ext cx="1997989" cy="664844"/>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State</a:t>
            </a:r>
          </a:p>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Stores</a:t>
            </a:r>
          </a:p>
        </p:txBody>
      </p:sp>
      <p:grpSp>
        <p:nvGrpSpPr>
          <p:cNvPr id="6" name="Group 5">
            <a:extLst>
              <a:ext uri="{FF2B5EF4-FFF2-40B4-BE49-F238E27FC236}">
                <a16:creationId xmlns:a16="http://schemas.microsoft.com/office/drawing/2014/main" id="{644B382D-A1D1-80B1-6CE9-5DDD3AF9A0AA}"/>
              </a:ext>
            </a:extLst>
          </p:cNvPr>
          <p:cNvGrpSpPr/>
          <p:nvPr/>
        </p:nvGrpSpPr>
        <p:grpSpPr>
          <a:xfrm>
            <a:off x="4181647" y="4215702"/>
            <a:ext cx="440351" cy="455539"/>
            <a:chOff x="8492360" y="900329"/>
            <a:chExt cx="556657" cy="588829"/>
          </a:xfrm>
        </p:grpSpPr>
        <p:pic>
          <p:nvPicPr>
            <p:cNvPr id="7" name="Picture 114">
              <a:extLst>
                <a:ext uri="{FF2B5EF4-FFF2-40B4-BE49-F238E27FC236}">
                  <a16:creationId xmlns:a16="http://schemas.microsoft.com/office/drawing/2014/main" id="{FFE65C08-792F-B0CB-03CC-A60309536E4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604473" y="900329"/>
              <a:ext cx="332433" cy="332433"/>
            </a:xfrm>
            <a:prstGeom prst="rect">
              <a:avLst/>
            </a:prstGeom>
          </p:spPr>
        </p:pic>
        <p:sp>
          <p:nvSpPr>
            <p:cNvPr id="8" name="TextBox 7">
              <a:extLst>
                <a:ext uri="{FF2B5EF4-FFF2-40B4-BE49-F238E27FC236}">
                  <a16:creationId xmlns:a16="http://schemas.microsoft.com/office/drawing/2014/main" id="{B3B983F7-E993-69DD-05F3-2770C143CBDD}"/>
                </a:ext>
              </a:extLst>
            </p:cNvPr>
            <p:cNvSpPr txBox="1"/>
            <p:nvPr/>
          </p:nvSpPr>
          <p:spPr>
            <a:xfrm>
              <a:off x="8492360" y="1250459"/>
              <a:ext cx="556657"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DynamoDB</a:t>
              </a:r>
            </a:p>
          </p:txBody>
        </p:sp>
      </p:grpSp>
      <p:pic>
        <p:nvPicPr>
          <p:cNvPr id="9" name="Graphic 8">
            <a:extLst>
              <a:ext uri="{FF2B5EF4-FFF2-40B4-BE49-F238E27FC236}">
                <a16:creationId xmlns:a16="http://schemas.microsoft.com/office/drawing/2014/main" id="{84E18B76-921B-065A-CAC2-20A108AB65BE}"/>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000331" y="4241542"/>
            <a:ext cx="236403" cy="378444"/>
          </a:xfrm>
          <a:prstGeom prst="rect">
            <a:avLst/>
          </a:prstGeom>
        </p:spPr>
      </p:pic>
      <p:pic>
        <p:nvPicPr>
          <p:cNvPr id="10" name="Picture 2" descr="See the source image">
            <a:extLst>
              <a:ext uri="{FF2B5EF4-FFF2-40B4-BE49-F238E27FC236}">
                <a16:creationId xmlns:a16="http://schemas.microsoft.com/office/drawing/2014/main" id="{1793783F-F73F-397D-7EEB-19122166B7CA}"/>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4022523" y="4147850"/>
            <a:ext cx="718118" cy="60463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AppA">
            <a:extLst>
              <a:ext uri="{FF2B5EF4-FFF2-40B4-BE49-F238E27FC236}">
                <a16:creationId xmlns:a16="http://schemas.microsoft.com/office/drawing/2014/main" id="{4804343B-4C0E-A934-6784-FA5952E868D8}"/>
              </a:ext>
            </a:extLst>
          </p:cNvPr>
          <p:cNvGrpSpPr/>
          <p:nvPr/>
        </p:nvGrpSpPr>
        <p:grpSpPr>
          <a:xfrm>
            <a:off x="5475980" y="1211016"/>
            <a:ext cx="1249849" cy="1458155"/>
            <a:chOff x="3444424" y="1954650"/>
            <a:chExt cx="1400542" cy="1633964"/>
          </a:xfrm>
        </p:grpSpPr>
        <p:pic>
          <p:nvPicPr>
            <p:cNvPr id="12" name="Graphic 11">
              <a:extLst>
                <a:ext uri="{FF2B5EF4-FFF2-40B4-BE49-F238E27FC236}">
                  <a16:creationId xmlns:a16="http://schemas.microsoft.com/office/drawing/2014/main" id="{935BE617-A9C1-8DEA-3916-735EEA777E9D}"/>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44424" y="1954650"/>
              <a:ext cx="1400542" cy="1633964"/>
            </a:xfrm>
            <a:prstGeom prst="rect">
              <a:avLst/>
            </a:prstGeom>
          </p:spPr>
        </p:pic>
        <p:sp>
          <p:nvSpPr>
            <p:cNvPr id="13" name="TextBox 12">
              <a:extLst>
                <a:ext uri="{FF2B5EF4-FFF2-40B4-BE49-F238E27FC236}">
                  <a16:creationId xmlns:a16="http://schemas.microsoft.com/office/drawing/2014/main" id="{4710B95F-8D68-63A4-00A4-78DDA71EDD81}"/>
                </a:ext>
              </a:extLst>
            </p:cNvPr>
            <p:cNvSpPr txBox="1"/>
            <p:nvPr/>
          </p:nvSpPr>
          <p:spPr>
            <a:xfrm>
              <a:off x="3821800" y="2525411"/>
              <a:ext cx="576604" cy="258663"/>
            </a:xfrm>
            <a:prstGeom prst="rect">
              <a:avLst/>
            </a:prstGeom>
            <a:noFill/>
          </p:spPr>
          <p:txBody>
            <a:bodyPr wrap="none" lIns="0" tIns="0" rIns="0" bIns="0" rtlCol="0">
              <a:spAutoFit/>
            </a:bodyPr>
            <a:lstStyle/>
            <a:p>
              <a:pPr algn="ctr"/>
              <a:r>
                <a:rPr lang="en-US" sz="1500" dirty="0">
                  <a:solidFill>
                    <a:schemeClr val="bg1"/>
                  </a:solidFill>
                  <a:latin typeface="+mj-lt"/>
                </a:rPr>
                <a:t>app.js</a:t>
              </a:r>
            </a:p>
          </p:txBody>
        </p:sp>
      </p:grpSp>
      <p:cxnSp>
        <p:nvCxnSpPr>
          <p:cNvPr id="14" name="Straight Arrow Connector 13">
            <a:extLst>
              <a:ext uri="{FF2B5EF4-FFF2-40B4-BE49-F238E27FC236}">
                <a16:creationId xmlns:a16="http://schemas.microsoft.com/office/drawing/2014/main" id="{E11D04A8-C006-16E6-E49B-9009466EB657}"/>
              </a:ext>
            </a:extLst>
          </p:cNvPr>
          <p:cNvCxnSpPr>
            <a:cxnSpLocks/>
          </p:cNvCxnSpPr>
          <p:nvPr/>
        </p:nvCxnSpPr>
        <p:spPr>
          <a:xfrm flipH="1">
            <a:off x="4989743" y="2265528"/>
            <a:ext cx="486237" cy="117053"/>
          </a:xfrm>
          <a:prstGeom prst="straightConnector1">
            <a:avLst/>
          </a:prstGeom>
          <a:ln w="28575">
            <a:solidFill>
              <a:srgbClr val="20219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B00CAE6B-2CFB-BF1F-A3DB-50687848C348}"/>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357193" y="2153878"/>
            <a:ext cx="632550" cy="737975"/>
          </a:xfrm>
          <a:prstGeom prst="rect">
            <a:avLst/>
          </a:prstGeom>
          <a:effectLst>
            <a:outerShdw blurRad="50800" dist="25400" dir="13500000" algn="br" rotWithShape="0">
              <a:prstClr val="black">
                <a:alpha val="40000"/>
              </a:prstClr>
            </a:outerShdw>
          </a:effectLst>
        </p:spPr>
      </p:pic>
      <p:cxnSp>
        <p:nvCxnSpPr>
          <p:cNvPr id="16" name="Connector: Elbow 15">
            <a:extLst>
              <a:ext uri="{FF2B5EF4-FFF2-40B4-BE49-F238E27FC236}">
                <a16:creationId xmlns:a16="http://schemas.microsoft.com/office/drawing/2014/main" id="{E6E41254-F4A9-D4AC-E5C7-7C4BCCE56843}"/>
              </a:ext>
            </a:extLst>
          </p:cNvPr>
          <p:cNvCxnSpPr>
            <a:cxnSpLocks/>
            <a:stCxn id="15" idx="2"/>
            <a:endCxn id="20" idx="0"/>
          </p:cNvCxnSpPr>
          <p:nvPr/>
        </p:nvCxnSpPr>
        <p:spPr>
          <a:xfrm rot="5400000">
            <a:off x="3446995" y="2530574"/>
            <a:ext cx="865195" cy="1587752"/>
          </a:xfrm>
          <a:prstGeom prst="bentConnector3">
            <a:avLst>
              <a:gd name="adj1" fmla="val 50000"/>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780D0F4E-6F42-D397-E59B-58C73A9C22F9}"/>
              </a:ext>
            </a:extLst>
          </p:cNvPr>
          <p:cNvGrpSpPr/>
          <p:nvPr/>
        </p:nvGrpSpPr>
        <p:grpSpPr>
          <a:xfrm>
            <a:off x="2979198" y="3693208"/>
            <a:ext cx="196409" cy="208343"/>
            <a:chOff x="6207667" y="1018040"/>
            <a:chExt cx="248285" cy="269304"/>
          </a:xfrm>
        </p:grpSpPr>
        <p:sp>
          <p:nvSpPr>
            <p:cNvPr id="18" name="Rectangle 17">
              <a:extLst>
                <a:ext uri="{FF2B5EF4-FFF2-40B4-BE49-F238E27FC236}">
                  <a16:creationId xmlns:a16="http://schemas.microsoft.com/office/drawing/2014/main" id="{63146473-37EE-AB14-55A5-E642EED21100}"/>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19" name="Freeform: Shape 18">
              <a:extLst>
                <a:ext uri="{FF2B5EF4-FFF2-40B4-BE49-F238E27FC236}">
                  <a16:creationId xmlns:a16="http://schemas.microsoft.com/office/drawing/2014/main" id="{B874E161-64DD-C8CB-2CA8-E90E3265EC08}"/>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20" name="Oval 19">
              <a:extLst>
                <a:ext uri="{FF2B5EF4-FFF2-40B4-BE49-F238E27FC236}">
                  <a16:creationId xmlns:a16="http://schemas.microsoft.com/office/drawing/2014/main" id="{8867462F-ED3B-458E-E77C-D9C4A27461AD}"/>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grpSp>
      <p:cxnSp>
        <p:nvCxnSpPr>
          <p:cNvPr id="21" name="Connector: Elbow 20">
            <a:extLst>
              <a:ext uri="{FF2B5EF4-FFF2-40B4-BE49-F238E27FC236}">
                <a16:creationId xmlns:a16="http://schemas.microsoft.com/office/drawing/2014/main" id="{38342A69-5BA8-5F03-AA06-3B5438172FD1}"/>
              </a:ext>
            </a:extLst>
          </p:cNvPr>
          <p:cNvCxnSpPr>
            <a:cxnSpLocks/>
            <a:endCxn id="9" idx="0"/>
          </p:cNvCxnSpPr>
          <p:nvPr/>
        </p:nvCxnSpPr>
        <p:spPr>
          <a:xfrm rot="16200000" flipH="1">
            <a:off x="2910235" y="4033244"/>
            <a:ext cx="338320" cy="78276"/>
          </a:xfrm>
          <a:prstGeom prst="bentConnector3">
            <a:avLst>
              <a:gd name="adj1" fmla="val 36486"/>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CBE7126-0AA2-D4FB-42A9-A81F0B12002B}"/>
              </a:ext>
            </a:extLst>
          </p:cNvPr>
          <p:cNvSpPr txBox="1"/>
          <p:nvPr/>
        </p:nvSpPr>
        <p:spPr>
          <a:xfrm>
            <a:off x="3742128" y="3339795"/>
            <a:ext cx="554639" cy="169277"/>
          </a:xfrm>
          <a:prstGeom prst="rect">
            <a:avLst/>
          </a:prstGeom>
          <a:noFill/>
        </p:spPr>
        <p:txBody>
          <a:bodyPr wrap="none" lIns="0" tIns="0" rIns="0" bIns="0" rtlCol="0">
            <a:spAutoFit/>
          </a:bodyPr>
          <a:lstStyle/>
          <a:p>
            <a:r>
              <a:rPr lang="en-US" sz="1100" i="1" dirty="0"/>
              <a:t>get &amp; set</a:t>
            </a:r>
          </a:p>
        </p:txBody>
      </p:sp>
      <p:pic>
        <p:nvPicPr>
          <p:cNvPr id="23" name="Picture 4" descr="Logos and Graphics | Node.js">
            <a:extLst>
              <a:ext uri="{FF2B5EF4-FFF2-40B4-BE49-F238E27FC236}">
                <a16:creationId xmlns:a16="http://schemas.microsoft.com/office/drawing/2014/main" id="{7D6C4DE5-DAD5-00FE-2847-F17837B3BF0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67720" y="1998531"/>
            <a:ext cx="610303" cy="345848"/>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Rounded Corners 23">
            <a:extLst>
              <a:ext uri="{FF2B5EF4-FFF2-40B4-BE49-F238E27FC236}">
                <a16:creationId xmlns:a16="http://schemas.microsoft.com/office/drawing/2014/main" id="{C638321C-7716-89E8-48D3-60CA919994EA}"/>
              </a:ext>
            </a:extLst>
          </p:cNvPr>
          <p:cNvSpPr/>
          <p:nvPr/>
        </p:nvSpPr>
        <p:spPr>
          <a:xfrm>
            <a:off x="6955146" y="1998531"/>
            <a:ext cx="775094" cy="384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Node SDK for </a:t>
            </a:r>
            <a:r>
              <a:rPr lang="en-US" sz="900" dirty="0" err="1"/>
              <a:t>Dapr</a:t>
            </a:r>
            <a:endParaRPr lang="en-US" sz="900" dirty="0"/>
          </a:p>
        </p:txBody>
      </p:sp>
      <p:cxnSp>
        <p:nvCxnSpPr>
          <p:cNvPr id="25" name="Connector: Elbow 24">
            <a:extLst>
              <a:ext uri="{FF2B5EF4-FFF2-40B4-BE49-F238E27FC236}">
                <a16:creationId xmlns:a16="http://schemas.microsoft.com/office/drawing/2014/main" id="{2B613952-173E-CEFB-584A-3D4A491CEA40}"/>
              </a:ext>
            </a:extLst>
          </p:cNvPr>
          <p:cNvCxnSpPr>
            <a:stCxn id="12" idx="3"/>
            <a:endCxn id="24" idx="1"/>
          </p:cNvCxnSpPr>
          <p:nvPr/>
        </p:nvCxnSpPr>
        <p:spPr>
          <a:xfrm>
            <a:off x="6725829" y="1940094"/>
            <a:ext cx="229317" cy="25046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Speech Bubble: Rectangle 30">
            <a:extLst>
              <a:ext uri="{FF2B5EF4-FFF2-40B4-BE49-F238E27FC236}">
                <a16:creationId xmlns:a16="http://schemas.microsoft.com/office/drawing/2014/main" id="{9F5AD565-2692-0549-98B2-9CAF4670B634}"/>
              </a:ext>
            </a:extLst>
          </p:cNvPr>
          <p:cNvSpPr/>
          <p:nvPr/>
        </p:nvSpPr>
        <p:spPr>
          <a:xfrm>
            <a:off x="2430152" y="2165138"/>
            <a:ext cx="1697744" cy="166487"/>
          </a:xfrm>
          <a:prstGeom prst="wedgeRectCallout">
            <a:avLst>
              <a:gd name="adj1" fmla="val 70749"/>
              <a:gd name="adj2" fmla="val 6535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t>DAPR_HTTP_PORT= 3510</a:t>
            </a:r>
          </a:p>
        </p:txBody>
      </p:sp>
      <p:sp>
        <p:nvSpPr>
          <p:cNvPr id="32" name="Speech Bubble: Rectangle 31">
            <a:extLst>
              <a:ext uri="{FF2B5EF4-FFF2-40B4-BE49-F238E27FC236}">
                <a16:creationId xmlns:a16="http://schemas.microsoft.com/office/drawing/2014/main" id="{75D639D0-0782-8C0E-333E-D9F840FBDF52}"/>
              </a:ext>
            </a:extLst>
          </p:cNvPr>
          <p:cNvSpPr/>
          <p:nvPr/>
        </p:nvSpPr>
        <p:spPr>
          <a:xfrm>
            <a:off x="6828923" y="1190748"/>
            <a:ext cx="1249848" cy="200816"/>
          </a:xfrm>
          <a:prstGeom prst="wedgeRectCallout">
            <a:avLst>
              <a:gd name="adj1" fmla="val -68814"/>
              <a:gd name="adj2" fmla="val 18528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t>APP_PORT = 3110</a:t>
            </a:r>
          </a:p>
        </p:txBody>
      </p:sp>
      <p:sp>
        <p:nvSpPr>
          <p:cNvPr id="33" name="Rounded Rectangle 5">
            <a:extLst>
              <a:ext uri="{FF2B5EF4-FFF2-40B4-BE49-F238E27FC236}">
                <a16:creationId xmlns:a16="http://schemas.microsoft.com/office/drawing/2014/main" id="{461C35F2-4619-18E4-3514-8FC911FFBDB7}"/>
              </a:ext>
            </a:extLst>
          </p:cNvPr>
          <p:cNvSpPr/>
          <p:nvPr/>
        </p:nvSpPr>
        <p:spPr bwMode="auto">
          <a:xfrm>
            <a:off x="5114653" y="4185743"/>
            <a:ext cx="1843481" cy="609404"/>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endParaRPr lang="en-US" sz="1500">
              <a:solidFill>
                <a:srgbClr val="000000"/>
              </a:solidFill>
              <a:latin typeface="Segoe UI Semibold"/>
            </a:endParaRPr>
          </a:p>
        </p:txBody>
      </p:sp>
      <p:graphicFrame>
        <p:nvGraphicFramePr>
          <p:cNvPr id="34" name="Table 12">
            <a:extLst>
              <a:ext uri="{FF2B5EF4-FFF2-40B4-BE49-F238E27FC236}">
                <a16:creationId xmlns:a16="http://schemas.microsoft.com/office/drawing/2014/main" id="{BC29EAD4-6FE3-F4FC-1FE0-AA5CE9F66721}"/>
              </a:ext>
            </a:extLst>
          </p:cNvPr>
          <p:cNvGraphicFramePr>
            <a:graphicFrameLocks noGrp="1"/>
          </p:cNvGraphicFramePr>
          <p:nvPr>
            <p:extLst>
              <p:ext uri="{D42A27DB-BD31-4B8C-83A1-F6EECF244321}">
                <p14:modId xmlns:p14="http://schemas.microsoft.com/office/powerpoint/2010/main" val="3983312498"/>
              </p:ext>
            </p:extLst>
          </p:nvPr>
        </p:nvGraphicFramePr>
        <p:xfrm>
          <a:off x="5105153" y="4065152"/>
          <a:ext cx="3293500" cy="740156"/>
        </p:xfrm>
        <a:graphic>
          <a:graphicData uri="http://schemas.openxmlformats.org/drawingml/2006/table">
            <a:tbl>
              <a:tblPr firstRow="1" bandRow="1">
                <a:effectLst/>
                <a:tableStyleId>{3B4B98B0-60AC-42C2-AFA5-B58CD77FA1E5}</a:tableStyleId>
              </a:tblPr>
              <a:tblGrid>
                <a:gridCol w="1930268">
                  <a:extLst>
                    <a:ext uri="{9D8B030D-6E8A-4147-A177-3AD203B41FA5}">
                      <a16:colId xmlns:a16="http://schemas.microsoft.com/office/drawing/2014/main" val="3761039183"/>
                    </a:ext>
                  </a:extLst>
                </a:gridCol>
                <a:gridCol w="1363232">
                  <a:extLst>
                    <a:ext uri="{9D8B030D-6E8A-4147-A177-3AD203B41FA5}">
                      <a16:colId xmlns:a16="http://schemas.microsoft.com/office/drawing/2014/main" val="836788475"/>
                    </a:ext>
                  </a:extLst>
                </a:gridCol>
              </a:tblGrid>
              <a:tr h="282956">
                <a:tc>
                  <a:txBody>
                    <a:bodyPr/>
                    <a:lstStyle/>
                    <a:p>
                      <a:pPr marL="0" algn="l" defTabSz="914400" rtl="0" eaLnBrk="1" latinLnBrk="0" hangingPunct="1"/>
                      <a:r>
                        <a:rPr lang="en-US" sz="1100" kern="1200" dirty="0">
                          <a:solidFill>
                            <a:schemeClr val="bg1"/>
                          </a:solidFill>
                        </a:rPr>
                        <a:t>key</a:t>
                      </a:r>
                      <a:endParaRPr lang="en-US" sz="1100" b="1" kern="1200" dirty="0">
                        <a:solidFill>
                          <a:schemeClr val="bg1"/>
                        </a:solidFill>
                        <a:latin typeface="+mj-lt"/>
                        <a:ea typeface="+mn-ea"/>
                        <a:cs typeface="+mn-cs"/>
                      </a:endParaRPr>
                    </a:p>
                  </a:txBody>
                  <a:tcPr marL="68580" marR="0" marT="68580" marB="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100" kern="1200" dirty="0">
                          <a:solidFill>
                            <a:schemeClr val="bg1"/>
                          </a:solidFill>
                        </a:rPr>
                        <a:t>value</a:t>
                      </a:r>
                      <a:endParaRPr lang="en-US" sz="1100" b="1" kern="1200" dirty="0">
                        <a:solidFill>
                          <a:schemeClr val="bg1"/>
                        </a:solidFill>
                        <a:latin typeface="+mj-lt"/>
                        <a:ea typeface="+mn-ea"/>
                        <a:cs typeface="+mn-cs"/>
                      </a:endParaRPr>
                    </a:p>
                  </a:txBody>
                  <a:tcPr marL="68580" marR="0" marT="68580" marB="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339288">
                <a:tc>
                  <a:txBody>
                    <a:bodyPr/>
                    <a:lstStyle/>
                    <a:p>
                      <a:r>
                        <a:rPr lang="en-US" sz="1050" b="0" kern="1200" dirty="0">
                          <a:latin typeface="Consolas" panose="020B0609020204030204" pitchFamily="49" charset="0"/>
                        </a:rPr>
                        <a:t>Joseph</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050" b="0" kern="1200" dirty="0">
                          <a:solidFill>
                            <a:schemeClr val="tx1"/>
                          </a:solidFill>
                          <a:latin typeface="Consolas" panose="020B0609020204030204" pitchFamily="49" charset="0"/>
                          <a:ea typeface="+mn-ea"/>
                          <a:cs typeface="+mn-cs"/>
                        </a:rPr>
                        <a:t>instance-sequence-number</a:t>
                      </a:r>
                    </a:p>
                  </a:txBody>
                  <a:tcPr marL="68580" marR="68580" marT="68580" marB="6858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050" b="0" kern="1200" dirty="0">
                          <a:latin typeface="Consolas" panose="020B0609020204030204" pitchFamily="49" charset="0"/>
                        </a:rPr>
                        <a:t>1</a:t>
                      </a:r>
                    </a:p>
                    <a:p>
                      <a:r>
                        <a:rPr lang="en-US" sz="1050" b="0" kern="1200" dirty="0">
                          <a:solidFill>
                            <a:srgbClr val="1A1A1A"/>
                          </a:solidFill>
                          <a:latin typeface="Consolas" panose="020B0609020204030204" pitchFamily="49" charset="0"/>
                          <a:ea typeface="Segoe UI Symbol"/>
                          <a:cs typeface="+mn-cs"/>
                        </a:rPr>
                        <a:t>1</a:t>
                      </a:r>
                    </a:p>
                  </a:txBody>
                  <a:tcPr marL="68580" marR="68580" marT="68580" marB="6858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cxnSp>
        <p:nvCxnSpPr>
          <p:cNvPr id="36" name="Straight Arrow Connector 35">
            <a:extLst>
              <a:ext uri="{FF2B5EF4-FFF2-40B4-BE49-F238E27FC236}">
                <a16:creationId xmlns:a16="http://schemas.microsoft.com/office/drawing/2014/main" id="{66C8A4A0-24DF-C22A-9FDB-9C2A2A2C88D4}"/>
              </a:ext>
            </a:extLst>
          </p:cNvPr>
          <p:cNvCxnSpPr>
            <a:stCxn id="10" idx="3"/>
          </p:cNvCxnSpPr>
          <p:nvPr/>
        </p:nvCxnSpPr>
        <p:spPr>
          <a:xfrm flipV="1">
            <a:off x="4740641" y="4241542"/>
            <a:ext cx="374012" cy="208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975480E8-62D3-690F-E787-C27D26C66F5B}"/>
              </a:ext>
            </a:extLst>
          </p:cNvPr>
          <p:cNvSpPr/>
          <p:nvPr/>
        </p:nvSpPr>
        <p:spPr>
          <a:xfrm>
            <a:off x="5074092" y="2898568"/>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p>
        </p:txBody>
      </p:sp>
      <p:sp>
        <p:nvSpPr>
          <p:cNvPr id="46" name="TextBox 45">
            <a:extLst>
              <a:ext uri="{FF2B5EF4-FFF2-40B4-BE49-F238E27FC236}">
                <a16:creationId xmlns:a16="http://schemas.microsoft.com/office/drawing/2014/main" id="{434D3AD2-8AE2-94D7-9188-258FCF0F8A90}"/>
              </a:ext>
            </a:extLst>
          </p:cNvPr>
          <p:cNvSpPr txBox="1"/>
          <p:nvPr/>
        </p:nvSpPr>
        <p:spPr>
          <a:xfrm>
            <a:off x="4799829" y="3447440"/>
            <a:ext cx="1057982" cy="147903"/>
          </a:xfrm>
          <a:prstGeom prst="rect">
            <a:avLst/>
          </a:prstGeom>
          <a:noFill/>
        </p:spPr>
        <p:txBody>
          <a:bodyPr wrap="none" lIns="0" tIns="0" rIns="0" bIns="0" rtlCol="0">
            <a:spAutoFit/>
          </a:bodyPr>
          <a:lstStyle/>
          <a:p>
            <a:r>
              <a:rPr lang="en-US" sz="1050" i="1" dirty="0" err="1"/>
              <a:t>components.yaml</a:t>
            </a:r>
            <a:endParaRPr lang="en-US" sz="1050" i="1" dirty="0"/>
          </a:p>
        </p:txBody>
      </p:sp>
      <p:pic>
        <p:nvPicPr>
          <p:cNvPr id="47" name="Picture 2" descr="See the source image">
            <a:extLst>
              <a:ext uri="{FF2B5EF4-FFF2-40B4-BE49-F238E27FC236}">
                <a16:creationId xmlns:a16="http://schemas.microsoft.com/office/drawing/2014/main" id="{F7B1E2B4-1591-B3CC-A5F3-7F7229C6FB93}"/>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5180003" y="3003291"/>
            <a:ext cx="243990" cy="205431"/>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Connector: Elbow 49">
            <a:extLst>
              <a:ext uri="{FF2B5EF4-FFF2-40B4-BE49-F238E27FC236}">
                <a16:creationId xmlns:a16="http://schemas.microsoft.com/office/drawing/2014/main" id="{3529838A-7554-0749-15D6-849B925FF7AC}"/>
              </a:ext>
            </a:extLst>
          </p:cNvPr>
          <p:cNvCxnSpPr>
            <a:stCxn id="15" idx="3"/>
            <a:endCxn id="45" idx="0"/>
          </p:cNvCxnSpPr>
          <p:nvPr/>
        </p:nvCxnSpPr>
        <p:spPr>
          <a:xfrm>
            <a:off x="4989743" y="2522866"/>
            <a:ext cx="293079" cy="375702"/>
          </a:xfrm>
          <a:prstGeom prst="bentConnector2">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31E8BE2C-5911-E386-0D88-45E632DAE80B}"/>
              </a:ext>
            </a:extLst>
          </p:cNvPr>
          <p:cNvSpPr txBox="1"/>
          <p:nvPr/>
        </p:nvSpPr>
        <p:spPr>
          <a:xfrm>
            <a:off x="1047322" y="1431952"/>
            <a:ext cx="3876061" cy="215444"/>
          </a:xfrm>
          <a:prstGeom prst="rect">
            <a:avLst/>
          </a:prstGeom>
          <a:solidFill>
            <a:schemeClr val="bg2">
              <a:lumMod val="20000"/>
              <a:lumOff val="80000"/>
            </a:schemeClr>
          </a:solidFill>
        </p:spPr>
        <p:txBody>
          <a:bodyPr wrap="none" lIns="0" tIns="0" rIns="0" bIns="0" rtlCol="0">
            <a:spAutoFit/>
          </a:bodyPr>
          <a:lstStyle/>
          <a:p>
            <a:r>
              <a:rPr lang="en-US" sz="1400" b="0" dirty="0">
                <a:solidFill>
                  <a:srgbClr val="000000"/>
                </a:solidFill>
                <a:effectLst/>
                <a:latin typeface="Consolas" panose="020B0609020204030204" pitchFamily="49" charset="0"/>
              </a:rPr>
              <a:t>curl http://localhost:3110/?name=Joseph</a:t>
            </a:r>
          </a:p>
        </p:txBody>
      </p:sp>
      <p:cxnSp>
        <p:nvCxnSpPr>
          <p:cNvPr id="27" name="Straight Arrow Connector 26">
            <a:extLst>
              <a:ext uri="{FF2B5EF4-FFF2-40B4-BE49-F238E27FC236}">
                <a16:creationId xmlns:a16="http://schemas.microsoft.com/office/drawing/2014/main" id="{8A181CE1-B7ED-9BF8-5829-6A85CC3F37EE}"/>
              </a:ext>
            </a:extLst>
          </p:cNvPr>
          <p:cNvCxnSpPr>
            <a:stCxn id="2" idx="3"/>
          </p:cNvCxnSpPr>
          <p:nvPr/>
        </p:nvCxnSpPr>
        <p:spPr>
          <a:xfrm>
            <a:off x="4923383" y="1539674"/>
            <a:ext cx="552597" cy="1249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Speech Bubble: Rectangle 27">
            <a:extLst>
              <a:ext uri="{FF2B5EF4-FFF2-40B4-BE49-F238E27FC236}">
                <a16:creationId xmlns:a16="http://schemas.microsoft.com/office/drawing/2014/main" id="{6947D740-AB80-0026-61A5-50E7E472EA4F}"/>
              </a:ext>
            </a:extLst>
          </p:cNvPr>
          <p:cNvSpPr/>
          <p:nvPr/>
        </p:nvSpPr>
        <p:spPr>
          <a:xfrm>
            <a:off x="2572603" y="2992039"/>
            <a:ext cx="765998" cy="166487"/>
          </a:xfrm>
          <a:prstGeom prst="wedgeRectCallout">
            <a:avLst>
              <a:gd name="adj1" fmla="val 63622"/>
              <a:gd name="adj2" fmla="val 147331"/>
            </a:avLst>
          </a:prstGeom>
          <a:solidFill>
            <a:schemeClr val="bg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solidFill>
                  <a:schemeClr val="tx1">
                    <a:lumMod val="65000"/>
                    <a:lumOff val="35000"/>
                  </a:schemeClr>
                </a:solidFill>
              </a:rPr>
              <a:t>(Joseph, 1)</a:t>
            </a:r>
          </a:p>
        </p:txBody>
      </p:sp>
      <p:sp>
        <p:nvSpPr>
          <p:cNvPr id="29" name="Speech Bubble: Rectangle 28">
            <a:extLst>
              <a:ext uri="{FF2B5EF4-FFF2-40B4-BE49-F238E27FC236}">
                <a16:creationId xmlns:a16="http://schemas.microsoft.com/office/drawing/2014/main" id="{E5698DF6-7503-33B5-5A53-4310C0C33D86}"/>
              </a:ext>
            </a:extLst>
          </p:cNvPr>
          <p:cNvSpPr/>
          <p:nvPr/>
        </p:nvSpPr>
        <p:spPr>
          <a:xfrm>
            <a:off x="4606744" y="1910086"/>
            <a:ext cx="765998" cy="166487"/>
          </a:xfrm>
          <a:prstGeom prst="wedgeRectCallout">
            <a:avLst>
              <a:gd name="adj1" fmla="val 24425"/>
              <a:gd name="adj2" fmla="val 208812"/>
            </a:avLst>
          </a:prstGeom>
          <a:solidFill>
            <a:schemeClr val="bg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solidFill>
                  <a:schemeClr val="tx1">
                    <a:lumMod val="65000"/>
                    <a:lumOff val="35000"/>
                  </a:schemeClr>
                </a:solidFill>
              </a:rPr>
              <a:t>(Joseph, 1)</a:t>
            </a:r>
          </a:p>
        </p:txBody>
      </p:sp>
    </p:spTree>
    <p:extLst>
      <p:ext uri="{BB962C8B-B14F-4D97-AF65-F5344CB8AC3E}">
        <p14:creationId xmlns:p14="http://schemas.microsoft.com/office/powerpoint/2010/main" val="38511827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ABD672E-44AA-4944-F8A0-1CD184B8B3EC}"/>
              </a:ext>
            </a:extLst>
          </p:cNvPr>
          <p:cNvSpPr>
            <a:spLocks noGrp="1"/>
          </p:cNvSpPr>
          <p:nvPr>
            <p:ph type="ftr" sz="quarter" idx="11"/>
          </p:nvPr>
        </p:nvSpPr>
        <p:spPr/>
        <p:txBody>
          <a:bodyPr/>
          <a:lstStyle/>
          <a:p>
            <a:r>
              <a:rPr lang="en-US"/>
              <a:t>Microservices, Messaging, Kafka and Dapr - Fontys - November 2022</a:t>
            </a:r>
            <a:endParaRPr lang="nl-NL"/>
          </a:p>
        </p:txBody>
      </p:sp>
      <p:sp>
        <p:nvSpPr>
          <p:cNvPr id="5" name="Rounded Rectangle 5">
            <a:extLst>
              <a:ext uri="{FF2B5EF4-FFF2-40B4-BE49-F238E27FC236}">
                <a16:creationId xmlns:a16="http://schemas.microsoft.com/office/drawing/2014/main" id="{7556CCF7-2BC5-D8AA-713E-3EA56A126D55}"/>
              </a:ext>
            </a:extLst>
          </p:cNvPr>
          <p:cNvSpPr/>
          <p:nvPr/>
        </p:nvSpPr>
        <p:spPr bwMode="auto">
          <a:xfrm>
            <a:off x="2859352" y="4095809"/>
            <a:ext cx="1997989" cy="664844"/>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State</a:t>
            </a:r>
          </a:p>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Stores</a:t>
            </a:r>
          </a:p>
        </p:txBody>
      </p:sp>
      <p:grpSp>
        <p:nvGrpSpPr>
          <p:cNvPr id="6" name="Group 5">
            <a:extLst>
              <a:ext uri="{FF2B5EF4-FFF2-40B4-BE49-F238E27FC236}">
                <a16:creationId xmlns:a16="http://schemas.microsoft.com/office/drawing/2014/main" id="{644B382D-A1D1-80B1-6CE9-5DDD3AF9A0AA}"/>
              </a:ext>
            </a:extLst>
          </p:cNvPr>
          <p:cNvGrpSpPr/>
          <p:nvPr/>
        </p:nvGrpSpPr>
        <p:grpSpPr>
          <a:xfrm>
            <a:off x="4181647" y="4215702"/>
            <a:ext cx="440351" cy="455539"/>
            <a:chOff x="8492360" y="900329"/>
            <a:chExt cx="556657" cy="588829"/>
          </a:xfrm>
        </p:grpSpPr>
        <p:pic>
          <p:nvPicPr>
            <p:cNvPr id="7" name="Picture 114">
              <a:extLst>
                <a:ext uri="{FF2B5EF4-FFF2-40B4-BE49-F238E27FC236}">
                  <a16:creationId xmlns:a16="http://schemas.microsoft.com/office/drawing/2014/main" id="{FFE65C08-792F-B0CB-03CC-A60309536E4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604473" y="900329"/>
              <a:ext cx="332433" cy="332433"/>
            </a:xfrm>
            <a:prstGeom prst="rect">
              <a:avLst/>
            </a:prstGeom>
          </p:spPr>
        </p:pic>
        <p:sp>
          <p:nvSpPr>
            <p:cNvPr id="8" name="TextBox 7">
              <a:extLst>
                <a:ext uri="{FF2B5EF4-FFF2-40B4-BE49-F238E27FC236}">
                  <a16:creationId xmlns:a16="http://schemas.microsoft.com/office/drawing/2014/main" id="{B3B983F7-E993-69DD-05F3-2770C143CBDD}"/>
                </a:ext>
              </a:extLst>
            </p:cNvPr>
            <p:cNvSpPr txBox="1"/>
            <p:nvPr/>
          </p:nvSpPr>
          <p:spPr>
            <a:xfrm>
              <a:off x="8492360" y="1250459"/>
              <a:ext cx="556657"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DynamoDB</a:t>
              </a:r>
            </a:p>
          </p:txBody>
        </p:sp>
      </p:grpSp>
      <p:pic>
        <p:nvPicPr>
          <p:cNvPr id="9" name="Graphic 8">
            <a:extLst>
              <a:ext uri="{FF2B5EF4-FFF2-40B4-BE49-F238E27FC236}">
                <a16:creationId xmlns:a16="http://schemas.microsoft.com/office/drawing/2014/main" id="{84E18B76-921B-065A-CAC2-20A108AB65BE}"/>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000331" y="4241542"/>
            <a:ext cx="236403" cy="378444"/>
          </a:xfrm>
          <a:prstGeom prst="rect">
            <a:avLst/>
          </a:prstGeom>
        </p:spPr>
      </p:pic>
      <p:pic>
        <p:nvPicPr>
          <p:cNvPr id="10" name="Picture 2" descr="See the source image">
            <a:extLst>
              <a:ext uri="{FF2B5EF4-FFF2-40B4-BE49-F238E27FC236}">
                <a16:creationId xmlns:a16="http://schemas.microsoft.com/office/drawing/2014/main" id="{1793783F-F73F-397D-7EEB-19122166B7CA}"/>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4022523" y="4147850"/>
            <a:ext cx="718118" cy="60463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AppA">
            <a:extLst>
              <a:ext uri="{FF2B5EF4-FFF2-40B4-BE49-F238E27FC236}">
                <a16:creationId xmlns:a16="http://schemas.microsoft.com/office/drawing/2014/main" id="{4804343B-4C0E-A934-6784-FA5952E868D8}"/>
              </a:ext>
            </a:extLst>
          </p:cNvPr>
          <p:cNvGrpSpPr/>
          <p:nvPr/>
        </p:nvGrpSpPr>
        <p:grpSpPr>
          <a:xfrm>
            <a:off x="6346733" y="1622479"/>
            <a:ext cx="1249849" cy="1458155"/>
            <a:chOff x="3444424" y="1954650"/>
            <a:chExt cx="1400542" cy="1633964"/>
          </a:xfrm>
        </p:grpSpPr>
        <p:pic>
          <p:nvPicPr>
            <p:cNvPr id="12" name="Graphic 11">
              <a:extLst>
                <a:ext uri="{FF2B5EF4-FFF2-40B4-BE49-F238E27FC236}">
                  <a16:creationId xmlns:a16="http://schemas.microsoft.com/office/drawing/2014/main" id="{935BE617-A9C1-8DEA-3916-735EEA777E9D}"/>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44424" y="1954650"/>
              <a:ext cx="1400542" cy="1633964"/>
            </a:xfrm>
            <a:prstGeom prst="rect">
              <a:avLst/>
            </a:prstGeom>
          </p:spPr>
        </p:pic>
        <p:sp>
          <p:nvSpPr>
            <p:cNvPr id="13" name="TextBox 12">
              <a:extLst>
                <a:ext uri="{FF2B5EF4-FFF2-40B4-BE49-F238E27FC236}">
                  <a16:creationId xmlns:a16="http://schemas.microsoft.com/office/drawing/2014/main" id="{4710B95F-8D68-63A4-00A4-78DDA71EDD81}"/>
                </a:ext>
              </a:extLst>
            </p:cNvPr>
            <p:cNvSpPr txBox="1"/>
            <p:nvPr/>
          </p:nvSpPr>
          <p:spPr>
            <a:xfrm>
              <a:off x="3821800" y="2525411"/>
              <a:ext cx="576604" cy="258663"/>
            </a:xfrm>
            <a:prstGeom prst="rect">
              <a:avLst/>
            </a:prstGeom>
            <a:noFill/>
          </p:spPr>
          <p:txBody>
            <a:bodyPr wrap="none" lIns="0" tIns="0" rIns="0" bIns="0" rtlCol="0">
              <a:spAutoFit/>
            </a:bodyPr>
            <a:lstStyle/>
            <a:p>
              <a:pPr algn="ctr"/>
              <a:r>
                <a:rPr lang="en-US" sz="1500" dirty="0">
                  <a:solidFill>
                    <a:schemeClr val="bg1"/>
                  </a:solidFill>
                  <a:latin typeface="+mj-lt"/>
                </a:rPr>
                <a:t>app.js</a:t>
              </a:r>
            </a:p>
          </p:txBody>
        </p:sp>
      </p:grpSp>
      <p:cxnSp>
        <p:nvCxnSpPr>
          <p:cNvPr id="14" name="Straight Arrow Connector 13">
            <a:extLst>
              <a:ext uri="{FF2B5EF4-FFF2-40B4-BE49-F238E27FC236}">
                <a16:creationId xmlns:a16="http://schemas.microsoft.com/office/drawing/2014/main" id="{E11D04A8-C006-16E6-E49B-9009466EB657}"/>
              </a:ext>
            </a:extLst>
          </p:cNvPr>
          <p:cNvCxnSpPr>
            <a:cxnSpLocks/>
          </p:cNvCxnSpPr>
          <p:nvPr/>
        </p:nvCxnSpPr>
        <p:spPr>
          <a:xfrm flipH="1">
            <a:off x="4968872" y="2399403"/>
            <a:ext cx="1356990" cy="31024"/>
          </a:xfrm>
          <a:prstGeom prst="straightConnector1">
            <a:avLst/>
          </a:prstGeom>
          <a:ln w="28575">
            <a:solidFill>
              <a:srgbClr val="20219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B00CAE6B-2CFB-BF1F-A3DB-50687848C348}"/>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357193" y="2153878"/>
            <a:ext cx="632550" cy="737975"/>
          </a:xfrm>
          <a:prstGeom prst="rect">
            <a:avLst/>
          </a:prstGeom>
          <a:effectLst>
            <a:outerShdw blurRad="50800" dist="25400" dir="13500000" algn="br" rotWithShape="0">
              <a:prstClr val="black">
                <a:alpha val="40000"/>
              </a:prstClr>
            </a:outerShdw>
          </a:effectLst>
        </p:spPr>
      </p:pic>
      <p:cxnSp>
        <p:nvCxnSpPr>
          <p:cNvPr id="16" name="Connector: Elbow 15">
            <a:extLst>
              <a:ext uri="{FF2B5EF4-FFF2-40B4-BE49-F238E27FC236}">
                <a16:creationId xmlns:a16="http://schemas.microsoft.com/office/drawing/2014/main" id="{E6E41254-F4A9-D4AC-E5C7-7C4BCCE56843}"/>
              </a:ext>
            </a:extLst>
          </p:cNvPr>
          <p:cNvCxnSpPr>
            <a:cxnSpLocks/>
            <a:stCxn id="15" idx="2"/>
            <a:endCxn id="20" idx="0"/>
          </p:cNvCxnSpPr>
          <p:nvPr/>
        </p:nvCxnSpPr>
        <p:spPr>
          <a:xfrm rot="5400000">
            <a:off x="3446995" y="2530574"/>
            <a:ext cx="865195" cy="1587752"/>
          </a:xfrm>
          <a:prstGeom prst="bentConnector3">
            <a:avLst>
              <a:gd name="adj1" fmla="val 50000"/>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780D0F4E-6F42-D397-E59B-58C73A9C22F9}"/>
              </a:ext>
            </a:extLst>
          </p:cNvPr>
          <p:cNvGrpSpPr/>
          <p:nvPr/>
        </p:nvGrpSpPr>
        <p:grpSpPr>
          <a:xfrm>
            <a:off x="2979198" y="3693208"/>
            <a:ext cx="196409" cy="208343"/>
            <a:chOff x="6207667" y="1018040"/>
            <a:chExt cx="248285" cy="269304"/>
          </a:xfrm>
        </p:grpSpPr>
        <p:sp>
          <p:nvSpPr>
            <p:cNvPr id="18" name="Rectangle 17">
              <a:extLst>
                <a:ext uri="{FF2B5EF4-FFF2-40B4-BE49-F238E27FC236}">
                  <a16:creationId xmlns:a16="http://schemas.microsoft.com/office/drawing/2014/main" id="{63146473-37EE-AB14-55A5-E642EED21100}"/>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19" name="Freeform: Shape 18">
              <a:extLst>
                <a:ext uri="{FF2B5EF4-FFF2-40B4-BE49-F238E27FC236}">
                  <a16:creationId xmlns:a16="http://schemas.microsoft.com/office/drawing/2014/main" id="{B874E161-64DD-C8CB-2CA8-E90E3265EC08}"/>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20" name="Oval 19">
              <a:extLst>
                <a:ext uri="{FF2B5EF4-FFF2-40B4-BE49-F238E27FC236}">
                  <a16:creationId xmlns:a16="http://schemas.microsoft.com/office/drawing/2014/main" id="{8867462F-ED3B-458E-E77C-D9C4A27461AD}"/>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grpSp>
      <p:cxnSp>
        <p:nvCxnSpPr>
          <p:cNvPr id="21" name="Connector: Elbow 20">
            <a:extLst>
              <a:ext uri="{FF2B5EF4-FFF2-40B4-BE49-F238E27FC236}">
                <a16:creationId xmlns:a16="http://schemas.microsoft.com/office/drawing/2014/main" id="{38342A69-5BA8-5F03-AA06-3B5438172FD1}"/>
              </a:ext>
            </a:extLst>
          </p:cNvPr>
          <p:cNvCxnSpPr>
            <a:cxnSpLocks/>
            <a:endCxn id="9" idx="0"/>
          </p:cNvCxnSpPr>
          <p:nvPr/>
        </p:nvCxnSpPr>
        <p:spPr>
          <a:xfrm rot="16200000" flipH="1">
            <a:off x="2910235" y="4033244"/>
            <a:ext cx="338320" cy="78276"/>
          </a:xfrm>
          <a:prstGeom prst="bentConnector3">
            <a:avLst>
              <a:gd name="adj1" fmla="val 36486"/>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CBE7126-0AA2-D4FB-42A9-A81F0B12002B}"/>
              </a:ext>
            </a:extLst>
          </p:cNvPr>
          <p:cNvSpPr txBox="1"/>
          <p:nvPr/>
        </p:nvSpPr>
        <p:spPr>
          <a:xfrm>
            <a:off x="3742128" y="3339795"/>
            <a:ext cx="554639" cy="169277"/>
          </a:xfrm>
          <a:prstGeom prst="rect">
            <a:avLst/>
          </a:prstGeom>
          <a:noFill/>
        </p:spPr>
        <p:txBody>
          <a:bodyPr wrap="none" lIns="0" tIns="0" rIns="0" bIns="0" rtlCol="0">
            <a:spAutoFit/>
          </a:bodyPr>
          <a:lstStyle/>
          <a:p>
            <a:r>
              <a:rPr lang="en-US" sz="1100" i="1" dirty="0"/>
              <a:t>get &amp; set</a:t>
            </a:r>
          </a:p>
        </p:txBody>
      </p:sp>
      <p:pic>
        <p:nvPicPr>
          <p:cNvPr id="23" name="Picture 4" descr="Logos and Graphics | Node.js">
            <a:extLst>
              <a:ext uri="{FF2B5EF4-FFF2-40B4-BE49-F238E27FC236}">
                <a16:creationId xmlns:a16="http://schemas.microsoft.com/office/drawing/2014/main" id="{7D6C4DE5-DAD5-00FE-2847-F17837B3BF0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38473" y="2409994"/>
            <a:ext cx="610303" cy="345848"/>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Rounded Corners 23">
            <a:extLst>
              <a:ext uri="{FF2B5EF4-FFF2-40B4-BE49-F238E27FC236}">
                <a16:creationId xmlns:a16="http://schemas.microsoft.com/office/drawing/2014/main" id="{C638321C-7716-89E8-48D3-60CA919994EA}"/>
              </a:ext>
            </a:extLst>
          </p:cNvPr>
          <p:cNvSpPr/>
          <p:nvPr/>
        </p:nvSpPr>
        <p:spPr>
          <a:xfrm>
            <a:off x="7825899" y="2409994"/>
            <a:ext cx="775094" cy="384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Node SDK for </a:t>
            </a:r>
            <a:r>
              <a:rPr lang="en-US" sz="900" dirty="0" err="1"/>
              <a:t>Dapr</a:t>
            </a:r>
            <a:endParaRPr lang="en-US" sz="900" dirty="0"/>
          </a:p>
        </p:txBody>
      </p:sp>
      <p:cxnSp>
        <p:nvCxnSpPr>
          <p:cNvPr id="25" name="Connector: Elbow 24">
            <a:extLst>
              <a:ext uri="{FF2B5EF4-FFF2-40B4-BE49-F238E27FC236}">
                <a16:creationId xmlns:a16="http://schemas.microsoft.com/office/drawing/2014/main" id="{2B613952-173E-CEFB-584A-3D4A491CEA40}"/>
              </a:ext>
            </a:extLst>
          </p:cNvPr>
          <p:cNvCxnSpPr>
            <a:stCxn id="12" idx="3"/>
            <a:endCxn id="24" idx="1"/>
          </p:cNvCxnSpPr>
          <p:nvPr/>
        </p:nvCxnSpPr>
        <p:spPr>
          <a:xfrm>
            <a:off x="7596582" y="2351557"/>
            <a:ext cx="229317" cy="25046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Speech Bubble: Rectangle 30">
            <a:extLst>
              <a:ext uri="{FF2B5EF4-FFF2-40B4-BE49-F238E27FC236}">
                <a16:creationId xmlns:a16="http://schemas.microsoft.com/office/drawing/2014/main" id="{9F5AD565-2692-0549-98B2-9CAF4670B634}"/>
              </a:ext>
            </a:extLst>
          </p:cNvPr>
          <p:cNvSpPr/>
          <p:nvPr/>
        </p:nvSpPr>
        <p:spPr>
          <a:xfrm>
            <a:off x="2430152" y="2165138"/>
            <a:ext cx="1697744" cy="166487"/>
          </a:xfrm>
          <a:prstGeom prst="wedgeRectCallout">
            <a:avLst>
              <a:gd name="adj1" fmla="val 70749"/>
              <a:gd name="adj2" fmla="val 6535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t>DAPR_HTTP_PORT= 3510</a:t>
            </a:r>
          </a:p>
        </p:txBody>
      </p:sp>
      <p:sp>
        <p:nvSpPr>
          <p:cNvPr id="32" name="Speech Bubble: Rectangle 31">
            <a:extLst>
              <a:ext uri="{FF2B5EF4-FFF2-40B4-BE49-F238E27FC236}">
                <a16:creationId xmlns:a16="http://schemas.microsoft.com/office/drawing/2014/main" id="{75D639D0-0782-8C0E-333E-D9F840FBDF52}"/>
              </a:ext>
            </a:extLst>
          </p:cNvPr>
          <p:cNvSpPr/>
          <p:nvPr/>
        </p:nvSpPr>
        <p:spPr>
          <a:xfrm>
            <a:off x="7699676" y="1602211"/>
            <a:ext cx="1249848" cy="200816"/>
          </a:xfrm>
          <a:prstGeom prst="wedgeRectCallout">
            <a:avLst>
              <a:gd name="adj1" fmla="val -68814"/>
              <a:gd name="adj2" fmla="val 18528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t>APP_PORT = 3110</a:t>
            </a:r>
          </a:p>
        </p:txBody>
      </p:sp>
      <p:sp>
        <p:nvSpPr>
          <p:cNvPr id="33" name="Rounded Rectangle 5">
            <a:extLst>
              <a:ext uri="{FF2B5EF4-FFF2-40B4-BE49-F238E27FC236}">
                <a16:creationId xmlns:a16="http://schemas.microsoft.com/office/drawing/2014/main" id="{461C35F2-4619-18E4-3514-8FC911FFBDB7}"/>
              </a:ext>
            </a:extLst>
          </p:cNvPr>
          <p:cNvSpPr/>
          <p:nvPr/>
        </p:nvSpPr>
        <p:spPr bwMode="auto">
          <a:xfrm>
            <a:off x="5114653" y="4185743"/>
            <a:ext cx="1843481" cy="609404"/>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endParaRPr lang="en-US" sz="1500">
              <a:solidFill>
                <a:srgbClr val="000000"/>
              </a:solidFill>
              <a:latin typeface="Segoe UI Semibold"/>
            </a:endParaRPr>
          </a:p>
        </p:txBody>
      </p:sp>
      <p:graphicFrame>
        <p:nvGraphicFramePr>
          <p:cNvPr id="34" name="Table 12">
            <a:extLst>
              <a:ext uri="{FF2B5EF4-FFF2-40B4-BE49-F238E27FC236}">
                <a16:creationId xmlns:a16="http://schemas.microsoft.com/office/drawing/2014/main" id="{BC29EAD4-6FE3-F4FC-1FE0-AA5CE9F66721}"/>
              </a:ext>
            </a:extLst>
          </p:cNvPr>
          <p:cNvGraphicFramePr>
            <a:graphicFrameLocks noGrp="1"/>
          </p:cNvGraphicFramePr>
          <p:nvPr>
            <p:extLst>
              <p:ext uri="{D42A27DB-BD31-4B8C-83A1-F6EECF244321}">
                <p14:modId xmlns:p14="http://schemas.microsoft.com/office/powerpoint/2010/main" val="940627052"/>
              </p:ext>
            </p:extLst>
          </p:nvPr>
        </p:nvGraphicFramePr>
        <p:xfrm>
          <a:off x="5105153" y="4065152"/>
          <a:ext cx="3293500" cy="740156"/>
        </p:xfrm>
        <a:graphic>
          <a:graphicData uri="http://schemas.openxmlformats.org/drawingml/2006/table">
            <a:tbl>
              <a:tblPr firstRow="1" bandRow="1">
                <a:effectLst/>
                <a:tableStyleId>{3B4B98B0-60AC-42C2-AFA5-B58CD77FA1E5}</a:tableStyleId>
              </a:tblPr>
              <a:tblGrid>
                <a:gridCol w="1930268">
                  <a:extLst>
                    <a:ext uri="{9D8B030D-6E8A-4147-A177-3AD203B41FA5}">
                      <a16:colId xmlns:a16="http://schemas.microsoft.com/office/drawing/2014/main" val="3761039183"/>
                    </a:ext>
                  </a:extLst>
                </a:gridCol>
                <a:gridCol w="1363232">
                  <a:extLst>
                    <a:ext uri="{9D8B030D-6E8A-4147-A177-3AD203B41FA5}">
                      <a16:colId xmlns:a16="http://schemas.microsoft.com/office/drawing/2014/main" val="836788475"/>
                    </a:ext>
                  </a:extLst>
                </a:gridCol>
              </a:tblGrid>
              <a:tr h="282956">
                <a:tc>
                  <a:txBody>
                    <a:bodyPr/>
                    <a:lstStyle/>
                    <a:p>
                      <a:pPr marL="0" algn="l" defTabSz="914400" rtl="0" eaLnBrk="1" latinLnBrk="0" hangingPunct="1"/>
                      <a:r>
                        <a:rPr lang="en-US" sz="1100" kern="1200" dirty="0">
                          <a:solidFill>
                            <a:schemeClr val="bg1"/>
                          </a:solidFill>
                        </a:rPr>
                        <a:t>key</a:t>
                      </a:r>
                      <a:endParaRPr lang="en-US" sz="1100" b="1" kern="1200" dirty="0">
                        <a:solidFill>
                          <a:schemeClr val="bg1"/>
                        </a:solidFill>
                        <a:latin typeface="+mj-lt"/>
                        <a:ea typeface="+mn-ea"/>
                        <a:cs typeface="+mn-cs"/>
                      </a:endParaRPr>
                    </a:p>
                  </a:txBody>
                  <a:tcPr marL="68580" marR="0" marT="68580" marB="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100" kern="1200" dirty="0">
                          <a:solidFill>
                            <a:schemeClr val="bg1"/>
                          </a:solidFill>
                        </a:rPr>
                        <a:t>value</a:t>
                      </a:r>
                      <a:endParaRPr lang="en-US" sz="1100" b="1" kern="1200" dirty="0">
                        <a:solidFill>
                          <a:schemeClr val="bg1"/>
                        </a:solidFill>
                        <a:latin typeface="+mj-lt"/>
                        <a:ea typeface="+mn-ea"/>
                        <a:cs typeface="+mn-cs"/>
                      </a:endParaRPr>
                    </a:p>
                  </a:txBody>
                  <a:tcPr marL="68580" marR="0" marT="68580" marB="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339288">
                <a:tc>
                  <a:txBody>
                    <a:bodyPr/>
                    <a:lstStyle/>
                    <a:p>
                      <a:r>
                        <a:rPr lang="en-US" sz="1050" b="0" kern="1200" dirty="0">
                          <a:latin typeface="Consolas" panose="020B0609020204030204" pitchFamily="49" charset="0"/>
                        </a:rPr>
                        <a:t>Joseph</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050" b="0" kern="1200" dirty="0">
                          <a:solidFill>
                            <a:schemeClr val="tx1"/>
                          </a:solidFill>
                          <a:latin typeface="Consolas" panose="020B0609020204030204" pitchFamily="49" charset="0"/>
                          <a:ea typeface="+mn-ea"/>
                          <a:cs typeface="+mn-cs"/>
                        </a:rPr>
                        <a:t>instance-sequence-number</a:t>
                      </a:r>
                    </a:p>
                  </a:txBody>
                  <a:tcPr marL="68580" marR="68580" marT="68580" marB="6858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050" b="0" kern="1200" dirty="0">
                          <a:latin typeface="Consolas" panose="020B0609020204030204" pitchFamily="49" charset="0"/>
                        </a:rPr>
                        <a:t>2</a:t>
                      </a:r>
                    </a:p>
                    <a:p>
                      <a:r>
                        <a:rPr lang="en-US" sz="1050" b="0" kern="1200" dirty="0">
                          <a:solidFill>
                            <a:srgbClr val="1A1A1A"/>
                          </a:solidFill>
                          <a:latin typeface="Consolas" panose="020B0609020204030204" pitchFamily="49" charset="0"/>
                          <a:ea typeface="Segoe UI Symbol"/>
                          <a:cs typeface="+mn-cs"/>
                        </a:rPr>
                        <a:t>1</a:t>
                      </a:r>
                    </a:p>
                  </a:txBody>
                  <a:tcPr marL="68580" marR="68580" marT="68580" marB="6858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cxnSp>
        <p:nvCxnSpPr>
          <p:cNvPr id="36" name="Straight Arrow Connector 35">
            <a:extLst>
              <a:ext uri="{FF2B5EF4-FFF2-40B4-BE49-F238E27FC236}">
                <a16:creationId xmlns:a16="http://schemas.microsoft.com/office/drawing/2014/main" id="{66C8A4A0-24DF-C22A-9FDB-9C2A2A2C88D4}"/>
              </a:ext>
            </a:extLst>
          </p:cNvPr>
          <p:cNvCxnSpPr>
            <a:stCxn id="10" idx="3"/>
          </p:cNvCxnSpPr>
          <p:nvPr/>
        </p:nvCxnSpPr>
        <p:spPr>
          <a:xfrm flipV="1">
            <a:off x="4740641" y="4241542"/>
            <a:ext cx="374012" cy="208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975480E8-62D3-690F-E787-C27D26C66F5B}"/>
              </a:ext>
            </a:extLst>
          </p:cNvPr>
          <p:cNvSpPr/>
          <p:nvPr/>
        </p:nvSpPr>
        <p:spPr>
          <a:xfrm>
            <a:off x="5074092" y="2898568"/>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p>
        </p:txBody>
      </p:sp>
      <p:sp>
        <p:nvSpPr>
          <p:cNvPr id="46" name="TextBox 45">
            <a:extLst>
              <a:ext uri="{FF2B5EF4-FFF2-40B4-BE49-F238E27FC236}">
                <a16:creationId xmlns:a16="http://schemas.microsoft.com/office/drawing/2014/main" id="{434D3AD2-8AE2-94D7-9188-258FCF0F8A90}"/>
              </a:ext>
            </a:extLst>
          </p:cNvPr>
          <p:cNvSpPr txBox="1"/>
          <p:nvPr/>
        </p:nvSpPr>
        <p:spPr>
          <a:xfrm>
            <a:off x="4799829" y="3447440"/>
            <a:ext cx="1057982" cy="147903"/>
          </a:xfrm>
          <a:prstGeom prst="rect">
            <a:avLst/>
          </a:prstGeom>
          <a:noFill/>
        </p:spPr>
        <p:txBody>
          <a:bodyPr wrap="none" lIns="0" tIns="0" rIns="0" bIns="0" rtlCol="0">
            <a:spAutoFit/>
          </a:bodyPr>
          <a:lstStyle/>
          <a:p>
            <a:r>
              <a:rPr lang="en-US" sz="1050" i="1" dirty="0" err="1"/>
              <a:t>components.yaml</a:t>
            </a:r>
            <a:endParaRPr lang="en-US" sz="1050" i="1" dirty="0"/>
          </a:p>
        </p:txBody>
      </p:sp>
      <p:pic>
        <p:nvPicPr>
          <p:cNvPr id="47" name="Picture 2" descr="See the source image">
            <a:extLst>
              <a:ext uri="{FF2B5EF4-FFF2-40B4-BE49-F238E27FC236}">
                <a16:creationId xmlns:a16="http://schemas.microsoft.com/office/drawing/2014/main" id="{F7B1E2B4-1591-B3CC-A5F3-7F7229C6FB93}"/>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5180003" y="3003291"/>
            <a:ext cx="243990" cy="205431"/>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Connector: Elbow 49">
            <a:extLst>
              <a:ext uri="{FF2B5EF4-FFF2-40B4-BE49-F238E27FC236}">
                <a16:creationId xmlns:a16="http://schemas.microsoft.com/office/drawing/2014/main" id="{3529838A-7554-0749-15D6-849B925FF7AC}"/>
              </a:ext>
            </a:extLst>
          </p:cNvPr>
          <p:cNvCxnSpPr>
            <a:stCxn id="15" idx="3"/>
            <a:endCxn id="45" idx="0"/>
          </p:cNvCxnSpPr>
          <p:nvPr/>
        </p:nvCxnSpPr>
        <p:spPr>
          <a:xfrm>
            <a:off x="4989743" y="2522866"/>
            <a:ext cx="293079" cy="375702"/>
          </a:xfrm>
          <a:prstGeom prst="bentConnector2">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31E8BE2C-5911-E386-0D88-45E632DAE80B}"/>
              </a:ext>
            </a:extLst>
          </p:cNvPr>
          <p:cNvSpPr txBox="1"/>
          <p:nvPr/>
        </p:nvSpPr>
        <p:spPr>
          <a:xfrm>
            <a:off x="153823" y="628979"/>
            <a:ext cx="5863785" cy="215444"/>
          </a:xfrm>
          <a:prstGeom prst="rect">
            <a:avLst/>
          </a:prstGeom>
          <a:solidFill>
            <a:schemeClr val="bg2">
              <a:lumMod val="20000"/>
              <a:lumOff val="80000"/>
            </a:schemeClr>
          </a:solidFill>
        </p:spPr>
        <p:txBody>
          <a:bodyPr wrap="none" lIns="0" tIns="0" rIns="0" bIns="0" rtlCol="0">
            <a:spAutoFit/>
          </a:bodyPr>
          <a:lstStyle/>
          <a:p>
            <a:r>
              <a:rPr lang="en-US" sz="1400" b="0" dirty="0">
                <a:solidFill>
                  <a:srgbClr val="000000"/>
                </a:solidFill>
                <a:effectLst/>
                <a:latin typeface="Consolas" panose="020B0609020204030204" pitchFamily="49" charset="0"/>
              </a:rPr>
              <a:t>curl localhost:3510/v1.0/invoke/</a:t>
            </a:r>
            <a:r>
              <a:rPr lang="en-US" sz="1400" b="0" dirty="0" err="1">
                <a:solidFill>
                  <a:srgbClr val="000000"/>
                </a:solidFill>
                <a:effectLst/>
                <a:latin typeface="Consolas" panose="020B0609020204030204" pitchFamily="49" charset="0"/>
              </a:rPr>
              <a:t>nodeapp</a:t>
            </a:r>
            <a:r>
              <a:rPr lang="en-US" sz="1400" b="0" dirty="0">
                <a:solidFill>
                  <a:srgbClr val="000000"/>
                </a:solidFill>
                <a:effectLst/>
                <a:latin typeface="Consolas" panose="020B0609020204030204" pitchFamily="49" charset="0"/>
              </a:rPr>
              <a:t>/method/?name=Joseph</a:t>
            </a:r>
          </a:p>
        </p:txBody>
      </p:sp>
      <p:cxnSp>
        <p:nvCxnSpPr>
          <p:cNvPr id="27" name="Straight Arrow Connector 26">
            <a:extLst>
              <a:ext uri="{FF2B5EF4-FFF2-40B4-BE49-F238E27FC236}">
                <a16:creationId xmlns:a16="http://schemas.microsoft.com/office/drawing/2014/main" id="{8A181CE1-B7ED-9BF8-5829-6A85CC3F37EE}"/>
              </a:ext>
            </a:extLst>
          </p:cNvPr>
          <p:cNvCxnSpPr>
            <a:cxnSpLocks/>
          </p:cNvCxnSpPr>
          <p:nvPr/>
        </p:nvCxnSpPr>
        <p:spPr>
          <a:xfrm>
            <a:off x="4064114" y="855873"/>
            <a:ext cx="412352" cy="13782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Speech Bubble: Rectangle 27">
            <a:extLst>
              <a:ext uri="{FF2B5EF4-FFF2-40B4-BE49-F238E27FC236}">
                <a16:creationId xmlns:a16="http://schemas.microsoft.com/office/drawing/2014/main" id="{6947D740-AB80-0026-61A5-50E7E472EA4F}"/>
              </a:ext>
            </a:extLst>
          </p:cNvPr>
          <p:cNvSpPr/>
          <p:nvPr/>
        </p:nvSpPr>
        <p:spPr>
          <a:xfrm>
            <a:off x="2572603" y="2992039"/>
            <a:ext cx="765998" cy="166487"/>
          </a:xfrm>
          <a:prstGeom prst="wedgeRectCallout">
            <a:avLst>
              <a:gd name="adj1" fmla="val 63622"/>
              <a:gd name="adj2" fmla="val 147331"/>
            </a:avLst>
          </a:prstGeom>
          <a:solidFill>
            <a:schemeClr val="bg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solidFill>
                  <a:schemeClr val="tx1">
                    <a:lumMod val="65000"/>
                    <a:lumOff val="35000"/>
                  </a:schemeClr>
                </a:solidFill>
              </a:rPr>
              <a:t>(Joseph, 2)</a:t>
            </a:r>
          </a:p>
        </p:txBody>
      </p:sp>
      <p:sp>
        <p:nvSpPr>
          <p:cNvPr id="29" name="Speech Bubble: Rectangle 28">
            <a:extLst>
              <a:ext uri="{FF2B5EF4-FFF2-40B4-BE49-F238E27FC236}">
                <a16:creationId xmlns:a16="http://schemas.microsoft.com/office/drawing/2014/main" id="{E5698DF6-7503-33B5-5A53-4310C0C33D86}"/>
              </a:ext>
            </a:extLst>
          </p:cNvPr>
          <p:cNvSpPr/>
          <p:nvPr/>
        </p:nvSpPr>
        <p:spPr>
          <a:xfrm>
            <a:off x="5575901" y="2851603"/>
            <a:ext cx="979562" cy="166487"/>
          </a:xfrm>
          <a:prstGeom prst="wedgeRectCallout">
            <a:avLst>
              <a:gd name="adj1" fmla="val -31598"/>
              <a:gd name="adj2" fmla="val -303532"/>
            </a:avLst>
          </a:prstGeom>
          <a:solidFill>
            <a:schemeClr val="bg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solidFill>
                  <a:schemeClr val="tx1">
                    <a:lumMod val="65000"/>
                    <a:lumOff val="35000"/>
                  </a:schemeClr>
                </a:solidFill>
              </a:rPr>
              <a:t>set (Joseph, 2)</a:t>
            </a:r>
          </a:p>
        </p:txBody>
      </p:sp>
      <p:cxnSp>
        <p:nvCxnSpPr>
          <p:cNvPr id="35" name="Straight Arrow Connector 34">
            <a:extLst>
              <a:ext uri="{FF2B5EF4-FFF2-40B4-BE49-F238E27FC236}">
                <a16:creationId xmlns:a16="http://schemas.microsoft.com/office/drawing/2014/main" id="{E8B1B62C-90B5-257C-0CC7-A54B6E320B45}"/>
              </a:ext>
            </a:extLst>
          </p:cNvPr>
          <p:cNvCxnSpPr>
            <a:cxnSpLocks/>
          </p:cNvCxnSpPr>
          <p:nvPr/>
        </p:nvCxnSpPr>
        <p:spPr>
          <a:xfrm flipV="1">
            <a:off x="4948001" y="2022400"/>
            <a:ext cx="1398732" cy="280331"/>
          </a:xfrm>
          <a:prstGeom prst="straightConnector1">
            <a:avLst/>
          </a:prstGeom>
          <a:ln w="28575">
            <a:solidFill>
              <a:srgbClr val="20219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9" name="Speech Bubble: Rectangle 38">
            <a:extLst>
              <a:ext uri="{FF2B5EF4-FFF2-40B4-BE49-F238E27FC236}">
                <a16:creationId xmlns:a16="http://schemas.microsoft.com/office/drawing/2014/main" id="{E8AC1C98-A14F-C2B1-69BF-B7F4EA2F34D2}"/>
              </a:ext>
            </a:extLst>
          </p:cNvPr>
          <p:cNvSpPr/>
          <p:nvPr/>
        </p:nvSpPr>
        <p:spPr>
          <a:xfrm>
            <a:off x="4533311" y="1595581"/>
            <a:ext cx="1690931" cy="166487"/>
          </a:xfrm>
          <a:prstGeom prst="wedgeRectCallout">
            <a:avLst>
              <a:gd name="adj1" fmla="val -3082"/>
              <a:gd name="adj2" fmla="val 327675"/>
            </a:avLst>
          </a:prstGeom>
          <a:solidFill>
            <a:schemeClr val="bg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solidFill>
                  <a:schemeClr val="tx1">
                    <a:lumMod val="65000"/>
                    <a:lumOff val="35000"/>
                  </a:schemeClr>
                </a:solidFill>
              </a:rPr>
              <a:t>invoke </a:t>
            </a:r>
            <a:r>
              <a:rPr lang="en-US" sz="900" i="1" dirty="0" err="1">
                <a:solidFill>
                  <a:schemeClr val="tx1">
                    <a:lumMod val="65000"/>
                    <a:lumOff val="35000"/>
                  </a:schemeClr>
                </a:solidFill>
              </a:rPr>
              <a:t>nodeapp</a:t>
            </a:r>
            <a:r>
              <a:rPr lang="en-US" sz="900" dirty="0">
                <a:solidFill>
                  <a:schemeClr val="tx1">
                    <a:lumMod val="65000"/>
                    <a:lumOff val="35000"/>
                  </a:schemeClr>
                </a:solidFill>
              </a:rPr>
              <a:t> at port 3110</a:t>
            </a:r>
          </a:p>
        </p:txBody>
      </p:sp>
      <p:sp>
        <p:nvSpPr>
          <p:cNvPr id="40" name="Speech Bubble: Rectangle 39">
            <a:extLst>
              <a:ext uri="{FF2B5EF4-FFF2-40B4-BE49-F238E27FC236}">
                <a16:creationId xmlns:a16="http://schemas.microsoft.com/office/drawing/2014/main" id="{77D376EC-B1DC-5004-4158-DA0FC68A3A7D}"/>
              </a:ext>
            </a:extLst>
          </p:cNvPr>
          <p:cNvSpPr/>
          <p:nvPr/>
        </p:nvSpPr>
        <p:spPr>
          <a:xfrm>
            <a:off x="6886039" y="1031924"/>
            <a:ext cx="710543" cy="196797"/>
          </a:xfrm>
          <a:prstGeom prst="wedgeRectCallout">
            <a:avLst>
              <a:gd name="adj1" fmla="val -39963"/>
              <a:gd name="adj2" fmla="val 368777"/>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900" dirty="0" err="1"/>
              <a:t>nodeapp</a:t>
            </a:r>
            <a:endParaRPr lang="en-US" sz="900" dirty="0"/>
          </a:p>
        </p:txBody>
      </p:sp>
    </p:spTree>
    <p:extLst>
      <p:ext uri="{BB962C8B-B14F-4D97-AF65-F5344CB8AC3E}">
        <p14:creationId xmlns:p14="http://schemas.microsoft.com/office/powerpoint/2010/main" val="325044940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DABD672E-44AA-4944-F8A0-1CD184B8B3EC}"/>
              </a:ext>
            </a:extLst>
          </p:cNvPr>
          <p:cNvSpPr>
            <a:spLocks noGrp="1"/>
          </p:cNvSpPr>
          <p:nvPr>
            <p:ph type="ftr" sz="quarter" idx="11"/>
          </p:nvPr>
        </p:nvSpPr>
        <p:spPr/>
        <p:txBody>
          <a:bodyPr/>
          <a:lstStyle/>
          <a:p>
            <a:r>
              <a:rPr lang="en-US"/>
              <a:t>Microservices, Messaging, Kafka and Dapr - Fontys - November 2022</a:t>
            </a:r>
            <a:endParaRPr lang="nl-NL"/>
          </a:p>
        </p:txBody>
      </p:sp>
      <p:sp>
        <p:nvSpPr>
          <p:cNvPr id="5" name="Rounded Rectangle 5">
            <a:extLst>
              <a:ext uri="{FF2B5EF4-FFF2-40B4-BE49-F238E27FC236}">
                <a16:creationId xmlns:a16="http://schemas.microsoft.com/office/drawing/2014/main" id="{7556CCF7-2BC5-D8AA-713E-3EA56A126D55}"/>
              </a:ext>
            </a:extLst>
          </p:cNvPr>
          <p:cNvSpPr/>
          <p:nvPr/>
        </p:nvSpPr>
        <p:spPr bwMode="auto">
          <a:xfrm>
            <a:off x="2859352" y="4095809"/>
            <a:ext cx="1997989" cy="664844"/>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State</a:t>
            </a:r>
          </a:p>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rgbClr val="000000"/>
                </a:solidFill>
                <a:effectLst/>
                <a:uLnTx/>
                <a:uFillTx/>
                <a:latin typeface="Segoe UI Semibold"/>
                <a:ea typeface="+mn-ea"/>
                <a:cs typeface="+mn-cs"/>
              </a:rPr>
              <a:t>Stores</a:t>
            </a:r>
          </a:p>
        </p:txBody>
      </p:sp>
      <p:grpSp>
        <p:nvGrpSpPr>
          <p:cNvPr id="6" name="Group 5">
            <a:extLst>
              <a:ext uri="{FF2B5EF4-FFF2-40B4-BE49-F238E27FC236}">
                <a16:creationId xmlns:a16="http://schemas.microsoft.com/office/drawing/2014/main" id="{644B382D-A1D1-80B1-6CE9-5DDD3AF9A0AA}"/>
              </a:ext>
            </a:extLst>
          </p:cNvPr>
          <p:cNvGrpSpPr/>
          <p:nvPr/>
        </p:nvGrpSpPr>
        <p:grpSpPr>
          <a:xfrm>
            <a:off x="4181647" y="4215702"/>
            <a:ext cx="440351" cy="455539"/>
            <a:chOff x="8492360" y="900329"/>
            <a:chExt cx="556657" cy="588829"/>
          </a:xfrm>
        </p:grpSpPr>
        <p:pic>
          <p:nvPicPr>
            <p:cNvPr id="7" name="Picture 114">
              <a:extLst>
                <a:ext uri="{FF2B5EF4-FFF2-40B4-BE49-F238E27FC236}">
                  <a16:creationId xmlns:a16="http://schemas.microsoft.com/office/drawing/2014/main" id="{FFE65C08-792F-B0CB-03CC-A60309536E46}"/>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rcRect/>
            <a:stretch/>
          </p:blipFill>
          <p:spPr>
            <a:xfrm>
              <a:off x="8604473" y="900329"/>
              <a:ext cx="332433" cy="332433"/>
            </a:xfrm>
            <a:prstGeom prst="rect">
              <a:avLst/>
            </a:prstGeom>
          </p:spPr>
        </p:pic>
        <p:sp>
          <p:nvSpPr>
            <p:cNvPr id="8" name="TextBox 7">
              <a:extLst>
                <a:ext uri="{FF2B5EF4-FFF2-40B4-BE49-F238E27FC236}">
                  <a16:creationId xmlns:a16="http://schemas.microsoft.com/office/drawing/2014/main" id="{B3B983F7-E993-69DD-05F3-2770C143CBDD}"/>
                </a:ext>
              </a:extLst>
            </p:cNvPr>
            <p:cNvSpPr txBox="1"/>
            <p:nvPr/>
          </p:nvSpPr>
          <p:spPr>
            <a:xfrm>
              <a:off x="8492360" y="1250459"/>
              <a:ext cx="556657"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DynamoDB</a:t>
              </a:r>
            </a:p>
          </p:txBody>
        </p:sp>
      </p:grpSp>
      <p:pic>
        <p:nvPicPr>
          <p:cNvPr id="9" name="Graphic 8">
            <a:extLst>
              <a:ext uri="{FF2B5EF4-FFF2-40B4-BE49-F238E27FC236}">
                <a16:creationId xmlns:a16="http://schemas.microsoft.com/office/drawing/2014/main" id="{84E18B76-921B-065A-CAC2-20A108AB65BE}"/>
              </a:ext>
            </a:extLst>
          </p:cNvPr>
          <p:cNvPicPr>
            <a:picLocks noChangeAspect="1"/>
          </p:cNvPicPr>
          <p:nvPr/>
        </p:nvPicPr>
        <p:blipFill>
          <a:blip r:embed="rId4" cstate="print">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000331" y="4241542"/>
            <a:ext cx="236403" cy="378444"/>
          </a:xfrm>
          <a:prstGeom prst="rect">
            <a:avLst/>
          </a:prstGeom>
        </p:spPr>
      </p:pic>
      <p:pic>
        <p:nvPicPr>
          <p:cNvPr id="10" name="Picture 2" descr="See the source image">
            <a:extLst>
              <a:ext uri="{FF2B5EF4-FFF2-40B4-BE49-F238E27FC236}">
                <a16:creationId xmlns:a16="http://schemas.microsoft.com/office/drawing/2014/main" id="{1793783F-F73F-397D-7EEB-19122166B7CA}"/>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4022523" y="4147850"/>
            <a:ext cx="718118" cy="60463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AppA">
            <a:extLst>
              <a:ext uri="{FF2B5EF4-FFF2-40B4-BE49-F238E27FC236}">
                <a16:creationId xmlns:a16="http://schemas.microsoft.com/office/drawing/2014/main" id="{4804343B-4C0E-A934-6784-FA5952E868D8}"/>
              </a:ext>
            </a:extLst>
          </p:cNvPr>
          <p:cNvGrpSpPr/>
          <p:nvPr/>
        </p:nvGrpSpPr>
        <p:grpSpPr>
          <a:xfrm>
            <a:off x="6346733" y="1622479"/>
            <a:ext cx="1249849" cy="1458155"/>
            <a:chOff x="3444424" y="1954650"/>
            <a:chExt cx="1400542" cy="1633964"/>
          </a:xfrm>
        </p:grpSpPr>
        <p:pic>
          <p:nvPicPr>
            <p:cNvPr id="12" name="Graphic 11">
              <a:extLst>
                <a:ext uri="{FF2B5EF4-FFF2-40B4-BE49-F238E27FC236}">
                  <a16:creationId xmlns:a16="http://schemas.microsoft.com/office/drawing/2014/main" id="{935BE617-A9C1-8DEA-3916-735EEA777E9D}"/>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44424" y="1954650"/>
              <a:ext cx="1400542" cy="1633964"/>
            </a:xfrm>
            <a:prstGeom prst="rect">
              <a:avLst/>
            </a:prstGeom>
          </p:spPr>
        </p:pic>
        <p:sp>
          <p:nvSpPr>
            <p:cNvPr id="13" name="TextBox 12">
              <a:extLst>
                <a:ext uri="{FF2B5EF4-FFF2-40B4-BE49-F238E27FC236}">
                  <a16:creationId xmlns:a16="http://schemas.microsoft.com/office/drawing/2014/main" id="{4710B95F-8D68-63A4-00A4-78DDA71EDD81}"/>
                </a:ext>
              </a:extLst>
            </p:cNvPr>
            <p:cNvSpPr txBox="1"/>
            <p:nvPr/>
          </p:nvSpPr>
          <p:spPr>
            <a:xfrm>
              <a:off x="3821800" y="2525411"/>
              <a:ext cx="576604" cy="258663"/>
            </a:xfrm>
            <a:prstGeom prst="rect">
              <a:avLst/>
            </a:prstGeom>
            <a:noFill/>
          </p:spPr>
          <p:txBody>
            <a:bodyPr wrap="none" lIns="0" tIns="0" rIns="0" bIns="0" rtlCol="0">
              <a:spAutoFit/>
            </a:bodyPr>
            <a:lstStyle/>
            <a:p>
              <a:pPr algn="ctr"/>
              <a:r>
                <a:rPr lang="en-US" sz="1500" dirty="0">
                  <a:solidFill>
                    <a:schemeClr val="bg1"/>
                  </a:solidFill>
                  <a:latin typeface="+mj-lt"/>
                </a:rPr>
                <a:t>app.js</a:t>
              </a:r>
            </a:p>
          </p:txBody>
        </p:sp>
      </p:grpSp>
      <p:cxnSp>
        <p:nvCxnSpPr>
          <p:cNvPr id="14" name="Straight Arrow Connector 13">
            <a:extLst>
              <a:ext uri="{FF2B5EF4-FFF2-40B4-BE49-F238E27FC236}">
                <a16:creationId xmlns:a16="http://schemas.microsoft.com/office/drawing/2014/main" id="{E11D04A8-C006-16E6-E49B-9009466EB657}"/>
              </a:ext>
            </a:extLst>
          </p:cNvPr>
          <p:cNvCxnSpPr>
            <a:cxnSpLocks/>
          </p:cNvCxnSpPr>
          <p:nvPr/>
        </p:nvCxnSpPr>
        <p:spPr>
          <a:xfrm flipH="1">
            <a:off x="4968872" y="2399403"/>
            <a:ext cx="1356990" cy="31024"/>
          </a:xfrm>
          <a:prstGeom prst="straightConnector1">
            <a:avLst/>
          </a:prstGeom>
          <a:ln w="28575">
            <a:solidFill>
              <a:srgbClr val="20219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B00CAE6B-2CFB-BF1F-A3DB-50687848C348}"/>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357193" y="2153878"/>
            <a:ext cx="632550" cy="737975"/>
          </a:xfrm>
          <a:prstGeom prst="rect">
            <a:avLst/>
          </a:prstGeom>
          <a:effectLst>
            <a:outerShdw blurRad="50800" dist="25400" dir="13500000" algn="br" rotWithShape="0">
              <a:prstClr val="black">
                <a:alpha val="40000"/>
              </a:prstClr>
            </a:outerShdw>
          </a:effectLst>
        </p:spPr>
      </p:pic>
      <p:cxnSp>
        <p:nvCxnSpPr>
          <p:cNvPr id="16" name="Connector: Elbow 15">
            <a:extLst>
              <a:ext uri="{FF2B5EF4-FFF2-40B4-BE49-F238E27FC236}">
                <a16:creationId xmlns:a16="http://schemas.microsoft.com/office/drawing/2014/main" id="{E6E41254-F4A9-D4AC-E5C7-7C4BCCE56843}"/>
              </a:ext>
            </a:extLst>
          </p:cNvPr>
          <p:cNvCxnSpPr>
            <a:cxnSpLocks/>
            <a:stCxn id="15" idx="2"/>
            <a:endCxn id="20" idx="0"/>
          </p:cNvCxnSpPr>
          <p:nvPr/>
        </p:nvCxnSpPr>
        <p:spPr>
          <a:xfrm rot="5400000">
            <a:off x="3446995" y="2530574"/>
            <a:ext cx="865195" cy="1587752"/>
          </a:xfrm>
          <a:prstGeom prst="bentConnector3">
            <a:avLst>
              <a:gd name="adj1" fmla="val 50000"/>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780D0F4E-6F42-D397-E59B-58C73A9C22F9}"/>
              </a:ext>
            </a:extLst>
          </p:cNvPr>
          <p:cNvGrpSpPr/>
          <p:nvPr/>
        </p:nvGrpSpPr>
        <p:grpSpPr>
          <a:xfrm>
            <a:off x="2979198" y="3693208"/>
            <a:ext cx="196409" cy="208343"/>
            <a:chOff x="6207667" y="1018040"/>
            <a:chExt cx="248285" cy="269304"/>
          </a:xfrm>
        </p:grpSpPr>
        <p:sp>
          <p:nvSpPr>
            <p:cNvPr id="18" name="Rectangle 17">
              <a:extLst>
                <a:ext uri="{FF2B5EF4-FFF2-40B4-BE49-F238E27FC236}">
                  <a16:creationId xmlns:a16="http://schemas.microsoft.com/office/drawing/2014/main" id="{63146473-37EE-AB14-55A5-E642EED21100}"/>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19" name="Freeform: Shape 18">
              <a:extLst>
                <a:ext uri="{FF2B5EF4-FFF2-40B4-BE49-F238E27FC236}">
                  <a16:creationId xmlns:a16="http://schemas.microsoft.com/office/drawing/2014/main" id="{B874E161-64DD-C8CB-2CA8-E90E3265EC08}"/>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20" name="Oval 19">
              <a:extLst>
                <a:ext uri="{FF2B5EF4-FFF2-40B4-BE49-F238E27FC236}">
                  <a16:creationId xmlns:a16="http://schemas.microsoft.com/office/drawing/2014/main" id="{8867462F-ED3B-458E-E77C-D9C4A27461AD}"/>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grpSp>
      <p:cxnSp>
        <p:nvCxnSpPr>
          <p:cNvPr id="21" name="Connector: Elbow 20">
            <a:extLst>
              <a:ext uri="{FF2B5EF4-FFF2-40B4-BE49-F238E27FC236}">
                <a16:creationId xmlns:a16="http://schemas.microsoft.com/office/drawing/2014/main" id="{38342A69-5BA8-5F03-AA06-3B5438172FD1}"/>
              </a:ext>
            </a:extLst>
          </p:cNvPr>
          <p:cNvCxnSpPr>
            <a:cxnSpLocks/>
            <a:endCxn id="9" idx="0"/>
          </p:cNvCxnSpPr>
          <p:nvPr/>
        </p:nvCxnSpPr>
        <p:spPr>
          <a:xfrm rot="16200000" flipH="1">
            <a:off x="2910235" y="4033244"/>
            <a:ext cx="338320" cy="78276"/>
          </a:xfrm>
          <a:prstGeom prst="bentConnector3">
            <a:avLst>
              <a:gd name="adj1" fmla="val 36486"/>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3CBE7126-0AA2-D4FB-42A9-A81F0B12002B}"/>
              </a:ext>
            </a:extLst>
          </p:cNvPr>
          <p:cNvSpPr txBox="1"/>
          <p:nvPr/>
        </p:nvSpPr>
        <p:spPr>
          <a:xfrm>
            <a:off x="3742128" y="3339795"/>
            <a:ext cx="554639" cy="169277"/>
          </a:xfrm>
          <a:prstGeom prst="rect">
            <a:avLst/>
          </a:prstGeom>
          <a:noFill/>
        </p:spPr>
        <p:txBody>
          <a:bodyPr wrap="none" lIns="0" tIns="0" rIns="0" bIns="0" rtlCol="0">
            <a:spAutoFit/>
          </a:bodyPr>
          <a:lstStyle/>
          <a:p>
            <a:r>
              <a:rPr lang="en-US" sz="1100" i="1" dirty="0"/>
              <a:t>get &amp; set</a:t>
            </a:r>
          </a:p>
        </p:txBody>
      </p:sp>
      <p:pic>
        <p:nvPicPr>
          <p:cNvPr id="23" name="Picture 4" descr="Logos and Graphics | Node.js">
            <a:extLst>
              <a:ext uri="{FF2B5EF4-FFF2-40B4-BE49-F238E27FC236}">
                <a16:creationId xmlns:a16="http://schemas.microsoft.com/office/drawing/2014/main" id="{7D6C4DE5-DAD5-00FE-2847-F17837B3BF0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638473" y="2409994"/>
            <a:ext cx="610303" cy="345848"/>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Rounded Corners 23">
            <a:extLst>
              <a:ext uri="{FF2B5EF4-FFF2-40B4-BE49-F238E27FC236}">
                <a16:creationId xmlns:a16="http://schemas.microsoft.com/office/drawing/2014/main" id="{C638321C-7716-89E8-48D3-60CA919994EA}"/>
              </a:ext>
            </a:extLst>
          </p:cNvPr>
          <p:cNvSpPr/>
          <p:nvPr/>
        </p:nvSpPr>
        <p:spPr>
          <a:xfrm>
            <a:off x="7825899" y="2409994"/>
            <a:ext cx="775094" cy="38405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Node SDK for </a:t>
            </a:r>
            <a:r>
              <a:rPr lang="en-US" sz="900" dirty="0" err="1"/>
              <a:t>Dapr</a:t>
            </a:r>
            <a:endParaRPr lang="en-US" sz="900" dirty="0"/>
          </a:p>
        </p:txBody>
      </p:sp>
      <p:cxnSp>
        <p:nvCxnSpPr>
          <p:cNvPr id="25" name="Connector: Elbow 24">
            <a:extLst>
              <a:ext uri="{FF2B5EF4-FFF2-40B4-BE49-F238E27FC236}">
                <a16:creationId xmlns:a16="http://schemas.microsoft.com/office/drawing/2014/main" id="{2B613952-173E-CEFB-584A-3D4A491CEA40}"/>
              </a:ext>
            </a:extLst>
          </p:cNvPr>
          <p:cNvCxnSpPr>
            <a:stCxn id="12" idx="3"/>
            <a:endCxn id="24" idx="1"/>
          </p:cNvCxnSpPr>
          <p:nvPr/>
        </p:nvCxnSpPr>
        <p:spPr>
          <a:xfrm>
            <a:off x="7596582" y="2351557"/>
            <a:ext cx="229317" cy="25046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Speech Bubble: Rectangle 30">
            <a:extLst>
              <a:ext uri="{FF2B5EF4-FFF2-40B4-BE49-F238E27FC236}">
                <a16:creationId xmlns:a16="http://schemas.microsoft.com/office/drawing/2014/main" id="{9F5AD565-2692-0549-98B2-9CAF4670B634}"/>
              </a:ext>
            </a:extLst>
          </p:cNvPr>
          <p:cNvSpPr/>
          <p:nvPr/>
        </p:nvSpPr>
        <p:spPr>
          <a:xfrm>
            <a:off x="2430152" y="2165138"/>
            <a:ext cx="1697744" cy="166487"/>
          </a:xfrm>
          <a:prstGeom prst="wedgeRectCallout">
            <a:avLst>
              <a:gd name="adj1" fmla="val 70749"/>
              <a:gd name="adj2" fmla="val 6535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t>DAPR_HTTP_PORT= 3510</a:t>
            </a:r>
          </a:p>
        </p:txBody>
      </p:sp>
      <p:sp>
        <p:nvSpPr>
          <p:cNvPr id="32" name="Speech Bubble: Rectangle 31">
            <a:extLst>
              <a:ext uri="{FF2B5EF4-FFF2-40B4-BE49-F238E27FC236}">
                <a16:creationId xmlns:a16="http://schemas.microsoft.com/office/drawing/2014/main" id="{75D639D0-0782-8C0E-333E-D9F840FBDF52}"/>
              </a:ext>
            </a:extLst>
          </p:cNvPr>
          <p:cNvSpPr/>
          <p:nvPr/>
        </p:nvSpPr>
        <p:spPr>
          <a:xfrm>
            <a:off x="7699676" y="1602211"/>
            <a:ext cx="1249848" cy="200816"/>
          </a:xfrm>
          <a:prstGeom prst="wedgeRectCallout">
            <a:avLst>
              <a:gd name="adj1" fmla="val -68814"/>
              <a:gd name="adj2" fmla="val 185282"/>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t>APP_PORT = 3110</a:t>
            </a:r>
          </a:p>
        </p:txBody>
      </p:sp>
      <p:sp>
        <p:nvSpPr>
          <p:cNvPr id="33" name="Rounded Rectangle 5">
            <a:extLst>
              <a:ext uri="{FF2B5EF4-FFF2-40B4-BE49-F238E27FC236}">
                <a16:creationId xmlns:a16="http://schemas.microsoft.com/office/drawing/2014/main" id="{461C35F2-4619-18E4-3514-8FC911FFBDB7}"/>
              </a:ext>
            </a:extLst>
          </p:cNvPr>
          <p:cNvSpPr/>
          <p:nvPr/>
        </p:nvSpPr>
        <p:spPr bwMode="auto">
          <a:xfrm>
            <a:off x="5114653" y="4185743"/>
            <a:ext cx="1843481" cy="609404"/>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endParaRPr lang="en-US" sz="1500">
              <a:solidFill>
                <a:srgbClr val="000000"/>
              </a:solidFill>
              <a:latin typeface="Segoe UI Semibold"/>
            </a:endParaRPr>
          </a:p>
        </p:txBody>
      </p:sp>
      <p:graphicFrame>
        <p:nvGraphicFramePr>
          <p:cNvPr id="34" name="Table 12">
            <a:extLst>
              <a:ext uri="{FF2B5EF4-FFF2-40B4-BE49-F238E27FC236}">
                <a16:creationId xmlns:a16="http://schemas.microsoft.com/office/drawing/2014/main" id="{BC29EAD4-6FE3-F4FC-1FE0-AA5CE9F66721}"/>
              </a:ext>
            </a:extLst>
          </p:cNvPr>
          <p:cNvGraphicFramePr>
            <a:graphicFrameLocks noGrp="1"/>
          </p:cNvGraphicFramePr>
          <p:nvPr>
            <p:extLst>
              <p:ext uri="{D42A27DB-BD31-4B8C-83A1-F6EECF244321}">
                <p14:modId xmlns:p14="http://schemas.microsoft.com/office/powerpoint/2010/main" val="1194893010"/>
              </p:ext>
            </p:extLst>
          </p:nvPr>
        </p:nvGraphicFramePr>
        <p:xfrm>
          <a:off x="5105153" y="4065152"/>
          <a:ext cx="3293500" cy="740156"/>
        </p:xfrm>
        <a:graphic>
          <a:graphicData uri="http://schemas.openxmlformats.org/drawingml/2006/table">
            <a:tbl>
              <a:tblPr firstRow="1" bandRow="1">
                <a:effectLst/>
                <a:tableStyleId>{3B4B98B0-60AC-42C2-AFA5-B58CD77FA1E5}</a:tableStyleId>
              </a:tblPr>
              <a:tblGrid>
                <a:gridCol w="1930268">
                  <a:extLst>
                    <a:ext uri="{9D8B030D-6E8A-4147-A177-3AD203B41FA5}">
                      <a16:colId xmlns:a16="http://schemas.microsoft.com/office/drawing/2014/main" val="3761039183"/>
                    </a:ext>
                  </a:extLst>
                </a:gridCol>
                <a:gridCol w="1363232">
                  <a:extLst>
                    <a:ext uri="{9D8B030D-6E8A-4147-A177-3AD203B41FA5}">
                      <a16:colId xmlns:a16="http://schemas.microsoft.com/office/drawing/2014/main" val="836788475"/>
                    </a:ext>
                  </a:extLst>
                </a:gridCol>
              </a:tblGrid>
              <a:tr h="282956">
                <a:tc>
                  <a:txBody>
                    <a:bodyPr/>
                    <a:lstStyle/>
                    <a:p>
                      <a:pPr marL="0" algn="l" defTabSz="914400" rtl="0" eaLnBrk="1" latinLnBrk="0" hangingPunct="1"/>
                      <a:r>
                        <a:rPr lang="en-US" sz="1100" kern="1200" dirty="0">
                          <a:solidFill>
                            <a:schemeClr val="bg1"/>
                          </a:solidFill>
                        </a:rPr>
                        <a:t>key</a:t>
                      </a:r>
                      <a:endParaRPr lang="en-US" sz="1100" b="1" kern="1200" dirty="0">
                        <a:solidFill>
                          <a:schemeClr val="bg1"/>
                        </a:solidFill>
                        <a:latin typeface="+mj-lt"/>
                        <a:ea typeface="+mn-ea"/>
                        <a:cs typeface="+mn-cs"/>
                      </a:endParaRPr>
                    </a:p>
                  </a:txBody>
                  <a:tcPr marL="68580" marR="0" marT="68580" marB="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100" kern="1200" dirty="0">
                          <a:solidFill>
                            <a:schemeClr val="bg1"/>
                          </a:solidFill>
                        </a:rPr>
                        <a:t>value</a:t>
                      </a:r>
                      <a:endParaRPr lang="en-US" sz="1100" b="1" kern="1200" dirty="0">
                        <a:solidFill>
                          <a:schemeClr val="bg1"/>
                        </a:solidFill>
                        <a:latin typeface="+mj-lt"/>
                        <a:ea typeface="+mn-ea"/>
                        <a:cs typeface="+mn-cs"/>
                      </a:endParaRPr>
                    </a:p>
                  </a:txBody>
                  <a:tcPr marL="68580" marR="0" marT="68580" marB="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339288">
                <a:tc>
                  <a:txBody>
                    <a:bodyPr/>
                    <a:lstStyle/>
                    <a:p>
                      <a:r>
                        <a:rPr lang="en-US" sz="1050" b="0" kern="1200" dirty="0">
                          <a:latin typeface="Consolas" panose="020B0609020204030204" pitchFamily="49" charset="0"/>
                        </a:rPr>
                        <a:t>Joseph</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050" b="0" kern="1200" dirty="0">
                          <a:solidFill>
                            <a:schemeClr val="tx1"/>
                          </a:solidFill>
                          <a:latin typeface="Consolas" panose="020B0609020204030204" pitchFamily="49" charset="0"/>
                          <a:ea typeface="+mn-ea"/>
                          <a:cs typeface="+mn-cs"/>
                        </a:rPr>
                        <a:t>instance-sequence-number</a:t>
                      </a:r>
                    </a:p>
                  </a:txBody>
                  <a:tcPr marL="68580" marR="68580" marT="68580" marB="6858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050" b="0" kern="1200" dirty="0">
                          <a:latin typeface="Consolas" panose="020B0609020204030204" pitchFamily="49" charset="0"/>
                        </a:rPr>
                        <a:t>3</a:t>
                      </a:r>
                    </a:p>
                    <a:p>
                      <a:r>
                        <a:rPr lang="en-US" sz="1050" b="0" kern="1200" dirty="0">
                          <a:solidFill>
                            <a:srgbClr val="1A1A1A"/>
                          </a:solidFill>
                          <a:latin typeface="Consolas" panose="020B0609020204030204" pitchFamily="49" charset="0"/>
                          <a:ea typeface="Segoe UI Symbol"/>
                          <a:cs typeface="+mn-cs"/>
                        </a:rPr>
                        <a:t>2</a:t>
                      </a:r>
                    </a:p>
                  </a:txBody>
                  <a:tcPr marL="68580" marR="68580" marT="68580" marB="68580">
                    <a:lnL>
                      <a:noFill/>
                    </a:lnL>
                    <a:lnR>
                      <a:noFill/>
                    </a:lnR>
                    <a:lnT w="19050" cap="flat" cmpd="sng" algn="ctr">
                      <a:noFill/>
                      <a:prstDash val="solid"/>
                      <a:round/>
                      <a:headEnd type="none" w="med" len="med"/>
                      <a:tailEnd type="none" w="med" len="med"/>
                    </a:lnT>
                    <a:lnB w="19050" cap="flat" cmpd="sng" algn="ctr">
                      <a:no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cxnSp>
        <p:nvCxnSpPr>
          <p:cNvPr id="36" name="Straight Arrow Connector 35">
            <a:extLst>
              <a:ext uri="{FF2B5EF4-FFF2-40B4-BE49-F238E27FC236}">
                <a16:creationId xmlns:a16="http://schemas.microsoft.com/office/drawing/2014/main" id="{66C8A4A0-24DF-C22A-9FDB-9C2A2A2C88D4}"/>
              </a:ext>
            </a:extLst>
          </p:cNvPr>
          <p:cNvCxnSpPr>
            <a:stCxn id="10" idx="3"/>
          </p:cNvCxnSpPr>
          <p:nvPr/>
        </p:nvCxnSpPr>
        <p:spPr>
          <a:xfrm flipV="1">
            <a:off x="4740641" y="4241542"/>
            <a:ext cx="374012" cy="2086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975480E8-62D3-690F-E787-C27D26C66F5B}"/>
              </a:ext>
            </a:extLst>
          </p:cNvPr>
          <p:cNvSpPr/>
          <p:nvPr/>
        </p:nvSpPr>
        <p:spPr>
          <a:xfrm>
            <a:off x="5074092" y="2898568"/>
            <a:ext cx="417460" cy="519653"/>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p>
        </p:txBody>
      </p:sp>
      <p:sp>
        <p:nvSpPr>
          <p:cNvPr id="46" name="TextBox 45">
            <a:extLst>
              <a:ext uri="{FF2B5EF4-FFF2-40B4-BE49-F238E27FC236}">
                <a16:creationId xmlns:a16="http://schemas.microsoft.com/office/drawing/2014/main" id="{434D3AD2-8AE2-94D7-9188-258FCF0F8A90}"/>
              </a:ext>
            </a:extLst>
          </p:cNvPr>
          <p:cNvSpPr txBox="1"/>
          <p:nvPr/>
        </p:nvSpPr>
        <p:spPr>
          <a:xfrm>
            <a:off x="4799829" y="3447440"/>
            <a:ext cx="1057982" cy="147903"/>
          </a:xfrm>
          <a:prstGeom prst="rect">
            <a:avLst/>
          </a:prstGeom>
          <a:noFill/>
        </p:spPr>
        <p:txBody>
          <a:bodyPr wrap="none" lIns="0" tIns="0" rIns="0" bIns="0" rtlCol="0">
            <a:spAutoFit/>
          </a:bodyPr>
          <a:lstStyle/>
          <a:p>
            <a:r>
              <a:rPr lang="en-US" sz="1050" i="1" dirty="0" err="1"/>
              <a:t>components.yaml</a:t>
            </a:r>
            <a:endParaRPr lang="en-US" sz="1050" i="1" dirty="0"/>
          </a:p>
        </p:txBody>
      </p:sp>
      <p:pic>
        <p:nvPicPr>
          <p:cNvPr id="47" name="Picture 2" descr="See the source image">
            <a:extLst>
              <a:ext uri="{FF2B5EF4-FFF2-40B4-BE49-F238E27FC236}">
                <a16:creationId xmlns:a16="http://schemas.microsoft.com/office/drawing/2014/main" id="{F7B1E2B4-1591-B3CC-A5F3-7F7229C6FB93}"/>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Lst>
          </a:blip>
          <a:srcRect/>
          <a:stretch/>
        </p:blipFill>
        <p:spPr bwMode="auto">
          <a:xfrm>
            <a:off x="5180003" y="3003291"/>
            <a:ext cx="243990" cy="205431"/>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Connector: Elbow 49">
            <a:extLst>
              <a:ext uri="{FF2B5EF4-FFF2-40B4-BE49-F238E27FC236}">
                <a16:creationId xmlns:a16="http://schemas.microsoft.com/office/drawing/2014/main" id="{3529838A-7554-0749-15D6-849B925FF7AC}"/>
              </a:ext>
            </a:extLst>
          </p:cNvPr>
          <p:cNvCxnSpPr>
            <a:stCxn id="15" idx="3"/>
            <a:endCxn id="45" idx="0"/>
          </p:cNvCxnSpPr>
          <p:nvPr/>
        </p:nvCxnSpPr>
        <p:spPr>
          <a:xfrm>
            <a:off x="4989743" y="2522866"/>
            <a:ext cx="293079" cy="375702"/>
          </a:xfrm>
          <a:prstGeom prst="bentConnector2">
            <a:avLst/>
          </a:prstGeom>
          <a:ln>
            <a:prstDash val="dash"/>
            <a:tailEnd type="triangle"/>
          </a:ln>
        </p:spPr>
        <p:style>
          <a:lnRef idx="1">
            <a:schemeClr val="dk1"/>
          </a:lnRef>
          <a:fillRef idx="0">
            <a:schemeClr val="dk1"/>
          </a:fillRef>
          <a:effectRef idx="0">
            <a:schemeClr val="dk1"/>
          </a:effectRef>
          <a:fontRef idx="minor">
            <a:schemeClr val="tx1"/>
          </a:fontRef>
        </p:style>
      </p:cxnSp>
      <p:sp>
        <p:nvSpPr>
          <p:cNvPr id="2" name="TextBox 1">
            <a:extLst>
              <a:ext uri="{FF2B5EF4-FFF2-40B4-BE49-F238E27FC236}">
                <a16:creationId xmlns:a16="http://schemas.microsoft.com/office/drawing/2014/main" id="{31E8BE2C-5911-E386-0D88-45E632DAE80B}"/>
              </a:ext>
            </a:extLst>
          </p:cNvPr>
          <p:cNvSpPr txBox="1"/>
          <p:nvPr/>
        </p:nvSpPr>
        <p:spPr>
          <a:xfrm>
            <a:off x="153823" y="628979"/>
            <a:ext cx="5863785" cy="215444"/>
          </a:xfrm>
          <a:prstGeom prst="rect">
            <a:avLst/>
          </a:prstGeom>
          <a:solidFill>
            <a:schemeClr val="bg2">
              <a:lumMod val="20000"/>
              <a:lumOff val="80000"/>
            </a:schemeClr>
          </a:solidFill>
        </p:spPr>
        <p:txBody>
          <a:bodyPr wrap="none" lIns="0" tIns="0" rIns="0" bIns="0" rtlCol="0">
            <a:spAutoFit/>
          </a:bodyPr>
          <a:lstStyle/>
          <a:p>
            <a:r>
              <a:rPr lang="en-US" sz="1400" b="0" dirty="0">
                <a:solidFill>
                  <a:srgbClr val="000000"/>
                </a:solidFill>
                <a:effectLst/>
                <a:latin typeface="Consolas" panose="020B0609020204030204" pitchFamily="49" charset="0"/>
              </a:rPr>
              <a:t>curl localhost:3510/v1.0/invoke/</a:t>
            </a:r>
            <a:r>
              <a:rPr lang="en-US" sz="1400" b="0" dirty="0" err="1">
                <a:solidFill>
                  <a:srgbClr val="000000"/>
                </a:solidFill>
                <a:effectLst/>
                <a:latin typeface="Consolas" panose="020B0609020204030204" pitchFamily="49" charset="0"/>
              </a:rPr>
              <a:t>nodeapp</a:t>
            </a:r>
            <a:r>
              <a:rPr lang="en-US" sz="1400" b="0" dirty="0">
                <a:solidFill>
                  <a:srgbClr val="000000"/>
                </a:solidFill>
                <a:effectLst/>
                <a:latin typeface="Consolas" panose="020B0609020204030204" pitchFamily="49" charset="0"/>
              </a:rPr>
              <a:t>/method/?name=Joseph</a:t>
            </a:r>
          </a:p>
        </p:txBody>
      </p:sp>
      <p:cxnSp>
        <p:nvCxnSpPr>
          <p:cNvPr id="27" name="Straight Arrow Connector 26">
            <a:extLst>
              <a:ext uri="{FF2B5EF4-FFF2-40B4-BE49-F238E27FC236}">
                <a16:creationId xmlns:a16="http://schemas.microsoft.com/office/drawing/2014/main" id="{8A181CE1-B7ED-9BF8-5829-6A85CC3F37EE}"/>
              </a:ext>
            </a:extLst>
          </p:cNvPr>
          <p:cNvCxnSpPr>
            <a:cxnSpLocks/>
          </p:cNvCxnSpPr>
          <p:nvPr/>
        </p:nvCxnSpPr>
        <p:spPr>
          <a:xfrm>
            <a:off x="4064114" y="855873"/>
            <a:ext cx="412352" cy="13782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Speech Bubble: Rectangle 27">
            <a:extLst>
              <a:ext uri="{FF2B5EF4-FFF2-40B4-BE49-F238E27FC236}">
                <a16:creationId xmlns:a16="http://schemas.microsoft.com/office/drawing/2014/main" id="{6947D740-AB80-0026-61A5-50E7E472EA4F}"/>
              </a:ext>
            </a:extLst>
          </p:cNvPr>
          <p:cNvSpPr/>
          <p:nvPr/>
        </p:nvSpPr>
        <p:spPr>
          <a:xfrm>
            <a:off x="2572603" y="2992039"/>
            <a:ext cx="765998" cy="166487"/>
          </a:xfrm>
          <a:prstGeom prst="wedgeRectCallout">
            <a:avLst>
              <a:gd name="adj1" fmla="val 63622"/>
              <a:gd name="adj2" fmla="val 147331"/>
            </a:avLst>
          </a:prstGeom>
          <a:solidFill>
            <a:schemeClr val="bg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solidFill>
                  <a:schemeClr val="tx1">
                    <a:lumMod val="65000"/>
                    <a:lumOff val="35000"/>
                  </a:schemeClr>
                </a:solidFill>
              </a:rPr>
              <a:t>(Joseph, 3)</a:t>
            </a:r>
          </a:p>
        </p:txBody>
      </p:sp>
      <p:sp>
        <p:nvSpPr>
          <p:cNvPr id="29" name="Speech Bubble: Rectangle 28">
            <a:extLst>
              <a:ext uri="{FF2B5EF4-FFF2-40B4-BE49-F238E27FC236}">
                <a16:creationId xmlns:a16="http://schemas.microsoft.com/office/drawing/2014/main" id="{E5698DF6-7503-33B5-5A53-4310C0C33D86}"/>
              </a:ext>
            </a:extLst>
          </p:cNvPr>
          <p:cNvSpPr/>
          <p:nvPr/>
        </p:nvSpPr>
        <p:spPr>
          <a:xfrm>
            <a:off x="5575901" y="2851603"/>
            <a:ext cx="979562" cy="166487"/>
          </a:xfrm>
          <a:prstGeom prst="wedgeRectCallout">
            <a:avLst>
              <a:gd name="adj1" fmla="val -31598"/>
              <a:gd name="adj2" fmla="val -303532"/>
            </a:avLst>
          </a:prstGeom>
          <a:solidFill>
            <a:schemeClr val="bg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solidFill>
                  <a:schemeClr val="tx1">
                    <a:lumMod val="65000"/>
                    <a:lumOff val="35000"/>
                  </a:schemeClr>
                </a:solidFill>
              </a:rPr>
              <a:t>set (Joseph, 3)</a:t>
            </a:r>
          </a:p>
        </p:txBody>
      </p:sp>
      <p:cxnSp>
        <p:nvCxnSpPr>
          <p:cNvPr id="35" name="Straight Arrow Connector 34">
            <a:extLst>
              <a:ext uri="{FF2B5EF4-FFF2-40B4-BE49-F238E27FC236}">
                <a16:creationId xmlns:a16="http://schemas.microsoft.com/office/drawing/2014/main" id="{E8B1B62C-90B5-257C-0CC7-A54B6E320B45}"/>
              </a:ext>
            </a:extLst>
          </p:cNvPr>
          <p:cNvCxnSpPr>
            <a:cxnSpLocks/>
          </p:cNvCxnSpPr>
          <p:nvPr/>
        </p:nvCxnSpPr>
        <p:spPr>
          <a:xfrm flipV="1">
            <a:off x="4948001" y="2022400"/>
            <a:ext cx="1398732" cy="280331"/>
          </a:xfrm>
          <a:prstGeom prst="straightConnector1">
            <a:avLst/>
          </a:prstGeom>
          <a:ln w="28575">
            <a:solidFill>
              <a:srgbClr val="202192"/>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9" name="Speech Bubble: Rectangle 38">
            <a:extLst>
              <a:ext uri="{FF2B5EF4-FFF2-40B4-BE49-F238E27FC236}">
                <a16:creationId xmlns:a16="http://schemas.microsoft.com/office/drawing/2014/main" id="{E8AC1C98-A14F-C2B1-69BF-B7F4EA2F34D2}"/>
              </a:ext>
            </a:extLst>
          </p:cNvPr>
          <p:cNvSpPr/>
          <p:nvPr/>
        </p:nvSpPr>
        <p:spPr>
          <a:xfrm>
            <a:off x="4533311" y="1595581"/>
            <a:ext cx="1690931" cy="166487"/>
          </a:xfrm>
          <a:prstGeom prst="wedgeRectCallout">
            <a:avLst>
              <a:gd name="adj1" fmla="val -3082"/>
              <a:gd name="adj2" fmla="val 327675"/>
            </a:avLst>
          </a:prstGeom>
          <a:solidFill>
            <a:schemeClr val="bg2">
              <a:lumMod val="20000"/>
              <a:lumOff val="8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solidFill>
                  <a:schemeClr val="tx1">
                    <a:lumMod val="65000"/>
                    <a:lumOff val="35000"/>
                  </a:schemeClr>
                </a:solidFill>
              </a:rPr>
              <a:t>invoke </a:t>
            </a:r>
            <a:r>
              <a:rPr lang="en-US" sz="900" i="1" dirty="0" err="1">
                <a:solidFill>
                  <a:schemeClr val="tx1">
                    <a:lumMod val="65000"/>
                    <a:lumOff val="35000"/>
                  </a:schemeClr>
                </a:solidFill>
              </a:rPr>
              <a:t>nodeapp</a:t>
            </a:r>
            <a:r>
              <a:rPr lang="en-US" sz="900" dirty="0">
                <a:solidFill>
                  <a:schemeClr val="tx1">
                    <a:lumMod val="65000"/>
                    <a:lumOff val="35000"/>
                  </a:schemeClr>
                </a:solidFill>
              </a:rPr>
              <a:t> at port 3110</a:t>
            </a:r>
          </a:p>
        </p:txBody>
      </p:sp>
      <p:sp>
        <p:nvSpPr>
          <p:cNvPr id="40" name="Speech Bubble: Rectangle 39">
            <a:extLst>
              <a:ext uri="{FF2B5EF4-FFF2-40B4-BE49-F238E27FC236}">
                <a16:creationId xmlns:a16="http://schemas.microsoft.com/office/drawing/2014/main" id="{77D376EC-B1DC-5004-4158-DA0FC68A3A7D}"/>
              </a:ext>
            </a:extLst>
          </p:cNvPr>
          <p:cNvSpPr/>
          <p:nvPr/>
        </p:nvSpPr>
        <p:spPr>
          <a:xfrm>
            <a:off x="6555463" y="736701"/>
            <a:ext cx="1738771" cy="196797"/>
          </a:xfrm>
          <a:prstGeom prst="wedgeRectCallout">
            <a:avLst>
              <a:gd name="adj1" fmla="val -22695"/>
              <a:gd name="adj2" fmla="val 476269"/>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sz="900" dirty="0"/>
              <a:t>brand new </a:t>
            </a:r>
            <a:r>
              <a:rPr lang="en-US" sz="900" i="1" dirty="0" err="1"/>
              <a:t>nodeapp</a:t>
            </a:r>
            <a:r>
              <a:rPr lang="en-US" sz="900" dirty="0"/>
              <a:t> instance</a:t>
            </a:r>
          </a:p>
        </p:txBody>
      </p:sp>
      <p:sp>
        <p:nvSpPr>
          <p:cNvPr id="3" name="TextBox 2">
            <a:extLst>
              <a:ext uri="{FF2B5EF4-FFF2-40B4-BE49-F238E27FC236}">
                <a16:creationId xmlns:a16="http://schemas.microsoft.com/office/drawing/2014/main" id="{958F08BD-D738-5941-43D0-B950F0DC8BDB}"/>
              </a:ext>
            </a:extLst>
          </p:cNvPr>
          <p:cNvSpPr txBox="1"/>
          <p:nvPr/>
        </p:nvSpPr>
        <p:spPr>
          <a:xfrm>
            <a:off x="153823" y="156949"/>
            <a:ext cx="4833054" cy="200055"/>
          </a:xfrm>
          <a:prstGeom prst="rect">
            <a:avLst/>
          </a:prstGeom>
          <a:noFill/>
        </p:spPr>
        <p:txBody>
          <a:bodyPr wrap="none" lIns="0" tIns="0" rIns="0" bIns="0" rtlCol="0">
            <a:spAutoFit/>
          </a:bodyPr>
          <a:lstStyle/>
          <a:p>
            <a:r>
              <a:rPr lang="en-US" sz="1300" dirty="0"/>
              <a:t>after restart of </a:t>
            </a:r>
            <a:r>
              <a:rPr lang="en-US" sz="1300" dirty="0" err="1"/>
              <a:t>dapr</a:t>
            </a:r>
            <a:r>
              <a:rPr lang="en-US" sz="1300" dirty="0"/>
              <a:t> &amp; </a:t>
            </a:r>
            <a:r>
              <a:rPr lang="en-US" sz="1300" dirty="0" err="1"/>
              <a:t>nodeapp</a:t>
            </a:r>
            <a:r>
              <a:rPr lang="en-US" sz="1300" dirty="0"/>
              <a:t> – new instance-sequence number</a:t>
            </a:r>
          </a:p>
        </p:txBody>
      </p:sp>
    </p:spTree>
    <p:extLst>
      <p:ext uri="{BB962C8B-B14F-4D97-AF65-F5344CB8AC3E}">
        <p14:creationId xmlns:p14="http://schemas.microsoft.com/office/powerpoint/2010/main" val="278042444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7DF36-A5EE-4863-AC47-829E9AA19CC0}"/>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77389C4D-9F2F-4CA4-8BF4-735FB458A914}"/>
              </a:ext>
            </a:extLst>
          </p:cNvPr>
          <p:cNvSpPr>
            <a:spLocks noGrp="1"/>
          </p:cNvSpPr>
          <p:nvPr>
            <p:ph type="ftr" sz="quarter" idx="11"/>
          </p:nvPr>
        </p:nvSpPr>
        <p:spPr/>
        <p:txBody>
          <a:bodyPr/>
          <a:lstStyle/>
          <a:p>
            <a:r>
              <a:rPr lang="en-US"/>
              <a:t>Microservices in real life – with Node &amp; Dapr.io</a:t>
            </a:r>
            <a:endParaRPr lang="nl-NL"/>
          </a:p>
        </p:txBody>
      </p:sp>
      <p:grpSp>
        <p:nvGrpSpPr>
          <p:cNvPr id="5" name="!!AppA">
            <a:extLst>
              <a:ext uri="{FF2B5EF4-FFF2-40B4-BE49-F238E27FC236}">
                <a16:creationId xmlns:a16="http://schemas.microsoft.com/office/drawing/2014/main" id="{D31756B6-F7E0-4489-B989-E3D713F21753}"/>
              </a:ext>
            </a:extLst>
          </p:cNvPr>
          <p:cNvGrpSpPr/>
          <p:nvPr/>
        </p:nvGrpSpPr>
        <p:grpSpPr>
          <a:xfrm>
            <a:off x="1029157" y="2530667"/>
            <a:ext cx="1249849" cy="1458155"/>
            <a:chOff x="3444424" y="1954650"/>
            <a:chExt cx="1400542" cy="1633964"/>
          </a:xfrm>
        </p:grpSpPr>
        <p:pic>
          <p:nvPicPr>
            <p:cNvPr id="6" name="Graphic 5">
              <a:extLst>
                <a:ext uri="{FF2B5EF4-FFF2-40B4-BE49-F238E27FC236}">
                  <a16:creationId xmlns:a16="http://schemas.microsoft.com/office/drawing/2014/main" id="{DD039538-8D77-43EC-B561-829939271911}"/>
                </a:ext>
              </a:extLst>
            </p:cNvPr>
            <p:cNvPicPr>
              <a:picLocks noChangeAspect="1"/>
            </p:cNvPicPr>
            <p:nvPr/>
          </p:nvPicPr>
          <p:blipFill>
            <a:blip r:embed="rId2">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3444424" y="1954650"/>
              <a:ext cx="1400542" cy="1633964"/>
            </a:xfrm>
            <a:prstGeom prst="rect">
              <a:avLst/>
            </a:prstGeom>
          </p:spPr>
        </p:pic>
        <p:sp>
          <p:nvSpPr>
            <p:cNvPr id="7" name="TextBox 6">
              <a:extLst>
                <a:ext uri="{FF2B5EF4-FFF2-40B4-BE49-F238E27FC236}">
                  <a16:creationId xmlns:a16="http://schemas.microsoft.com/office/drawing/2014/main" id="{DC82F0FB-8A68-4372-A07B-C80DEAAEDABD}"/>
                </a:ext>
              </a:extLst>
            </p:cNvPr>
            <p:cNvSpPr txBox="1"/>
            <p:nvPr/>
          </p:nvSpPr>
          <p:spPr>
            <a:xfrm>
              <a:off x="3569101" y="2525411"/>
              <a:ext cx="1082005" cy="258663"/>
            </a:xfrm>
            <a:prstGeom prst="rect">
              <a:avLst/>
            </a:prstGeom>
            <a:noFill/>
          </p:spPr>
          <p:txBody>
            <a:bodyPr wrap="none" lIns="0" tIns="0" rIns="0" bIns="0" rtlCol="0">
              <a:spAutoFit/>
            </a:bodyPr>
            <a:lstStyle/>
            <a:p>
              <a:pPr algn="ctr"/>
              <a:r>
                <a:rPr lang="en-US" sz="1500" dirty="0">
                  <a:solidFill>
                    <a:schemeClr val="bg1"/>
                  </a:solidFill>
                  <a:latin typeface="+mj-lt"/>
                </a:rPr>
                <a:t>publisher.js</a:t>
              </a:r>
            </a:p>
          </p:txBody>
        </p:sp>
      </p:grpSp>
      <p:cxnSp>
        <p:nvCxnSpPr>
          <p:cNvPr id="8" name="Straight Arrow Connector 7">
            <a:extLst>
              <a:ext uri="{FF2B5EF4-FFF2-40B4-BE49-F238E27FC236}">
                <a16:creationId xmlns:a16="http://schemas.microsoft.com/office/drawing/2014/main" id="{868CB5D4-47AD-42D4-BF32-8BD91AC5B241}"/>
              </a:ext>
            </a:extLst>
          </p:cNvPr>
          <p:cNvCxnSpPr>
            <a:cxnSpLocks/>
          </p:cNvCxnSpPr>
          <p:nvPr/>
        </p:nvCxnSpPr>
        <p:spPr>
          <a:xfrm>
            <a:off x="2233285" y="3259744"/>
            <a:ext cx="795757" cy="1"/>
          </a:xfrm>
          <a:prstGeom prst="straightConnector1">
            <a:avLst/>
          </a:prstGeom>
          <a:ln w="28575">
            <a:solidFill>
              <a:srgbClr val="20219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9" name="Graphic 8">
            <a:extLst>
              <a:ext uri="{FF2B5EF4-FFF2-40B4-BE49-F238E27FC236}">
                <a16:creationId xmlns:a16="http://schemas.microsoft.com/office/drawing/2014/main" id="{B13808CD-7D28-4F7B-BDEB-2EB9D26F2B1E}"/>
              </a:ext>
            </a:extLst>
          </p:cNvPr>
          <p:cNvPicPr>
            <a:picLocks noChangeAspect="1"/>
          </p:cNvPicPr>
          <p:nvPr/>
        </p:nvPicPr>
        <p:blipFill>
          <a:blip r:embed="rId4">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074762" y="2890757"/>
            <a:ext cx="632550" cy="737975"/>
          </a:xfrm>
          <a:prstGeom prst="rect">
            <a:avLst/>
          </a:prstGeom>
          <a:effectLst>
            <a:outerShdw blurRad="50800" dist="25400" dir="13500000" algn="br" rotWithShape="0">
              <a:prstClr val="black">
                <a:alpha val="40000"/>
              </a:prstClr>
            </a:outerShdw>
          </a:effectLst>
        </p:spPr>
      </p:pic>
      <p:sp>
        <p:nvSpPr>
          <p:cNvPr id="15" name="Rounded Rectangle 5">
            <a:extLst>
              <a:ext uri="{FF2B5EF4-FFF2-40B4-BE49-F238E27FC236}">
                <a16:creationId xmlns:a16="http://schemas.microsoft.com/office/drawing/2014/main" id="{E15CBA6F-A95D-411E-9830-179C16C15984}"/>
              </a:ext>
            </a:extLst>
          </p:cNvPr>
          <p:cNvSpPr/>
          <p:nvPr/>
        </p:nvSpPr>
        <p:spPr bwMode="auto">
          <a:xfrm>
            <a:off x="4005625" y="832331"/>
            <a:ext cx="1827156" cy="897011"/>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000000"/>
                </a:solidFill>
                <a:effectLst/>
                <a:uLnTx/>
                <a:uFillTx/>
                <a:latin typeface="Segoe UI Semibold"/>
                <a:ea typeface="+mn-ea"/>
                <a:cs typeface="+mn-cs"/>
              </a:rPr>
              <a:t>PubSub</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a:p>
            <a:pPr marL="0" marR="0" lvl="0" indent="0" defTabSz="932472" rtl="0" eaLnBrk="1" fontAlgn="base" latinLnBrk="0" hangingPunct="1">
              <a:lnSpc>
                <a:spcPct val="100000"/>
              </a:lnSpc>
              <a:spcBef>
                <a:spcPct val="0"/>
              </a:spcBef>
              <a:spcAft>
                <a:spcPct val="0"/>
              </a:spcAft>
              <a:buClrTx/>
              <a:buSzTx/>
              <a:buFontTx/>
              <a:buNone/>
              <a:tabLst/>
              <a:defRPr/>
            </a:pPr>
            <a:r>
              <a:rPr lang="en-US" sz="1200">
                <a:solidFill>
                  <a:srgbClr val="000000"/>
                </a:solidFill>
                <a:latin typeface="Segoe UI Semibold"/>
              </a:rPr>
              <a:t>Brokers</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16" name="Group 15">
            <a:extLst>
              <a:ext uri="{FF2B5EF4-FFF2-40B4-BE49-F238E27FC236}">
                <a16:creationId xmlns:a16="http://schemas.microsoft.com/office/drawing/2014/main" id="{17CE3168-D397-4DBC-82B1-20A6CD95184E}"/>
              </a:ext>
            </a:extLst>
          </p:cNvPr>
          <p:cNvGrpSpPr/>
          <p:nvPr/>
        </p:nvGrpSpPr>
        <p:grpSpPr>
          <a:xfrm>
            <a:off x="5299315" y="1153810"/>
            <a:ext cx="377748" cy="544638"/>
            <a:chOff x="9821876" y="953897"/>
            <a:chExt cx="320745" cy="476498"/>
          </a:xfrm>
        </p:grpSpPr>
        <p:pic>
          <p:nvPicPr>
            <p:cNvPr id="17" name="Picture 16">
              <a:extLst>
                <a:ext uri="{FF2B5EF4-FFF2-40B4-BE49-F238E27FC236}">
                  <a16:creationId xmlns:a16="http://schemas.microsoft.com/office/drawing/2014/main" id="{10AF8652-1410-46C7-A655-244E10664804}"/>
                </a:ext>
              </a:extLst>
            </p:cNvPr>
            <p:cNvPicPr>
              <a:picLocks noChangeAspect="1"/>
            </p:cNvPicPr>
            <p:nvPr/>
          </p:nvPicPr>
          <p:blipFill>
            <a:blip r:embed="rId6" cstate="print">
              <a:extLst>
                <a:ext uri="{28A0092B-C50C-407E-A947-70E740481C1C}">
                  <a14:useLocalDpi xmlns:a14="http://schemas.microsoft.com/office/drawing/2010/main"/>
                </a:ext>
              </a:extLst>
            </a:blip>
            <a:srcRect/>
            <a:stretch/>
          </p:blipFill>
          <p:spPr>
            <a:xfrm>
              <a:off x="9821876" y="953897"/>
              <a:ext cx="320745" cy="268531"/>
            </a:xfrm>
            <a:prstGeom prst="rect">
              <a:avLst/>
            </a:prstGeom>
          </p:spPr>
        </p:pic>
        <p:sp>
          <p:nvSpPr>
            <p:cNvPr id="18" name="TextBox 17">
              <a:extLst>
                <a:ext uri="{FF2B5EF4-FFF2-40B4-BE49-F238E27FC236}">
                  <a16:creationId xmlns:a16="http://schemas.microsoft.com/office/drawing/2014/main" id="{26F92130-07BC-4843-A35F-6C5B29FD6C61}"/>
                </a:ext>
              </a:extLst>
            </p:cNvPr>
            <p:cNvSpPr txBox="1"/>
            <p:nvPr/>
          </p:nvSpPr>
          <p:spPr>
            <a:xfrm>
              <a:off x="9857027" y="1309224"/>
              <a:ext cx="250445" cy="12117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2917">
                        <a:srgbClr val="000000"/>
                      </a:gs>
                      <a:gs pos="30000">
                        <a:srgbClr val="000000"/>
                      </a:gs>
                    </a:gsLst>
                    <a:lin ang="5400000" scaled="0"/>
                  </a:gradFill>
                  <a:effectLst/>
                  <a:uLnTx/>
                  <a:uFillTx/>
                  <a:latin typeface="+mj-lt"/>
                  <a:ea typeface="+mn-ea"/>
                  <a:cs typeface="+mn-cs"/>
                </a:rPr>
                <a:t>Redis</a:t>
              </a:r>
            </a:p>
          </p:txBody>
        </p:sp>
      </p:grpSp>
      <p:pic>
        <p:nvPicPr>
          <p:cNvPr id="22" name="Graphic 21">
            <a:extLst>
              <a:ext uri="{FF2B5EF4-FFF2-40B4-BE49-F238E27FC236}">
                <a16:creationId xmlns:a16="http://schemas.microsoft.com/office/drawing/2014/main" id="{6A8ABBA9-7BA6-4C80-8A01-31461385A7BC}"/>
              </a:ext>
            </a:extLst>
          </p:cNvPr>
          <p:cNvPicPr>
            <a:picLocks noChangeAspect="1"/>
          </p:cNvPicPr>
          <p:nvPr/>
        </p:nvPicPr>
        <p:blipFill>
          <a:blip r:embed="rId7" cstate="print">
            <a:extLst>
              <a:ext uri="{28A0092B-C50C-407E-A947-70E740481C1C}">
                <a14:useLocalDpi xmlns:a14="http://schemas.microsoft.com/office/drawing/2010/main"/>
              </a:ext>
              <a:ext uri="{96DAC541-7B7A-43D3-8B79-37D633B846F1}">
                <asvg:svgBlip xmlns:asvg="http://schemas.microsoft.com/office/drawing/2016/SVG/main" r:embed="rId8"/>
              </a:ext>
            </a:extLst>
          </a:blip>
          <a:srcRect/>
          <a:stretch/>
        </p:blipFill>
        <p:spPr>
          <a:xfrm>
            <a:off x="4094559" y="1321040"/>
            <a:ext cx="340491" cy="169269"/>
          </a:xfrm>
          <a:prstGeom prst="rect">
            <a:avLst/>
          </a:prstGeom>
        </p:spPr>
      </p:pic>
      <p:cxnSp>
        <p:nvCxnSpPr>
          <p:cNvPr id="23" name="Connector: Elbow 22">
            <a:extLst>
              <a:ext uri="{FF2B5EF4-FFF2-40B4-BE49-F238E27FC236}">
                <a16:creationId xmlns:a16="http://schemas.microsoft.com/office/drawing/2014/main" id="{3360FA42-6B93-4954-89FA-FFEB8D9421D9}"/>
              </a:ext>
            </a:extLst>
          </p:cNvPr>
          <p:cNvCxnSpPr>
            <a:cxnSpLocks/>
            <a:stCxn id="9" idx="0"/>
            <a:endCxn id="35" idx="3"/>
          </p:cNvCxnSpPr>
          <p:nvPr/>
        </p:nvCxnSpPr>
        <p:spPr>
          <a:xfrm rot="5400000" flipH="1" flipV="1">
            <a:off x="3543235" y="1650275"/>
            <a:ext cx="1088284" cy="1392681"/>
          </a:xfrm>
          <a:prstGeom prst="bentConnector4">
            <a:avLst>
              <a:gd name="adj1" fmla="val 45214"/>
              <a:gd name="adj2" fmla="val -128"/>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6D0602EE-45CF-4AAA-BDEB-EB285C386A9F}"/>
              </a:ext>
            </a:extLst>
          </p:cNvPr>
          <p:cNvSpPr txBox="1"/>
          <p:nvPr/>
        </p:nvSpPr>
        <p:spPr>
          <a:xfrm>
            <a:off x="2864500" y="2386728"/>
            <a:ext cx="448841" cy="169277"/>
          </a:xfrm>
          <a:prstGeom prst="rect">
            <a:avLst/>
          </a:prstGeom>
          <a:noFill/>
        </p:spPr>
        <p:txBody>
          <a:bodyPr wrap="none" lIns="0" tIns="0" rIns="0" bIns="0" rtlCol="0">
            <a:spAutoFit/>
          </a:bodyPr>
          <a:lstStyle/>
          <a:p>
            <a:r>
              <a:rPr lang="en-US" sz="1100" i="1" dirty="0"/>
              <a:t>publish</a:t>
            </a:r>
            <a:endParaRPr lang="en-US" sz="1300" i="1" dirty="0"/>
          </a:p>
        </p:txBody>
      </p:sp>
      <p:grpSp>
        <p:nvGrpSpPr>
          <p:cNvPr id="33" name="Group 32">
            <a:extLst>
              <a:ext uri="{FF2B5EF4-FFF2-40B4-BE49-F238E27FC236}">
                <a16:creationId xmlns:a16="http://schemas.microsoft.com/office/drawing/2014/main" id="{3F141DE0-A1D4-46B1-8FBA-82CF39951CFA}"/>
              </a:ext>
            </a:extLst>
          </p:cNvPr>
          <p:cNvGrpSpPr/>
          <p:nvPr/>
        </p:nvGrpSpPr>
        <p:grpSpPr>
          <a:xfrm>
            <a:off x="4783718" y="1698301"/>
            <a:ext cx="196409" cy="208343"/>
            <a:chOff x="6207667" y="1018040"/>
            <a:chExt cx="248285" cy="269304"/>
          </a:xfrm>
        </p:grpSpPr>
        <p:sp>
          <p:nvSpPr>
            <p:cNvPr id="34" name="Rectangle 33">
              <a:extLst>
                <a:ext uri="{FF2B5EF4-FFF2-40B4-BE49-F238E27FC236}">
                  <a16:creationId xmlns:a16="http://schemas.microsoft.com/office/drawing/2014/main" id="{6C6F02DD-8B1E-48BF-8827-6B832884EEC8}"/>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35" name="Freeform: Shape 34">
              <a:extLst>
                <a:ext uri="{FF2B5EF4-FFF2-40B4-BE49-F238E27FC236}">
                  <a16:creationId xmlns:a16="http://schemas.microsoft.com/office/drawing/2014/main" id="{B64D9FAC-8D75-4B5F-90A5-601F146BDC5E}"/>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36" name="Oval 35">
              <a:extLst>
                <a:ext uri="{FF2B5EF4-FFF2-40B4-BE49-F238E27FC236}">
                  <a16:creationId xmlns:a16="http://schemas.microsoft.com/office/drawing/2014/main" id="{D1917ABA-5833-4D24-B2C7-7BF2A9134AAD}"/>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grpSp>
      <p:sp>
        <p:nvSpPr>
          <p:cNvPr id="52" name="Cylinder 51">
            <a:extLst>
              <a:ext uri="{FF2B5EF4-FFF2-40B4-BE49-F238E27FC236}">
                <a16:creationId xmlns:a16="http://schemas.microsoft.com/office/drawing/2014/main" id="{EE921E52-BFF2-4194-B8A2-290052F93EE4}"/>
              </a:ext>
            </a:extLst>
          </p:cNvPr>
          <p:cNvSpPr/>
          <p:nvPr/>
        </p:nvSpPr>
        <p:spPr>
          <a:xfrm>
            <a:off x="5275548" y="990413"/>
            <a:ext cx="164225" cy="22322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3" name="Speech Bubble: Rectangle 52">
            <a:extLst>
              <a:ext uri="{FF2B5EF4-FFF2-40B4-BE49-F238E27FC236}">
                <a16:creationId xmlns:a16="http://schemas.microsoft.com/office/drawing/2014/main" id="{56778EDB-53C8-42FD-B7D3-BC20125481D5}"/>
              </a:ext>
            </a:extLst>
          </p:cNvPr>
          <p:cNvSpPr/>
          <p:nvPr/>
        </p:nvSpPr>
        <p:spPr>
          <a:xfrm>
            <a:off x="5275548" y="621424"/>
            <a:ext cx="856490" cy="178109"/>
          </a:xfrm>
          <a:prstGeom prst="wedgeRectCallout">
            <a:avLst>
              <a:gd name="adj1" fmla="val -39828"/>
              <a:gd name="adj2" fmla="val 15778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t>topic: orders</a:t>
            </a:r>
          </a:p>
        </p:txBody>
      </p:sp>
      <p:sp>
        <p:nvSpPr>
          <p:cNvPr id="54" name="Speech Bubble: Rectangle 53">
            <a:extLst>
              <a:ext uri="{FF2B5EF4-FFF2-40B4-BE49-F238E27FC236}">
                <a16:creationId xmlns:a16="http://schemas.microsoft.com/office/drawing/2014/main" id="{C0C8B2F0-9519-45A0-8BB7-914F3DDFFAEE}"/>
              </a:ext>
            </a:extLst>
          </p:cNvPr>
          <p:cNvSpPr/>
          <p:nvPr/>
        </p:nvSpPr>
        <p:spPr>
          <a:xfrm>
            <a:off x="2106004" y="1559949"/>
            <a:ext cx="1144520" cy="449979"/>
          </a:xfrm>
          <a:prstGeom prst="wedgeRectCallout">
            <a:avLst>
              <a:gd name="adj1" fmla="val 59598"/>
              <a:gd name="adj2" fmla="val 98156"/>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t>publish to topic orders on </a:t>
            </a:r>
            <a:r>
              <a:rPr lang="en-US" sz="900" dirty="0" err="1"/>
              <a:t>pubsub</a:t>
            </a:r>
            <a:r>
              <a:rPr lang="en-US" sz="900" dirty="0"/>
              <a:t> component</a:t>
            </a:r>
          </a:p>
        </p:txBody>
      </p:sp>
    </p:spTree>
    <p:extLst>
      <p:ext uri="{BB962C8B-B14F-4D97-AF65-F5344CB8AC3E}">
        <p14:creationId xmlns:p14="http://schemas.microsoft.com/office/powerpoint/2010/main" val="373430570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7DF36-A5EE-4863-AC47-829E9AA19CC0}"/>
              </a:ext>
            </a:extLst>
          </p:cNvPr>
          <p:cNvSpPr>
            <a:spLocks noGrp="1"/>
          </p:cNvSpPr>
          <p:nvPr>
            <p:ph type="title"/>
          </p:nvPr>
        </p:nvSpPr>
        <p:spPr/>
        <p:txBody>
          <a:bodyPr/>
          <a:lstStyle/>
          <a:p>
            <a:endParaRPr lang="en-US"/>
          </a:p>
        </p:txBody>
      </p:sp>
      <p:sp>
        <p:nvSpPr>
          <p:cNvPr id="4" name="Footer Placeholder 3">
            <a:extLst>
              <a:ext uri="{FF2B5EF4-FFF2-40B4-BE49-F238E27FC236}">
                <a16:creationId xmlns:a16="http://schemas.microsoft.com/office/drawing/2014/main" id="{77389C4D-9F2F-4CA4-8BF4-735FB458A914}"/>
              </a:ext>
            </a:extLst>
          </p:cNvPr>
          <p:cNvSpPr>
            <a:spLocks noGrp="1"/>
          </p:cNvSpPr>
          <p:nvPr>
            <p:ph type="ftr" sz="quarter" idx="11"/>
          </p:nvPr>
        </p:nvSpPr>
        <p:spPr/>
        <p:txBody>
          <a:bodyPr/>
          <a:lstStyle/>
          <a:p>
            <a:r>
              <a:rPr lang="en-US"/>
              <a:t>Microservices in real life – with Node &amp; Dapr.io</a:t>
            </a:r>
            <a:endParaRPr lang="nl-NL"/>
          </a:p>
        </p:txBody>
      </p:sp>
      <p:sp>
        <p:nvSpPr>
          <p:cNvPr id="15" name="Rounded Rectangle 5">
            <a:extLst>
              <a:ext uri="{FF2B5EF4-FFF2-40B4-BE49-F238E27FC236}">
                <a16:creationId xmlns:a16="http://schemas.microsoft.com/office/drawing/2014/main" id="{E15CBA6F-A95D-411E-9830-179C16C15984}"/>
              </a:ext>
            </a:extLst>
          </p:cNvPr>
          <p:cNvSpPr/>
          <p:nvPr/>
        </p:nvSpPr>
        <p:spPr bwMode="auto">
          <a:xfrm>
            <a:off x="4005625" y="832331"/>
            <a:ext cx="1827156" cy="897011"/>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000000"/>
                </a:solidFill>
                <a:effectLst/>
                <a:uLnTx/>
                <a:uFillTx/>
                <a:latin typeface="Segoe UI Semibold"/>
                <a:ea typeface="+mn-ea"/>
                <a:cs typeface="+mn-cs"/>
              </a:rPr>
              <a:t>PubSub</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a:p>
            <a:pPr marL="0" marR="0" lvl="0" indent="0" defTabSz="932472" rtl="0" eaLnBrk="1" fontAlgn="base" latinLnBrk="0" hangingPunct="1">
              <a:lnSpc>
                <a:spcPct val="100000"/>
              </a:lnSpc>
              <a:spcBef>
                <a:spcPct val="0"/>
              </a:spcBef>
              <a:spcAft>
                <a:spcPct val="0"/>
              </a:spcAft>
              <a:buClrTx/>
              <a:buSzTx/>
              <a:buFontTx/>
              <a:buNone/>
              <a:tabLst/>
              <a:defRPr/>
            </a:pPr>
            <a:r>
              <a:rPr lang="en-US" sz="1200">
                <a:solidFill>
                  <a:srgbClr val="000000"/>
                </a:solidFill>
                <a:latin typeface="Segoe UI Semibold"/>
              </a:rPr>
              <a:t>Brokers</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16" name="Group 15">
            <a:extLst>
              <a:ext uri="{FF2B5EF4-FFF2-40B4-BE49-F238E27FC236}">
                <a16:creationId xmlns:a16="http://schemas.microsoft.com/office/drawing/2014/main" id="{17CE3168-D397-4DBC-82B1-20A6CD95184E}"/>
              </a:ext>
            </a:extLst>
          </p:cNvPr>
          <p:cNvGrpSpPr/>
          <p:nvPr/>
        </p:nvGrpSpPr>
        <p:grpSpPr>
          <a:xfrm>
            <a:off x="5299315" y="1153810"/>
            <a:ext cx="377748" cy="544638"/>
            <a:chOff x="9821876" y="953897"/>
            <a:chExt cx="320745" cy="476498"/>
          </a:xfrm>
        </p:grpSpPr>
        <p:pic>
          <p:nvPicPr>
            <p:cNvPr id="17" name="Picture 16">
              <a:extLst>
                <a:ext uri="{FF2B5EF4-FFF2-40B4-BE49-F238E27FC236}">
                  <a16:creationId xmlns:a16="http://schemas.microsoft.com/office/drawing/2014/main" id="{10AF8652-1410-46C7-A655-244E10664804}"/>
                </a:ext>
              </a:extLst>
            </p:cNvPr>
            <p:cNvPicPr>
              <a:picLocks noChangeAspect="1"/>
            </p:cNvPicPr>
            <p:nvPr/>
          </p:nvPicPr>
          <p:blipFill>
            <a:blip r:embed="rId2" cstate="print">
              <a:extLst>
                <a:ext uri="{28A0092B-C50C-407E-A947-70E740481C1C}">
                  <a14:useLocalDpi xmlns:a14="http://schemas.microsoft.com/office/drawing/2010/main"/>
                </a:ext>
              </a:extLst>
            </a:blip>
            <a:srcRect/>
            <a:stretch/>
          </p:blipFill>
          <p:spPr>
            <a:xfrm>
              <a:off x="9821876" y="953897"/>
              <a:ext cx="320745" cy="268531"/>
            </a:xfrm>
            <a:prstGeom prst="rect">
              <a:avLst/>
            </a:prstGeom>
          </p:spPr>
        </p:pic>
        <p:sp>
          <p:nvSpPr>
            <p:cNvPr id="18" name="TextBox 17">
              <a:extLst>
                <a:ext uri="{FF2B5EF4-FFF2-40B4-BE49-F238E27FC236}">
                  <a16:creationId xmlns:a16="http://schemas.microsoft.com/office/drawing/2014/main" id="{26F92130-07BC-4843-A35F-6C5B29FD6C61}"/>
                </a:ext>
              </a:extLst>
            </p:cNvPr>
            <p:cNvSpPr txBox="1"/>
            <p:nvPr/>
          </p:nvSpPr>
          <p:spPr>
            <a:xfrm>
              <a:off x="9857027" y="1309224"/>
              <a:ext cx="250445" cy="12117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gradFill>
                    <a:gsLst>
                      <a:gs pos="2917">
                        <a:srgbClr val="000000"/>
                      </a:gs>
                      <a:gs pos="30000">
                        <a:srgbClr val="000000"/>
                      </a:gs>
                    </a:gsLst>
                    <a:lin ang="5400000" scaled="0"/>
                  </a:gradFill>
                  <a:effectLst/>
                  <a:uLnTx/>
                  <a:uFillTx/>
                  <a:latin typeface="+mj-lt"/>
                  <a:ea typeface="+mn-ea"/>
                  <a:cs typeface="+mn-cs"/>
                </a:rPr>
                <a:t>Redis</a:t>
              </a:r>
            </a:p>
          </p:txBody>
        </p:sp>
      </p:grpSp>
      <p:grpSp>
        <p:nvGrpSpPr>
          <p:cNvPr id="25" name="!!AppA">
            <a:extLst>
              <a:ext uri="{FF2B5EF4-FFF2-40B4-BE49-F238E27FC236}">
                <a16:creationId xmlns:a16="http://schemas.microsoft.com/office/drawing/2014/main" id="{BF383062-B30D-483F-AE59-598490E5CF83}"/>
              </a:ext>
            </a:extLst>
          </p:cNvPr>
          <p:cNvGrpSpPr/>
          <p:nvPr/>
        </p:nvGrpSpPr>
        <p:grpSpPr>
          <a:xfrm>
            <a:off x="7093360" y="2697556"/>
            <a:ext cx="1249849" cy="1458155"/>
            <a:chOff x="3444424" y="1954650"/>
            <a:chExt cx="1400542" cy="1633964"/>
          </a:xfrm>
        </p:grpSpPr>
        <p:pic>
          <p:nvPicPr>
            <p:cNvPr id="26" name="Graphic 25">
              <a:extLst>
                <a:ext uri="{FF2B5EF4-FFF2-40B4-BE49-F238E27FC236}">
                  <a16:creationId xmlns:a16="http://schemas.microsoft.com/office/drawing/2014/main" id="{3E7FF804-9CFA-41AE-A069-4B058CA9B7C8}"/>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44424" y="1954650"/>
              <a:ext cx="1400542" cy="1633964"/>
            </a:xfrm>
            <a:prstGeom prst="rect">
              <a:avLst/>
            </a:prstGeom>
          </p:spPr>
        </p:pic>
        <p:sp>
          <p:nvSpPr>
            <p:cNvPr id="27" name="TextBox 26">
              <a:extLst>
                <a:ext uri="{FF2B5EF4-FFF2-40B4-BE49-F238E27FC236}">
                  <a16:creationId xmlns:a16="http://schemas.microsoft.com/office/drawing/2014/main" id="{089C008E-C3D2-4557-A8F6-FEC3DC32FA48}"/>
                </a:ext>
              </a:extLst>
            </p:cNvPr>
            <p:cNvSpPr txBox="1"/>
            <p:nvPr/>
          </p:nvSpPr>
          <p:spPr>
            <a:xfrm>
              <a:off x="3534072" y="2525411"/>
              <a:ext cx="1152060" cy="258663"/>
            </a:xfrm>
            <a:prstGeom prst="rect">
              <a:avLst/>
            </a:prstGeom>
            <a:noFill/>
          </p:spPr>
          <p:txBody>
            <a:bodyPr wrap="none" lIns="0" tIns="0" rIns="0" bIns="0" rtlCol="0">
              <a:spAutoFit/>
            </a:bodyPr>
            <a:lstStyle/>
            <a:p>
              <a:pPr algn="ctr"/>
              <a:r>
                <a:rPr lang="en-US" sz="1500" dirty="0">
                  <a:solidFill>
                    <a:schemeClr val="bg1"/>
                  </a:solidFill>
                  <a:latin typeface="+mj-lt"/>
                </a:rPr>
                <a:t>consumer.js</a:t>
              </a:r>
            </a:p>
          </p:txBody>
        </p:sp>
      </p:grpSp>
      <p:cxnSp>
        <p:nvCxnSpPr>
          <p:cNvPr id="28" name="Straight Arrow Connector 27">
            <a:extLst>
              <a:ext uri="{FF2B5EF4-FFF2-40B4-BE49-F238E27FC236}">
                <a16:creationId xmlns:a16="http://schemas.microsoft.com/office/drawing/2014/main" id="{B76294A0-08AB-40DB-9616-AF0ADBF41D6E}"/>
              </a:ext>
            </a:extLst>
          </p:cNvPr>
          <p:cNvCxnSpPr>
            <a:cxnSpLocks/>
          </p:cNvCxnSpPr>
          <p:nvPr/>
        </p:nvCxnSpPr>
        <p:spPr>
          <a:xfrm flipH="1">
            <a:off x="6581276" y="3314230"/>
            <a:ext cx="555520" cy="0"/>
          </a:xfrm>
          <a:prstGeom prst="straightConnector1">
            <a:avLst/>
          </a:prstGeom>
          <a:ln w="28575">
            <a:solidFill>
              <a:srgbClr val="202192"/>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pic>
        <p:nvPicPr>
          <p:cNvPr id="29" name="Graphic 28">
            <a:extLst>
              <a:ext uri="{FF2B5EF4-FFF2-40B4-BE49-F238E27FC236}">
                <a16:creationId xmlns:a16="http://schemas.microsoft.com/office/drawing/2014/main" id="{39842D65-8461-4DC3-B1FC-C9EA93E76387}"/>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971585" y="2893562"/>
            <a:ext cx="632550" cy="737975"/>
          </a:xfrm>
          <a:prstGeom prst="rect">
            <a:avLst/>
          </a:prstGeom>
          <a:effectLst>
            <a:outerShdw blurRad="50800" dist="25400" dir="13500000" algn="br" rotWithShape="0">
              <a:prstClr val="black">
                <a:alpha val="40000"/>
              </a:prstClr>
            </a:outerShdw>
          </a:effectLst>
        </p:spPr>
      </p:pic>
      <p:grpSp>
        <p:nvGrpSpPr>
          <p:cNvPr id="33" name="Group 32">
            <a:extLst>
              <a:ext uri="{FF2B5EF4-FFF2-40B4-BE49-F238E27FC236}">
                <a16:creationId xmlns:a16="http://schemas.microsoft.com/office/drawing/2014/main" id="{3F141DE0-A1D4-46B1-8FBA-82CF39951CFA}"/>
              </a:ext>
            </a:extLst>
          </p:cNvPr>
          <p:cNvGrpSpPr/>
          <p:nvPr/>
        </p:nvGrpSpPr>
        <p:grpSpPr>
          <a:xfrm>
            <a:off x="4783718" y="1698301"/>
            <a:ext cx="196409" cy="208343"/>
            <a:chOff x="6207667" y="1018040"/>
            <a:chExt cx="248285" cy="269304"/>
          </a:xfrm>
        </p:grpSpPr>
        <p:sp>
          <p:nvSpPr>
            <p:cNvPr id="34" name="Rectangle 33">
              <a:extLst>
                <a:ext uri="{FF2B5EF4-FFF2-40B4-BE49-F238E27FC236}">
                  <a16:creationId xmlns:a16="http://schemas.microsoft.com/office/drawing/2014/main" id="{6C6F02DD-8B1E-48BF-8827-6B832884EEC8}"/>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35" name="Freeform: Shape 34">
              <a:extLst>
                <a:ext uri="{FF2B5EF4-FFF2-40B4-BE49-F238E27FC236}">
                  <a16:creationId xmlns:a16="http://schemas.microsoft.com/office/drawing/2014/main" id="{B64D9FAC-8D75-4B5F-90A5-601F146BDC5E}"/>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36" name="Oval 35">
              <a:extLst>
                <a:ext uri="{FF2B5EF4-FFF2-40B4-BE49-F238E27FC236}">
                  <a16:creationId xmlns:a16="http://schemas.microsoft.com/office/drawing/2014/main" id="{D1917ABA-5833-4D24-B2C7-7BF2A9134AAD}"/>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grpSp>
      <p:cxnSp>
        <p:nvCxnSpPr>
          <p:cNvPr id="38" name="Connector: Elbow 37">
            <a:extLst>
              <a:ext uri="{FF2B5EF4-FFF2-40B4-BE49-F238E27FC236}">
                <a16:creationId xmlns:a16="http://schemas.microsoft.com/office/drawing/2014/main" id="{EBFC8941-8C07-4952-A291-B49774D3E415}"/>
              </a:ext>
            </a:extLst>
          </p:cNvPr>
          <p:cNvCxnSpPr>
            <a:stCxn id="29" idx="1"/>
            <a:endCxn id="36" idx="4"/>
          </p:cNvCxnSpPr>
          <p:nvPr/>
        </p:nvCxnSpPr>
        <p:spPr>
          <a:xfrm rot="10800000">
            <a:off x="4890237" y="1842804"/>
            <a:ext cx="1081349" cy="1419746"/>
          </a:xfrm>
          <a:prstGeom prst="bentConnector2">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4AE25E3C-F613-4DF4-BF4B-F1A80BD2E022}"/>
              </a:ext>
            </a:extLst>
          </p:cNvPr>
          <p:cNvSpPr txBox="1"/>
          <p:nvPr/>
        </p:nvSpPr>
        <p:spPr>
          <a:xfrm>
            <a:off x="5299315" y="3283949"/>
            <a:ext cx="604333" cy="169277"/>
          </a:xfrm>
          <a:prstGeom prst="rect">
            <a:avLst/>
          </a:prstGeom>
          <a:noFill/>
        </p:spPr>
        <p:txBody>
          <a:bodyPr wrap="none" lIns="0" tIns="0" rIns="0" bIns="0" rtlCol="0">
            <a:spAutoFit/>
          </a:bodyPr>
          <a:lstStyle/>
          <a:p>
            <a:r>
              <a:rPr lang="en-US" sz="1100" i="1" dirty="0"/>
              <a:t>subscribe</a:t>
            </a:r>
          </a:p>
        </p:txBody>
      </p:sp>
      <p:cxnSp>
        <p:nvCxnSpPr>
          <p:cNvPr id="41" name="Connector: Elbow 40">
            <a:extLst>
              <a:ext uri="{FF2B5EF4-FFF2-40B4-BE49-F238E27FC236}">
                <a16:creationId xmlns:a16="http://schemas.microsoft.com/office/drawing/2014/main" id="{425C0E56-738A-4957-8EF0-AEEEF9105E46}"/>
              </a:ext>
            </a:extLst>
          </p:cNvPr>
          <p:cNvCxnSpPr>
            <a:cxnSpLocks/>
            <a:endCxn id="29" idx="0"/>
          </p:cNvCxnSpPr>
          <p:nvPr/>
        </p:nvCxnSpPr>
        <p:spPr>
          <a:xfrm>
            <a:off x="4980127" y="1802473"/>
            <a:ext cx="1307733" cy="1091089"/>
          </a:xfrm>
          <a:prstGeom prst="bentConnector2">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49EF592-0AC4-45E9-A688-9890A6EB4351}"/>
              </a:ext>
            </a:extLst>
          </p:cNvPr>
          <p:cNvSpPr txBox="1"/>
          <p:nvPr/>
        </p:nvSpPr>
        <p:spPr>
          <a:xfrm>
            <a:off x="5660732" y="1810005"/>
            <a:ext cx="572273" cy="169277"/>
          </a:xfrm>
          <a:prstGeom prst="rect">
            <a:avLst/>
          </a:prstGeom>
          <a:noFill/>
        </p:spPr>
        <p:txBody>
          <a:bodyPr wrap="none" lIns="0" tIns="0" rIns="0" bIns="0" rtlCol="0">
            <a:spAutoFit/>
          </a:bodyPr>
          <a:lstStyle/>
          <a:p>
            <a:r>
              <a:rPr lang="en-US" sz="1100" i="1" dirty="0"/>
              <a:t>consume</a:t>
            </a:r>
          </a:p>
        </p:txBody>
      </p:sp>
      <p:sp>
        <p:nvSpPr>
          <p:cNvPr id="52" name="Cylinder 51">
            <a:extLst>
              <a:ext uri="{FF2B5EF4-FFF2-40B4-BE49-F238E27FC236}">
                <a16:creationId xmlns:a16="http://schemas.microsoft.com/office/drawing/2014/main" id="{EE921E52-BFF2-4194-B8A2-290052F93EE4}"/>
              </a:ext>
            </a:extLst>
          </p:cNvPr>
          <p:cNvSpPr/>
          <p:nvPr/>
        </p:nvSpPr>
        <p:spPr>
          <a:xfrm>
            <a:off x="5275548" y="990413"/>
            <a:ext cx="164225" cy="223220"/>
          </a:xfrm>
          <a:prstGeom prst="can">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53" name="Speech Bubble: Rectangle 52">
            <a:extLst>
              <a:ext uri="{FF2B5EF4-FFF2-40B4-BE49-F238E27FC236}">
                <a16:creationId xmlns:a16="http://schemas.microsoft.com/office/drawing/2014/main" id="{56778EDB-53C8-42FD-B7D3-BC20125481D5}"/>
              </a:ext>
            </a:extLst>
          </p:cNvPr>
          <p:cNvSpPr/>
          <p:nvPr/>
        </p:nvSpPr>
        <p:spPr>
          <a:xfrm>
            <a:off x="5275548" y="621424"/>
            <a:ext cx="856490" cy="178109"/>
          </a:xfrm>
          <a:prstGeom prst="wedgeRectCallout">
            <a:avLst>
              <a:gd name="adj1" fmla="val -39828"/>
              <a:gd name="adj2" fmla="val 15778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t>topic: orders</a:t>
            </a:r>
          </a:p>
        </p:txBody>
      </p:sp>
      <p:sp>
        <p:nvSpPr>
          <p:cNvPr id="55" name="Speech Bubble: Rectangle 54">
            <a:extLst>
              <a:ext uri="{FF2B5EF4-FFF2-40B4-BE49-F238E27FC236}">
                <a16:creationId xmlns:a16="http://schemas.microsoft.com/office/drawing/2014/main" id="{63218143-3F0C-4A47-AAF6-FD002A7328E8}"/>
              </a:ext>
            </a:extLst>
          </p:cNvPr>
          <p:cNvSpPr/>
          <p:nvPr/>
        </p:nvSpPr>
        <p:spPr>
          <a:xfrm>
            <a:off x="4953707" y="3885850"/>
            <a:ext cx="1144520" cy="449979"/>
          </a:xfrm>
          <a:prstGeom prst="wedgeRectCallout">
            <a:avLst>
              <a:gd name="adj1" fmla="val -37606"/>
              <a:gd name="adj2" fmla="val -18295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900" dirty="0"/>
              <a:t>subscribe to topic orders on </a:t>
            </a:r>
            <a:r>
              <a:rPr lang="en-US" sz="900" dirty="0" err="1"/>
              <a:t>pubsub</a:t>
            </a:r>
            <a:r>
              <a:rPr lang="en-US" sz="900" dirty="0"/>
              <a:t> component</a:t>
            </a:r>
          </a:p>
        </p:txBody>
      </p:sp>
    </p:spTree>
    <p:extLst>
      <p:ext uri="{BB962C8B-B14F-4D97-AF65-F5344CB8AC3E}">
        <p14:creationId xmlns:p14="http://schemas.microsoft.com/office/powerpoint/2010/main" val="2006038947"/>
      </p:ext>
    </p:extLst>
  </p:cSld>
  <p:clrMapOvr>
    <a:masterClrMapping/>
  </p:clrMapOvr>
</p:sld>
</file>

<file path=ppt/theme/theme1.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20201028 AMIS Conclusion presentatie.potx" id="{9C9BE468-9466-4F7F-9A03-E0E56A05E818}" vid="{9E28417E-C180-4961-BC93-8843FAD61945}"/>
    </a:ext>
  </a:extLst>
</a:theme>
</file>

<file path=ppt/theme/theme2.xml><?xml version="1.0" encoding="utf-8"?>
<a:theme xmlns:a="http://schemas.openxmlformats.org/drawingml/2006/main" name="Dapr White Template">
  <a:themeElements>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_Digital_Event_Template_v14.potx" id="{AA94F097-066F-4F74-A020-27B036B6E77B}" vid="{52127781-A5B6-4E9A-BA04-A3AC599DC66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60B9E64A7B90B499F767EB2F0BD9B16" ma:contentTypeVersion="8" ma:contentTypeDescription="Een nieuw document maken." ma:contentTypeScope="" ma:versionID="c8caa6e7790c62c3cba067a7d20d9263">
  <xsd:schema xmlns:xsd="http://www.w3.org/2001/XMLSchema" xmlns:xs="http://www.w3.org/2001/XMLSchema" xmlns:p="http://schemas.microsoft.com/office/2006/metadata/properties" xmlns:ns2="bd3a200e-a112-4432-b134-79c9e3991b87" xmlns:ns3="a74c57c6-afd1-46a5-a503-29300b13d321" targetNamespace="http://schemas.microsoft.com/office/2006/metadata/properties" ma:root="true" ma:fieldsID="767566d7f2f69c3f3429e3558df4dd2f" ns2:_="" ns3:_="">
    <xsd:import namespace="bd3a200e-a112-4432-b134-79c9e3991b87"/>
    <xsd:import namespace="a74c57c6-afd1-46a5-a503-29300b13d32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3a200e-a112-4432-b134-79c9e3991b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74c57c6-afd1-46a5-a503-29300b13d321" elementFormDefault="qualified">
    <xsd:import namespace="http://schemas.microsoft.com/office/2006/documentManagement/types"/>
    <xsd:import namespace="http://schemas.microsoft.com/office/infopath/2007/PartnerControls"/>
    <xsd:element name="SharedWithUsers" ma:index="12"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ADA524E-01BE-4878-8AAA-B806DCC410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3a200e-a112-4432-b134-79c9e3991b87"/>
    <ds:schemaRef ds:uri="a74c57c6-afd1-46a5-a503-29300b13d32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3653586-D9AD-4A7C-AE25-8F164514A81A}">
  <ds:schemaRefs>
    <ds:schemaRef ds:uri="http://purl.org/dc/dcmitype/"/>
    <ds:schemaRef ds:uri="a74c57c6-afd1-46a5-a503-29300b13d321"/>
    <ds:schemaRef ds:uri="http://schemas.microsoft.com/office/2006/documentManagement/types"/>
    <ds:schemaRef ds:uri="http://schemas.microsoft.com/office/infopath/2007/PartnerControls"/>
    <ds:schemaRef ds:uri="http://www.w3.org/XML/1998/namespace"/>
    <ds:schemaRef ds:uri="http://schemas.microsoft.com/office/2006/metadata/properties"/>
    <ds:schemaRef ds:uri="http://purl.org/dc/terms/"/>
    <ds:schemaRef ds:uri="http://schemas.openxmlformats.org/package/2006/metadata/core-properties"/>
    <ds:schemaRef ds:uri="bd3a200e-a112-4432-b134-79c9e3991b87"/>
    <ds:schemaRef ds:uri="http://purl.org/dc/elements/1.1/"/>
  </ds:schemaRefs>
</ds:datastoreItem>
</file>

<file path=customXml/itemProps3.xml><?xml version="1.0" encoding="utf-8"?>
<ds:datastoreItem xmlns:ds="http://schemas.openxmlformats.org/officeDocument/2006/customXml" ds:itemID="{15DF2822-16E4-4479-B239-41A079CBB65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201028 - Presentatie</Template>
  <TotalTime>27554</TotalTime>
  <Words>7364</Words>
  <Application>Microsoft Office PowerPoint</Application>
  <PresentationFormat>On-screen Show (16:9)</PresentationFormat>
  <Paragraphs>1646</Paragraphs>
  <Slides>112</Slides>
  <Notes>31</Notes>
  <HiddenSlides>12</HiddenSlides>
  <MMClips>0</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112</vt:i4>
      </vt:variant>
    </vt:vector>
  </HeadingPairs>
  <TitlesOfParts>
    <vt:vector size="125" baseType="lpstr">
      <vt:lpstr>Arial</vt:lpstr>
      <vt:lpstr>Calibri</vt:lpstr>
      <vt:lpstr>Consolas</vt:lpstr>
      <vt:lpstr>Courier New</vt:lpstr>
      <vt:lpstr>Open Sans</vt:lpstr>
      <vt:lpstr>Segoe UI</vt:lpstr>
      <vt:lpstr>Segoe UI Semibold</vt:lpstr>
      <vt:lpstr>Segoe UI Semilight</vt:lpstr>
      <vt:lpstr>Symbol</vt:lpstr>
      <vt:lpstr>Times New Roman</vt:lpstr>
      <vt:lpstr>Wingdings</vt:lpstr>
      <vt:lpstr>Office-thema</vt:lpstr>
      <vt:lpstr>Dapr White Template</vt:lpstr>
      <vt:lpstr>Microservices in real life –  with Node &amp; Dapr.io &amp; Apache Kafka   November 2022</vt:lpstr>
      <vt:lpstr>Overview</vt:lpstr>
      <vt:lpstr>Overview</vt:lpstr>
      <vt:lpstr>What does the Twitter for System Driven Event Interaction look like?</vt:lpstr>
      <vt:lpstr>What does the Twitter for System Driven Event Interaction look like?</vt:lpstr>
      <vt:lpstr>Events/Messages</vt:lpstr>
      <vt:lpstr>PowerPoint Presentation</vt:lpstr>
      <vt:lpstr>PowerPoint Presentation</vt:lpstr>
      <vt:lpstr>Kafka terminology</vt:lpstr>
      <vt:lpstr>PowerPoint Presentation</vt:lpstr>
      <vt:lpstr>PowerPoint Presentation</vt:lpstr>
      <vt:lpstr>PowerPoint Presentation</vt:lpstr>
      <vt:lpstr>PowerPoint Presentation</vt:lpstr>
      <vt:lpstr>What’s so special?</vt:lpstr>
      <vt:lpstr>What is a microservice?</vt:lpstr>
      <vt:lpstr>Final Demo</vt:lpstr>
      <vt:lpstr>What is a microservice?</vt:lpstr>
      <vt:lpstr>The Microservice</vt:lpstr>
      <vt:lpstr>Extended API of microservice</vt:lpstr>
      <vt:lpstr>Interaction between Microservices</vt:lpstr>
      <vt:lpstr>Interaction between Microservices</vt:lpstr>
      <vt:lpstr>Interaction between Microservices</vt:lpstr>
      <vt:lpstr>Node and Kafka – the simplest producer </vt:lpstr>
      <vt:lpstr>Considerations </vt:lpstr>
      <vt:lpstr>What do most microservices do?</vt:lpstr>
      <vt:lpstr>Introducing the Personal Assistant</vt:lpstr>
      <vt:lpstr>Dapr Distributed Application Runtime</vt:lpstr>
      <vt:lpstr>Dapr.io</vt:lpstr>
      <vt:lpstr>Dapr.io</vt:lpstr>
      <vt:lpstr>State management</vt:lpstr>
      <vt:lpstr>State management</vt:lpstr>
      <vt:lpstr>State management</vt:lpstr>
      <vt:lpstr>Dapr state API</vt:lpstr>
      <vt:lpstr>Dapr state API</vt:lpstr>
      <vt:lpstr>Run Dapr Locally</vt:lpstr>
      <vt:lpstr>Run Dapr Locally – Default Redis Statestore</vt:lpstr>
      <vt:lpstr>Run Dapr Locally - add MySQL Database as statestore</vt:lpstr>
      <vt:lpstr>PowerPoint Presentation</vt:lpstr>
      <vt:lpstr>PowerPoint Presentation</vt:lpstr>
      <vt:lpstr>Microservice building blocks</vt:lpstr>
      <vt:lpstr>Any language and framework</vt:lpstr>
      <vt:lpstr>Any cloud or edge infrastructure</vt:lpstr>
      <vt:lpstr>Service Discovery and Invocation</vt:lpstr>
      <vt:lpstr>Service Discovery and Invocation</vt:lpstr>
      <vt:lpstr>Publish and subscribe</vt:lpstr>
      <vt:lpstr>Publish and subscribe  components</vt:lpstr>
      <vt:lpstr>Input Bindings (triggers)</vt:lpstr>
      <vt:lpstr>Output bindings</vt:lpstr>
      <vt:lpstr>Dapr Sidecar can forward requests to many different components through output bindings</vt:lpstr>
      <vt:lpstr>Curl talking to MySQL – through Dapr Sidecar &amp; Output Binding</vt:lpstr>
      <vt:lpstr>Secrets</vt:lpstr>
      <vt:lpstr>Configuration</vt:lpstr>
      <vt:lpstr>Virtual actors</vt:lpstr>
      <vt:lpstr>Virtual actors</vt:lpstr>
      <vt:lpstr>Observability</vt:lpstr>
      <vt:lpstr>Observability: Distributed tracing</vt:lpstr>
      <vt:lpstr>PowerPoint Presentation</vt:lpstr>
      <vt:lpstr>Metrics</vt:lpstr>
      <vt:lpstr>Dapr hosting environments</vt:lpstr>
      <vt:lpstr>Dapr in self-hosted Docker mode</vt:lpstr>
      <vt:lpstr>Cluster of VMs</vt:lpstr>
      <vt:lpstr>PowerPoint Presentation</vt:lpstr>
      <vt:lpstr>Dapr and Node Applications</vt:lpstr>
      <vt:lpstr>State Management with Dapr from Node application</vt:lpstr>
      <vt:lpstr>State Management with Dapr from Node application</vt:lpstr>
      <vt:lpstr>State Management with Dapr from Node application - switch to MySQL state store with configuration change</vt:lpstr>
      <vt:lpstr>State Management with Dapr from any application - either through SDK or using HTTP or gRPC – to any store</vt:lpstr>
      <vt:lpstr>Pub/Sub with Dapr from Node applications</vt:lpstr>
      <vt:lpstr>Pub/Sub with Dapr from Node applications</vt:lpstr>
      <vt:lpstr>Pub/Sub with Dapr from Node applications</vt:lpstr>
      <vt:lpstr>Node with Kafka – through Dapr </vt:lpstr>
      <vt:lpstr>Asynchronous Interaction between Microservices</vt:lpstr>
      <vt:lpstr>Asynchronous Interaction between Microservices</vt:lpstr>
      <vt:lpstr>Asynchronous Interaction between Microservices</vt:lpstr>
      <vt:lpstr>Telemetry Observation in Zipkin</vt:lpstr>
      <vt:lpstr>Telemetry Observation in Zipkin</vt:lpstr>
      <vt:lpstr>Handson Labs</vt:lpstr>
      <vt:lpstr>Handson – Trying your hand at Dapr + Kafka + Node + more</vt:lpstr>
      <vt:lpstr>Workshop Environment</vt:lpstr>
      <vt:lpstr>Labs on Kafka and Node and Dapr</vt:lpstr>
      <vt:lpstr>PowerPoint Presentation</vt:lpstr>
      <vt:lpstr>PowerPoint Presentation</vt:lpstr>
      <vt:lpstr>PowerPoint Presentation</vt:lpstr>
      <vt:lpstr>Labs on Kafka and Node and Dapr</vt:lpstr>
      <vt:lpstr>DIY CQRS</vt:lpstr>
      <vt:lpstr>DIY CQRS</vt:lpstr>
      <vt:lpstr>DIY CQRS</vt:lpstr>
      <vt:lpstr>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Dapr Sidecar can forward requests to many different components through output bindings</vt:lpstr>
      <vt:lpstr>Curl talking to MySQL – through Dapr Sidecar &amp; Output Binding</vt:lpstr>
      <vt:lpstr>DIY CQRS</vt:lpstr>
      <vt:lpstr>DIY CQRS</vt:lpstr>
      <vt:lpstr>PowerPoint Presentation</vt:lpstr>
      <vt:lpstr>DIY CQRS</vt:lpstr>
      <vt:lpstr>DIY CQRS</vt:lpstr>
      <vt:lpstr>Hands On Lab 1 – Exploring Dapr</vt:lpstr>
      <vt:lpstr>Dapr in self-hosted Docker mode – add MySQL Database</vt:lpstr>
    </vt:vector>
  </TitlesOfParts>
  <Manager/>
  <Company>AMIS Conclusion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Who wants to be an architect?</dc:title>
  <dc:subject/>
  <dc:creator>Lucas Jellema</dc:creator>
  <cp:keywords/>
  <dc:description>AMIS Conclusion presentatie - versie 2 - juni 2019
Ontwerp: Humming
Template: Ton Persoon</dc:description>
  <cp:lastModifiedBy>Lucas Jellema</cp:lastModifiedBy>
  <cp:revision>71</cp:revision>
  <dcterms:created xsi:type="dcterms:W3CDTF">2021-10-02T10:22:42Z</dcterms:created>
  <dcterms:modified xsi:type="dcterms:W3CDTF">2022-11-11T15:49:45Z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0x010100E60B9E64A7B90B499F767EB2F0BD9B16</vt:lpwstr>
  </property>
  <property fmtid="{D5CDD505-2E9C-101B-9397-08002B2CF9AE}" pid="3" name="MSIP_Label_36148d1e-9119-4a03-b039-d8188704cf2a_Enabled">
    <vt:lpwstr>true</vt:lpwstr>
  </property>
  <property fmtid="{D5CDD505-2E9C-101B-9397-08002B2CF9AE}" pid="4" name="MSIP_Label_36148d1e-9119-4a03-b039-d8188704cf2a_SetDate">
    <vt:lpwstr>2022-11-11T15:49:43Z</vt:lpwstr>
  </property>
  <property fmtid="{D5CDD505-2E9C-101B-9397-08002B2CF9AE}" pid="5" name="MSIP_Label_36148d1e-9119-4a03-b039-d8188704cf2a_Method">
    <vt:lpwstr>Privileged</vt:lpwstr>
  </property>
  <property fmtid="{D5CDD505-2E9C-101B-9397-08002B2CF9AE}" pid="6" name="MSIP_Label_36148d1e-9119-4a03-b039-d8188704cf2a_Name">
    <vt:lpwstr>Global-Publiek</vt:lpwstr>
  </property>
  <property fmtid="{D5CDD505-2E9C-101B-9397-08002B2CF9AE}" pid="7" name="MSIP_Label_36148d1e-9119-4a03-b039-d8188704cf2a_SiteId">
    <vt:lpwstr>21429da9-e4ad-45f9-9a6f-cd126a64274b</vt:lpwstr>
  </property>
  <property fmtid="{D5CDD505-2E9C-101B-9397-08002B2CF9AE}" pid="8" name="MSIP_Label_36148d1e-9119-4a03-b039-d8188704cf2a_ActionId">
    <vt:lpwstr>a3310d57-7fda-4859-8b38-4391f399f087</vt:lpwstr>
  </property>
  <property fmtid="{D5CDD505-2E9C-101B-9397-08002B2CF9AE}" pid="9" name="MSIP_Label_36148d1e-9119-4a03-b039-d8188704cf2a_ContentBits">
    <vt:lpwstr>1</vt:lpwstr>
  </property>
</Properties>
</file>